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78" r:id="rId6"/>
    <p:sldId id="261" r:id="rId7"/>
    <p:sldId id="277" r:id="rId8"/>
    <p:sldId id="262" r:id="rId9"/>
    <p:sldId id="263" r:id="rId10"/>
    <p:sldId id="264" r:id="rId11"/>
    <p:sldId id="268" r:id="rId12"/>
    <p:sldId id="269" r:id="rId13"/>
    <p:sldId id="266" r:id="rId14"/>
    <p:sldId id="265" r:id="rId15"/>
    <p:sldId id="267" r:id="rId16"/>
    <p:sldId id="272" r:id="rId17"/>
    <p:sldId id="273" r:id="rId18"/>
    <p:sldId id="274" r:id="rId19"/>
    <p:sldId id="275" r:id="rId20"/>
    <p:sldId id="276" r:id="rId21"/>
    <p:sldId id="27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3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39C-8B51-42D2-B95D-C5B530C9491E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DD29-2E55-4211-9DB3-45F62690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540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39C-8B51-42D2-B95D-C5B530C9491E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DD29-2E55-4211-9DB3-45F62690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1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39C-8B51-42D2-B95D-C5B530C9491E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DD29-2E55-4211-9DB3-45F62690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9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39C-8B51-42D2-B95D-C5B530C9491E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DD29-2E55-4211-9DB3-45F62690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7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39C-8B51-42D2-B95D-C5B530C9491E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DD29-2E55-4211-9DB3-45F62690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1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39C-8B51-42D2-B95D-C5B530C9491E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DD29-2E55-4211-9DB3-45F62690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7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39C-8B51-42D2-B95D-C5B530C9491E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DD29-2E55-4211-9DB3-45F62690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2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39C-8B51-42D2-B95D-C5B530C9491E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DD29-2E55-4211-9DB3-45F62690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39C-8B51-42D2-B95D-C5B530C9491E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DD29-2E55-4211-9DB3-45F62690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39C-8B51-42D2-B95D-C5B530C9491E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DD29-2E55-4211-9DB3-45F62690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9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39C-8B51-42D2-B95D-C5B530C9491E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DD29-2E55-4211-9DB3-45F62690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2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A939C-8B51-42D2-B95D-C5B530C9491E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CDD29-2E55-4211-9DB3-45F62690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7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ng.com/search?q=define+evidently" TargetMode="External"/><Relationship Id="rId13" Type="http://schemas.openxmlformats.org/officeDocument/2006/relationships/hyperlink" Target="https://www.bing.com/search?q=define+unambiguously" TargetMode="External"/><Relationship Id="rId3" Type="http://schemas.openxmlformats.org/officeDocument/2006/relationships/hyperlink" Target="https://www.bing.com/search?q=define+definitely" TargetMode="External"/><Relationship Id="rId7" Type="http://schemas.openxmlformats.org/officeDocument/2006/relationships/hyperlink" Target="https://www.bing.com/search?q=define+plainly" TargetMode="External"/><Relationship Id="rId12" Type="http://schemas.openxmlformats.org/officeDocument/2006/relationships/hyperlink" Target="https://www.bing.com/search?q=define+audibly" TargetMode="External"/><Relationship Id="rId2" Type="http://schemas.openxmlformats.org/officeDocument/2006/relationships/hyperlink" Target="https://www.bing.com/search?q=define+decidedl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ng.com/search?q=define+obviously" TargetMode="External"/><Relationship Id="rId11" Type="http://schemas.openxmlformats.org/officeDocument/2006/relationships/hyperlink" Target="https://www.bing.com/search?q=define+intelligibly" TargetMode="External"/><Relationship Id="rId5" Type="http://schemas.openxmlformats.org/officeDocument/2006/relationships/hyperlink" Target="https://www.bing.com/search?q=define+noticeably" TargetMode="External"/><Relationship Id="rId10" Type="http://schemas.openxmlformats.org/officeDocument/2006/relationships/hyperlink" Target="https://www.bing.com/search?q=define+manifestly" TargetMode="External"/><Relationship Id="rId4" Type="http://schemas.openxmlformats.org/officeDocument/2006/relationships/hyperlink" Target="https://www.bing.com/search?q=define+clearly" TargetMode="External"/><Relationship Id="rId9" Type="http://schemas.openxmlformats.org/officeDocument/2006/relationships/hyperlink" Target="https://www.bing.com/search?q=define+unmistakabl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726" y="259472"/>
            <a:ext cx="11729937" cy="6433158"/>
          </a:xfrm>
        </p:spPr>
        <p:txBody>
          <a:bodyPr>
            <a:normAutofit/>
          </a:bodyPr>
          <a:lstStyle/>
          <a:p>
            <a:r>
              <a:rPr lang="en-US" sz="11500" b="1" dirty="0" smtClean="0">
                <a:solidFill>
                  <a:srgbClr val="00B050"/>
                </a:solidFill>
              </a:rPr>
              <a:t>Revive Us Again</a:t>
            </a:r>
          </a:p>
          <a:p>
            <a:endParaRPr lang="en-US" sz="7200" b="1" dirty="0" smtClean="0"/>
          </a:p>
          <a:p>
            <a:r>
              <a:rPr lang="en-US" sz="7200" b="1" dirty="0"/>
              <a:t> </a:t>
            </a:r>
            <a:r>
              <a:rPr lang="en-US" sz="7200" b="1" dirty="0" smtClean="0"/>
              <a:t>  Nehemiah 8:8-11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66594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996" y="278926"/>
            <a:ext cx="12012038" cy="641370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Acts 17:6  </a:t>
            </a:r>
            <a:r>
              <a:rPr lang="en-US" sz="5400" b="1" baseline="30000" dirty="0" smtClean="0"/>
              <a:t> </a:t>
            </a:r>
            <a:r>
              <a:rPr lang="en-US" sz="5400" b="1" dirty="0" smtClean="0"/>
              <a:t>And when they found them not, they drew Jason and certain brethren unto the rulers of the city, crying, </a:t>
            </a:r>
            <a:r>
              <a:rPr lang="en-US" sz="5400" b="1" dirty="0" smtClean="0">
                <a:solidFill>
                  <a:srgbClr val="0070C0"/>
                </a:solidFill>
              </a:rPr>
              <a:t>These that have turned the world upside down are come hither also;</a:t>
            </a:r>
            <a:endParaRPr lang="en-US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59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19:11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And God wrought special miracles by the hands of Paul:</a:t>
            </a:r>
          </a:p>
          <a:p>
            <a:r>
              <a:rPr lang="en-US" baseline="30000" dirty="0" smtClean="0"/>
              <a:t>12 </a:t>
            </a:r>
            <a:r>
              <a:rPr lang="en-US" dirty="0" smtClean="0"/>
              <a:t>So that from his body were brought unto the sick handkerchiefs or aprons, and the diseases departed from them, and the evil spirits went out of them.</a:t>
            </a:r>
          </a:p>
          <a:p>
            <a:r>
              <a:rPr lang="en-US" baseline="30000" dirty="0" smtClean="0"/>
              <a:t>13 </a:t>
            </a:r>
            <a:r>
              <a:rPr lang="en-US" dirty="0" smtClean="0"/>
              <a:t>Then certain of the vagabond Jews, exorcists, took upon them to call over them which had evil spirits the name of the </a:t>
            </a:r>
            <a:r>
              <a:rPr lang="en-US" cap="small" dirty="0" smtClean="0">
                <a:effectLst/>
              </a:rPr>
              <a:t>Lord</a:t>
            </a:r>
            <a:r>
              <a:rPr lang="en-US" dirty="0" smtClean="0"/>
              <a:t> Jesus, saying, We adjure you by Jesus whom Paul </a:t>
            </a:r>
            <a:r>
              <a:rPr lang="en-US" dirty="0" err="1" smtClean="0"/>
              <a:t>preacheth</a:t>
            </a:r>
            <a:r>
              <a:rPr lang="en-US" dirty="0" smtClean="0"/>
              <a:t>.</a:t>
            </a:r>
          </a:p>
          <a:p>
            <a:r>
              <a:rPr lang="en-US" baseline="30000" dirty="0" smtClean="0"/>
              <a:t>14 </a:t>
            </a:r>
            <a:r>
              <a:rPr lang="en-US" dirty="0" smtClean="0"/>
              <a:t>And there were seven sons of one </a:t>
            </a:r>
            <a:r>
              <a:rPr lang="en-US" dirty="0" err="1" smtClean="0"/>
              <a:t>Sceva</a:t>
            </a:r>
            <a:r>
              <a:rPr lang="en-US" dirty="0" smtClean="0"/>
              <a:t>, a Jew, and chief of the priests, which did so.</a:t>
            </a:r>
          </a:p>
          <a:p>
            <a:r>
              <a:rPr lang="en-US" baseline="30000" dirty="0" smtClean="0"/>
              <a:t>15 </a:t>
            </a:r>
            <a:r>
              <a:rPr lang="en-US" dirty="0" smtClean="0"/>
              <a:t>And the evil spirit answered and said, Jesus I know, and Paul I know; but who are ye?</a:t>
            </a:r>
          </a:p>
          <a:p>
            <a:r>
              <a:rPr lang="en-US" baseline="30000" dirty="0" smtClean="0"/>
              <a:t>16 </a:t>
            </a:r>
            <a:r>
              <a:rPr lang="en-US" dirty="0" smtClean="0"/>
              <a:t>And the man in whom the evil spirit was leaped on them, and overcame them, and prevailed against them, so that they fled out of that house naked and wounded.</a:t>
            </a:r>
          </a:p>
          <a:p>
            <a:r>
              <a:rPr lang="en-US" baseline="30000" dirty="0" smtClean="0"/>
              <a:t>17 </a:t>
            </a:r>
            <a:r>
              <a:rPr lang="en-US" dirty="0" smtClean="0"/>
              <a:t>And this was known to all the Jews and Greeks also dwelling at Ephesus; and fear fell on them all, and</a:t>
            </a:r>
            <a:r>
              <a:rPr lang="en-US" sz="4600" b="1" dirty="0" smtClean="0"/>
              <a:t> the name of the Lord Jesus was magnified.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7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923" y="126459"/>
            <a:ext cx="11731557" cy="6527260"/>
          </a:xfrm>
        </p:spPr>
        <p:txBody>
          <a:bodyPr>
            <a:normAutofit/>
          </a:bodyPr>
          <a:lstStyle/>
          <a:p>
            <a:endParaRPr lang="en-US" b="1" u="sng" baseline="30000" dirty="0" smtClean="0">
              <a:solidFill>
                <a:srgbClr val="FF0000"/>
              </a:solidFill>
            </a:endParaRPr>
          </a:p>
          <a:p>
            <a:r>
              <a:rPr lang="en-US" sz="4800" b="1" u="sng" baseline="30000" dirty="0" smtClean="0">
                <a:solidFill>
                  <a:srgbClr val="FF0000"/>
                </a:solidFill>
              </a:rPr>
              <a:t>We need people to have a book burning!  </a:t>
            </a:r>
            <a:r>
              <a:rPr lang="en-US" sz="4800" b="1" baseline="30000" dirty="0" smtClean="0"/>
              <a:t> </a:t>
            </a:r>
            <a:endParaRPr lang="en-US" sz="4800" b="1" baseline="30000" dirty="0"/>
          </a:p>
          <a:p>
            <a:pPr marL="0" indent="0">
              <a:buNone/>
            </a:pPr>
            <a:r>
              <a:rPr lang="en-US" baseline="30000" dirty="0"/>
              <a:t> </a:t>
            </a:r>
            <a:r>
              <a:rPr lang="en-US" dirty="0" smtClean="0"/>
              <a:t> </a:t>
            </a:r>
            <a:r>
              <a:rPr lang="en-US" sz="3600" baseline="30000" dirty="0" smtClean="0"/>
              <a:t>17 </a:t>
            </a:r>
            <a:r>
              <a:rPr lang="en-US" sz="3600" dirty="0" smtClean="0"/>
              <a:t>And this was known to all the Jews and Greeks also dwelling at Ephesus; and fear fell on them all, and the name of the Lord Jesus was magnified.</a:t>
            </a:r>
          </a:p>
          <a:p>
            <a:r>
              <a:rPr lang="en-US" sz="3600" baseline="30000" dirty="0" smtClean="0"/>
              <a:t>18 </a:t>
            </a:r>
            <a:r>
              <a:rPr lang="en-US" sz="3600" dirty="0" smtClean="0"/>
              <a:t>And many that believed came, and confessed, and shewed their deeds.</a:t>
            </a:r>
          </a:p>
          <a:p>
            <a:r>
              <a:rPr lang="en-US" sz="3600" baseline="30000" dirty="0" smtClean="0"/>
              <a:t>19 </a:t>
            </a:r>
            <a:r>
              <a:rPr lang="en-US" sz="3600" dirty="0" smtClean="0"/>
              <a:t>Many of them also which used curious arts brought their books together, and burned them before all men: and they counted the price of them, and found it fifty thousand pieces of silver.</a:t>
            </a:r>
          </a:p>
          <a:p>
            <a:r>
              <a:rPr lang="en-US" sz="3600" b="1" u="sng" baseline="30000" dirty="0" smtClean="0">
                <a:solidFill>
                  <a:srgbClr val="0070C0"/>
                </a:solidFill>
              </a:rPr>
              <a:t>20 </a:t>
            </a:r>
            <a:r>
              <a:rPr lang="en-US" sz="3600" b="1" u="sng" dirty="0" smtClean="0">
                <a:solidFill>
                  <a:srgbClr val="0070C0"/>
                </a:solidFill>
              </a:rPr>
              <a:t>So mightily grew the word of God and prevailed.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8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544" y="133011"/>
            <a:ext cx="11700754" cy="6627711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turning away from idolatry to the Living God.</a:t>
            </a:r>
          </a:p>
          <a:p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Look at the idolatry that we have in the world today.</a:t>
            </a:r>
          </a:p>
          <a:p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Look at what a fantastic opportunity to turn the world</a:t>
            </a:r>
          </a:p>
          <a:p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upside down.   </a:t>
            </a:r>
            <a:endParaRPr lang="en-US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18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915" y="347020"/>
            <a:ext cx="10515600" cy="6160784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Revive Us Again, Lord</a:t>
            </a:r>
          </a:p>
          <a:p>
            <a:endParaRPr lang="en-US" dirty="0"/>
          </a:p>
          <a:p>
            <a:r>
              <a:rPr lang="en-US" sz="4000" dirty="0" smtClean="0"/>
              <a:t>1..Help us to listen to God’s Word</a:t>
            </a:r>
          </a:p>
          <a:p>
            <a:r>
              <a:rPr lang="en-US" sz="4000" dirty="0" smtClean="0"/>
              <a:t>2. Help us to understand what He says</a:t>
            </a:r>
          </a:p>
          <a:p>
            <a:r>
              <a:rPr lang="en-US" sz="4000" dirty="0" smtClean="0"/>
              <a:t>3. Help us to be moved to action once we </a:t>
            </a:r>
          </a:p>
          <a:p>
            <a:r>
              <a:rPr lang="en-US" sz="4000" dirty="0" smtClean="0"/>
              <a:t>Understand what God wants us to do.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3886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33" y="308109"/>
            <a:ext cx="11642387" cy="6403975"/>
          </a:xfrm>
        </p:spPr>
        <p:txBody>
          <a:bodyPr/>
          <a:lstStyle/>
          <a:p>
            <a:r>
              <a:rPr lang="en-US" sz="4400" b="1" i="1" dirty="0" smtClean="0">
                <a:solidFill>
                  <a:schemeClr val="accent2">
                    <a:lumMod val="50000"/>
                  </a:schemeClr>
                </a:solidFill>
              </a:rPr>
              <a:t>Let’s make the Bible the #1 book </a:t>
            </a:r>
          </a:p>
          <a:p>
            <a:r>
              <a:rPr lang="en-US" sz="4400" b="1" i="1" dirty="0" smtClean="0">
                <a:solidFill>
                  <a:schemeClr val="accent2">
                    <a:lumMod val="50000"/>
                  </a:schemeClr>
                </a:solidFill>
              </a:rPr>
              <a:t>sold, </a:t>
            </a:r>
          </a:p>
          <a:p>
            <a:r>
              <a:rPr lang="en-US" sz="4400" b="1" i="1" dirty="0" smtClean="0">
                <a:solidFill>
                  <a:schemeClr val="accent2">
                    <a:lumMod val="50000"/>
                  </a:schemeClr>
                </a:solidFill>
              </a:rPr>
              <a:t>read, </a:t>
            </a:r>
          </a:p>
          <a:p>
            <a:r>
              <a:rPr lang="en-US" sz="4400" b="1" i="1" dirty="0" smtClean="0">
                <a:solidFill>
                  <a:schemeClr val="accent2">
                    <a:lumMod val="50000"/>
                  </a:schemeClr>
                </a:solidFill>
              </a:rPr>
              <a:t>and studied </a:t>
            </a:r>
          </a:p>
          <a:p>
            <a:r>
              <a:rPr lang="en-US" sz="4400" b="1" i="1" dirty="0" smtClean="0">
                <a:solidFill>
                  <a:schemeClr val="accent2">
                    <a:lumMod val="50000"/>
                  </a:schemeClr>
                </a:solidFill>
              </a:rPr>
              <a:t>and  lived by,</a:t>
            </a:r>
          </a:p>
          <a:p>
            <a:r>
              <a:rPr lang="en-US" sz="4400" b="1" i="1" dirty="0" smtClean="0">
                <a:solidFill>
                  <a:schemeClr val="accent2">
                    <a:lumMod val="50000"/>
                  </a:schemeClr>
                </a:solidFill>
              </a:rPr>
              <a:t> and its teaching demonstrated in </a:t>
            </a:r>
          </a:p>
          <a:p>
            <a:r>
              <a:rPr lang="en-US" sz="44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4400" b="1" i="1" dirty="0" smtClean="0">
                <a:solidFill>
                  <a:schemeClr val="accent2">
                    <a:lumMod val="50000"/>
                  </a:schemeClr>
                </a:solidFill>
              </a:rPr>
              <a:t> the lives of all of us Christians.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825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928688"/>
          </a:xfrm>
        </p:spPr>
        <p:txBody>
          <a:bodyPr/>
          <a:lstStyle/>
          <a:p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</a:rPr>
              <a:t>Revive Us Again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981200" y="1524001"/>
            <a:ext cx="8229600" cy="30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We praise Thee O God</a:t>
            </a:r>
          </a:p>
          <a:p>
            <a:pPr algn="ctr">
              <a:spcAft>
                <a:spcPts val="600"/>
              </a:spcAft>
            </a:pPr>
            <a:r>
              <a:rPr lang="en-US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For the Son of Thy Love</a:t>
            </a:r>
          </a:p>
          <a:p>
            <a:pPr algn="ctr">
              <a:spcAft>
                <a:spcPts val="600"/>
              </a:spcAft>
            </a:pPr>
            <a:r>
              <a:rPr lang="en-US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For Jesus who died</a:t>
            </a:r>
          </a:p>
          <a:p>
            <a:pPr algn="ctr">
              <a:spcAft>
                <a:spcPts val="600"/>
              </a:spcAft>
            </a:pPr>
            <a:r>
              <a:rPr lang="en-US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And is now gone above</a:t>
            </a:r>
          </a:p>
        </p:txBody>
      </p:sp>
    </p:spTree>
    <p:extLst>
      <p:ext uri="{BB962C8B-B14F-4D97-AF65-F5344CB8AC3E}">
        <p14:creationId xmlns:p14="http://schemas.microsoft.com/office/powerpoint/2010/main" val="3739782837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981200" y="685800"/>
            <a:ext cx="82296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CHORUS:</a:t>
            </a:r>
          </a:p>
          <a:p>
            <a:pPr algn="ctr">
              <a:spcAft>
                <a:spcPts val="600"/>
              </a:spcAft>
            </a:pPr>
            <a:r>
              <a:rPr lang="en-US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Hallelujah Thine the Glory</a:t>
            </a:r>
          </a:p>
          <a:p>
            <a:pPr algn="ctr">
              <a:spcAft>
                <a:spcPts val="600"/>
              </a:spcAft>
            </a:pPr>
            <a:r>
              <a:rPr lang="en-US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Hallelujah Amen</a:t>
            </a:r>
          </a:p>
          <a:p>
            <a:pPr algn="ctr">
              <a:spcAft>
                <a:spcPts val="600"/>
              </a:spcAft>
            </a:pPr>
            <a:r>
              <a:rPr lang="en-US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Hallelujah Thine the Glory</a:t>
            </a:r>
          </a:p>
          <a:p>
            <a:pPr algn="ctr">
              <a:spcAft>
                <a:spcPts val="600"/>
              </a:spcAft>
            </a:pPr>
            <a:r>
              <a:rPr lang="en-US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Revive us again</a:t>
            </a:r>
          </a:p>
        </p:txBody>
      </p:sp>
    </p:spTree>
    <p:extLst>
      <p:ext uri="{BB962C8B-B14F-4D97-AF65-F5344CB8AC3E}">
        <p14:creationId xmlns:p14="http://schemas.microsoft.com/office/powerpoint/2010/main" val="2694724225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7423" y="1822630"/>
            <a:ext cx="7046304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en-US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We praise Thee O God</a:t>
            </a:r>
          </a:p>
          <a:p>
            <a:pPr algn="ctr">
              <a:spcAft>
                <a:spcPts val="600"/>
              </a:spcAft>
            </a:pPr>
            <a:r>
              <a:rPr lang="en-US" altLang="en-US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For Thy Spirit of Light</a:t>
            </a:r>
          </a:p>
          <a:p>
            <a:pPr algn="ctr">
              <a:spcAft>
                <a:spcPts val="600"/>
              </a:spcAft>
            </a:pPr>
            <a:r>
              <a:rPr lang="en-US" altLang="en-US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Who has shown us our </a:t>
            </a:r>
            <a:r>
              <a:rPr lang="en-US" altLang="en-US" sz="40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Saviour</a:t>
            </a:r>
            <a:endParaRPr lang="en-US" altLang="en-US" sz="4000" dirty="0" smtClean="0">
              <a:solidFill>
                <a:srgbClr val="00B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anose="020F0704030504030204" pitchFamily="34" charset="0"/>
              <a:cs typeface="Times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altLang="en-US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And scattered our night</a:t>
            </a:r>
            <a:endParaRPr lang="en-US" altLang="en-US" sz="4000" dirty="0">
              <a:solidFill>
                <a:srgbClr val="00B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anose="020F0704030504030204" pitchFamily="34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30372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806103" y="1541836"/>
            <a:ext cx="8229600" cy="259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en-US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All Glory and Praise</a:t>
            </a:r>
          </a:p>
          <a:p>
            <a:pPr algn="ctr">
              <a:spcAft>
                <a:spcPts val="600"/>
              </a:spcAft>
            </a:pPr>
            <a:r>
              <a:rPr lang="en-US" altLang="en-US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To the Lamb that was slain</a:t>
            </a:r>
          </a:p>
          <a:p>
            <a:pPr algn="ctr">
              <a:spcAft>
                <a:spcPts val="600"/>
              </a:spcAft>
            </a:pPr>
            <a:r>
              <a:rPr lang="en-US" altLang="en-US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Who has borne all our sins</a:t>
            </a:r>
          </a:p>
          <a:p>
            <a:pPr algn="ctr">
              <a:spcAft>
                <a:spcPts val="600"/>
              </a:spcAft>
            </a:pPr>
            <a:r>
              <a:rPr lang="en-US" altLang="en-US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And has cleansed every stain</a:t>
            </a:r>
          </a:p>
        </p:txBody>
      </p:sp>
    </p:spTree>
    <p:extLst>
      <p:ext uri="{BB962C8B-B14F-4D97-AF65-F5344CB8AC3E}">
        <p14:creationId xmlns:p14="http://schemas.microsoft.com/office/powerpoint/2010/main" val="3957976224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21" y="0"/>
            <a:ext cx="12042843" cy="6858000"/>
          </a:xfrm>
        </p:spPr>
        <p:txBody>
          <a:bodyPr>
            <a:normAutofit lnSpcReduction="10000"/>
          </a:bodyPr>
          <a:lstStyle/>
          <a:p>
            <a:r>
              <a:rPr lang="en-US" sz="3600" baseline="30000" dirty="0" smtClean="0"/>
              <a:t>8 </a:t>
            </a:r>
            <a:r>
              <a:rPr lang="en-US" sz="3600" dirty="0" smtClean="0"/>
              <a:t>So they </a:t>
            </a:r>
            <a:r>
              <a:rPr lang="en-US" sz="3600" b="1" u="sng" dirty="0" smtClean="0">
                <a:solidFill>
                  <a:srgbClr val="FF0000"/>
                </a:solidFill>
              </a:rPr>
              <a:t>read in the book in the law of God distinctly, </a:t>
            </a:r>
            <a:r>
              <a:rPr lang="en-US" sz="3600" dirty="0" smtClean="0"/>
              <a:t>and </a:t>
            </a:r>
            <a:r>
              <a:rPr lang="en-US" sz="3600" b="1" u="sng" dirty="0" smtClean="0"/>
              <a:t>gave the sense</a:t>
            </a:r>
            <a:r>
              <a:rPr lang="en-US" sz="3600" dirty="0" smtClean="0"/>
              <a:t>, and </a:t>
            </a:r>
            <a:r>
              <a:rPr lang="en-US" sz="4400" b="1" u="sng" dirty="0" smtClean="0">
                <a:solidFill>
                  <a:srgbClr val="00B050"/>
                </a:solidFill>
              </a:rPr>
              <a:t>caused them to understand the reading.</a:t>
            </a:r>
          </a:p>
          <a:p>
            <a:r>
              <a:rPr lang="en-US" sz="3600" baseline="30000" dirty="0" smtClean="0"/>
              <a:t>9 </a:t>
            </a:r>
            <a:r>
              <a:rPr lang="en-US" sz="3600" dirty="0" smtClean="0"/>
              <a:t>And Nehemiah, which is the </a:t>
            </a:r>
            <a:r>
              <a:rPr lang="en-US" sz="3600" dirty="0" err="1" smtClean="0"/>
              <a:t>Tirshatha</a:t>
            </a:r>
            <a:r>
              <a:rPr lang="en-US" sz="3600" dirty="0" smtClean="0"/>
              <a:t>, and Ezra the priest the scribe, and </a:t>
            </a:r>
            <a:r>
              <a:rPr lang="en-US" sz="3600" b="1" dirty="0" smtClean="0">
                <a:solidFill>
                  <a:srgbClr val="FF0000"/>
                </a:solidFill>
              </a:rPr>
              <a:t>the Levites </a:t>
            </a:r>
            <a:r>
              <a:rPr lang="en-US" sz="3600" dirty="0" smtClean="0"/>
              <a:t>that taught the people, said unto all the people, This day is holy unto the </a:t>
            </a:r>
            <a:r>
              <a:rPr lang="en-US" sz="3600" cap="small" dirty="0" smtClean="0">
                <a:effectLst/>
              </a:rPr>
              <a:t>Lord</a:t>
            </a:r>
            <a:r>
              <a:rPr lang="en-US" sz="3600" dirty="0" smtClean="0"/>
              <a:t> your God; mourn not, nor weep. For all the people wept, when they heard the words of the law.</a:t>
            </a:r>
          </a:p>
          <a:p>
            <a:r>
              <a:rPr lang="en-US" sz="3600" baseline="30000" dirty="0" smtClean="0"/>
              <a:t>10 </a:t>
            </a:r>
            <a:r>
              <a:rPr lang="en-US" sz="3600" dirty="0" smtClean="0"/>
              <a:t>Then he said unto them, Go your way, eat the fat, and drink the sweet, and send portions unto them for whom nothing is prepared: for this day is holy unto our </a:t>
            </a:r>
            <a:r>
              <a:rPr lang="en-US" sz="3600" cap="small" dirty="0" smtClean="0">
                <a:effectLst/>
              </a:rPr>
              <a:t>Lord</a:t>
            </a:r>
            <a:r>
              <a:rPr lang="en-US" sz="3600" dirty="0" smtClean="0"/>
              <a:t>: neither be ye sorry; for the joy of the </a:t>
            </a:r>
            <a:r>
              <a:rPr lang="en-US" sz="3600" cap="small" dirty="0" smtClean="0">
                <a:effectLst/>
              </a:rPr>
              <a:t>Lord</a:t>
            </a:r>
            <a:r>
              <a:rPr lang="en-US" sz="3600" dirty="0" smtClean="0"/>
              <a:t> is your strength.</a:t>
            </a:r>
          </a:p>
          <a:p>
            <a:r>
              <a:rPr lang="en-US" sz="3600" baseline="30000" dirty="0" smtClean="0"/>
              <a:t>11 </a:t>
            </a:r>
            <a:r>
              <a:rPr lang="en-US" sz="3600" dirty="0" smtClean="0"/>
              <a:t>So </a:t>
            </a:r>
            <a:r>
              <a:rPr lang="en-US" sz="3600" b="1" dirty="0" smtClean="0">
                <a:solidFill>
                  <a:srgbClr val="FF0000"/>
                </a:solidFill>
              </a:rPr>
              <a:t>the Levites </a:t>
            </a:r>
            <a:r>
              <a:rPr lang="en-US" sz="3600" dirty="0" smtClean="0"/>
              <a:t>stilled all the people, saying, Hold your peace, for the day is holy; neither be ye grieved.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20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981200" y="685801"/>
            <a:ext cx="8229600" cy="259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Revive us again</a:t>
            </a:r>
          </a:p>
          <a:p>
            <a:pPr algn="ctr">
              <a:spcAft>
                <a:spcPts val="600"/>
              </a:spcAft>
            </a:pPr>
            <a:r>
              <a:rPr lang="en-US" alt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Fill each heart with Thy love</a:t>
            </a:r>
          </a:p>
          <a:p>
            <a:pPr algn="ctr">
              <a:spcAft>
                <a:spcPts val="600"/>
              </a:spcAft>
            </a:pPr>
            <a:r>
              <a:rPr lang="en-US" alt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May each soul be rekindled</a:t>
            </a:r>
          </a:p>
          <a:p>
            <a:pPr algn="ctr">
              <a:spcAft>
                <a:spcPts val="600"/>
              </a:spcAft>
            </a:pPr>
            <a:r>
              <a:rPr lang="en-US" alt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anose="020F0704030504030204" pitchFamily="34" charset="0"/>
                <a:cs typeface="Times" panose="02020603050405020304" pitchFamily="18" charset="0"/>
              </a:rPr>
              <a:t>With fire from above</a:t>
            </a:r>
          </a:p>
        </p:txBody>
      </p:sp>
    </p:spTree>
    <p:extLst>
      <p:ext uri="{BB962C8B-B14F-4D97-AF65-F5344CB8AC3E}">
        <p14:creationId xmlns:p14="http://schemas.microsoft.com/office/powerpoint/2010/main" val="2747955389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928" y="142739"/>
            <a:ext cx="11050622" cy="6608256"/>
          </a:xfrm>
        </p:spPr>
        <p:txBody>
          <a:bodyPr>
            <a:normAutofit fontScale="32500" lnSpcReduction="20000"/>
          </a:bodyPr>
          <a:lstStyle/>
          <a:p>
            <a:r>
              <a:rPr lang="en-US" sz="11200" b="1" u="sng" dirty="0" smtClean="0">
                <a:solidFill>
                  <a:srgbClr val="00B050"/>
                </a:solidFill>
              </a:rPr>
              <a:t>1.  So they read in the book in the law of God </a:t>
            </a:r>
          </a:p>
          <a:p>
            <a:r>
              <a:rPr lang="en-US" sz="11200" b="1" dirty="0"/>
              <a:t> </a:t>
            </a:r>
            <a:r>
              <a:rPr lang="en-US" sz="11200" b="1" dirty="0" smtClean="0"/>
              <a:t>    </a:t>
            </a:r>
            <a:r>
              <a:rPr lang="en-US" sz="11200" b="1" u="sng" dirty="0" smtClean="0">
                <a:solidFill>
                  <a:srgbClr val="FF0000"/>
                </a:solidFill>
              </a:rPr>
              <a:t>distinctly</a:t>
            </a:r>
            <a:r>
              <a:rPr lang="en-US" sz="12800" b="1" dirty="0"/>
              <a:t> </a:t>
            </a:r>
            <a:r>
              <a:rPr lang="en-US" sz="12800" b="1" dirty="0" smtClean="0"/>
              <a:t>.</a:t>
            </a:r>
          </a:p>
          <a:p>
            <a:r>
              <a:rPr lang="en-US" sz="12800" b="1" dirty="0"/>
              <a:t> </a:t>
            </a:r>
            <a:r>
              <a:rPr lang="en-US" sz="12800" b="1" dirty="0" smtClean="0"/>
              <a:t>    </a:t>
            </a:r>
            <a:r>
              <a:rPr lang="en-US" sz="9800" b="1" dirty="0" smtClean="0"/>
              <a:t>in </a:t>
            </a:r>
            <a:r>
              <a:rPr lang="en-US" sz="9800" b="1" dirty="0"/>
              <a:t>a way that is readily distinguishable by the senses; clearly: </a:t>
            </a:r>
            <a:r>
              <a:rPr lang="en-US" sz="9800" b="1" dirty="0" smtClean="0"/>
              <a:t>"</a:t>
            </a:r>
            <a:r>
              <a:rPr lang="en-US" sz="9800" b="1" dirty="0"/>
              <a:t>reading each word slowly and distinctly"</a:t>
            </a:r>
          </a:p>
          <a:p>
            <a:r>
              <a:rPr lang="en-US" sz="12800" b="1" dirty="0" smtClean="0"/>
              <a:t>      </a:t>
            </a:r>
            <a:r>
              <a:rPr lang="en-US" sz="9800" b="1" u="sng" dirty="0" smtClean="0">
                <a:solidFill>
                  <a:srgbClr val="FF0000"/>
                </a:solidFill>
              </a:rPr>
              <a:t>synonyms</a:t>
            </a:r>
            <a:r>
              <a:rPr lang="en-US" sz="9800" b="1" u="sng" dirty="0">
                <a:solidFill>
                  <a:srgbClr val="FF0000"/>
                </a:solidFill>
              </a:rPr>
              <a:t>: </a:t>
            </a:r>
            <a:r>
              <a:rPr lang="en-US" sz="9800" b="1" dirty="0">
                <a:hlinkClick r:id="rId2"/>
              </a:rPr>
              <a:t>decidedly</a:t>
            </a:r>
            <a:r>
              <a:rPr lang="en-US" sz="9800" b="1" dirty="0"/>
              <a:t> · </a:t>
            </a:r>
            <a:r>
              <a:rPr lang="en-US" sz="9800" b="1" dirty="0" smtClean="0"/>
              <a:t>· </a:t>
            </a:r>
            <a:r>
              <a:rPr lang="en-US" sz="9800" b="1" dirty="0">
                <a:hlinkClick r:id="rId3"/>
              </a:rPr>
              <a:t>definitely</a:t>
            </a:r>
            <a:r>
              <a:rPr lang="en-US" sz="9800" b="1" dirty="0"/>
              <a:t> · </a:t>
            </a:r>
            <a:r>
              <a:rPr lang="en-US" sz="9800" b="1" dirty="0">
                <a:hlinkClick r:id="rId4"/>
              </a:rPr>
              <a:t>clearly</a:t>
            </a:r>
            <a:r>
              <a:rPr lang="en-US" sz="9800" b="1" dirty="0"/>
              <a:t> · </a:t>
            </a:r>
            <a:r>
              <a:rPr lang="en-US" sz="9800" b="1" dirty="0" smtClean="0">
                <a:hlinkClick r:id="rId5"/>
              </a:rPr>
              <a:t>noticeably</a:t>
            </a:r>
            <a:r>
              <a:rPr lang="en-US" sz="9800" b="1" dirty="0" smtClean="0"/>
              <a:t> </a:t>
            </a:r>
            <a:r>
              <a:rPr lang="en-US" sz="9800" b="1" dirty="0"/>
              <a:t>· </a:t>
            </a:r>
            <a:r>
              <a:rPr lang="en-US" sz="9800" b="1" dirty="0">
                <a:hlinkClick r:id="rId6"/>
              </a:rPr>
              <a:t>obviously</a:t>
            </a:r>
            <a:r>
              <a:rPr lang="en-US" sz="9800" b="1" dirty="0"/>
              <a:t> · </a:t>
            </a:r>
            <a:r>
              <a:rPr lang="en-US" sz="9800" b="1" dirty="0">
                <a:hlinkClick r:id="rId7"/>
              </a:rPr>
              <a:t>plainly</a:t>
            </a:r>
            <a:r>
              <a:rPr lang="en-US" sz="9800" b="1" dirty="0"/>
              <a:t> · </a:t>
            </a:r>
            <a:r>
              <a:rPr lang="en-US" sz="9800" b="1" dirty="0">
                <a:hlinkClick r:id="rId8"/>
              </a:rPr>
              <a:t>evidently</a:t>
            </a:r>
            <a:r>
              <a:rPr lang="en-US" sz="9800" b="1" dirty="0"/>
              <a:t> · </a:t>
            </a:r>
            <a:r>
              <a:rPr lang="en-US" sz="9800" b="1" dirty="0">
                <a:hlinkClick r:id="rId9"/>
              </a:rPr>
              <a:t>unmistakably</a:t>
            </a:r>
            <a:r>
              <a:rPr lang="en-US" sz="9800" b="1" dirty="0"/>
              <a:t> · </a:t>
            </a:r>
            <a:r>
              <a:rPr lang="en-US" sz="9800" b="1" dirty="0">
                <a:hlinkClick r:id="rId10"/>
              </a:rPr>
              <a:t>manifestly</a:t>
            </a:r>
            <a:r>
              <a:rPr lang="en-US" sz="9800" b="1" dirty="0"/>
              <a:t> </a:t>
            </a:r>
            <a:r>
              <a:rPr lang="en-US" sz="9800" b="1" dirty="0" smtClean="0">
                <a:hlinkClick r:id="rId4"/>
              </a:rPr>
              <a:t>clearly</a:t>
            </a:r>
            <a:r>
              <a:rPr lang="en-US" sz="9800" b="1" dirty="0" smtClean="0"/>
              <a:t> </a:t>
            </a:r>
            <a:r>
              <a:rPr lang="en-US" sz="9800" b="1" dirty="0"/>
              <a:t>· </a:t>
            </a:r>
            <a:r>
              <a:rPr lang="en-US" sz="9800" b="1" dirty="0">
                <a:hlinkClick r:id="rId7"/>
              </a:rPr>
              <a:t>plainly</a:t>
            </a:r>
            <a:r>
              <a:rPr lang="en-US" sz="9800" b="1" dirty="0"/>
              <a:t> · </a:t>
            </a:r>
            <a:r>
              <a:rPr lang="en-US" sz="9800" b="1" dirty="0">
                <a:hlinkClick r:id="rId11"/>
              </a:rPr>
              <a:t>intelligibly</a:t>
            </a:r>
            <a:r>
              <a:rPr lang="en-US" sz="9800" b="1" dirty="0"/>
              <a:t> · </a:t>
            </a:r>
            <a:r>
              <a:rPr lang="en-US" sz="9800" b="1" dirty="0">
                <a:hlinkClick r:id="rId12"/>
              </a:rPr>
              <a:t>audibly</a:t>
            </a:r>
            <a:r>
              <a:rPr lang="en-US" sz="9800" b="1" dirty="0"/>
              <a:t> · </a:t>
            </a:r>
            <a:r>
              <a:rPr lang="en-US" sz="9800" b="1" dirty="0">
                <a:hlinkClick r:id="rId13"/>
              </a:rPr>
              <a:t>unambiguously</a:t>
            </a:r>
            <a:endParaRPr lang="en-US" sz="9800" b="1" dirty="0"/>
          </a:p>
          <a:p>
            <a:pPr marL="0" indent="0">
              <a:buNone/>
            </a:pPr>
            <a:endParaRPr lang="en-US" sz="43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300" b="1" u="sng" dirty="0" smtClean="0">
                <a:solidFill>
                  <a:srgbClr val="FF0000"/>
                </a:solidFill>
              </a:rPr>
              <a:t> </a:t>
            </a:r>
            <a:r>
              <a:rPr lang="en-US" sz="12800" b="1" u="sng" dirty="0" smtClean="0">
                <a:solidFill>
                  <a:srgbClr val="FF0000"/>
                </a:solidFill>
              </a:rPr>
              <a:t>How do we read the book of the law of God?</a:t>
            </a:r>
          </a:p>
          <a:p>
            <a:pPr marL="0" indent="0">
              <a:buNone/>
            </a:pPr>
            <a:r>
              <a:rPr lang="en-US" sz="11100" b="1" dirty="0" smtClean="0"/>
              <a:t>2 Tim.2:15  -   Study it  …</a:t>
            </a:r>
            <a:r>
              <a:rPr lang="en-US" sz="11100" b="1" dirty="0"/>
              <a:t> </a:t>
            </a:r>
            <a:r>
              <a:rPr lang="en-US" sz="11100" b="1" dirty="0" smtClean="0"/>
              <a:t>     John 5:39,40  Search it</a:t>
            </a:r>
          </a:p>
          <a:p>
            <a:r>
              <a:rPr lang="en-US" sz="11100" b="1" dirty="0" smtClean="0"/>
              <a:t>2 Tim.4:2-4  Teach it  …     Heb. 4:10  Reflect upon it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65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540" y="230289"/>
            <a:ext cx="11749392" cy="6549890"/>
          </a:xfrm>
        </p:spPr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rgbClr val="00B050"/>
                </a:solidFill>
              </a:rPr>
              <a:t>2  They gave the sense of it.  </a:t>
            </a:r>
          </a:p>
          <a:p>
            <a:endParaRPr lang="en-US" sz="6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600" b="1" i="1" u="sng" dirty="0" smtClean="0">
                <a:solidFill>
                  <a:srgbClr val="FF0000"/>
                </a:solidFill>
              </a:rPr>
              <a:t>They explained it…they told them what it meant.</a:t>
            </a:r>
          </a:p>
          <a:p>
            <a:pPr marL="0" indent="0">
              <a:buNone/>
            </a:pPr>
            <a:endParaRPr lang="en-US" sz="3600" b="1" dirty="0">
              <a:solidFill>
                <a:srgbClr val="00B050"/>
              </a:solidFill>
            </a:endParaRPr>
          </a:p>
          <a:p>
            <a:r>
              <a:rPr lang="en-US" sz="3600" b="1" dirty="0" smtClean="0">
                <a:solidFill>
                  <a:srgbClr val="00B050"/>
                </a:solidFill>
              </a:rPr>
              <a:t>Acts 8:30-31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Understandest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thou what thou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readest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  <a:p>
            <a:r>
              <a:rPr lang="en-US" sz="3600" b="1" baseline="30000" dirty="0" smtClean="0">
                <a:solidFill>
                  <a:schemeClr val="accent1">
                    <a:lumMod val="75000"/>
                  </a:schemeClr>
                </a:solidFill>
              </a:rPr>
              <a:t>31 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And he said, How can I, except some man should guide me?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B050"/>
                </a:solidFill>
              </a:rPr>
              <a:t>Acts 19:1-8  Re-baptized…Only had been baptized by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B050"/>
                </a:solidFill>
              </a:rPr>
              <a:t>John’s baptism.</a:t>
            </a:r>
            <a:endParaRPr lang="en-US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63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1650"/>
            <a:ext cx="12120664" cy="6676349"/>
          </a:xfrm>
        </p:spPr>
        <p:txBody>
          <a:bodyPr>
            <a:normAutofit fontScale="77500" lnSpcReduction="20000"/>
          </a:bodyPr>
          <a:lstStyle/>
          <a:p>
            <a:r>
              <a:rPr lang="en-US" sz="4200" dirty="0" smtClean="0"/>
              <a:t>Acts 19: 1 And it came to pass, that, while Apollos was at Corinth, Paul having passed through the upper coasts came to Ephesus: and finding certain disciples,</a:t>
            </a:r>
          </a:p>
          <a:p>
            <a:r>
              <a:rPr lang="en-US" sz="4200" baseline="30000" dirty="0" smtClean="0"/>
              <a:t>2 </a:t>
            </a:r>
            <a:r>
              <a:rPr lang="en-US" sz="4200" dirty="0" smtClean="0"/>
              <a:t>He said unto them, Have ye received the Holy Ghost since ye believed? And they said unto him, We have not so much as heard whether there be any Holy Ghost.</a:t>
            </a:r>
          </a:p>
          <a:p>
            <a:r>
              <a:rPr lang="en-US" sz="4200" baseline="30000" dirty="0" smtClean="0">
                <a:solidFill>
                  <a:schemeClr val="accent1">
                    <a:lumMod val="75000"/>
                  </a:schemeClr>
                </a:solidFill>
              </a:rPr>
              <a:t>3 </a:t>
            </a:r>
            <a:r>
              <a:rPr lang="en-US" sz="4200" dirty="0" smtClean="0">
                <a:solidFill>
                  <a:schemeClr val="accent1">
                    <a:lumMod val="75000"/>
                  </a:schemeClr>
                </a:solidFill>
              </a:rPr>
              <a:t>And he said unto them, Unto what then were ye baptized? And they said, Unto John's baptism</a:t>
            </a:r>
            <a:r>
              <a:rPr lang="en-US" sz="4200" dirty="0" smtClean="0"/>
              <a:t>.</a:t>
            </a:r>
          </a:p>
          <a:p>
            <a:r>
              <a:rPr lang="en-US" sz="4200" baseline="30000" dirty="0" smtClean="0"/>
              <a:t>4 </a:t>
            </a:r>
            <a:r>
              <a:rPr lang="en-US" sz="4200" dirty="0" smtClean="0"/>
              <a:t>Then said Paul, John verily baptized with the baptism of repentance, saying unto the people, that they should </a:t>
            </a:r>
            <a:r>
              <a:rPr lang="en-US" sz="4200" dirty="0" smtClean="0">
                <a:solidFill>
                  <a:schemeClr val="accent6">
                    <a:lumMod val="75000"/>
                  </a:schemeClr>
                </a:solidFill>
              </a:rPr>
              <a:t>believe on him which should come after him, that is, on Christ Jesus.</a:t>
            </a:r>
          </a:p>
          <a:p>
            <a:r>
              <a:rPr lang="en-US" sz="4200" baseline="30000" dirty="0" smtClean="0"/>
              <a:t>5 </a:t>
            </a:r>
            <a:r>
              <a:rPr lang="en-US" sz="4200" b="1" dirty="0" smtClean="0"/>
              <a:t>When they heard this, they were baptized in the name of the Lord Jesus.</a:t>
            </a:r>
          </a:p>
          <a:p>
            <a:r>
              <a:rPr lang="en-US" sz="4200" baseline="30000" dirty="0" smtClean="0"/>
              <a:t>6 </a:t>
            </a:r>
            <a:r>
              <a:rPr lang="en-US" sz="4200" dirty="0" smtClean="0"/>
              <a:t>And when Paul had laid his hands upon them, the Holy Ghost came on them; and they </a:t>
            </a:r>
            <a:r>
              <a:rPr lang="en-US" sz="4200" dirty="0" err="1" smtClean="0"/>
              <a:t>spake</a:t>
            </a:r>
            <a:r>
              <a:rPr lang="en-US" sz="4200" dirty="0" smtClean="0"/>
              <a:t> with tongues, and prophesied.</a:t>
            </a:r>
          </a:p>
          <a:p>
            <a:r>
              <a:rPr lang="en-US" sz="4200" baseline="30000" dirty="0" smtClean="0"/>
              <a:t>7 </a:t>
            </a:r>
            <a:r>
              <a:rPr lang="en-US" sz="4200" dirty="0" smtClean="0"/>
              <a:t>And all the men were </a:t>
            </a:r>
            <a:r>
              <a:rPr lang="en-US" sz="4200" u="sng" dirty="0" smtClean="0"/>
              <a:t>about twelve.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97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94" y="126460"/>
            <a:ext cx="12123905" cy="67315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6000" b="1" u="sng" dirty="0" smtClean="0">
                <a:solidFill>
                  <a:srgbClr val="00B050"/>
                </a:solidFill>
              </a:rPr>
              <a:t>3. Caused them to understand it.</a:t>
            </a:r>
          </a:p>
          <a:p>
            <a:pPr marL="0" indent="0">
              <a:buNone/>
            </a:pPr>
            <a:r>
              <a:rPr lang="en-US" sz="6000" b="1" u="sng" dirty="0">
                <a:solidFill>
                  <a:srgbClr val="00B050"/>
                </a:solidFill>
              </a:rPr>
              <a:t> </a:t>
            </a:r>
            <a:r>
              <a:rPr lang="en-US" sz="6000" b="1" u="sng" dirty="0" smtClean="0">
                <a:solidFill>
                  <a:srgbClr val="00B050"/>
                </a:solidFill>
              </a:rPr>
              <a:t>     made application…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4700" b="1" dirty="0" smtClean="0"/>
              <a:t>1.  They read the book of the law of God, carefully, distinctly </a:t>
            </a:r>
          </a:p>
          <a:p>
            <a:pPr marL="0" indent="0">
              <a:buNone/>
            </a:pPr>
            <a:r>
              <a:rPr lang="en-US" sz="4700" b="1" dirty="0"/>
              <a:t> </a:t>
            </a:r>
            <a:r>
              <a:rPr lang="en-US" sz="4700" b="1" dirty="0" smtClean="0"/>
              <a:t> 2.  They explained it so all could understand it</a:t>
            </a:r>
          </a:p>
          <a:p>
            <a:pPr marL="0" indent="0">
              <a:buNone/>
            </a:pPr>
            <a:r>
              <a:rPr lang="en-US" sz="4700" b="1" dirty="0"/>
              <a:t> </a:t>
            </a:r>
            <a:r>
              <a:rPr lang="en-US" sz="4700" b="1" dirty="0" smtClean="0"/>
              <a:t> 3.  They made application of the law to them…Now do it.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600" dirty="0" smtClean="0"/>
              <a:t>Jesus -   used parables to help people understand </a:t>
            </a:r>
          </a:p>
          <a:p>
            <a:pPr marL="0" indent="0">
              <a:buNone/>
            </a:pPr>
            <a:r>
              <a:rPr lang="en-US" sz="4600" dirty="0" smtClean="0"/>
              <a:t>His teaching:</a:t>
            </a:r>
          </a:p>
          <a:p>
            <a:pPr marL="0" indent="0">
              <a:buNone/>
            </a:pPr>
            <a:r>
              <a:rPr lang="en-US" sz="4600" dirty="0"/>
              <a:t> </a:t>
            </a:r>
            <a:r>
              <a:rPr lang="en-US" sz="4600" dirty="0" smtClean="0"/>
              <a:t>   </a:t>
            </a:r>
            <a:r>
              <a:rPr lang="en-US" sz="4600" b="1" u="sng" dirty="0" smtClean="0">
                <a:solidFill>
                  <a:srgbClr val="FF0000"/>
                </a:solidFill>
              </a:rPr>
              <a:t>5 Wise; 5 Foolish  Matt. 25:1-11</a:t>
            </a:r>
          </a:p>
          <a:p>
            <a:pPr marL="0" indent="0">
              <a:buNone/>
            </a:pPr>
            <a:r>
              <a:rPr lang="en-US" sz="4600" dirty="0"/>
              <a:t> </a:t>
            </a:r>
            <a:r>
              <a:rPr lang="en-US" sz="4600" dirty="0" smtClean="0"/>
              <a:t>   </a:t>
            </a:r>
            <a:r>
              <a:rPr lang="en-US" sz="4600" b="1" u="sng" dirty="0" smtClean="0">
                <a:solidFill>
                  <a:schemeClr val="accent5">
                    <a:lumMod val="50000"/>
                  </a:schemeClr>
                </a:solidFill>
              </a:rPr>
              <a:t>The Broad Way– the Narrow Way   Matt. 7:13-14</a:t>
            </a:r>
          </a:p>
          <a:p>
            <a:pPr marL="0" indent="0">
              <a:buNone/>
            </a:pPr>
            <a:r>
              <a:rPr lang="en-US" sz="4600" dirty="0"/>
              <a:t> </a:t>
            </a:r>
            <a:r>
              <a:rPr lang="en-US" sz="4600" dirty="0" smtClean="0"/>
              <a:t>   </a:t>
            </a:r>
            <a:r>
              <a:rPr lang="en-US" sz="4600" b="1" u="sng" dirty="0" smtClean="0">
                <a:solidFill>
                  <a:srgbClr val="00B050"/>
                </a:solidFill>
              </a:rPr>
              <a:t>The Good Samaritan.  Luke 10:26-37 </a:t>
            </a:r>
            <a:endParaRPr lang="en-US" sz="4600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7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Preacher:  Are you willing for some 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Criticism?   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7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29" y="210832"/>
            <a:ext cx="11885579" cy="6647167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Lord, Wake us up!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Lord, Let us reach out!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Lord, Help us to keep ploughing.  Lk. 9:62   Onward…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Lord, Keep our Goals before us.  </a:t>
            </a:r>
          </a:p>
          <a:p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  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 I Cor. 9:27</a:t>
            </a:r>
          </a:p>
          <a:p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   2 Tim. 4:6-7  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25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281" y="269199"/>
            <a:ext cx="11908277" cy="6588801"/>
          </a:xfrm>
        </p:spPr>
        <p:txBody>
          <a:bodyPr>
            <a:noAutofit/>
          </a:bodyPr>
          <a:lstStyle/>
          <a:p>
            <a:endParaRPr lang="en-US" sz="3600" dirty="0"/>
          </a:p>
          <a:p>
            <a:r>
              <a:rPr lang="en-US" sz="3600" dirty="0" smtClean="0"/>
              <a:t>    The Jewish Sanhedrin imprisoned Peter and</a:t>
            </a:r>
          </a:p>
          <a:p>
            <a:r>
              <a:rPr lang="en-US" sz="3600" dirty="0" smtClean="0"/>
              <a:t>John and commanded them no longer to speak </a:t>
            </a:r>
          </a:p>
          <a:p>
            <a:r>
              <a:rPr lang="en-US" sz="3600" dirty="0" smtClean="0"/>
              <a:t>In the name of Jesus.   But they said:   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 Acts 4:20  For we cannot but speak the things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 which we have seen and heard.</a:t>
            </a:r>
          </a:p>
          <a:p>
            <a:endParaRPr lang="en-US" sz="36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Acts 8:4  </a:t>
            </a:r>
            <a:r>
              <a:rPr lang="en-US" sz="3600" baseline="30000" dirty="0" smtClean="0"/>
              <a:t>4 </a:t>
            </a:r>
            <a:r>
              <a:rPr lang="en-US" sz="3600" dirty="0" smtClean="0"/>
              <a:t>Therefore they that were scattered abroad went </a:t>
            </a:r>
          </a:p>
          <a:p>
            <a:r>
              <a:rPr lang="en-US" sz="3600" dirty="0" smtClean="0"/>
              <a:t>every where preaching the word.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sz="3600" b="1" dirty="0" smtClean="0">
                <a:solidFill>
                  <a:srgbClr val="0070C0"/>
                </a:solidFill>
              </a:rPr>
              <a:t>Christians went everywhere  and preached the Word.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96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601</Words>
  <Application>Microsoft Office PowerPoint</Application>
  <PresentationFormat>Widescreen</PresentationFormat>
  <Paragraphs>117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Rounded MT Bold</vt:lpstr>
      <vt:lpstr>Calibri</vt:lpstr>
      <vt:lpstr>Calibri Light</vt:lpstr>
      <vt:lpstr>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Acts 19:11</vt:lpstr>
      <vt:lpstr>PowerPoint Presentation</vt:lpstr>
      <vt:lpstr>PowerPoint Presentation</vt:lpstr>
      <vt:lpstr>PowerPoint Presentation</vt:lpstr>
      <vt:lpstr>PowerPoint Presentation</vt:lpstr>
      <vt:lpstr>Revive Us Again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mac</cp:lastModifiedBy>
  <cp:revision>13</cp:revision>
  <dcterms:created xsi:type="dcterms:W3CDTF">2017-01-07T07:09:01Z</dcterms:created>
  <dcterms:modified xsi:type="dcterms:W3CDTF">2017-01-07T17:30:54Z</dcterms:modified>
</cp:coreProperties>
</file>