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1"/>
  </p:handoutMasterIdLst>
  <p:sldIdLst>
    <p:sldId id="295" r:id="rId2"/>
    <p:sldId id="256" r:id="rId3"/>
    <p:sldId id="257" r:id="rId4"/>
    <p:sldId id="258" r:id="rId5"/>
    <p:sldId id="259" r:id="rId6"/>
    <p:sldId id="285" r:id="rId7"/>
    <p:sldId id="286" r:id="rId8"/>
    <p:sldId id="261" r:id="rId9"/>
    <p:sldId id="262" r:id="rId10"/>
    <p:sldId id="264" r:id="rId11"/>
    <p:sldId id="265" r:id="rId12"/>
    <p:sldId id="266" r:id="rId13"/>
    <p:sldId id="267" r:id="rId14"/>
    <p:sldId id="271" r:id="rId15"/>
    <p:sldId id="272" r:id="rId16"/>
    <p:sldId id="268" r:id="rId17"/>
    <p:sldId id="287" r:id="rId18"/>
    <p:sldId id="273" r:id="rId19"/>
    <p:sldId id="288" r:id="rId20"/>
    <p:sldId id="296" r:id="rId21"/>
    <p:sldId id="274" r:id="rId22"/>
    <p:sldId id="297" r:id="rId23"/>
    <p:sldId id="292" r:id="rId24"/>
    <p:sldId id="291" r:id="rId25"/>
    <p:sldId id="276" r:id="rId26"/>
    <p:sldId id="277" r:id="rId27"/>
    <p:sldId id="278" r:id="rId28"/>
    <p:sldId id="279" r:id="rId29"/>
    <p:sldId id="298" r:id="rId30"/>
    <p:sldId id="280" r:id="rId31"/>
    <p:sldId id="299" r:id="rId32"/>
    <p:sldId id="293" r:id="rId33"/>
    <p:sldId id="300" r:id="rId34"/>
    <p:sldId id="301" r:id="rId35"/>
    <p:sldId id="302" r:id="rId36"/>
    <p:sldId id="303" r:id="rId37"/>
    <p:sldId id="305" r:id="rId38"/>
    <p:sldId id="294" r:id="rId39"/>
    <p:sldId id="306" r:id="rId40"/>
  </p:sldIdLst>
  <p:sldSz cx="12192000" cy="6858000"/>
  <p:notesSz cx="7077075" cy="90281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252" autoAdjust="0"/>
    <p:restoredTop sz="94660"/>
  </p:normalViewPr>
  <p:slideViewPr>
    <p:cSldViewPr snapToGrid="0">
      <p:cViewPr varScale="1">
        <p:scale>
          <a:sx n="99" d="100"/>
          <a:sy n="99" d="100"/>
        </p:scale>
        <p:origin x="138" y="3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29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52974"/>
          </a:xfrm>
          <a:prstGeom prst="rect">
            <a:avLst/>
          </a:prstGeom>
        </p:spPr>
        <p:txBody>
          <a:bodyPr vert="horz" lIns="91440" tIns="45720" rIns="91440" bIns="45720" rtlCol="0"/>
          <a:lstStyle>
            <a:lvl1pPr algn="r">
              <a:defRPr sz="1200"/>
            </a:lvl1pPr>
          </a:lstStyle>
          <a:p>
            <a:fld id="{6849720E-D26F-47A4-BDBC-42C6799A5193}" type="datetimeFigureOut">
              <a:rPr lang="en-US" smtClean="0"/>
              <a:t>1/27/2018</a:t>
            </a:fld>
            <a:endParaRPr lang="en-US"/>
          </a:p>
        </p:txBody>
      </p:sp>
      <p:sp>
        <p:nvSpPr>
          <p:cNvPr id="4" name="Footer Placeholder 3"/>
          <p:cNvSpPr>
            <a:spLocks noGrp="1"/>
          </p:cNvSpPr>
          <p:nvPr>
            <p:ph type="ftr" sz="quarter" idx="2"/>
          </p:nvPr>
        </p:nvSpPr>
        <p:spPr>
          <a:xfrm>
            <a:off x="0" y="8575141"/>
            <a:ext cx="3066733" cy="45297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575141"/>
            <a:ext cx="3066733" cy="452973"/>
          </a:xfrm>
          <a:prstGeom prst="rect">
            <a:avLst/>
          </a:prstGeom>
        </p:spPr>
        <p:txBody>
          <a:bodyPr vert="horz" lIns="91440" tIns="45720" rIns="91440" bIns="45720" rtlCol="0" anchor="b"/>
          <a:lstStyle>
            <a:lvl1pPr algn="r">
              <a:defRPr sz="1200"/>
            </a:lvl1pPr>
          </a:lstStyle>
          <a:p>
            <a:fld id="{AF440B91-39E3-4A8D-B03F-90B994B5B8AC}" type="slidenum">
              <a:rPr lang="en-US" smtClean="0"/>
              <a:t>‹#›</a:t>
            </a:fld>
            <a:endParaRPr lang="en-US"/>
          </a:p>
        </p:txBody>
      </p:sp>
    </p:spTree>
    <p:extLst>
      <p:ext uri="{BB962C8B-B14F-4D97-AF65-F5344CB8AC3E}">
        <p14:creationId xmlns:p14="http://schemas.microsoft.com/office/powerpoint/2010/main" val="279768655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8A3EE9-182F-4769-AE84-C7EBC0C08F74}" type="datetimeFigureOut">
              <a:rPr lang="en-US" smtClean="0"/>
              <a:t>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7B88B1-0023-41F4-860E-0A21A4A284EE}" type="slidenum">
              <a:rPr lang="en-US" smtClean="0"/>
              <a:t>‹#›</a:t>
            </a:fld>
            <a:endParaRPr lang="en-US"/>
          </a:p>
        </p:txBody>
      </p:sp>
    </p:spTree>
    <p:extLst>
      <p:ext uri="{BB962C8B-B14F-4D97-AF65-F5344CB8AC3E}">
        <p14:creationId xmlns:p14="http://schemas.microsoft.com/office/powerpoint/2010/main" val="455554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8A3EE9-182F-4769-AE84-C7EBC0C08F74}" type="datetimeFigureOut">
              <a:rPr lang="en-US" smtClean="0"/>
              <a:t>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7B88B1-0023-41F4-860E-0A21A4A284EE}" type="slidenum">
              <a:rPr lang="en-US" smtClean="0"/>
              <a:t>‹#›</a:t>
            </a:fld>
            <a:endParaRPr lang="en-US"/>
          </a:p>
        </p:txBody>
      </p:sp>
    </p:spTree>
    <p:extLst>
      <p:ext uri="{BB962C8B-B14F-4D97-AF65-F5344CB8AC3E}">
        <p14:creationId xmlns:p14="http://schemas.microsoft.com/office/powerpoint/2010/main" val="545503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8A3EE9-182F-4769-AE84-C7EBC0C08F74}" type="datetimeFigureOut">
              <a:rPr lang="en-US" smtClean="0"/>
              <a:t>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7B88B1-0023-41F4-860E-0A21A4A284EE}" type="slidenum">
              <a:rPr lang="en-US" smtClean="0"/>
              <a:t>‹#›</a:t>
            </a:fld>
            <a:endParaRPr lang="en-US"/>
          </a:p>
        </p:txBody>
      </p:sp>
    </p:spTree>
    <p:extLst>
      <p:ext uri="{BB962C8B-B14F-4D97-AF65-F5344CB8AC3E}">
        <p14:creationId xmlns:p14="http://schemas.microsoft.com/office/powerpoint/2010/main" val="3788079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8A3EE9-182F-4769-AE84-C7EBC0C08F74}" type="datetimeFigureOut">
              <a:rPr lang="en-US" smtClean="0"/>
              <a:t>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7B88B1-0023-41F4-860E-0A21A4A284EE}" type="slidenum">
              <a:rPr lang="en-US" smtClean="0"/>
              <a:t>‹#›</a:t>
            </a:fld>
            <a:endParaRPr lang="en-US"/>
          </a:p>
        </p:txBody>
      </p:sp>
    </p:spTree>
    <p:extLst>
      <p:ext uri="{BB962C8B-B14F-4D97-AF65-F5344CB8AC3E}">
        <p14:creationId xmlns:p14="http://schemas.microsoft.com/office/powerpoint/2010/main" val="3535475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8A3EE9-182F-4769-AE84-C7EBC0C08F74}" type="datetimeFigureOut">
              <a:rPr lang="en-US" smtClean="0"/>
              <a:t>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7B88B1-0023-41F4-860E-0A21A4A284EE}" type="slidenum">
              <a:rPr lang="en-US" smtClean="0"/>
              <a:t>‹#›</a:t>
            </a:fld>
            <a:endParaRPr lang="en-US"/>
          </a:p>
        </p:txBody>
      </p:sp>
    </p:spTree>
    <p:extLst>
      <p:ext uri="{BB962C8B-B14F-4D97-AF65-F5344CB8AC3E}">
        <p14:creationId xmlns:p14="http://schemas.microsoft.com/office/powerpoint/2010/main" val="3689315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8A3EE9-182F-4769-AE84-C7EBC0C08F74}" type="datetimeFigureOut">
              <a:rPr lang="en-US" smtClean="0"/>
              <a:t>1/27/2018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7B88B1-0023-41F4-860E-0A21A4A284EE}" type="slidenum">
              <a:rPr lang="en-US" smtClean="0"/>
              <a:t>‹#›</a:t>
            </a:fld>
            <a:endParaRPr lang="en-US"/>
          </a:p>
        </p:txBody>
      </p:sp>
    </p:spTree>
    <p:extLst>
      <p:ext uri="{BB962C8B-B14F-4D97-AF65-F5344CB8AC3E}">
        <p14:creationId xmlns:p14="http://schemas.microsoft.com/office/powerpoint/2010/main" val="900001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8A3EE9-182F-4769-AE84-C7EBC0C08F74}" type="datetimeFigureOut">
              <a:rPr lang="en-US" smtClean="0"/>
              <a:t>1/27/2018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7B88B1-0023-41F4-860E-0A21A4A284EE}" type="slidenum">
              <a:rPr lang="en-US" smtClean="0"/>
              <a:t>‹#›</a:t>
            </a:fld>
            <a:endParaRPr lang="en-US"/>
          </a:p>
        </p:txBody>
      </p:sp>
    </p:spTree>
    <p:extLst>
      <p:ext uri="{BB962C8B-B14F-4D97-AF65-F5344CB8AC3E}">
        <p14:creationId xmlns:p14="http://schemas.microsoft.com/office/powerpoint/2010/main" val="1087079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8A3EE9-182F-4769-AE84-C7EBC0C08F74}" type="datetimeFigureOut">
              <a:rPr lang="en-US" smtClean="0"/>
              <a:t>1/27/2018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7B88B1-0023-41F4-860E-0A21A4A284EE}" type="slidenum">
              <a:rPr lang="en-US" smtClean="0"/>
              <a:t>‹#›</a:t>
            </a:fld>
            <a:endParaRPr lang="en-US"/>
          </a:p>
        </p:txBody>
      </p:sp>
    </p:spTree>
    <p:extLst>
      <p:ext uri="{BB962C8B-B14F-4D97-AF65-F5344CB8AC3E}">
        <p14:creationId xmlns:p14="http://schemas.microsoft.com/office/powerpoint/2010/main" val="2020449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8A3EE9-182F-4769-AE84-C7EBC0C08F74}" type="datetimeFigureOut">
              <a:rPr lang="en-US" smtClean="0"/>
              <a:t>1/27/2018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7B88B1-0023-41F4-860E-0A21A4A284EE}" type="slidenum">
              <a:rPr lang="en-US" smtClean="0"/>
              <a:t>‹#›</a:t>
            </a:fld>
            <a:endParaRPr lang="en-US"/>
          </a:p>
        </p:txBody>
      </p:sp>
    </p:spTree>
    <p:extLst>
      <p:ext uri="{BB962C8B-B14F-4D97-AF65-F5344CB8AC3E}">
        <p14:creationId xmlns:p14="http://schemas.microsoft.com/office/powerpoint/2010/main" val="2526539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8A3EE9-182F-4769-AE84-C7EBC0C08F74}" type="datetimeFigureOut">
              <a:rPr lang="en-US" smtClean="0"/>
              <a:t>1/27/2018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7B88B1-0023-41F4-860E-0A21A4A284EE}" type="slidenum">
              <a:rPr lang="en-US" smtClean="0"/>
              <a:t>‹#›</a:t>
            </a:fld>
            <a:endParaRPr lang="en-US"/>
          </a:p>
        </p:txBody>
      </p:sp>
    </p:spTree>
    <p:extLst>
      <p:ext uri="{BB962C8B-B14F-4D97-AF65-F5344CB8AC3E}">
        <p14:creationId xmlns:p14="http://schemas.microsoft.com/office/powerpoint/2010/main" val="3583475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8A3EE9-182F-4769-AE84-C7EBC0C08F74}" type="datetimeFigureOut">
              <a:rPr lang="en-US" smtClean="0"/>
              <a:t>1/27/2018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7B88B1-0023-41F4-860E-0A21A4A284EE}" type="slidenum">
              <a:rPr lang="en-US" smtClean="0"/>
              <a:t>‹#›</a:t>
            </a:fld>
            <a:endParaRPr lang="en-US"/>
          </a:p>
        </p:txBody>
      </p:sp>
    </p:spTree>
    <p:extLst>
      <p:ext uri="{BB962C8B-B14F-4D97-AF65-F5344CB8AC3E}">
        <p14:creationId xmlns:p14="http://schemas.microsoft.com/office/powerpoint/2010/main" val="2456608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8A3EE9-182F-4769-AE84-C7EBC0C08F74}" type="datetimeFigureOut">
              <a:rPr lang="en-US" smtClean="0"/>
              <a:t>1/27/2018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7B88B1-0023-41F4-860E-0A21A4A284EE}" type="slidenum">
              <a:rPr lang="en-US" smtClean="0"/>
              <a:t>‹#›</a:t>
            </a:fld>
            <a:endParaRPr lang="en-US"/>
          </a:p>
        </p:txBody>
      </p:sp>
    </p:spTree>
    <p:extLst>
      <p:ext uri="{BB962C8B-B14F-4D97-AF65-F5344CB8AC3E}">
        <p14:creationId xmlns:p14="http://schemas.microsoft.com/office/powerpoint/2010/main" val="11491603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biblia.com/bible/nkjv/I%20Corinthians%2015.13-19"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biblia.com/bible/nkjv/James%204.14" TargetMode="External"/><Relationship Id="rId2" Type="http://schemas.openxmlformats.org/officeDocument/2006/relationships/hyperlink" Target="http://biblia.com/bible/nkjv/Psalms%2090.10" TargetMode="External"/><Relationship Id="rId1" Type="http://schemas.openxmlformats.org/officeDocument/2006/relationships/slideLayout" Target="../slideLayouts/slideLayout2.xml"/><Relationship Id="rId5" Type="http://schemas.openxmlformats.org/officeDocument/2006/relationships/hyperlink" Target="http://biblia.com/bible/nkjv/Matthew%2016.26" TargetMode="External"/><Relationship Id="rId4" Type="http://schemas.openxmlformats.org/officeDocument/2006/relationships/hyperlink" Target="http://biblia.com/bible/nkjv/James%204.15"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biblia.com/bible/nkjv/I%20John%203.3" TargetMode="External"/><Relationship Id="rId7" Type="http://schemas.openxmlformats.org/officeDocument/2006/relationships/hyperlink" Target="http://biblia.com/bible/nkjv/II%20Timothy%204.8" TargetMode="External"/><Relationship Id="rId2" Type="http://schemas.openxmlformats.org/officeDocument/2006/relationships/hyperlink" Target="http://biblia.com/bible/nkjv/I%20John%203.2" TargetMode="External"/><Relationship Id="rId1" Type="http://schemas.openxmlformats.org/officeDocument/2006/relationships/slideLayout" Target="../slideLayouts/slideLayout2.xml"/><Relationship Id="rId6" Type="http://schemas.openxmlformats.org/officeDocument/2006/relationships/hyperlink" Target="http://biblia.com/bible/nkjv/II%20Timothy%204.7" TargetMode="External"/><Relationship Id="rId5" Type="http://schemas.openxmlformats.org/officeDocument/2006/relationships/hyperlink" Target="http://biblia.com/bible/nkjv/II%20Timothy%204.6" TargetMode="External"/><Relationship Id="rId4" Type="http://schemas.openxmlformats.org/officeDocument/2006/relationships/hyperlink" Target="http://biblia.com/bible/nkjv/Hebrews%2011.24-27"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biblia.com/bible/nkjv/I%20Corinthians%2015.58" TargetMode="External"/><Relationship Id="rId3" Type="http://schemas.openxmlformats.org/officeDocument/2006/relationships/hyperlink" Target="http://biblia.com/bible/nkjv/Hebrews%206.19" TargetMode="External"/><Relationship Id="rId7" Type="http://schemas.openxmlformats.org/officeDocument/2006/relationships/hyperlink" Target="http://biblia.com/bible/nkjv/Titus%202.12" TargetMode="External"/><Relationship Id="rId2" Type="http://schemas.openxmlformats.org/officeDocument/2006/relationships/hyperlink" Target="http://biblia.com/bible/nkjv/I%20John%203.3" TargetMode="External"/><Relationship Id="rId1" Type="http://schemas.openxmlformats.org/officeDocument/2006/relationships/slideLayout" Target="../slideLayouts/slideLayout2.xml"/><Relationship Id="rId6" Type="http://schemas.openxmlformats.org/officeDocument/2006/relationships/hyperlink" Target="http://biblia.com/bible/nkjv/Titus%202.11" TargetMode="External"/><Relationship Id="rId5" Type="http://schemas.openxmlformats.org/officeDocument/2006/relationships/hyperlink" Target="http://biblia.com/bible/nkjv/John%2014.1-3" TargetMode="External"/><Relationship Id="rId4" Type="http://schemas.openxmlformats.org/officeDocument/2006/relationships/hyperlink" Target="http://biblia.com/bible/nkjv/Hebrews%206.20"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biblia.com/bible/nkjv/Acts%202.29-32" TargetMode="External"/><Relationship Id="rId2" Type="http://schemas.openxmlformats.org/officeDocument/2006/relationships/hyperlink" Target="http://biblia.com/bible/nkjv/Acts%202.22-24" TargetMode="External"/><Relationship Id="rId1" Type="http://schemas.openxmlformats.org/officeDocument/2006/relationships/slideLayout" Target="../slideLayouts/slideLayout2.xml"/><Relationship Id="rId4" Type="http://schemas.openxmlformats.org/officeDocument/2006/relationships/hyperlink" Target="http://biblia.com/bible/nkjv/Acts%202.36"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biblia.com/bible/nkjv/Matthew%207.24-27"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biblia.com/bible/nkjv/I%20Corinthians%2015.55-57"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biblia.com/bible/nkjv/John%205.28" TargetMode="External"/><Relationship Id="rId2" Type="http://schemas.openxmlformats.org/officeDocument/2006/relationships/hyperlink" Target="http://biblia.com/bible/nkjv/John%2014.1-3" TargetMode="External"/><Relationship Id="rId1" Type="http://schemas.openxmlformats.org/officeDocument/2006/relationships/slideLayout" Target="../slideLayouts/slideLayout2.xml"/><Relationship Id="rId4" Type="http://schemas.openxmlformats.org/officeDocument/2006/relationships/hyperlink" Target="http://biblia.com/bible/nkjv/John%205.29"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biblia.com/bible/nkjv/II%20Corinthians%204.16-5.1" TargetMode="External"/><Relationship Id="rId2" Type="http://schemas.openxmlformats.org/officeDocument/2006/relationships/hyperlink" Target="http://biblia.com/bible/nkjv/Revelation%2014.13"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biblia.com/bible/nkjv/Exodus%203.33" TargetMode="External"/><Relationship Id="rId2" Type="http://schemas.openxmlformats.org/officeDocument/2006/relationships/hyperlink" Target="http://biblia.com/bible/nkjv/Exodus%203.13" TargetMode="External"/><Relationship Id="rId1" Type="http://schemas.openxmlformats.org/officeDocument/2006/relationships/slideLayout" Target="../slideLayouts/slideLayout2.xml"/><Relationship Id="rId4" Type="http://schemas.openxmlformats.org/officeDocument/2006/relationships/hyperlink" Target="http://biblia.com/bible/nkjv/Hebrews%203.17-19"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biblia.com/bible/nkjv/Hebrews%204.11" TargetMode="External"/><Relationship Id="rId2" Type="http://schemas.openxmlformats.org/officeDocument/2006/relationships/hyperlink" Target="http://biblia.com/bible/nkjv/Hebrews%204.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biblia.com/bible/nkjv/Revelation%2021.27" TargetMode="External"/><Relationship Id="rId2" Type="http://schemas.openxmlformats.org/officeDocument/2006/relationships/hyperlink" Target="http://biblia.com/bible/nkjv/I%20Corinthians%2015.35-38"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biblia.com/bible/nkjv/Hebrews%206.20" TargetMode="External"/><Relationship Id="rId2" Type="http://schemas.openxmlformats.org/officeDocument/2006/relationships/hyperlink" Target="http://biblia.com/bible/nkjv/Hebrews%206.19"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86628"/>
            <a:ext cx="12118205" cy="6858000"/>
          </a:xfrm>
        </p:spPr>
      </p:pic>
      <p:sp>
        <p:nvSpPr>
          <p:cNvPr id="5" name="TextBox 4"/>
          <p:cNvSpPr txBox="1"/>
          <p:nvPr/>
        </p:nvSpPr>
        <p:spPr>
          <a:xfrm>
            <a:off x="452387" y="1001027"/>
            <a:ext cx="10433241" cy="769441"/>
          </a:xfrm>
          <a:prstGeom prst="rect">
            <a:avLst/>
          </a:prstGeom>
          <a:noFill/>
        </p:spPr>
        <p:txBody>
          <a:bodyPr wrap="none" rtlCol="0">
            <a:spAutoFit/>
          </a:bodyPr>
          <a:lstStyle/>
          <a:p>
            <a:r>
              <a:rPr lang="en-US" sz="4400" b="1" dirty="0" smtClean="0">
                <a:solidFill>
                  <a:schemeClr val="bg1"/>
                </a:solidFill>
              </a:rPr>
              <a:t>What is the </a:t>
            </a:r>
            <a:r>
              <a:rPr lang="en-US" sz="4400" b="1" dirty="0" smtClean="0">
                <a:solidFill>
                  <a:srgbClr val="92D050"/>
                </a:solidFill>
              </a:rPr>
              <a:t>‘</a:t>
            </a:r>
            <a:r>
              <a:rPr lang="en-US" sz="4400" b="1" dirty="0" smtClean="0">
                <a:solidFill>
                  <a:schemeClr val="accent2">
                    <a:lumMod val="75000"/>
                  </a:schemeClr>
                </a:solidFill>
              </a:rPr>
              <a:t>glorious Hope” </a:t>
            </a:r>
            <a:r>
              <a:rPr lang="en-US" sz="4400" b="1" dirty="0" smtClean="0">
                <a:solidFill>
                  <a:schemeClr val="bg1"/>
                </a:solidFill>
              </a:rPr>
              <a:t>of the Believer?</a:t>
            </a:r>
            <a:endParaRPr lang="en-US" sz="4400" b="1" dirty="0">
              <a:solidFill>
                <a:schemeClr val="bg1"/>
              </a:solidFill>
            </a:endParaRPr>
          </a:p>
        </p:txBody>
      </p:sp>
    </p:spTree>
    <p:extLst>
      <p:ext uri="{BB962C8B-B14F-4D97-AF65-F5344CB8AC3E}">
        <p14:creationId xmlns:p14="http://schemas.microsoft.com/office/powerpoint/2010/main" val="14167011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713" y="113557"/>
            <a:ext cx="12031495" cy="6647166"/>
          </a:xfrm>
        </p:spPr>
        <p:txBody>
          <a:bodyPr>
            <a:normAutofit/>
          </a:bodyPr>
          <a:lstStyle/>
          <a:p>
            <a:r>
              <a:rPr lang="en-US" sz="3500" b="1" dirty="0" smtClean="0"/>
              <a:t>1.   </a:t>
            </a:r>
            <a:r>
              <a:rPr lang="en-US" sz="3500" b="1" dirty="0"/>
              <a:t>Hope is linked with faith because </a:t>
            </a:r>
            <a:r>
              <a:rPr lang="en-US" sz="3500" b="1" u="sng" dirty="0"/>
              <a:t>faith is the ground </a:t>
            </a:r>
            <a:r>
              <a:rPr lang="en-US" sz="3500" b="1" dirty="0"/>
              <a:t>of our hope </a:t>
            </a:r>
            <a:endParaRPr lang="en-US" sz="3500" b="1" dirty="0" smtClean="0"/>
          </a:p>
          <a:p>
            <a:pPr marL="0" indent="0">
              <a:buNone/>
            </a:pPr>
            <a:r>
              <a:rPr lang="en-US" sz="3500" b="1" dirty="0"/>
              <a:t> </a:t>
            </a:r>
            <a:r>
              <a:rPr lang="en-US" sz="3500" b="1" dirty="0" smtClean="0"/>
              <a:t>  2.   </a:t>
            </a:r>
            <a:r>
              <a:rPr lang="en-US" sz="3500" b="1" dirty="0"/>
              <a:t>H</a:t>
            </a:r>
            <a:r>
              <a:rPr lang="en-US" sz="3500" b="1" dirty="0" smtClean="0"/>
              <a:t>ope </a:t>
            </a:r>
            <a:r>
              <a:rPr lang="en-US" sz="3500" b="1" dirty="0"/>
              <a:t>is the object of our faith. (1 Cor. 13:13) </a:t>
            </a:r>
            <a:endParaRPr lang="en-US" sz="3500" b="1" dirty="0" smtClean="0"/>
          </a:p>
          <a:p>
            <a:pPr marL="0" indent="0">
              <a:buNone/>
            </a:pPr>
            <a:r>
              <a:rPr lang="en-US" sz="3500" b="1" dirty="0"/>
              <a:t> </a:t>
            </a:r>
            <a:r>
              <a:rPr lang="en-US" sz="3500" b="1" dirty="0" smtClean="0"/>
              <a:t>      </a:t>
            </a:r>
            <a:r>
              <a:rPr lang="en-US" dirty="0" smtClean="0"/>
              <a:t>The Bible tells us this about our hope: </a:t>
            </a:r>
          </a:p>
          <a:p>
            <a:r>
              <a:rPr lang="en-US" sz="3600" dirty="0" smtClean="0"/>
              <a:t> </a:t>
            </a:r>
            <a:r>
              <a:rPr lang="en-US" sz="3600" dirty="0"/>
              <a:t>1. A </a:t>
            </a:r>
            <a:r>
              <a:rPr lang="en-US" sz="3600" b="1" dirty="0"/>
              <a:t>hope</a:t>
            </a:r>
            <a:r>
              <a:rPr lang="en-US" sz="3600" dirty="0"/>
              <a:t> of eternal life. (Titus 1:2; 3:7</a:t>
            </a:r>
            <a:r>
              <a:rPr lang="en-US" sz="3600" dirty="0" smtClean="0"/>
              <a:t>)</a:t>
            </a:r>
          </a:p>
          <a:p>
            <a:r>
              <a:rPr lang="en-US" sz="3600" dirty="0" smtClean="0"/>
              <a:t> </a:t>
            </a:r>
            <a:r>
              <a:rPr lang="en-US" sz="3600" dirty="0"/>
              <a:t>2. A </a:t>
            </a:r>
            <a:r>
              <a:rPr lang="en-US" sz="3600" b="1" dirty="0"/>
              <a:t>hope</a:t>
            </a:r>
            <a:r>
              <a:rPr lang="en-US" sz="3600" dirty="0"/>
              <a:t> of salvation. (1 </a:t>
            </a:r>
            <a:r>
              <a:rPr lang="en-US" sz="3600" dirty="0" err="1"/>
              <a:t>Thes</a:t>
            </a:r>
            <a:r>
              <a:rPr lang="en-US" sz="3600" dirty="0"/>
              <a:t>. 5:8; Rom. 8:24-25) </a:t>
            </a:r>
            <a:endParaRPr lang="en-US" sz="3600" dirty="0" smtClean="0"/>
          </a:p>
          <a:p>
            <a:r>
              <a:rPr lang="en-US" sz="3600" dirty="0" smtClean="0"/>
              <a:t> 3</a:t>
            </a:r>
            <a:r>
              <a:rPr lang="en-US" sz="3600" dirty="0"/>
              <a:t>. A </a:t>
            </a:r>
            <a:r>
              <a:rPr lang="en-US" sz="3600" b="1" dirty="0"/>
              <a:t>hope</a:t>
            </a:r>
            <a:r>
              <a:rPr lang="en-US" sz="3600" dirty="0"/>
              <a:t> laid up in heaven. (Col. 1:5) </a:t>
            </a:r>
            <a:endParaRPr lang="en-US" sz="3600" dirty="0" smtClean="0"/>
          </a:p>
          <a:p>
            <a:r>
              <a:rPr lang="en-US" sz="3600" dirty="0" smtClean="0"/>
              <a:t> 4</a:t>
            </a:r>
            <a:r>
              <a:rPr lang="en-US" sz="3600" dirty="0"/>
              <a:t>. A </a:t>
            </a:r>
            <a:r>
              <a:rPr lang="en-US" sz="3600" b="1" dirty="0"/>
              <a:t>hope</a:t>
            </a:r>
            <a:r>
              <a:rPr lang="en-US" sz="3600" dirty="0"/>
              <a:t> of resurrection from the dead. (Acts 23:6</a:t>
            </a:r>
            <a:r>
              <a:rPr lang="en-US" sz="3600" dirty="0" smtClean="0"/>
              <a:t>)</a:t>
            </a:r>
          </a:p>
          <a:p>
            <a:r>
              <a:rPr lang="en-US" sz="3600" dirty="0" smtClean="0"/>
              <a:t> </a:t>
            </a:r>
            <a:r>
              <a:rPr lang="en-US" sz="3600" dirty="0"/>
              <a:t>5. The </a:t>
            </a:r>
            <a:r>
              <a:rPr lang="en-US" sz="3600" b="1" dirty="0"/>
              <a:t>hope</a:t>
            </a:r>
            <a:r>
              <a:rPr lang="en-US" sz="3600" dirty="0"/>
              <a:t> of the gospel. (Col. 1:23) • The </a:t>
            </a:r>
            <a:r>
              <a:rPr lang="en-US" sz="3600" b="1" dirty="0"/>
              <a:t>hope</a:t>
            </a:r>
            <a:r>
              <a:rPr lang="en-US" sz="3600" dirty="0"/>
              <a:t> of the fulfillment of all the promises presented in </a:t>
            </a:r>
            <a:r>
              <a:rPr lang="en-US" sz="3600" dirty="0" smtClean="0"/>
              <a:t>the GOSPEL!</a:t>
            </a:r>
            <a:endParaRPr lang="en-US" sz="3600" dirty="0"/>
          </a:p>
        </p:txBody>
      </p:sp>
    </p:spTree>
    <p:extLst>
      <p:ext uri="{BB962C8B-B14F-4D97-AF65-F5344CB8AC3E}">
        <p14:creationId xmlns:p14="http://schemas.microsoft.com/office/powerpoint/2010/main" val="1151315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p:cTn id="15"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p:cTn id="23"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p:cTn id="31"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6" end="6"/>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p:cTn id="39"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3285"/>
            <a:ext cx="10515600" cy="6637438"/>
          </a:xfrm>
        </p:spPr>
        <p:txBody>
          <a:bodyPr>
            <a:normAutofit fontScale="92500" lnSpcReduction="10000"/>
          </a:bodyPr>
          <a:lstStyle/>
          <a:p>
            <a:r>
              <a:rPr lang="en-US" sz="3600" dirty="0" smtClean="0"/>
              <a:t>Titus 2:11-14—</a:t>
            </a:r>
            <a:r>
              <a:rPr lang="en-US" sz="3600" b="1" u="sng" dirty="0" smtClean="0"/>
              <a:t>the </a:t>
            </a:r>
            <a:r>
              <a:rPr lang="en-US" sz="3600" b="1" u="sng" dirty="0"/>
              <a:t>blessed hope of the church </a:t>
            </a:r>
            <a:r>
              <a:rPr lang="en-US" sz="3600" dirty="0"/>
              <a:t>is the glorious appearing of our great God and our </a:t>
            </a:r>
            <a:r>
              <a:rPr lang="en-US" sz="3600" dirty="0" err="1" smtClean="0"/>
              <a:t>Saviour</a:t>
            </a:r>
            <a:r>
              <a:rPr lang="en-US" sz="3600" dirty="0" smtClean="0"/>
              <a:t> Jesus </a:t>
            </a:r>
            <a:r>
              <a:rPr lang="en-US" sz="3600" b="1" dirty="0"/>
              <a:t>Christ</a:t>
            </a:r>
            <a:r>
              <a:rPr lang="en-US" sz="3600" dirty="0" smtClean="0"/>
              <a:t>.</a:t>
            </a:r>
          </a:p>
          <a:p>
            <a:r>
              <a:rPr lang="en-US" sz="3900" baseline="30000" dirty="0" smtClean="0"/>
              <a:t>  11</a:t>
            </a:r>
            <a:r>
              <a:rPr lang="en-US" sz="3900" baseline="30000" dirty="0"/>
              <a:t> </a:t>
            </a:r>
            <a:r>
              <a:rPr lang="en-US" sz="3900" dirty="0"/>
              <a:t>For the grace of God that </a:t>
            </a:r>
            <a:r>
              <a:rPr lang="en-US" sz="3900" dirty="0" err="1"/>
              <a:t>bringeth</a:t>
            </a:r>
            <a:r>
              <a:rPr lang="en-US" sz="3900" dirty="0"/>
              <a:t> salvation hath appeared to all men,</a:t>
            </a:r>
          </a:p>
          <a:p>
            <a:r>
              <a:rPr lang="en-US" sz="3900" baseline="30000" dirty="0"/>
              <a:t>12 </a:t>
            </a:r>
            <a:r>
              <a:rPr lang="en-US" sz="3900" dirty="0"/>
              <a:t>Teaching us that, denying ungodliness and worldly lusts, we should live soberly, righteously, and godly, in this present world;</a:t>
            </a:r>
          </a:p>
          <a:p>
            <a:r>
              <a:rPr lang="en-US" sz="3900" baseline="30000" dirty="0"/>
              <a:t>13</a:t>
            </a:r>
            <a:r>
              <a:rPr lang="en-US" sz="3900" b="1" baseline="30000" dirty="0">
                <a:solidFill>
                  <a:srgbClr val="FF0000"/>
                </a:solidFill>
              </a:rPr>
              <a:t> </a:t>
            </a:r>
            <a:r>
              <a:rPr lang="en-US" sz="3900" b="1" dirty="0">
                <a:solidFill>
                  <a:srgbClr val="FF0000"/>
                </a:solidFill>
              </a:rPr>
              <a:t>Looking for </a:t>
            </a:r>
            <a:r>
              <a:rPr lang="en-US" sz="3900" dirty="0"/>
              <a:t>that blessed hope, and the glorious appearing of the great God and our </a:t>
            </a:r>
            <a:r>
              <a:rPr lang="en-US" sz="3900" dirty="0" err="1"/>
              <a:t>Saviour</a:t>
            </a:r>
            <a:r>
              <a:rPr lang="en-US" sz="3900" dirty="0"/>
              <a:t> Jesus Christ;</a:t>
            </a:r>
          </a:p>
          <a:p>
            <a:r>
              <a:rPr lang="en-US" sz="3900" baseline="30000" dirty="0"/>
              <a:t>14 </a:t>
            </a:r>
            <a:r>
              <a:rPr lang="en-US" sz="3900" dirty="0"/>
              <a:t>Who gave himself for us, that he might redeem us from all iniquity, and purify unto himself a peculiar people, zealous of good works</a:t>
            </a:r>
          </a:p>
          <a:p>
            <a:endParaRPr lang="en-US" dirty="0"/>
          </a:p>
        </p:txBody>
      </p:sp>
    </p:spTree>
    <p:extLst>
      <p:ext uri="{BB962C8B-B14F-4D97-AF65-F5344CB8AC3E}">
        <p14:creationId xmlns:p14="http://schemas.microsoft.com/office/powerpoint/2010/main" val="28212833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4800" b="1" dirty="0" smtClean="0"/>
              <a:t>Christ in Us…the hope of glory!</a:t>
            </a:r>
            <a:endParaRPr lang="en-US" sz="4800" b="1" dirty="0"/>
          </a:p>
        </p:txBody>
      </p:sp>
    </p:spTree>
    <p:extLst>
      <p:ext uri="{BB962C8B-B14F-4D97-AF65-F5344CB8AC3E}">
        <p14:creationId xmlns:p14="http://schemas.microsoft.com/office/powerpoint/2010/main" val="41284312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455" y="0"/>
            <a:ext cx="12172545" cy="6789906"/>
          </a:xfrm>
        </p:spPr>
        <p:txBody>
          <a:bodyPr>
            <a:noAutofit/>
          </a:bodyPr>
          <a:lstStyle/>
          <a:p>
            <a:r>
              <a:rPr lang="en-US" sz="3600" dirty="0" smtClean="0"/>
              <a:t>The apostle Paul writes of </a:t>
            </a:r>
            <a:r>
              <a:rPr lang="en-US" sz="3600" b="1" u="sng" dirty="0" smtClean="0">
                <a:solidFill>
                  <a:srgbClr val="FF0000"/>
                </a:solidFill>
              </a:rPr>
              <a:t>Christ's resurrection and ties it to our hope: </a:t>
            </a:r>
          </a:p>
          <a:p>
            <a:r>
              <a:rPr lang="en-US" sz="3600" dirty="0" smtClean="0"/>
              <a:t>"</a:t>
            </a:r>
            <a:r>
              <a:rPr lang="en-US" sz="3600" i="1" dirty="0" smtClean="0"/>
              <a:t>But if there is no resurrection of the dead, neither hath Christ been raised: and if Christ hath not been raised, then is our preaching vain, your faith also is vain. Yea, we are found false witnesses of God; because we witnessed of God that He raised up Christ: whom He raised not up, if so be that the dead are not raised. For if the dead are not raised: and if Christ hath not been raised, your faith is vain; ye are yet in your sins. Then they also that are fallen asleep in Christ have perished. If we have </a:t>
            </a:r>
            <a:r>
              <a:rPr lang="en-US" sz="3600" b="1" i="1" u="sng" dirty="0" smtClean="0"/>
              <a:t>only hoped in Christ in this life</a:t>
            </a:r>
            <a:r>
              <a:rPr lang="en-US" sz="3600" i="1" dirty="0" smtClean="0"/>
              <a:t>, we are of all men most pitiable</a:t>
            </a:r>
            <a:r>
              <a:rPr lang="en-US" sz="3600" dirty="0" smtClean="0"/>
              <a:t>" (</a:t>
            </a:r>
            <a:r>
              <a:rPr lang="en-US" sz="3600" dirty="0" smtClean="0">
                <a:hlinkClick r:id="rId2"/>
              </a:rPr>
              <a:t>I Cor. 15:13-19</a:t>
            </a:r>
            <a:r>
              <a:rPr lang="en-US" sz="3600" dirty="0" smtClean="0"/>
              <a:t>). </a:t>
            </a:r>
            <a:r>
              <a:rPr lang="en-US" dirty="0" smtClean="0"/>
              <a:t>In other words, the inspired apostle declares that everything that is unique to Christianity is false and worthless -- unless there is a resurrection from the dead. This is the central theme of the gospel</a:t>
            </a:r>
            <a:endParaRPr lang="en-US" dirty="0"/>
          </a:p>
        </p:txBody>
      </p:sp>
    </p:spTree>
    <p:extLst>
      <p:ext uri="{BB962C8B-B14F-4D97-AF65-F5344CB8AC3E}">
        <p14:creationId xmlns:p14="http://schemas.microsoft.com/office/powerpoint/2010/main" val="33120064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
            <a:ext cx="12101209" cy="6780179"/>
          </a:xfrm>
        </p:spPr>
        <p:txBody>
          <a:bodyPr>
            <a:normAutofit/>
          </a:bodyPr>
          <a:lstStyle/>
          <a:p>
            <a:r>
              <a:rPr lang="en-US" sz="3600" dirty="0" smtClean="0"/>
              <a:t>   The doctrine of Christianity is the teaching of Jesus Christ about the life after death.</a:t>
            </a:r>
          </a:p>
          <a:p>
            <a:r>
              <a:rPr lang="en-US" sz="3600" dirty="0" smtClean="0"/>
              <a:t>   Most religions have some kind of "hope" about life after death, but only Christianity offers real evidence of that hope and also carefully defines it.</a:t>
            </a:r>
          </a:p>
          <a:p>
            <a:r>
              <a:rPr lang="en-US" sz="3600" dirty="0" smtClean="0"/>
              <a:t>  Christ not only taught of the resurrection, He also prophesied of it and then demonstrated it. The resurrection of Jesus Christ is the basis of Christian faith and </a:t>
            </a:r>
            <a:r>
              <a:rPr lang="en-US" sz="3600" b="1" u="sng" dirty="0" smtClean="0">
                <a:solidFill>
                  <a:srgbClr val="FF0000"/>
                </a:solidFill>
              </a:rPr>
              <a:t>hope.</a:t>
            </a:r>
            <a:endParaRPr lang="en-US" sz="3600" b="1" u="sng" dirty="0">
              <a:solidFill>
                <a:srgbClr val="FF0000"/>
              </a:solidFill>
            </a:endParaRPr>
          </a:p>
        </p:txBody>
      </p:sp>
    </p:spTree>
    <p:extLst>
      <p:ext uri="{BB962C8B-B14F-4D97-AF65-F5344CB8AC3E}">
        <p14:creationId xmlns:p14="http://schemas.microsoft.com/office/powerpoint/2010/main" val="14596101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6460" y="77821"/>
            <a:ext cx="10894977" cy="6702358"/>
          </a:xfrm>
        </p:spPr>
      </p:pic>
    </p:spTree>
    <p:extLst>
      <p:ext uri="{BB962C8B-B14F-4D97-AF65-F5344CB8AC3E}">
        <p14:creationId xmlns:p14="http://schemas.microsoft.com/office/powerpoint/2010/main" val="1483937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97277"/>
            <a:ext cx="12192000" cy="6780179"/>
          </a:xfrm>
        </p:spPr>
        <p:txBody>
          <a:bodyPr>
            <a:normAutofit fontScale="85000" lnSpcReduction="20000"/>
          </a:bodyPr>
          <a:lstStyle/>
          <a:p>
            <a:endParaRPr lang="en-US" sz="4300" b="1" u="sng" dirty="0" smtClean="0">
              <a:solidFill>
                <a:srgbClr val="FF0000"/>
              </a:solidFill>
            </a:endParaRPr>
          </a:p>
          <a:p>
            <a:r>
              <a:rPr lang="en-US" sz="4300" b="1" u="sng" dirty="0" smtClean="0">
                <a:solidFill>
                  <a:srgbClr val="FF0000"/>
                </a:solidFill>
              </a:rPr>
              <a:t>The Worldly minded person:</a:t>
            </a:r>
          </a:p>
          <a:p>
            <a:r>
              <a:rPr lang="en-US" sz="4300" b="1" u="sng" dirty="0" smtClean="0">
                <a:solidFill>
                  <a:srgbClr val="FF0000"/>
                </a:solidFill>
              </a:rPr>
              <a:t>     </a:t>
            </a:r>
            <a:r>
              <a:rPr lang="en-US" sz="3900" dirty="0" smtClean="0"/>
              <a:t>The worldly-minded person lives primarily for this life. He reasons, as Esau must have, </a:t>
            </a:r>
            <a:r>
              <a:rPr lang="en-US" sz="3900" b="1" u="sng" dirty="0" smtClean="0"/>
              <a:t>"A bird in the hand is worth two in the bush." </a:t>
            </a:r>
            <a:r>
              <a:rPr lang="en-US" sz="3900" dirty="0" smtClean="0"/>
              <a:t>He cannot concern himself with what lies beyond the grave. He feels that it is foolish to be </a:t>
            </a:r>
            <a:r>
              <a:rPr lang="en-US" sz="3900" b="1" u="sng" dirty="0" smtClean="0"/>
              <a:t>"other-worldly," </a:t>
            </a:r>
            <a:r>
              <a:rPr lang="en-US" sz="3900" dirty="0" smtClean="0"/>
              <a:t>as he might call it. He indulges to the limit in all fleshly desires. He attempts to fulfill all of his temporal appetites. </a:t>
            </a:r>
            <a:r>
              <a:rPr lang="en-US" sz="3900" u="sng" dirty="0" smtClean="0"/>
              <a:t>He dwells in the here-and-now world </a:t>
            </a:r>
            <a:r>
              <a:rPr lang="en-US" sz="3900" dirty="0" smtClean="0"/>
              <a:t>-- the material, the physical.</a:t>
            </a:r>
          </a:p>
          <a:p>
            <a:r>
              <a:rPr lang="en-US" sz="3900" dirty="0" smtClean="0"/>
              <a:t>   Such a person measures success in terms of what he can </a:t>
            </a:r>
            <a:r>
              <a:rPr lang="en-US" sz="3900" b="1" u="sng" dirty="0" smtClean="0"/>
              <a:t>"lay up for himself" on earth</a:t>
            </a:r>
            <a:r>
              <a:rPr lang="en-US" sz="3900" dirty="0" smtClean="0"/>
              <a:t>. And when he dies, he hopes that is the end, for he has made no preparations for what lies beyond.  He is not willing to look at the problem of death, the end of life on earth, and attempt to solve it. His is the very common philosophy of, </a:t>
            </a:r>
            <a:r>
              <a:rPr lang="en-US" sz="3900" b="1" u="sng" dirty="0" smtClean="0">
                <a:solidFill>
                  <a:srgbClr val="FF0000"/>
                </a:solidFill>
              </a:rPr>
              <a:t>"Get all you can and can all you get." </a:t>
            </a:r>
            <a:r>
              <a:rPr lang="en-US" sz="3900" dirty="0" smtClean="0"/>
              <a:t>After all, he reasons, you have only one life to live, so get all you can out of it.  </a:t>
            </a:r>
            <a:r>
              <a:rPr lang="en-US" sz="3900" b="1" u="sng" dirty="0" smtClean="0"/>
              <a:t>(Rich Fool:   Luke 12:18) </a:t>
            </a:r>
          </a:p>
          <a:p>
            <a:endParaRPr lang="en-US" dirty="0"/>
          </a:p>
        </p:txBody>
      </p:sp>
    </p:spTree>
    <p:extLst>
      <p:ext uri="{BB962C8B-B14F-4D97-AF65-F5344CB8AC3E}">
        <p14:creationId xmlns:p14="http://schemas.microsoft.com/office/powerpoint/2010/main" val="34462150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170" y="0"/>
            <a:ext cx="11982856" cy="6858000"/>
          </a:xfrm>
        </p:spPr>
        <p:txBody>
          <a:bodyPr>
            <a:normAutofit fontScale="92500" lnSpcReduction="20000"/>
          </a:bodyPr>
          <a:lstStyle/>
          <a:p>
            <a:r>
              <a:rPr lang="en-US" sz="3900" b="1" i="1" u="sng" dirty="0">
                <a:solidFill>
                  <a:srgbClr val="FF0000"/>
                </a:solidFill>
              </a:rPr>
              <a:t>The Christian has a different attitude. </a:t>
            </a:r>
            <a:endParaRPr lang="en-US" sz="3900" b="1" i="1" u="sng" dirty="0" smtClean="0">
              <a:solidFill>
                <a:srgbClr val="FF0000"/>
              </a:solidFill>
            </a:endParaRPr>
          </a:p>
          <a:p>
            <a:r>
              <a:rPr lang="en-US" sz="3900" b="1" i="1" u="sng" dirty="0"/>
              <a:t> </a:t>
            </a:r>
            <a:r>
              <a:rPr lang="en-US" sz="3900" b="1" i="1" u="sng" dirty="0" smtClean="0"/>
              <a:t>  </a:t>
            </a:r>
            <a:r>
              <a:rPr lang="en-US" sz="3900" dirty="0" smtClean="0"/>
              <a:t>He </a:t>
            </a:r>
            <a:r>
              <a:rPr lang="en-US" sz="3900" dirty="0"/>
              <a:t>realizes that life is short and eternity is sure. He says, with the psalmist, "</a:t>
            </a:r>
            <a:r>
              <a:rPr lang="en-US" sz="3900" i="1" dirty="0"/>
              <a:t>The days of our years are threescore years and ten, or even by reason of strength fourscore years; yet is their pride but labor and sorrow; for it is soon gone and we fly away</a:t>
            </a:r>
            <a:r>
              <a:rPr lang="en-US" sz="3900" dirty="0"/>
              <a:t>" (</a:t>
            </a:r>
            <a:r>
              <a:rPr lang="en-US" sz="3900" dirty="0">
                <a:hlinkClick r:id="rId2"/>
              </a:rPr>
              <a:t>Psalms 90:10</a:t>
            </a:r>
            <a:r>
              <a:rPr lang="en-US" sz="3900" dirty="0"/>
              <a:t>). </a:t>
            </a:r>
            <a:endParaRPr lang="en-US" sz="3900" dirty="0" smtClean="0"/>
          </a:p>
          <a:p>
            <a:r>
              <a:rPr lang="en-US" sz="3900" dirty="0"/>
              <a:t> </a:t>
            </a:r>
            <a:r>
              <a:rPr lang="en-US" sz="3900" dirty="0" smtClean="0"/>
              <a:t> Centuries </a:t>
            </a:r>
            <a:r>
              <a:rPr lang="en-US" sz="3900" dirty="0"/>
              <a:t>later the inspired apostle agrees with that: "</a:t>
            </a:r>
            <a:r>
              <a:rPr lang="en-US" sz="3900" i="1" dirty="0"/>
              <a:t>Whereas ye know not what shall be on the morrow. What is your life? For ye are a vapor, that </a:t>
            </a:r>
            <a:r>
              <a:rPr lang="en-US" sz="3900" i="1" dirty="0" err="1"/>
              <a:t>appeareth</a:t>
            </a:r>
            <a:r>
              <a:rPr lang="en-US" sz="3900" i="1" dirty="0"/>
              <a:t> for a little time, and then </a:t>
            </a:r>
            <a:r>
              <a:rPr lang="en-US" sz="3900" i="1" dirty="0" err="1"/>
              <a:t>vanisheth</a:t>
            </a:r>
            <a:r>
              <a:rPr lang="en-US" sz="3900" i="1" dirty="0"/>
              <a:t> away. For that ye ought to say, If the Lord will, we shall both live, and do this or that</a:t>
            </a:r>
            <a:r>
              <a:rPr lang="en-US" sz="3900" dirty="0"/>
              <a:t>" (</a:t>
            </a:r>
            <a:r>
              <a:rPr lang="en-US" sz="3900" dirty="0">
                <a:hlinkClick r:id="rId3"/>
              </a:rPr>
              <a:t>James 4:14</a:t>
            </a:r>
            <a:r>
              <a:rPr lang="en-US" sz="3900" dirty="0"/>
              <a:t>,</a:t>
            </a:r>
            <a:r>
              <a:rPr lang="en-US" sz="3900" dirty="0">
                <a:hlinkClick r:id="rId4"/>
              </a:rPr>
              <a:t>15</a:t>
            </a:r>
            <a:r>
              <a:rPr lang="en-US" sz="3900" dirty="0" smtClean="0"/>
              <a:t>).</a:t>
            </a:r>
          </a:p>
          <a:p>
            <a:r>
              <a:rPr lang="en-US" sz="3900" dirty="0"/>
              <a:t> </a:t>
            </a:r>
            <a:r>
              <a:rPr lang="en-US" sz="3900" dirty="0" smtClean="0"/>
              <a:t>   </a:t>
            </a:r>
            <a:r>
              <a:rPr lang="en-US" sz="3900" dirty="0"/>
              <a:t>The attitude of the Christian is found in these words of Jesus: "</a:t>
            </a:r>
            <a:r>
              <a:rPr lang="en-US" sz="3900" i="1" dirty="0"/>
              <a:t>For what will a man be profited, if he gains the whole world, and forfeits his soul? Or what will a man give in exchange for his soul?</a:t>
            </a:r>
            <a:r>
              <a:rPr lang="en-US" sz="3900" dirty="0"/>
              <a:t>" (</a:t>
            </a:r>
            <a:r>
              <a:rPr lang="en-US" sz="3900" dirty="0">
                <a:hlinkClick r:id="rId5"/>
              </a:rPr>
              <a:t>Matthew 16:26</a:t>
            </a:r>
            <a:r>
              <a:rPr lang="en-US" sz="3900" dirty="0"/>
              <a:t>).</a:t>
            </a:r>
          </a:p>
          <a:p>
            <a:endParaRPr lang="en-US" dirty="0"/>
          </a:p>
        </p:txBody>
      </p:sp>
    </p:spTree>
    <p:extLst>
      <p:ext uri="{BB962C8B-B14F-4D97-AF65-F5344CB8AC3E}">
        <p14:creationId xmlns:p14="http://schemas.microsoft.com/office/powerpoint/2010/main" val="10223866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192001" cy="6858000"/>
          </a:xfrm>
        </p:spPr>
        <p:txBody>
          <a:bodyPr>
            <a:normAutofit fontScale="25000" lnSpcReduction="20000"/>
          </a:bodyPr>
          <a:lstStyle/>
          <a:p>
            <a:r>
              <a:rPr lang="en-US" sz="14400" b="1" u="sng" dirty="0" smtClean="0">
                <a:solidFill>
                  <a:srgbClr val="FF0000"/>
                </a:solidFill>
              </a:rPr>
              <a:t>Hope of Future Life Is a Powerful Incentive</a:t>
            </a:r>
          </a:p>
          <a:p>
            <a:r>
              <a:rPr lang="en-US" sz="9800" dirty="0" smtClean="0"/>
              <a:t>   </a:t>
            </a:r>
            <a:r>
              <a:rPr lang="en-US" sz="14400" dirty="0" smtClean="0"/>
              <a:t>When a person has an abiding hope in anything, he will arrange all of his activities so </a:t>
            </a:r>
            <a:r>
              <a:rPr lang="en-US" sz="14400" b="1" u="sng" dirty="0" smtClean="0"/>
              <a:t>that his hope can be realized</a:t>
            </a:r>
            <a:r>
              <a:rPr lang="en-US" sz="14400" dirty="0" smtClean="0"/>
              <a:t>. Hope is a powerful and driving force in the life of any individual. After stating that we shall be like Christ, John writes, </a:t>
            </a:r>
            <a:r>
              <a:rPr lang="en-US" sz="12800" b="1" i="1" dirty="0" smtClean="0"/>
              <a:t>"We know that , if He shall be manifested, we shall be like Him; for we shall see Him even as He is. And every one that hath this hope set on Him </a:t>
            </a:r>
            <a:r>
              <a:rPr lang="en-US" sz="12800" b="1" i="1" dirty="0" err="1" smtClean="0"/>
              <a:t>purifieth</a:t>
            </a:r>
            <a:r>
              <a:rPr lang="en-US" sz="12800" b="1" i="1" dirty="0" smtClean="0"/>
              <a:t> himself, even as He is pure" (</a:t>
            </a:r>
            <a:r>
              <a:rPr lang="en-US" sz="12800" b="1" i="1" dirty="0" smtClean="0">
                <a:hlinkClick r:id="rId2"/>
              </a:rPr>
              <a:t>I John 3:2</a:t>
            </a:r>
            <a:r>
              <a:rPr lang="en-US" sz="12800" b="1" i="1" dirty="0" smtClean="0"/>
              <a:t>,</a:t>
            </a:r>
            <a:r>
              <a:rPr lang="en-US" sz="12800" b="1" i="1" dirty="0" smtClean="0">
                <a:hlinkClick r:id="rId3"/>
              </a:rPr>
              <a:t>3</a:t>
            </a:r>
            <a:r>
              <a:rPr lang="en-US" sz="12800" b="1" i="1" dirty="0" smtClean="0"/>
              <a:t>).</a:t>
            </a:r>
          </a:p>
          <a:p>
            <a:r>
              <a:rPr lang="en-US" sz="14400" i="1" dirty="0"/>
              <a:t> </a:t>
            </a:r>
            <a:r>
              <a:rPr lang="en-US" sz="14400" i="1" dirty="0" smtClean="0"/>
              <a:t>  </a:t>
            </a:r>
            <a:r>
              <a:rPr lang="en-US" sz="14400" dirty="0" smtClean="0">
                <a:solidFill>
                  <a:srgbClr val="00B050"/>
                </a:solidFill>
              </a:rPr>
              <a:t>Nothing has more power to inspire people to righteous living than the hope of life after death </a:t>
            </a:r>
          </a:p>
          <a:p>
            <a:r>
              <a:rPr lang="en-US" sz="14400" b="1" dirty="0" smtClean="0">
                <a:solidFill>
                  <a:schemeClr val="accent1">
                    <a:lumMod val="75000"/>
                  </a:schemeClr>
                </a:solidFill>
              </a:rPr>
              <a:t>1. The </a:t>
            </a:r>
            <a:r>
              <a:rPr lang="en-US" sz="14400" b="1" u="sng" dirty="0" smtClean="0">
                <a:solidFill>
                  <a:schemeClr val="accent1">
                    <a:lumMod val="75000"/>
                  </a:schemeClr>
                </a:solidFill>
              </a:rPr>
              <a:t>basis of</a:t>
            </a:r>
            <a:r>
              <a:rPr lang="en-US" sz="14400" b="1" u="sng" dirty="0" smtClean="0">
                <a:solidFill>
                  <a:srgbClr val="FF0000"/>
                </a:solidFill>
              </a:rPr>
              <a:t> Moses </a:t>
            </a:r>
            <a:r>
              <a:rPr lang="en-US" sz="14400" b="1" u="sng" dirty="0" smtClean="0">
                <a:solidFill>
                  <a:schemeClr val="accent1">
                    <a:lumMod val="75000"/>
                  </a:schemeClr>
                </a:solidFill>
              </a:rPr>
              <a:t>making the right choice was "</a:t>
            </a:r>
            <a:r>
              <a:rPr lang="en-US" sz="14400" b="1" i="1" u="sng" dirty="0" smtClean="0">
                <a:solidFill>
                  <a:schemeClr val="accent1">
                    <a:lumMod val="75000"/>
                  </a:schemeClr>
                </a:solidFill>
              </a:rPr>
              <a:t>recompense of reward</a:t>
            </a:r>
            <a:r>
              <a:rPr lang="en-US" sz="14400" b="1" u="sng" dirty="0" smtClean="0">
                <a:solidFill>
                  <a:schemeClr val="accent1">
                    <a:lumMod val="75000"/>
                  </a:schemeClr>
                </a:solidFill>
              </a:rPr>
              <a:t>" (</a:t>
            </a:r>
            <a:r>
              <a:rPr lang="en-US" sz="14400" b="1" u="sng" dirty="0" smtClean="0">
                <a:solidFill>
                  <a:schemeClr val="accent1">
                    <a:lumMod val="75000"/>
                  </a:schemeClr>
                </a:solidFill>
                <a:hlinkClick r:id="rId4"/>
              </a:rPr>
              <a:t>Hebrews 11:24-27</a:t>
            </a:r>
            <a:r>
              <a:rPr lang="en-US" sz="14400" b="1" u="sng" dirty="0" smtClean="0">
                <a:solidFill>
                  <a:schemeClr val="accent1">
                    <a:lumMod val="75000"/>
                  </a:schemeClr>
                </a:solidFill>
              </a:rPr>
              <a:t>). </a:t>
            </a:r>
          </a:p>
          <a:p>
            <a:r>
              <a:rPr lang="en-US" sz="14400" dirty="0" smtClean="0"/>
              <a:t>2.  It was this great </a:t>
            </a:r>
            <a:r>
              <a:rPr lang="en-US" sz="14400" b="1" u="sng" dirty="0" smtClean="0"/>
              <a:t>hope that enabled </a:t>
            </a:r>
            <a:r>
              <a:rPr lang="en-US" sz="14400" b="1" u="sng" dirty="0" smtClean="0">
                <a:solidFill>
                  <a:srgbClr val="FF0000"/>
                </a:solidFill>
              </a:rPr>
              <a:t>Paul</a:t>
            </a:r>
            <a:r>
              <a:rPr lang="en-US" sz="14400" b="1" u="sng" dirty="0" smtClean="0"/>
              <a:t> to "</a:t>
            </a:r>
            <a:r>
              <a:rPr lang="en-US" sz="14400" b="1" i="1" u="sng" dirty="0" smtClean="0"/>
              <a:t>fight the good fight of faith</a:t>
            </a:r>
            <a:r>
              <a:rPr lang="en-US" sz="14400" b="1" u="sng" dirty="0" smtClean="0"/>
              <a:t>" and "</a:t>
            </a:r>
            <a:r>
              <a:rPr lang="en-US" sz="14400" b="1" i="1" u="sng" dirty="0" smtClean="0"/>
              <a:t>keep the faith</a:t>
            </a:r>
            <a:r>
              <a:rPr lang="en-US" sz="14400" b="1" u="sng" dirty="0" smtClean="0"/>
              <a:t>" (</a:t>
            </a:r>
            <a:r>
              <a:rPr lang="en-US" sz="14400" b="1" u="sng" dirty="0" smtClean="0">
                <a:hlinkClick r:id="rId5"/>
              </a:rPr>
              <a:t>II Timothy 4:6</a:t>
            </a:r>
            <a:r>
              <a:rPr lang="en-US" sz="14400" b="1" u="sng" dirty="0" smtClean="0"/>
              <a:t>,</a:t>
            </a:r>
            <a:r>
              <a:rPr lang="en-US" sz="14400" b="1" u="sng" dirty="0" smtClean="0">
                <a:hlinkClick r:id="rId6"/>
              </a:rPr>
              <a:t>7</a:t>
            </a:r>
            <a:r>
              <a:rPr lang="en-US" sz="14400" b="1" u="sng" dirty="0" smtClean="0"/>
              <a:t>). </a:t>
            </a:r>
            <a:r>
              <a:rPr lang="en-US" sz="14400" dirty="0" smtClean="0"/>
              <a:t>He then added, "</a:t>
            </a:r>
            <a:r>
              <a:rPr lang="en-US" sz="14400" i="1" dirty="0" smtClean="0"/>
              <a:t>Henceforth there is laid up for me the crown of righteousness, which the Lord, the righteous judge, shall give to me at that day</a:t>
            </a:r>
            <a:r>
              <a:rPr lang="en-US" sz="14400" dirty="0" smtClean="0"/>
              <a:t>" (</a:t>
            </a:r>
            <a:r>
              <a:rPr lang="en-US" sz="14400" dirty="0" smtClean="0">
                <a:hlinkClick r:id="rId7"/>
              </a:rPr>
              <a:t>II Timothy 4:8</a:t>
            </a:r>
            <a:r>
              <a:rPr lang="en-US" sz="14400" dirty="0" smtClean="0"/>
              <a:t>).</a:t>
            </a:r>
          </a:p>
          <a:p>
            <a:endParaRPr lang="en-US" dirty="0"/>
          </a:p>
        </p:txBody>
      </p:sp>
    </p:spTree>
    <p:extLst>
      <p:ext uri="{BB962C8B-B14F-4D97-AF65-F5344CB8AC3E}">
        <p14:creationId xmlns:p14="http://schemas.microsoft.com/office/powerpoint/2010/main" val="11113401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820" y="0"/>
            <a:ext cx="11955294" cy="6858000"/>
          </a:xfrm>
        </p:spPr>
        <p:txBody>
          <a:bodyPr>
            <a:normAutofit lnSpcReduction="10000"/>
          </a:bodyPr>
          <a:lstStyle/>
          <a:p>
            <a:r>
              <a:rPr lang="en-US" sz="4000" b="1" i="1" u="sng" dirty="0"/>
              <a:t>What does “The hope of life after death:” do for us? </a:t>
            </a:r>
            <a:endParaRPr lang="en-US" sz="4000" b="1" i="1" u="sng" dirty="0" smtClean="0"/>
          </a:p>
          <a:p>
            <a:r>
              <a:rPr lang="en-US" b="1" i="1" u="sng" dirty="0" smtClean="0"/>
              <a:t> </a:t>
            </a:r>
            <a:endParaRPr lang="en-US" b="1" i="1" u="sng" dirty="0"/>
          </a:p>
          <a:p>
            <a:r>
              <a:rPr lang="en-US" sz="3600" dirty="0"/>
              <a:t>1.Purifies and keeps us pure (</a:t>
            </a:r>
            <a:r>
              <a:rPr lang="en-US" sz="3600" dirty="0">
                <a:hlinkClick r:id="rId2"/>
              </a:rPr>
              <a:t>I John 3:3</a:t>
            </a:r>
            <a:r>
              <a:rPr lang="en-US" sz="3600" dirty="0"/>
              <a:t>). </a:t>
            </a:r>
            <a:r>
              <a:rPr lang="en-US" sz="3600" dirty="0" smtClean="0"/>
              <a:t>You will not lie…for you know Rev.21:8</a:t>
            </a:r>
            <a:endParaRPr lang="en-US" sz="3600" dirty="0"/>
          </a:p>
          <a:p>
            <a:r>
              <a:rPr lang="en-US" sz="3600" dirty="0"/>
              <a:t>2.Is an "Anchor of the soul" (</a:t>
            </a:r>
            <a:r>
              <a:rPr lang="en-US" sz="3600" dirty="0">
                <a:hlinkClick r:id="rId3"/>
              </a:rPr>
              <a:t>Hebrews 6:19</a:t>
            </a:r>
            <a:r>
              <a:rPr lang="en-US" sz="3600" dirty="0"/>
              <a:t>,</a:t>
            </a:r>
            <a:r>
              <a:rPr lang="en-US" sz="3600" dirty="0">
                <a:hlinkClick r:id="rId4"/>
              </a:rPr>
              <a:t>20</a:t>
            </a:r>
            <a:r>
              <a:rPr lang="en-US" sz="3600" dirty="0"/>
              <a:t>). </a:t>
            </a:r>
            <a:r>
              <a:rPr lang="en-US" sz="3600" dirty="0" smtClean="0"/>
              <a:t>You won’t </a:t>
            </a:r>
            <a:r>
              <a:rPr lang="en-US" sz="3600" dirty="0" err="1" smtClean="0"/>
              <a:t>quit..you</a:t>
            </a:r>
            <a:r>
              <a:rPr lang="en-US" sz="3600" dirty="0" smtClean="0"/>
              <a:t> </a:t>
            </a:r>
            <a:r>
              <a:rPr lang="en-US" sz="3600" dirty="0" err="1" smtClean="0"/>
              <a:t>know..Luke</a:t>
            </a:r>
            <a:r>
              <a:rPr lang="en-US" sz="3600" dirty="0" smtClean="0"/>
              <a:t> 9:62</a:t>
            </a:r>
            <a:endParaRPr lang="en-US" sz="3600" dirty="0"/>
          </a:p>
          <a:p>
            <a:r>
              <a:rPr lang="en-US" sz="3600" dirty="0"/>
              <a:t>3. Sustains the sorrowing heart (</a:t>
            </a:r>
            <a:r>
              <a:rPr lang="en-US" sz="3600" dirty="0">
                <a:hlinkClick r:id="rId5"/>
              </a:rPr>
              <a:t>John 14:1-3</a:t>
            </a:r>
            <a:r>
              <a:rPr lang="en-US" sz="3600" dirty="0"/>
              <a:t>). </a:t>
            </a:r>
            <a:r>
              <a:rPr lang="en-US" sz="3600" dirty="0" smtClean="0"/>
              <a:t>Your heart is comforted in knowing that He will lift you up.</a:t>
            </a:r>
            <a:endParaRPr lang="en-US" sz="3600" dirty="0"/>
          </a:p>
          <a:p>
            <a:r>
              <a:rPr lang="en-US" sz="3600" dirty="0"/>
              <a:t>4. Directs our vision (</a:t>
            </a:r>
            <a:r>
              <a:rPr lang="en-US" sz="3600" dirty="0">
                <a:hlinkClick r:id="rId6"/>
              </a:rPr>
              <a:t>Titus 2:11</a:t>
            </a:r>
            <a:r>
              <a:rPr lang="en-US" sz="3600" dirty="0"/>
              <a:t>,</a:t>
            </a:r>
            <a:r>
              <a:rPr lang="en-US" sz="3600" dirty="0">
                <a:hlinkClick r:id="rId7"/>
              </a:rPr>
              <a:t>12</a:t>
            </a:r>
            <a:r>
              <a:rPr lang="en-US" sz="3600" dirty="0"/>
              <a:t>). </a:t>
            </a:r>
            <a:r>
              <a:rPr lang="en-US" sz="3600" dirty="0" smtClean="0"/>
              <a:t>We see things that are up ahead..Heb.12:1-2</a:t>
            </a:r>
            <a:endParaRPr lang="en-US" sz="3600" dirty="0"/>
          </a:p>
          <a:p>
            <a:r>
              <a:rPr lang="en-US" sz="3600" dirty="0"/>
              <a:t>5. Keeps us "</a:t>
            </a:r>
            <a:r>
              <a:rPr lang="en-US" sz="3600" i="1" dirty="0"/>
              <a:t>steadfast, unmovable, always abounding in the work of the Lord</a:t>
            </a:r>
            <a:r>
              <a:rPr lang="en-US" sz="3600" dirty="0"/>
              <a:t>" (</a:t>
            </a:r>
            <a:r>
              <a:rPr lang="en-US" sz="3600" dirty="0">
                <a:hlinkClick r:id="rId8"/>
              </a:rPr>
              <a:t>I Corinthians 15:58</a:t>
            </a:r>
            <a:r>
              <a:rPr lang="en-US" sz="3600" dirty="0" smtClean="0"/>
              <a:t>).  We are not going to be tossed and turned…</a:t>
            </a:r>
            <a:endParaRPr lang="en-US" sz="3600" dirty="0"/>
          </a:p>
          <a:p>
            <a:endParaRPr lang="en-US" dirty="0"/>
          </a:p>
        </p:txBody>
      </p:sp>
    </p:spTree>
    <p:extLst>
      <p:ext uri="{BB962C8B-B14F-4D97-AF65-F5344CB8AC3E}">
        <p14:creationId xmlns:p14="http://schemas.microsoft.com/office/powerpoint/2010/main" val="763408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p:cTn id="31"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p:cTn id="39"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8000" b="1" dirty="0" smtClean="0">
                <a:solidFill>
                  <a:srgbClr val="002060"/>
                </a:solidFill>
              </a:rPr>
              <a:t>The Glorious Hope of the Believer</a:t>
            </a:r>
            <a:endParaRPr lang="en-US" sz="8000" b="1" dirty="0">
              <a:solidFill>
                <a:srgbClr val="002060"/>
              </a:solidFill>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5676042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1894" y="0"/>
            <a:ext cx="10515600" cy="6785811"/>
          </a:xfrm>
        </p:spPr>
        <p:txBody>
          <a:bodyPr/>
          <a:lstStyle/>
          <a:p>
            <a:endParaRPr lang="en-US" sz="4400" b="1" dirty="0" smtClean="0"/>
          </a:p>
          <a:p>
            <a:r>
              <a:rPr lang="en-US" sz="4400" b="1" dirty="0" smtClean="0"/>
              <a:t>The </a:t>
            </a:r>
            <a:r>
              <a:rPr lang="en-US" sz="4400" b="1" dirty="0"/>
              <a:t>Reality of Life After </a:t>
            </a:r>
            <a:r>
              <a:rPr lang="en-US" sz="4400" b="1" dirty="0" smtClean="0"/>
              <a:t>Death</a:t>
            </a:r>
          </a:p>
          <a:p>
            <a:endParaRPr lang="en-US" sz="4400" b="1" dirty="0"/>
          </a:p>
          <a:p>
            <a:r>
              <a:rPr lang="en-US" sz="4400" dirty="0"/>
              <a:t>The apostles saw the reality of life after death when Jesus was raised from the dead.         And they used it as the basis for their preaching that Jesus is the Christ, the Son of God:   </a:t>
            </a:r>
          </a:p>
          <a:p>
            <a:endParaRPr lang="en-US" sz="4400" b="1" dirty="0"/>
          </a:p>
          <a:p>
            <a:endParaRPr lang="en-US" dirty="0"/>
          </a:p>
        </p:txBody>
      </p:sp>
    </p:spTree>
    <p:extLst>
      <p:ext uri="{BB962C8B-B14F-4D97-AF65-F5344CB8AC3E}">
        <p14:creationId xmlns:p14="http://schemas.microsoft.com/office/powerpoint/2010/main" val="694597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
            <a:ext cx="12110936" cy="6935821"/>
          </a:xfrm>
        </p:spPr>
        <p:txBody>
          <a:bodyPr>
            <a:noAutofit/>
          </a:bodyPr>
          <a:lstStyle/>
          <a:p>
            <a:r>
              <a:rPr lang="en-US" sz="3600" dirty="0" smtClean="0"/>
              <a:t>"</a:t>
            </a:r>
            <a:r>
              <a:rPr lang="en-US" sz="3600" i="1" dirty="0" smtClean="0"/>
              <a:t>Ye men of Israel, hear these words: Jesus of Nazareth, a man approved of God unto you by mighty works and wonders and signs which God did by Him in the midst of you, even as ye yourselves know; Him, being delivered up by the determinate counsel and foreknowledge of God, ye by the hand of lawless men did crucify and slay: whom God raised up, having loosed the pangs of death: because it was not possible that He should be </a:t>
            </a:r>
            <a:r>
              <a:rPr lang="en-US" sz="3600" i="1" dirty="0" err="1" smtClean="0"/>
              <a:t>holden</a:t>
            </a:r>
            <a:r>
              <a:rPr lang="en-US" sz="3600" i="1" dirty="0" smtClean="0"/>
              <a:t> of it...Brethren, I may say unto you freely of the patriarch David, that he both died and was buried, and his tomb is with us unto this day. Being therefore a prophet, and knowing that God had sworn with an oath to him, that of the fruit of his loins he would set one upon his throne; he foreseeing this </a:t>
            </a:r>
            <a:r>
              <a:rPr lang="en-US" sz="3600" i="1" dirty="0" err="1" smtClean="0"/>
              <a:t>spake</a:t>
            </a:r>
            <a:r>
              <a:rPr lang="en-US" sz="3600" i="1" dirty="0" smtClean="0"/>
              <a:t> of the resurrection of the Christ, that neither was He left unto </a:t>
            </a:r>
            <a:r>
              <a:rPr lang="en-US" sz="3600" i="1" dirty="0" smtClean="0"/>
              <a:t>Hades</a:t>
            </a:r>
            <a:endParaRPr lang="en-US" dirty="0"/>
          </a:p>
        </p:txBody>
      </p:sp>
    </p:spTree>
    <p:extLst>
      <p:ext uri="{BB962C8B-B14F-4D97-AF65-F5344CB8AC3E}">
        <p14:creationId xmlns:p14="http://schemas.microsoft.com/office/powerpoint/2010/main" val="13998132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079705" cy="6683107"/>
          </a:xfrm>
        </p:spPr>
        <p:txBody>
          <a:bodyPr>
            <a:normAutofit lnSpcReduction="10000"/>
          </a:bodyPr>
          <a:lstStyle/>
          <a:p>
            <a:r>
              <a:rPr lang="en-US" sz="4400" b="1" i="1" dirty="0">
                <a:solidFill>
                  <a:srgbClr val="FF0000"/>
                </a:solidFill>
              </a:rPr>
              <a:t>, nor did His flesh see corruption</a:t>
            </a:r>
            <a:r>
              <a:rPr lang="en-US" sz="4400" i="1" dirty="0"/>
              <a:t>. This Jesus did God raise up, whereof we all are witnesses...Let all the house of Israel therefore know assuredly, that God hath made Him both Lord and Christ, this Jesus whom ye crucified</a:t>
            </a:r>
            <a:r>
              <a:rPr lang="en-US" sz="4400" dirty="0"/>
              <a:t>" (</a:t>
            </a:r>
            <a:r>
              <a:rPr lang="en-US" sz="4400" dirty="0">
                <a:hlinkClick r:id="rId2"/>
              </a:rPr>
              <a:t>Acts 2:22-24</a:t>
            </a:r>
            <a:r>
              <a:rPr lang="en-US" sz="4400" dirty="0"/>
              <a:t>,</a:t>
            </a:r>
            <a:r>
              <a:rPr lang="en-US" sz="4400" dirty="0">
                <a:hlinkClick r:id="rId3"/>
              </a:rPr>
              <a:t>29-32</a:t>
            </a:r>
            <a:r>
              <a:rPr lang="en-US" sz="4400" dirty="0"/>
              <a:t>,</a:t>
            </a:r>
            <a:r>
              <a:rPr lang="en-US" sz="4400" dirty="0">
                <a:hlinkClick r:id="rId4"/>
              </a:rPr>
              <a:t>36</a:t>
            </a:r>
            <a:r>
              <a:rPr lang="en-US" sz="4400" dirty="0"/>
              <a:t>).</a:t>
            </a:r>
          </a:p>
          <a:p>
            <a:endParaRPr lang="en-US" sz="4400" b="1" dirty="0" smtClean="0"/>
          </a:p>
          <a:p>
            <a:endParaRPr lang="en-US" sz="4400" b="1" dirty="0"/>
          </a:p>
          <a:p>
            <a:r>
              <a:rPr lang="en-US" sz="4400" b="1" dirty="0" smtClean="0"/>
              <a:t>These </a:t>
            </a:r>
            <a:r>
              <a:rPr lang="en-US" sz="4400" b="1" dirty="0"/>
              <a:t>12 men were there, they were witnesses of the fact that Jesus was raised from the dead. And they were willing to give up their lives for that message. THE Truth!</a:t>
            </a:r>
          </a:p>
          <a:p>
            <a:endParaRPr lang="en-US" dirty="0"/>
          </a:p>
        </p:txBody>
      </p:sp>
    </p:spTree>
    <p:extLst>
      <p:ext uri="{BB962C8B-B14F-4D97-AF65-F5344CB8AC3E}">
        <p14:creationId xmlns:p14="http://schemas.microsoft.com/office/powerpoint/2010/main" val="16425000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fontScale="92500" lnSpcReduction="10000"/>
          </a:bodyPr>
          <a:lstStyle/>
          <a:p>
            <a:r>
              <a:rPr lang="en-US" sz="3600" b="1" u="sng" dirty="0" smtClean="0">
                <a:solidFill>
                  <a:srgbClr val="00B050"/>
                </a:solidFill>
              </a:rPr>
              <a:t>These Apostles wrote about the resurrection of Christ:</a:t>
            </a:r>
          </a:p>
          <a:p>
            <a:r>
              <a:rPr lang="en-US" sz="3600" dirty="0" smtClean="0"/>
              <a:t> I Pet.1:21 </a:t>
            </a:r>
            <a:r>
              <a:rPr lang="en-US" sz="3600" baseline="30000" dirty="0"/>
              <a:t> </a:t>
            </a:r>
            <a:r>
              <a:rPr lang="en-US" sz="3600" dirty="0"/>
              <a:t>Who by him do believe in God, that raised him up from the dead, and gave him glory; that your faith and hope might be in God</a:t>
            </a:r>
            <a:r>
              <a:rPr lang="en-US" sz="3600" dirty="0" smtClean="0"/>
              <a:t>.</a:t>
            </a:r>
          </a:p>
          <a:p>
            <a:endParaRPr lang="en-US" sz="3600" dirty="0" smtClean="0"/>
          </a:p>
          <a:p>
            <a:r>
              <a:rPr lang="en-US" sz="3600" dirty="0" smtClean="0"/>
              <a:t>I Pet. 3:15  </a:t>
            </a:r>
            <a:r>
              <a:rPr lang="en-US" sz="3600" baseline="30000" dirty="0"/>
              <a:t>15 </a:t>
            </a:r>
            <a:r>
              <a:rPr lang="en-US" sz="3600" dirty="0"/>
              <a:t>But sanctify the Lord God in your hearts: and be ready always to give an answer to every man that </a:t>
            </a:r>
            <a:r>
              <a:rPr lang="en-US" sz="3600" dirty="0" err="1"/>
              <a:t>asketh</a:t>
            </a:r>
            <a:r>
              <a:rPr lang="en-US" sz="3600" dirty="0"/>
              <a:t> you a reason of the hope that is in you with meekness and fear: </a:t>
            </a:r>
            <a:endParaRPr lang="en-US" sz="3600" dirty="0" smtClean="0"/>
          </a:p>
          <a:p>
            <a:endParaRPr lang="en-US" sz="3600" dirty="0" smtClean="0"/>
          </a:p>
          <a:p>
            <a:r>
              <a:rPr lang="en-US" sz="3600" dirty="0" smtClean="0"/>
              <a:t>I Cor. 15:19-21 </a:t>
            </a:r>
            <a:r>
              <a:rPr lang="en-US" sz="3600" baseline="30000" dirty="0"/>
              <a:t>19 </a:t>
            </a:r>
            <a:r>
              <a:rPr lang="en-US" sz="3600" dirty="0"/>
              <a:t>If in this life only we have hope in Christ, we are of all men most </a:t>
            </a:r>
            <a:r>
              <a:rPr lang="en-US" sz="3600" dirty="0" smtClean="0"/>
              <a:t>miserable.</a:t>
            </a:r>
            <a:r>
              <a:rPr lang="en-US" sz="3600" baseline="30000" dirty="0" smtClean="0"/>
              <a:t>20</a:t>
            </a:r>
            <a:r>
              <a:rPr lang="en-US" sz="3600" baseline="30000" dirty="0"/>
              <a:t> </a:t>
            </a:r>
            <a:r>
              <a:rPr lang="en-US" sz="3600" dirty="0"/>
              <a:t>But now is Christ risen from the dead, and become the </a:t>
            </a:r>
            <a:r>
              <a:rPr lang="en-US" sz="3600" dirty="0" err="1"/>
              <a:t>firstfruits</a:t>
            </a:r>
            <a:r>
              <a:rPr lang="en-US" sz="3600" dirty="0"/>
              <a:t> of them that </a:t>
            </a:r>
            <a:r>
              <a:rPr lang="en-US" sz="3600" dirty="0" smtClean="0"/>
              <a:t>slept.</a:t>
            </a:r>
            <a:r>
              <a:rPr lang="en-US" sz="3600" baseline="30000" dirty="0" smtClean="0"/>
              <a:t>21</a:t>
            </a:r>
            <a:r>
              <a:rPr lang="en-US" sz="3600" baseline="30000" dirty="0"/>
              <a:t> </a:t>
            </a:r>
            <a:r>
              <a:rPr lang="en-US" sz="3600" dirty="0"/>
              <a:t>For since by man came death, by man came also the resurrection of the dead.</a:t>
            </a:r>
          </a:p>
          <a:p>
            <a:r>
              <a:rPr lang="en-US" dirty="0" smtClean="0"/>
              <a:t> </a:t>
            </a:r>
          </a:p>
          <a:p>
            <a:endParaRPr lang="en-US" dirty="0"/>
          </a:p>
        </p:txBody>
      </p:sp>
    </p:spTree>
    <p:extLst>
      <p:ext uri="{BB962C8B-B14F-4D97-AF65-F5344CB8AC3E}">
        <p14:creationId xmlns:p14="http://schemas.microsoft.com/office/powerpoint/2010/main" val="33124544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59472"/>
            <a:ext cx="12122285" cy="6598528"/>
          </a:xfrm>
        </p:spPr>
        <p:txBody>
          <a:bodyPr/>
          <a:lstStyle/>
          <a:p>
            <a:pPr marL="0" lvl="0" indent="0" eaLnBrk="0" fontAlgn="base" hangingPunct="0">
              <a:lnSpc>
                <a:spcPct val="100000"/>
              </a:lnSpc>
              <a:spcBef>
                <a:spcPct val="0"/>
              </a:spcBef>
              <a:spcAft>
                <a:spcPct val="0"/>
              </a:spcAft>
              <a:buNone/>
            </a:pPr>
            <a:r>
              <a:rPr lang="en-US" altLang="en-US" sz="3600" dirty="0">
                <a:latin typeface="Arial" panose="020B0604020202020204" pitchFamily="34" charset="0"/>
              </a:rPr>
              <a:t>Every Christian should continually test the reality of his hope to see whether </a:t>
            </a:r>
            <a:r>
              <a:rPr lang="en-US" altLang="en-US" sz="3600" dirty="0" smtClean="0">
                <a:latin typeface="Arial" panose="020B0604020202020204" pitchFamily="34" charset="0"/>
              </a:rPr>
              <a:t>he </a:t>
            </a:r>
            <a:r>
              <a:rPr lang="en-US" altLang="en-US" sz="3600" dirty="0">
                <a:latin typeface="Arial" panose="020B0604020202020204" pitchFamily="34" charset="0"/>
              </a:rPr>
              <a:t>is building on the rock or the sand (</a:t>
            </a:r>
            <a:r>
              <a:rPr lang="en-US" altLang="en-US" sz="3600" dirty="0">
                <a:latin typeface="Arial" panose="020B0604020202020204" pitchFamily="34" charset="0"/>
                <a:hlinkClick r:id="rId2"/>
              </a:rPr>
              <a:t>Matthew 7:24-27</a:t>
            </a:r>
            <a:r>
              <a:rPr lang="en-US" altLang="en-US" sz="3600" dirty="0">
                <a:latin typeface="Arial" panose="020B0604020202020204" pitchFamily="34" charset="0"/>
              </a:rPr>
              <a:t>). </a:t>
            </a:r>
            <a:endParaRPr lang="en-US" altLang="en-US" sz="3600" dirty="0" smtClean="0">
              <a:latin typeface="Arial" panose="020B0604020202020204" pitchFamily="34" charset="0"/>
            </a:endParaRPr>
          </a:p>
          <a:p>
            <a:pPr marL="0" lvl="0" indent="0" eaLnBrk="0" fontAlgn="base" hangingPunct="0">
              <a:lnSpc>
                <a:spcPct val="100000"/>
              </a:lnSpc>
              <a:spcBef>
                <a:spcPct val="0"/>
              </a:spcBef>
              <a:spcAft>
                <a:spcPct val="0"/>
              </a:spcAft>
              <a:buNone/>
            </a:pPr>
            <a:endParaRPr lang="en-US" altLang="en-US" sz="3600" dirty="0" smtClean="0">
              <a:latin typeface="Arial" panose="020B0604020202020204" pitchFamily="34" charset="0"/>
            </a:endParaRPr>
          </a:p>
          <a:p>
            <a:pPr marL="0" lvl="0" indent="0" eaLnBrk="0" fontAlgn="base" hangingPunct="0">
              <a:lnSpc>
                <a:spcPct val="100000"/>
              </a:lnSpc>
              <a:spcBef>
                <a:spcPct val="0"/>
              </a:spcBef>
              <a:spcAft>
                <a:spcPct val="0"/>
              </a:spcAft>
              <a:buNone/>
            </a:pPr>
            <a:r>
              <a:rPr lang="en-US" altLang="en-US" sz="3600" dirty="0">
                <a:latin typeface="Arial" panose="020B0604020202020204" pitchFamily="34" charset="0"/>
              </a:rPr>
              <a:t> </a:t>
            </a:r>
            <a:r>
              <a:rPr lang="en-US" altLang="en-US" sz="3600" dirty="0" smtClean="0">
                <a:latin typeface="Arial" panose="020B0604020202020204" pitchFamily="34" charset="0"/>
              </a:rPr>
              <a:t>              Will your anchor Hold?…</a:t>
            </a:r>
          </a:p>
          <a:p>
            <a:pPr marL="0" lvl="0" indent="0" eaLnBrk="0" fontAlgn="base" hangingPunct="0">
              <a:lnSpc>
                <a:spcPct val="100000"/>
              </a:lnSpc>
              <a:spcBef>
                <a:spcPct val="0"/>
              </a:spcBef>
              <a:spcAft>
                <a:spcPct val="0"/>
              </a:spcAft>
              <a:buNone/>
            </a:pPr>
            <a:endParaRPr lang="en-US" altLang="en-US" sz="3600" dirty="0">
              <a:latin typeface="Arial" panose="020B0604020202020204" pitchFamily="34" charset="0"/>
            </a:endParaRPr>
          </a:p>
          <a:p>
            <a:pPr marL="0" lvl="0" indent="0" eaLnBrk="0" fontAlgn="base" hangingPunct="0">
              <a:lnSpc>
                <a:spcPct val="100000"/>
              </a:lnSpc>
              <a:spcBef>
                <a:spcPct val="0"/>
              </a:spcBef>
              <a:spcAft>
                <a:spcPct val="0"/>
              </a:spcAft>
              <a:buNone/>
            </a:pPr>
            <a:r>
              <a:rPr lang="en-US" altLang="en-US" sz="3600" dirty="0">
                <a:latin typeface="Arial" panose="020B0604020202020204" pitchFamily="34" charset="0"/>
              </a:rPr>
              <a:t>Will you anchor hold in the storms of life,</a:t>
            </a:r>
            <a:br>
              <a:rPr lang="en-US" altLang="en-US" sz="3600" dirty="0">
                <a:latin typeface="Arial" panose="020B0604020202020204" pitchFamily="34" charset="0"/>
              </a:rPr>
            </a:br>
            <a:r>
              <a:rPr lang="en-US" altLang="en-US" sz="3600" dirty="0">
                <a:latin typeface="Arial" panose="020B0604020202020204" pitchFamily="34" charset="0"/>
              </a:rPr>
              <a:t>When the clouds unfold their wings of strife?</a:t>
            </a:r>
            <a:br>
              <a:rPr lang="en-US" altLang="en-US" sz="3600" dirty="0">
                <a:latin typeface="Arial" panose="020B0604020202020204" pitchFamily="34" charset="0"/>
              </a:rPr>
            </a:br>
            <a:r>
              <a:rPr lang="en-US" altLang="en-US" sz="3600" dirty="0">
                <a:latin typeface="Arial" panose="020B0604020202020204" pitchFamily="34" charset="0"/>
              </a:rPr>
              <a:t>When the strong tides lift and cables strain,</a:t>
            </a:r>
            <a:br>
              <a:rPr lang="en-US" altLang="en-US" sz="3600" dirty="0">
                <a:latin typeface="Arial" panose="020B0604020202020204" pitchFamily="34" charset="0"/>
              </a:rPr>
            </a:br>
            <a:r>
              <a:rPr lang="en-US" altLang="en-US" sz="3600" dirty="0">
                <a:latin typeface="Arial" panose="020B0604020202020204" pitchFamily="34" charset="0"/>
              </a:rPr>
              <a:t>Will your anchor drift, or firm remain?</a:t>
            </a:r>
          </a:p>
          <a:p>
            <a:endParaRPr lang="en-US" dirty="0"/>
          </a:p>
        </p:txBody>
      </p:sp>
    </p:spTree>
    <p:extLst>
      <p:ext uri="{BB962C8B-B14F-4D97-AF65-F5344CB8AC3E}">
        <p14:creationId xmlns:p14="http://schemas.microsoft.com/office/powerpoint/2010/main" val="295122614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6446" y="113556"/>
            <a:ext cx="11827213" cy="6627711"/>
          </a:xfrm>
        </p:spPr>
        <p:txBody>
          <a:bodyPr>
            <a:normAutofit/>
          </a:bodyPr>
          <a:lstStyle/>
          <a:p>
            <a:r>
              <a:rPr lang="en-US" sz="4400" b="1" u="sng" dirty="0" smtClean="0"/>
              <a:t>The Believer's Victory in Christ</a:t>
            </a:r>
          </a:p>
          <a:p>
            <a:r>
              <a:rPr lang="en-US" sz="3600" dirty="0" smtClean="0"/>
              <a:t>1.  Some day all Christians will follow the glory of Christ and share in His triumph in rising from the dead.</a:t>
            </a:r>
          </a:p>
          <a:p>
            <a:r>
              <a:rPr lang="en-US" sz="3600" dirty="0" smtClean="0"/>
              <a:t>2.  Jesus Christ, by His resurrection from the dead, has made death to us but an incident in a never-ending life. </a:t>
            </a:r>
          </a:p>
          <a:p>
            <a:r>
              <a:rPr lang="en-US" sz="3600" dirty="0"/>
              <a:t> </a:t>
            </a:r>
            <a:r>
              <a:rPr lang="en-US" sz="3600" dirty="0" smtClean="0"/>
              <a:t>  As Paul wrote: "</a:t>
            </a:r>
            <a:r>
              <a:rPr lang="en-US" sz="3600" i="1" dirty="0" smtClean="0"/>
              <a:t>O death, where is thy victory? O death, where is thy sting? The sting of death is sin; and the power of sin is the law; but thanks be to God, Who giveth us the victory through our Lord Jesus Christ</a:t>
            </a:r>
            <a:r>
              <a:rPr lang="en-US" sz="3600" dirty="0" smtClean="0"/>
              <a:t>" (</a:t>
            </a:r>
            <a:r>
              <a:rPr lang="en-US" sz="3600" dirty="0" smtClean="0">
                <a:hlinkClick r:id="rId2"/>
              </a:rPr>
              <a:t>I Corinthians 15:55-57</a:t>
            </a:r>
            <a:r>
              <a:rPr lang="en-US" sz="3600" dirty="0" smtClean="0"/>
              <a:t>). </a:t>
            </a:r>
            <a:endParaRPr lang="en-US" b="1" dirty="0"/>
          </a:p>
        </p:txBody>
      </p:sp>
    </p:spTree>
    <p:extLst>
      <p:ext uri="{BB962C8B-B14F-4D97-AF65-F5344CB8AC3E}">
        <p14:creationId xmlns:p14="http://schemas.microsoft.com/office/powerpoint/2010/main" val="39354709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072026" cy="6789906"/>
          </a:xfrm>
        </p:spPr>
        <p:txBody>
          <a:bodyPr>
            <a:normAutofit lnSpcReduction="10000"/>
          </a:bodyPr>
          <a:lstStyle/>
          <a:p>
            <a:r>
              <a:rPr lang="en-US" sz="3600" dirty="0" smtClean="0"/>
              <a:t>   Jesus gathered the twelve together, just before He was taken and crucified. He explained that He would soon be put to death, and seeing their state of mind, He said: "</a:t>
            </a:r>
            <a:r>
              <a:rPr lang="en-US" sz="3600" i="1" dirty="0" smtClean="0"/>
              <a:t>Let not your heart be troubled; believe in God, believe also in Me. In My Father's house are many mansions; if it were not so, I would have told you; for I go to prepare a place for you. And if I go and prepare a place for you, I will come again, and will receive you unto Myself; that where I am, there ye may be also</a:t>
            </a:r>
            <a:r>
              <a:rPr lang="en-US" sz="3600" dirty="0" smtClean="0"/>
              <a:t>" (</a:t>
            </a:r>
            <a:r>
              <a:rPr lang="en-US" sz="3600" dirty="0" smtClean="0">
                <a:hlinkClick r:id="rId2"/>
              </a:rPr>
              <a:t>John 14:1-3</a:t>
            </a:r>
            <a:r>
              <a:rPr lang="en-US" sz="3600" dirty="0" smtClean="0"/>
              <a:t>).</a:t>
            </a:r>
          </a:p>
          <a:p>
            <a:r>
              <a:rPr lang="en-US" sz="3600" dirty="0"/>
              <a:t> </a:t>
            </a:r>
            <a:r>
              <a:rPr lang="en-US" sz="3600" dirty="0" smtClean="0"/>
              <a:t>  He had previously taught, "</a:t>
            </a:r>
            <a:r>
              <a:rPr lang="en-US" sz="3600" i="1" dirty="0" smtClean="0"/>
              <a:t>Marvel not at this: for the hour cometh, in which all that are in the tombs shall hear His voice, and shall come forth; they that have done good, unto the resurrection of life; and they that have done evil, unto the resurrection of judgment</a:t>
            </a:r>
            <a:r>
              <a:rPr lang="en-US" sz="3600" dirty="0" smtClean="0"/>
              <a:t>" (</a:t>
            </a:r>
            <a:r>
              <a:rPr lang="en-US" sz="3600" dirty="0" smtClean="0">
                <a:hlinkClick r:id="rId3"/>
              </a:rPr>
              <a:t>John 5:28</a:t>
            </a:r>
            <a:r>
              <a:rPr lang="en-US" sz="3600" dirty="0" smtClean="0"/>
              <a:t>,</a:t>
            </a:r>
            <a:r>
              <a:rPr lang="en-US" sz="3600" dirty="0" smtClean="0">
                <a:hlinkClick r:id="rId4"/>
              </a:rPr>
              <a:t>29</a:t>
            </a:r>
            <a:r>
              <a:rPr lang="en-US" sz="3600" dirty="0" smtClean="0"/>
              <a:t>).</a:t>
            </a:r>
            <a:endParaRPr lang="en-US" sz="3600" dirty="0"/>
          </a:p>
        </p:txBody>
      </p:sp>
    </p:spTree>
    <p:extLst>
      <p:ext uri="{BB962C8B-B14F-4D97-AF65-F5344CB8AC3E}">
        <p14:creationId xmlns:p14="http://schemas.microsoft.com/office/powerpoint/2010/main" val="36199887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052570" cy="6858000"/>
          </a:xfrm>
        </p:spPr>
        <p:txBody>
          <a:bodyPr>
            <a:noAutofit/>
          </a:bodyPr>
          <a:lstStyle/>
          <a:p>
            <a:r>
              <a:rPr lang="en-US" sz="3600" dirty="0" smtClean="0"/>
              <a:t>   John writes in </a:t>
            </a:r>
            <a:r>
              <a:rPr lang="en-US" sz="3600" dirty="0" smtClean="0">
                <a:hlinkClick r:id="rId2"/>
              </a:rPr>
              <a:t>Revelation 14:13</a:t>
            </a:r>
            <a:r>
              <a:rPr lang="en-US" sz="3600" dirty="0" smtClean="0"/>
              <a:t>, "</a:t>
            </a:r>
            <a:r>
              <a:rPr lang="en-US" sz="3600" i="1" dirty="0" smtClean="0"/>
              <a:t>Blessed are the dead who die in the Lord from henceforth; yea, </a:t>
            </a:r>
            <a:r>
              <a:rPr lang="en-US" sz="3600" i="1" dirty="0" err="1" smtClean="0"/>
              <a:t>saith</a:t>
            </a:r>
            <a:r>
              <a:rPr lang="en-US" sz="3600" i="1" dirty="0" smtClean="0"/>
              <a:t> the Spirit, that they may rest from their labors; for their works follow with them.</a:t>
            </a:r>
            <a:r>
              <a:rPr lang="en-US" sz="3600" dirty="0" smtClean="0"/>
              <a:t>" This is a great and comforting announcement for Christians. Blessed are those who die </a:t>
            </a:r>
            <a:r>
              <a:rPr lang="en-US" sz="3600" b="1" u="sng" dirty="0" smtClean="0"/>
              <a:t>"in the Lord." Why? Let the apostle Paul answer that one: </a:t>
            </a:r>
            <a:r>
              <a:rPr lang="en-US" sz="3600" dirty="0" smtClean="0"/>
              <a:t>"</a:t>
            </a:r>
            <a:r>
              <a:rPr lang="en-US" sz="3600" i="1" dirty="0" smtClean="0"/>
              <a:t>Wherefore we faint not; but though our outward man is decaying, yet our inward man is renewed day by day. For our light affliction, which is for a moment, </a:t>
            </a:r>
            <a:r>
              <a:rPr lang="en-US" sz="3600" i="1" dirty="0" err="1" smtClean="0"/>
              <a:t>worketh</a:t>
            </a:r>
            <a:r>
              <a:rPr lang="en-US" sz="3600" i="1" dirty="0" smtClean="0"/>
              <a:t> for us more and more exceedingly an eternal weight of glory; while we look not at the things which are seen, but at the things which are not seen: for the things which are seen are temporal; but the things which are not seen are eternal. For we know that if the earthly house of our tabernacle be dissolved, we have a building from God, a house not made with hands, eternal, in the heavens</a:t>
            </a:r>
            <a:r>
              <a:rPr lang="en-US" sz="3600" dirty="0" smtClean="0"/>
              <a:t>" (</a:t>
            </a:r>
            <a:r>
              <a:rPr lang="en-US" sz="3600" dirty="0" smtClean="0">
                <a:hlinkClick r:id="rId3"/>
              </a:rPr>
              <a:t>II Corinthians 4:16-5:1</a:t>
            </a:r>
            <a:r>
              <a:rPr lang="en-US" sz="3600" dirty="0" smtClean="0"/>
              <a:t>).</a:t>
            </a:r>
            <a:endParaRPr lang="en-US" sz="3600" dirty="0"/>
          </a:p>
        </p:txBody>
      </p:sp>
    </p:spTree>
    <p:extLst>
      <p:ext uri="{BB962C8B-B14F-4D97-AF65-F5344CB8AC3E}">
        <p14:creationId xmlns:p14="http://schemas.microsoft.com/office/powerpoint/2010/main" val="36013950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5643" y="136187"/>
            <a:ext cx="11789923" cy="6643992"/>
          </a:xfrm>
        </p:spPr>
        <p:txBody>
          <a:bodyPr>
            <a:normAutofit/>
          </a:bodyPr>
          <a:lstStyle/>
          <a:p>
            <a:r>
              <a:rPr lang="en-US" sz="3600" b="1" dirty="0" smtClean="0"/>
              <a:t>What Will It Be Like?</a:t>
            </a:r>
          </a:p>
          <a:p>
            <a:r>
              <a:rPr lang="en-US" sz="3600" dirty="0" smtClean="0"/>
              <a:t>  God </a:t>
            </a:r>
            <a:r>
              <a:rPr lang="en-US" sz="3600" dirty="0" smtClean="0"/>
              <a:t>made promises to Israel that they would dwell in the "</a:t>
            </a:r>
            <a:r>
              <a:rPr lang="en-US" sz="3600" i="1" dirty="0" smtClean="0"/>
              <a:t>land flowing with milk and honey</a:t>
            </a:r>
            <a:r>
              <a:rPr lang="en-US" sz="3600" dirty="0" smtClean="0"/>
              <a:t>" (</a:t>
            </a:r>
            <a:r>
              <a:rPr lang="en-US" sz="3600" dirty="0" smtClean="0">
                <a:hlinkClick r:id="rId2"/>
              </a:rPr>
              <a:t>Exodus 3:13</a:t>
            </a:r>
            <a:r>
              <a:rPr lang="en-US" sz="3600" dirty="0" smtClean="0"/>
              <a:t>, </a:t>
            </a:r>
            <a:r>
              <a:rPr lang="en-US" sz="3600" dirty="0" smtClean="0">
                <a:hlinkClick r:id="rId3"/>
              </a:rPr>
              <a:t>33</a:t>
            </a:r>
            <a:r>
              <a:rPr lang="en-US" sz="3600" dirty="0" smtClean="0"/>
              <a:t>, etc.). But because they did not keep His covenant, they were not allowed to enter in: "</a:t>
            </a:r>
            <a:r>
              <a:rPr lang="en-US" sz="3600" i="1" dirty="0" smtClean="0"/>
              <a:t>And with whom was He displeased forty years? was it not with them that were disobedient? And to whom </a:t>
            </a:r>
            <a:r>
              <a:rPr lang="en-US" sz="3600" i="1" dirty="0" err="1" smtClean="0"/>
              <a:t>sware</a:t>
            </a:r>
            <a:r>
              <a:rPr lang="en-US" sz="3600" i="1" dirty="0" smtClean="0"/>
              <a:t> He that they should not enter into His rest, but to them that were disobedient? And we see that they were not able to enter in because of unbelief</a:t>
            </a:r>
            <a:r>
              <a:rPr lang="en-US" sz="3600" dirty="0" smtClean="0"/>
              <a:t>" (</a:t>
            </a:r>
            <a:r>
              <a:rPr lang="en-US" sz="3600" dirty="0" smtClean="0">
                <a:hlinkClick r:id="rId4"/>
              </a:rPr>
              <a:t>Hebrews 3:17-19</a:t>
            </a:r>
            <a:r>
              <a:rPr lang="en-US" sz="3600" dirty="0" smtClean="0"/>
              <a:t>). </a:t>
            </a:r>
            <a:endParaRPr lang="en-US" dirty="0"/>
          </a:p>
        </p:txBody>
      </p:sp>
    </p:spTree>
    <p:extLst>
      <p:ext uri="{BB962C8B-B14F-4D97-AF65-F5344CB8AC3E}">
        <p14:creationId xmlns:p14="http://schemas.microsoft.com/office/powerpoint/2010/main" val="2445059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5878" y="144380"/>
            <a:ext cx="11742821" cy="5994083"/>
          </a:xfrm>
        </p:spPr>
        <p:txBody>
          <a:bodyPr/>
          <a:lstStyle/>
          <a:p>
            <a:r>
              <a:rPr lang="en-US" sz="3600" dirty="0"/>
              <a:t>In a similar way, </a:t>
            </a:r>
            <a:endParaRPr lang="en-US" sz="3600" dirty="0" smtClean="0"/>
          </a:p>
          <a:p>
            <a:r>
              <a:rPr lang="en-US" sz="3600" dirty="0" smtClean="0"/>
              <a:t>He </a:t>
            </a:r>
            <a:r>
              <a:rPr lang="en-US" sz="3600" dirty="0"/>
              <a:t>makes promises to us under the New Testament</a:t>
            </a:r>
            <a:r>
              <a:rPr lang="en-US" sz="3600" dirty="0" smtClean="0"/>
              <a:t>.</a:t>
            </a:r>
          </a:p>
          <a:p>
            <a:r>
              <a:rPr lang="en-US" sz="3600" dirty="0" smtClean="0"/>
              <a:t> </a:t>
            </a:r>
            <a:r>
              <a:rPr lang="en-US" sz="3600" dirty="0"/>
              <a:t>So, He warns us, "</a:t>
            </a:r>
            <a:r>
              <a:rPr lang="en-US" sz="3600" i="1" dirty="0"/>
              <a:t>Let us fear therefore, lest haply a promise being left of entering into His rest, any one of you should seem to have come short of it</a:t>
            </a:r>
            <a:r>
              <a:rPr lang="en-US" sz="3600" dirty="0"/>
              <a:t>" (</a:t>
            </a:r>
            <a:r>
              <a:rPr lang="en-US" sz="3600" dirty="0">
                <a:hlinkClick r:id="rId2"/>
              </a:rPr>
              <a:t>Hebrews 4:1</a:t>
            </a:r>
            <a:r>
              <a:rPr lang="en-US" sz="3600" dirty="0" smtClean="0"/>
              <a:t>).</a:t>
            </a:r>
          </a:p>
          <a:p>
            <a:r>
              <a:rPr lang="en-US" sz="3600" dirty="0"/>
              <a:t> </a:t>
            </a:r>
            <a:r>
              <a:rPr lang="en-US" sz="3600" dirty="0" smtClean="0"/>
              <a:t>  </a:t>
            </a:r>
            <a:r>
              <a:rPr lang="en-US" sz="3600" dirty="0"/>
              <a:t>In other words, God's promises to us are </a:t>
            </a:r>
            <a:r>
              <a:rPr lang="en-US" sz="3600" b="1" u="sng" dirty="0">
                <a:solidFill>
                  <a:schemeClr val="accent5">
                    <a:lumMod val="75000"/>
                  </a:schemeClr>
                </a:solidFill>
              </a:rPr>
              <a:t>conditional </a:t>
            </a:r>
            <a:r>
              <a:rPr lang="en-US" sz="3600" dirty="0"/>
              <a:t>promises, and we must do what He says to enter in to His rest: "</a:t>
            </a:r>
            <a:r>
              <a:rPr lang="en-US" sz="3600" i="1" dirty="0"/>
              <a:t>Let us therefore give diligence to enter into that rest, that no man fall after the same example of disobedience</a:t>
            </a:r>
            <a:r>
              <a:rPr lang="en-US" sz="3600" dirty="0"/>
              <a:t>" (</a:t>
            </a:r>
            <a:r>
              <a:rPr lang="en-US" sz="3600" dirty="0">
                <a:hlinkClick r:id="rId3"/>
              </a:rPr>
              <a:t>Hebrews 4:11</a:t>
            </a:r>
            <a:r>
              <a:rPr lang="en-US" sz="3600" dirty="0"/>
              <a:t>).</a:t>
            </a:r>
          </a:p>
          <a:p>
            <a:endParaRPr lang="en-US" dirty="0"/>
          </a:p>
        </p:txBody>
      </p:sp>
    </p:spTree>
    <p:extLst>
      <p:ext uri="{BB962C8B-B14F-4D97-AF65-F5344CB8AC3E}">
        <p14:creationId xmlns:p14="http://schemas.microsoft.com/office/powerpoint/2010/main" val="15129242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74646"/>
            <a:ext cx="12091481" cy="6676350"/>
          </a:xfrm>
        </p:spPr>
        <p:txBody>
          <a:bodyPr>
            <a:normAutofit fontScale="92500" lnSpcReduction="20000"/>
          </a:bodyPr>
          <a:lstStyle/>
          <a:p>
            <a:endParaRPr lang="en-US" sz="3600" b="1" dirty="0" smtClean="0"/>
          </a:p>
          <a:p>
            <a:r>
              <a:rPr lang="en-US" sz="3600" b="1" dirty="0" smtClean="0"/>
              <a:t>1 </a:t>
            </a:r>
            <a:r>
              <a:rPr lang="en-US" sz="3600" b="1" dirty="0"/>
              <a:t>John </a:t>
            </a:r>
            <a:r>
              <a:rPr lang="en-US" sz="3600" b="1" dirty="0" smtClean="0"/>
              <a:t>3:1-3</a:t>
            </a:r>
            <a:endParaRPr lang="en-US" sz="3600" b="1" dirty="0"/>
          </a:p>
          <a:p>
            <a:r>
              <a:rPr lang="en-US" sz="3600" dirty="0" smtClean="0"/>
              <a:t>1</a:t>
            </a:r>
            <a:r>
              <a:rPr lang="en-US" sz="3600" dirty="0"/>
              <a:t> Behold, what manner of love the Father hath bestowed upon us, </a:t>
            </a:r>
            <a:r>
              <a:rPr lang="en-US" sz="3600" b="1" u="sng" dirty="0">
                <a:solidFill>
                  <a:srgbClr val="FF0000"/>
                </a:solidFill>
              </a:rPr>
              <a:t>that we should be called the sons of God</a:t>
            </a:r>
            <a:r>
              <a:rPr lang="en-US" sz="3600" dirty="0"/>
              <a:t>: therefore the world </a:t>
            </a:r>
            <a:r>
              <a:rPr lang="en-US" sz="3600" dirty="0" err="1"/>
              <a:t>knoweth</a:t>
            </a:r>
            <a:r>
              <a:rPr lang="en-US" sz="3600" dirty="0"/>
              <a:t> us not, because it knew him not.</a:t>
            </a:r>
          </a:p>
          <a:p>
            <a:r>
              <a:rPr lang="en-US" sz="3600" baseline="30000" dirty="0"/>
              <a:t>2 </a:t>
            </a:r>
            <a:r>
              <a:rPr lang="en-US" sz="3600" dirty="0"/>
              <a:t>Beloved, </a:t>
            </a:r>
            <a:r>
              <a:rPr lang="en-US" sz="3600" b="1" u="sng" dirty="0">
                <a:solidFill>
                  <a:srgbClr val="FF0000"/>
                </a:solidFill>
              </a:rPr>
              <a:t>now are we the sons of God</a:t>
            </a:r>
            <a:r>
              <a:rPr lang="en-US" sz="3600" dirty="0"/>
              <a:t>, </a:t>
            </a:r>
            <a:endParaRPr lang="en-US" sz="3600" dirty="0" smtClean="0"/>
          </a:p>
          <a:p>
            <a:r>
              <a:rPr lang="en-US" sz="3600" dirty="0"/>
              <a:t> </a:t>
            </a:r>
            <a:r>
              <a:rPr lang="en-US" sz="3600" dirty="0" smtClean="0"/>
              <a:t>    and </a:t>
            </a:r>
            <a:r>
              <a:rPr lang="en-US" sz="3600" dirty="0"/>
              <a:t>it doth not yet appear what we shall be</a:t>
            </a:r>
            <a:r>
              <a:rPr lang="en-US" sz="3600" dirty="0" smtClean="0"/>
              <a:t>:</a:t>
            </a:r>
          </a:p>
          <a:p>
            <a:r>
              <a:rPr lang="en-US" sz="3600" dirty="0"/>
              <a:t> </a:t>
            </a:r>
            <a:r>
              <a:rPr lang="en-US" sz="3600" dirty="0" smtClean="0"/>
              <a:t>    </a:t>
            </a:r>
            <a:r>
              <a:rPr lang="en-US" sz="3600" dirty="0"/>
              <a:t>but we know that, when he shall appear, </a:t>
            </a:r>
            <a:r>
              <a:rPr lang="en-US" sz="3600" b="1" u="sng" dirty="0" smtClean="0">
                <a:solidFill>
                  <a:srgbClr val="FF0000"/>
                </a:solidFill>
              </a:rPr>
              <a:t>we</a:t>
            </a:r>
          </a:p>
          <a:p>
            <a:r>
              <a:rPr lang="en-US" sz="3600" b="1" dirty="0">
                <a:solidFill>
                  <a:srgbClr val="FF0000"/>
                </a:solidFill>
              </a:rPr>
              <a:t> </a:t>
            </a:r>
            <a:r>
              <a:rPr lang="en-US" sz="3600" b="1" dirty="0" smtClean="0">
                <a:solidFill>
                  <a:srgbClr val="FF0000"/>
                </a:solidFill>
              </a:rPr>
              <a:t>   </a:t>
            </a:r>
            <a:r>
              <a:rPr lang="en-US" sz="3600" b="1" u="sng" dirty="0">
                <a:solidFill>
                  <a:srgbClr val="FF0000"/>
                </a:solidFill>
              </a:rPr>
              <a:t>shall be like him</a:t>
            </a:r>
            <a:r>
              <a:rPr lang="en-US" sz="3600" dirty="0"/>
              <a:t>; for we shall see him as he </a:t>
            </a:r>
            <a:r>
              <a:rPr lang="en-US" sz="3600" dirty="0" smtClean="0"/>
              <a:t>is</a:t>
            </a:r>
          </a:p>
          <a:p>
            <a:r>
              <a:rPr lang="en-US" sz="3600" b="1" u="sng" dirty="0"/>
              <a:t> </a:t>
            </a:r>
            <a:r>
              <a:rPr lang="en-US" sz="3600" b="1" u="sng" dirty="0" smtClean="0"/>
              <a:t>  (In view of this, what does every man do that hath this</a:t>
            </a:r>
          </a:p>
          <a:p>
            <a:r>
              <a:rPr lang="en-US" sz="3600" b="1" u="sng" dirty="0" smtClean="0"/>
              <a:t>Hope in him? )   </a:t>
            </a:r>
            <a:r>
              <a:rPr lang="en-US" sz="3600" dirty="0" smtClean="0"/>
              <a:t>.</a:t>
            </a:r>
            <a:endParaRPr lang="en-US" sz="3600" dirty="0"/>
          </a:p>
          <a:p>
            <a:r>
              <a:rPr lang="en-US" sz="3600" baseline="30000" dirty="0"/>
              <a:t>3 </a:t>
            </a:r>
            <a:r>
              <a:rPr lang="en-US" sz="3600" dirty="0"/>
              <a:t>And every man that hath this hope in him </a:t>
            </a:r>
            <a:r>
              <a:rPr lang="en-US" sz="3600" b="1" u="sng" dirty="0" err="1">
                <a:solidFill>
                  <a:srgbClr val="FF0000"/>
                </a:solidFill>
              </a:rPr>
              <a:t>purifieth</a:t>
            </a:r>
            <a:r>
              <a:rPr lang="en-US" sz="3600" b="1" u="sng" dirty="0">
                <a:solidFill>
                  <a:srgbClr val="FF0000"/>
                </a:solidFill>
              </a:rPr>
              <a:t> himself</a:t>
            </a:r>
            <a:r>
              <a:rPr lang="en-US" sz="3600" dirty="0"/>
              <a:t>, even as he is pure.</a:t>
            </a:r>
          </a:p>
          <a:p>
            <a:r>
              <a:rPr lang="en-US" dirty="0" smtClean="0"/>
              <a:t> </a:t>
            </a:r>
          </a:p>
          <a:p>
            <a:endParaRPr lang="en-US" dirty="0"/>
          </a:p>
        </p:txBody>
      </p:sp>
    </p:spTree>
    <p:extLst>
      <p:ext uri="{BB962C8B-B14F-4D97-AF65-F5344CB8AC3E}">
        <p14:creationId xmlns:p14="http://schemas.microsoft.com/office/powerpoint/2010/main" val="965736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9" end="9"/>
                                            </p:txEl>
                                          </p:spTgt>
                                        </p:tgtEl>
                                        <p:attrNameLst>
                                          <p:attrName>style.visibility</p:attrName>
                                        </p:attrNameLst>
                                      </p:cBhvr>
                                      <p:to>
                                        <p:strVal val="visible"/>
                                      </p:to>
                                    </p:set>
                                    <p:anim calcmode="lin" valueType="num">
                                      <p:cBhvr>
                                        <p:cTn id="7"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379" y="375386"/>
            <a:ext cx="11276798" cy="6176963"/>
          </a:xfrm>
        </p:spPr>
        <p:txBody>
          <a:bodyPr>
            <a:normAutofit/>
          </a:bodyPr>
          <a:lstStyle/>
          <a:p>
            <a:r>
              <a:rPr lang="en-US" dirty="0" smtClean="0"/>
              <a:t>We </a:t>
            </a:r>
            <a:r>
              <a:rPr lang="en-US" dirty="0" smtClean="0"/>
              <a:t>are </a:t>
            </a:r>
            <a:r>
              <a:rPr lang="en-US" dirty="0" smtClean="0"/>
              <a:t>told about heaven, and our life after death. We don't </a:t>
            </a:r>
            <a:r>
              <a:rPr lang="en-US" dirty="0" smtClean="0"/>
              <a:t> </a:t>
            </a:r>
            <a:r>
              <a:rPr lang="en-US" dirty="0" smtClean="0"/>
              <a:t>know what kind of body we will have; </a:t>
            </a:r>
            <a:endParaRPr lang="en-US" dirty="0" smtClean="0"/>
          </a:p>
          <a:p>
            <a:r>
              <a:rPr lang="en-US" dirty="0"/>
              <a:t> </a:t>
            </a:r>
            <a:r>
              <a:rPr lang="en-US" dirty="0" smtClean="0"/>
              <a:t> </a:t>
            </a:r>
            <a:r>
              <a:rPr lang="en-US" dirty="0" smtClean="0"/>
              <a:t>"</a:t>
            </a:r>
            <a:r>
              <a:rPr lang="en-US" i="1" dirty="0" smtClean="0"/>
              <a:t>But some one will say, How are the dead raised? and with what manner of body do they come? Thou foolish one, that which thou thyself </a:t>
            </a:r>
            <a:r>
              <a:rPr lang="en-US" i="1" dirty="0" err="1" smtClean="0"/>
              <a:t>sowest</a:t>
            </a:r>
            <a:r>
              <a:rPr lang="en-US" i="1" dirty="0" smtClean="0"/>
              <a:t> is not quickened except it die: and that which thou </a:t>
            </a:r>
            <a:r>
              <a:rPr lang="en-US" i="1" dirty="0" err="1" smtClean="0"/>
              <a:t>sowest</a:t>
            </a:r>
            <a:r>
              <a:rPr lang="en-US" i="1" dirty="0" smtClean="0"/>
              <a:t>, thou </a:t>
            </a:r>
            <a:r>
              <a:rPr lang="en-US" i="1" dirty="0" err="1" smtClean="0"/>
              <a:t>sowest</a:t>
            </a:r>
            <a:r>
              <a:rPr lang="en-US" i="1" dirty="0" smtClean="0"/>
              <a:t> not the body that shall be, but a bare grain, it may chance of wheat, or of some other kind; but God giveth it a body even as it pleased Him, and to each seed a body of its own</a:t>
            </a:r>
            <a:r>
              <a:rPr lang="en-US" dirty="0" smtClean="0"/>
              <a:t>" (</a:t>
            </a:r>
            <a:r>
              <a:rPr lang="en-US" dirty="0" smtClean="0">
                <a:hlinkClick r:id="rId2"/>
              </a:rPr>
              <a:t>I Corinthians 15:35-38</a:t>
            </a:r>
            <a:r>
              <a:rPr lang="en-US" dirty="0" smtClean="0"/>
              <a:t>). The Bible reveals some of the conditions there: "</a:t>
            </a:r>
            <a:r>
              <a:rPr lang="en-US" i="1" dirty="0" smtClean="0"/>
              <a:t>There shall in no wise enter into it anything unclean or he that </a:t>
            </a:r>
            <a:r>
              <a:rPr lang="en-US" i="1" dirty="0" err="1" smtClean="0"/>
              <a:t>maketh</a:t>
            </a:r>
            <a:r>
              <a:rPr lang="en-US" i="1" dirty="0" smtClean="0"/>
              <a:t> an abomination and a lie: but only they that are written in the Lamb's book of life</a:t>
            </a:r>
            <a:r>
              <a:rPr lang="en-US" dirty="0" smtClean="0"/>
              <a:t>" (</a:t>
            </a:r>
            <a:r>
              <a:rPr lang="en-US" dirty="0" smtClean="0">
                <a:hlinkClick r:id="rId3"/>
              </a:rPr>
              <a:t>Revelation 21:27</a:t>
            </a:r>
            <a:r>
              <a:rPr lang="en-US" dirty="0" smtClean="0"/>
              <a:t>).</a:t>
            </a:r>
          </a:p>
          <a:p>
            <a:endParaRPr lang="en-US" dirty="0"/>
          </a:p>
        </p:txBody>
      </p:sp>
    </p:spTree>
    <p:extLst>
      <p:ext uri="{BB962C8B-B14F-4D97-AF65-F5344CB8AC3E}">
        <p14:creationId xmlns:p14="http://schemas.microsoft.com/office/powerpoint/2010/main" val="129659544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02131"/>
            <a:ext cx="11693893" cy="6448926"/>
          </a:xfrm>
        </p:spPr>
        <p:txBody>
          <a:bodyPr/>
          <a:lstStyle/>
          <a:p>
            <a:r>
              <a:rPr lang="en-US" sz="4000" b="1" i="1" u="sng" dirty="0"/>
              <a:t>When we live as He directs, </a:t>
            </a:r>
            <a:r>
              <a:rPr lang="en-US" sz="4000" dirty="0"/>
              <a:t>we have His assurance that we shall live with Him forever in that place called "Heaven." That is the hope -- the assurance -- of the Christian, "</a:t>
            </a:r>
            <a:r>
              <a:rPr lang="en-US" sz="4000" i="1" dirty="0"/>
              <a:t>An anchor of the soul, a hope both sure and steadfast, and entering into that which is within the veil, whither as a forerunner, Jesus has entered for us</a:t>
            </a:r>
            <a:r>
              <a:rPr lang="en-US" sz="4000" dirty="0"/>
              <a:t>" (</a:t>
            </a:r>
            <a:r>
              <a:rPr lang="en-US" sz="4000" dirty="0">
                <a:hlinkClick r:id="rId2"/>
              </a:rPr>
              <a:t>Hebrews 6:19</a:t>
            </a:r>
            <a:r>
              <a:rPr lang="en-US" sz="4000" dirty="0"/>
              <a:t>,</a:t>
            </a:r>
            <a:r>
              <a:rPr lang="en-US" sz="4000" dirty="0">
                <a:hlinkClick r:id="rId3"/>
              </a:rPr>
              <a:t>20</a:t>
            </a:r>
            <a:r>
              <a:rPr lang="en-US" sz="4000" dirty="0"/>
              <a:t>).</a:t>
            </a:r>
          </a:p>
          <a:p>
            <a:endParaRPr lang="en-US" dirty="0"/>
          </a:p>
        </p:txBody>
      </p:sp>
    </p:spTree>
    <p:extLst>
      <p:ext uri="{BB962C8B-B14F-4D97-AF65-F5344CB8AC3E}">
        <p14:creationId xmlns:p14="http://schemas.microsoft.com/office/powerpoint/2010/main" val="81767685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5011" y="231006"/>
            <a:ext cx="12191999" cy="6858000"/>
          </a:xfrm>
        </p:spPr>
      </p:pic>
      <p:sp>
        <p:nvSpPr>
          <p:cNvPr id="6" name="TextBox 5"/>
          <p:cNvSpPr txBox="1"/>
          <p:nvPr/>
        </p:nvSpPr>
        <p:spPr>
          <a:xfrm>
            <a:off x="0" y="6131293"/>
            <a:ext cx="11348556" cy="461665"/>
          </a:xfrm>
          <a:prstGeom prst="rect">
            <a:avLst/>
          </a:prstGeom>
          <a:noFill/>
        </p:spPr>
        <p:txBody>
          <a:bodyPr wrap="none" rtlCol="0">
            <a:spAutoFit/>
          </a:bodyPr>
          <a:lstStyle/>
          <a:p>
            <a:r>
              <a:rPr lang="en-US" sz="2400" dirty="0" smtClean="0">
                <a:solidFill>
                  <a:schemeClr val="bg1"/>
                </a:solidFill>
              </a:rPr>
              <a:t>And every man that hath this hope in him </a:t>
            </a:r>
            <a:r>
              <a:rPr lang="en-US" sz="2400" dirty="0" err="1" smtClean="0">
                <a:solidFill>
                  <a:schemeClr val="bg1"/>
                </a:solidFill>
              </a:rPr>
              <a:t>purifieth</a:t>
            </a:r>
            <a:r>
              <a:rPr lang="en-US" sz="2400" dirty="0" smtClean="0">
                <a:solidFill>
                  <a:schemeClr val="bg1"/>
                </a:solidFill>
              </a:rPr>
              <a:t> himself, even as he is pure  I John 3:3</a:t>
            </a:r>
            <a:r>
              <a:rPr lang="en-US" sz="2400" dirty="0" smtClean="0"/>
              <a:t>.</a:t>
            </a:r>
            <a:endParaRPr lang="en-US" sz="2400" dirty="0"/>
          </a:p>
        </p:txBody>
      </p:sp>
    </p:spTree>
    <p:extLst>
      <p:ext uri="{BB962C8B-B14F-4D97-AF65-F5344CB8AC3E}">
        <p14:creationId xmlns:p14="http://schemas.microsoft.com/office/powerpoint/2010/main" val="259712438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rgbClr val="FF0000"/>
                </a:solidFill>
              </a:rPr>
              <a:t>He Paid the Debt!</a:t>
            </a:r>
            <a:endParaRPr lang="en-US" sz="6000" b="1"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dirty="0"/>
              <a:t>v 1.  </a:t>
            </a:r>
            <a:endParaRPr lang="en-US" dirty="0" smtClean="0"/>
          </a:p>
          <a:p>
            <a:r>
              <a:rPr lang="en-US" sz="3600" dirty="0" smtClean="0"/>
              <a:t>He </a:t>
            </a:r>
            <a:r>
              <a:rPr lang="en-US" sz="3600" dirty="0"/>
              <a:t>paid a debt He did not owe</a:t>
            </a:r>
            <a:r>
              <a:rPr lang="en-US" sz="3600" dirty="0" smtClean="0"/>
              <a:t>,</a:t>
            </a:r>
          </a:p>
          <a:p>
            <a:r>
              <a:rPr lang="en-US" sz="3600" dirty="0" smtClean="0"/>
              <a:t>I </a:t>
            </a:r>
            <a:r>
              <a:rPr lang="en-US" sz="3600" dirty="0"/>
              <a:t>owed a debt I could not pay, </a:t>
            </a:r>
            <a:br>
              <a:rPr lang="en-US" sz="3600" dirty="0"/>
            </a:br>
            <a:r>
              <a:rPr lang="en-US" sz="3600" dirty="0"/>
              <a:t>I needed someone to wash my sins away. </a:t>
            </a:r>
            <a:br>
              <a:rPr lang="en-US" sz="3600" dirty="0"/>
            </a:br>
            <a:r>
              <a:rPr lang="en-US" sz="3600" dirty="0"/>
              <a:t>And now I sing a brand new song: </a:t>
            </a:r>
            <a:endParaRPr lang="en-US" sz="3600" dirty="0" smtClean="0"/>
          </a:p>
          <a:p>
            <a:r>
              <a:rPr lang="en-US" sz="3600" dirty="0" smtClean="0"/>
              <a:t>Amazing Grace</a:t>
            </a:r>
            <a:r>
              <a:rPr lang="en-US" sz="3600" dirty="0"/>
              <a:t/>
            </a:r>
            <a:br>
              <a:rPr lang="en-US" sz="3600" dirty="0"/>
            </a:br>
            <a:r>
              <a:rPr lang="en-US" sz="3600" dirty="0"/>
              <a:t>Christ Jesus Paid the debt </a:t>
            </a:r>
            <a:endParaRPr lang="en-US" sz="3600" dirty="0" smtClean="0"/>
          </a:p>
          <a:p>
            <a:r>
              <a:rPr lang="en-US" sz="3600" dirty="0" smtClean="0"/>
              <a:t>that </a:t>
            </a:r>
            <a:r>
              <a:rPr lang="en-US" sz="3600" dirty="0"/>
              <a:t>I could never pay. </a:t>
            </a:r>
          </a:p>
        </p:txBody>
      </p:sp>
    </p:spTree>
    <p:extLst>
      <p:ext uri="{BB962C8B-B14F-4D97-AF65-F5344CB8AC3E}">
        <p14:creationId xmlns:p14="http://schemas.microsoft.com/office/powerpoint/2010/main" val="162010868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v 2.  </a:t>
            </a:r>
            <a:endParaRPr lang="en-US" dirty="0" smtClean="0"/>
          </a:p>
          <a:p>
            <a:r>
              <a:rPr lang="en-US" sz="3600" dirty="0" smtClean="0"/>
              <a:t>He </a:t>
            </a:r>
            <a:r>
              <a:rPr lang="en-US" sz="3600" dirty="0"/>
              <a:t>paid that debt at Calvary</a:t>
            </a:r>
            <a:r>
              <a:rPr lang="en-US" sz="3600" dirty="0" smtClean="0"/>
              <a:t>,</a:t>
            </a:r>
          </a:p>
          <a:p>
            <a:r>
              <a:rPr lang="en-US" sz="3600" dirty="0" smtClean="0"/>
              <a:t>He </a:t>
            </a:r>
            <a:r>
              <a:rPr lang="en-US" sz="3600" dirty="0"/>
              <a:t>cleansed my soul and set me free, </a:t>
            </a:r>
            <a:br>
              <a:rPr lang="en-US" sz="3600" dirty="0"/>
            </a:br>
            <a:r>
              <a:rPr lang="en-US" sz="3600" dirty="0"/>
              <a:t>I'm glad that Jesus did all my sins erase. </a:t>
            </a:r>
            <a:br>
              <a:rPr lang="en-US" sz="3600" dirty="0"/>
            </a:br>
            <a:r>
              <a:rPr lang="en-US" sz="3600" dirty="0"/>
              <a:t>I now can sing a brand new song: </a:t>
            </a:r>
            <a:endParaRPr lang="en-US" sz="3600" dirty="0" smtClean="0"/>
          </a:p>
          <a:p>
            <a:r>
              <a:rPr lang="en-US" sz="3600" dirty="0" smtClean="0"/>
              <a:t>Amazing Grace</a:t>
            </a:r>
            <a:r>
              <a:rPr lang="en-US" sz="3600" dirty="0"/>
              <a:t/>
            </a:r>
            <a:br>
              <a:rPr lang="en-US" sz="3600" dirty="0"/>
            </a:br>
            <a:r>
              <a:rPr lang="en-US" sz="3600" dirty="0"/>
              <a:t>Christ Jesus Paid the debt that I could never pay. </a:t>
            </a:r>
          </a:p>
        </p:txBody>
      </p:sp>
    </p:spTree>
    <p:extLst>
      <p:ext uri="{BB962C8B-B14F-4D97-AF65-F5344CB8AC3E}">
        <p14:creationId xmlns:p14="http://schemas.microsoft.com/office/powerpoint/2010/main" val="369115018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V.3</a:t>
            </a:r>
          </a:p>
          <a:p>
            <a:r>
              <a:rPr lang="en-US" sz="3600" dirty="0" smtClean="0"/>
              <a:t>  One </a:t>
            </a:r>
            <a:r>
              <a:rPr lang="en-US" sz="3600" dirty="0"/>
              <a:t>day He's coming back for me </a:t>
            </a:r>
            <a:endParaRPr lang="en-US" sz="3600" dirty="0" smtClean="0"/>
          </a:p>
          <a:p>
            <a:r>
              <a:rPr lang="en-US" sz="3600" dirty="0" smtClean="0"/>
              <a:t>  to </a:t>
            </a:r>
            <a:r>
              <a:rPr lang="en-US" sz="3600" dirty="0"/>
              <a:t>live with Him eternally </a:t>
            </a:r>
            <a:br>
              <a:rPr lang="en-US" sz="3600" dirty="0"/>
            </a:br>
            <a:r>
              <a:rPr lang="en-US" sz="3600" dirty="0" smtClean="0"/>
              <a:t>  Won't </a:t>
            </a:r>
            <a:r>
              <a:rPr lang="en-US" sz="3600" dirty="0"/>
              <a:t>it be glory to see Him on that day!  </a:t>
            </a:r>
            <a:br>
              <a:rPr lang="en-US" sz="3600" dirty="0"/>
            </a:br>
            <a:r>
              <a:rPr lang="en-US" sz="3600" dirty="0" smtClean="0"/>
              <a:t>  I </a:t>
            </a:r>
            <a:r>
              <a:rPr lang="en-US" sz="3600" dirty="0"/>
              <a:t>then will sing a brand new song</a:t>
            </a:r>
            <a:r>
              <a:rPr lang="en-US" sz="3600" dirty="0" smtClean="0"/>
              <a:t>:</a:t>
            </a:r>
          </a:p>
          <a:p>
            <a:r>
              <a:rPr lang="en-US" sz="3600" dirty="0"/>
              <a:t>  Amazing </a:t>
            </a:r>
            <a:r>
              <a:rPr lang="en-US" sz="3600" dirty="0" smtClean="0"/>
              <a:t>Grace</a:t>
            </a:r>
            <a:r>
              <a:rPr lang="en-US" sz="3600" dirty="0"/>
              <a:t/>
            </a:r>
            <a:br>
              <a:rPr lang="en-US" sz="3600" dirty="0"/>
            </a:br>
            <a:r>
              <a:rPr lang="en-US" sz="3600" dirty="0" smtClean="0"/>
              <a:t>  Christ </a:t>
            </a:r>
            <a:r>
              <a:rPr lang="en-US" sz="3600" dirty="0"/>
              <a:t>Jesus Paid the debt that I could never pay. </a:t>
            </a:r>
          </a:p>
        </p:txBody>
      </p:sp>
    </p:spTree>
    <p:extLst>
      <p:ext uri="{BB962C8B-B14F-4D97-AF65-F5344CB8AC3E}">
        <p14:creationId xmlns:p14="http://schemas.microsoft.com/office/powerpoint/2010/main" val="296032388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Someone added these words at the end of</a:t>
            </a:r>
            <a:br>
              <a:rPr lang="en-US" dirty="0" smtClean="0"/>
            </a:br>
            <a:r>
              <a:rPr lang="en-US" dirty="0" smtClean="0"/>
              <a:t>the Song “He Paid </a:t>
            </a:r>
            <a:r>
              <a:rPr lang="en-US" dirty="0" err="1" smtClean="0"/>
              <a:t>TheDebt</a:t>
            </a:r>
            <a:r>
              <a:rPr lang="en-US" dirty="0" smtClean="0"/>
              <a:t>”</a:t>
            </a:r>
            <a:endParaRPr lang="en-US" dirty="0"/>
          </a:p>
        </p:txBody>
      </p:sp>
      <p:sp>
        <p:nvSpPr>
          <p:cNvPr id="3" name="Content Placeholder 2"/>
          <p:cNvSpPr>
            <a:spLocks noGrp="1"/>
          </p:cNvSpPr>
          <p:nvPr>
            <p:ph idx="1"/>
          </p:nvPr>
        </p:nvSpPr>
        <p:spPr/>
        <p:txBody>
          <a:bodyPr/>
          <a:lstStyle/>
          <a:p>
            <a:r>
              <a:rPr lang="en-US" dirty="0"/>
              <a:t>I owed a debt </a:t>
            </a:r>
            <a:r>
              <a:rPr lang="en-US" dirty="0" smtClean="0"/>
              <a:t>I </a:t>
            </a:r>
            <a:r>
              <a:rPr lang="en-US" dirty="0"/>
              <a:t>could not pay </a:t>
            </a:r>
            <a:br>
              <a:rPr lang="en-US" dirty="0"/>
            </a:br>
            <a:r>
              <a:rPr lang="en-US" dirty="0" smtClean="0"/>
              <a:t>And </a:t>
            </a:r>
            <a:r>
              <a:rPr lang="en-US" dirty="0"/>
              <a:t>it was growing every day </a:t>
            </a:r>
            <a:br>
              <a:rPr lang="en-US" dirty="0"/>
            </a:br>
            <a:r>
              <a:rPr lang="en-US" dirty="0" smtClean="0"/>
              <a:t>But </a:t>
            </a:r>
            <a:r>
              <a:rPr lang="en-US" dirty="0"/>
              <a:t>Jesus paid it all for me </a:t>
            </a:r>
            <a:br>
              <a:rPr lang="en-US" dirty="0"/>
            </a:br>
            <a:r>
              <a:rPr lang="en-US" dirty="0" smtClean="0"/>
              <a:t>He </a:t>
            </a:r>
            <a:r>
              <a:rPr lang="en-US" dirty="0"/>
              <a:t>gave his life on </a:t>
            </a:r>
            <a:r>
              <a:rPr lang="en-US" dirty="0" smtClean="0"/>
              <a:t>Calvary </a:t>
            </a:r>
            <a:r>
              <a:rPr lang="en-US" dirty="0"/>
              <a:t/>
            </a:r>
            <a:br>
              <a:rPr lang="en-US" dirty="0"/>
            </a:br>
            <a:r>
              <a:rPr lang="en-US" dirty="0" smtClean="0"/>
              <a:t>He </a:t>
            </a:r>
            <a:r>
              <a:rPr lang="en-US" dirty="0"/>
              <a:t>died to save a wretch like me </a:t>
            </a:r>
            <a:br>
              <a:rPr lang="en-US" dirty="0"/>
            </a:br>
            <a:r>
              <a:rPr lang="en-US" dirty="0" smtClean="0"/>
              <a:t>What </a:t>
            </a:r>
            <a:r>
              <a:rPr lang="en-US" dirty="0"/>
              <a:t>a </a:t>
            </a:r>
            <a:r>
              <a:rPr lang="en-US" dirty="0" err="1"/>
              <a:t>saviour</a:t>
            </a:r>
            <a:r>
              <a:rPr lang="en-US" dirty="0"/>
              <a:t> </a:t>
            </a:r>
            <a:r>
              <a:rPr lang="en-US" dirty="0" smtClean="0"/>
              <a:t>I </a:t>
            </a:r>
            <a:r>
              <a:rPr lang="en-US" dirty="0"/>
              <a:t>love him yes </a:t>
            </a:r>
            <a:r>
              <a:rPr lang="en-US" dirty="0" smtClean="0"/>
              <a:t>I </a:t>
            </a:r>
            <a:r>
              <a:rPr lang="en-US" dirty="0"/>
              <a:t>do. </a:t>
            </a:r>
            <a:br>
              <a:rPr lang="en-US" dirty="0"/>
            </a:br>
            <a:r>
              <a:rPr lang="en-US" dirty="0"/>
              <a:t/>
            </a:r>
            <a:br>
              <a:rPr lang="en-US" dirty="0"/>
            </a:br>
            <a:r>
              <a:rPr lang="en-US" dirty="0"/>
              <a:t>He came a long way from Heaven </a:t>
            </a:r>
            <a:br>
              <a:rPr lang="en-US" dirty="0"/>
            </a:br>
            <a:r>
              <a:rPr lang="en-US" dirty="0" smtClean="0"/>
              <a:t>To </a:t>
            </a:r>
            <a:r>
              <a:rPr lang="en-US" dirty="0"/>
              <a:t>take away all sin and strife </a:t>
            </a:r>
            <a:br>
              <a:rPr lang="en-US" dirty="0"/>
            </a:br>
            <a:r>
              <a:rPr lang="en-US" dirty="0"/>
              <a:t>He came a long way from Heaven </a:t>
            </a:r>
            <a:br>
              <a:rPr lang="en-US" dirty="0"/>
            </a:br>
            <a:r>
              <a:rPr lang="en-US" dirty="0" smtClean="0"/>
              <a:t>To </a:t>
            </a:r>
            <a:r>
              <a:rPr lang="en-US" dirty="0"/>
              <a:t>give to us eternal life </a:t>
            </a:r>
          </a:p>
        </p:txBody>
      </p:sp>
    </p:spTree>
    <p:extLst>
      <p:ext uri="{BB962C8B-B14F-4D97-AF65-F5344CB8AC3E}">
        <p14:creationId xmlns:p14="http://schemas.microsoft.com/office/powerpoint/2010/main" val="346406658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86628"/>
            <a:ext cx="12118205" cy="6858000"/>
          </a:xfrm>
        </p:spPr>
      </p:pic>
      <p:sp>
        <p:nvSpPr>
          <p:cNvPr id="5" name="TextBox 4"/>
          <p:cNvSpPr txBox="1"/>
          <p:nvPr/>
        </p:nvSpPr>
        <p:spPr>
          <a:xfrm>
            <a:off x="452387" y="1001027"/>
            <a:ext cx="10433241" cy="769441"/>
          </a:xfrm>
          <a:prstGeom prst="rect">
            <a:avLst/>
          </a:prstGeom>
          <a:noFill/>
        </p:spPr>
        <p:txBody>
          <a:bodyPr wrap="none" rtlCol="0">
            <a:spAutoFit/>
          </a:bodyPr>
          <a:lstStyle/>
          <a:p>
            <a:r>
              <a:rPr lang="en-US" sz="4400" b="1" dirty="0" smtClean="0">
                <a:solidFill>
                  <a:schemeClr val="bg1"/>
                </a:solidFill>
              </a:rPr>
              <a:t>What is the </a:t>
            </a:r>
            <a:r>
              <a:rPr lang="en-US" sz="4400" b="1" dirty="0" smtClean="0">
                <a:solidFill>
                  <a:srgbClr val="92D050"/>
                </a:solidFill>
              </a:rPr>
              <a:t>‘</a:t>
            </a:r>
            <a:r>
              <a:rPr lang="en-US" sz="4400" b="1" dirty="0" smtClean="0">
                <a:solidFill>
                  <a:schemeClr val="accent2">
                    <a:lumMod val="75000"/>
                  </a:schemeClr>
                </a:solidFill>
              </a:rPr>
              <a:t>glorious Hope” </a:t>
            </a:r>
            <a:r>
              <a:rPr lang="en-US" sz="4400" b="1" dirty="0" smtClean="0">
                <a:solidFill>
                  <a:schemeClr val="bg1"/>
                </a:solidFill>
              </a:rPr>
              <a:t>of the Believer?</a:t>
            </a:r>
            <a:endParaRPr lang="en-US" sz="4400" b="1" dirty="0">
              <a:solidFill>
                <a:schemeClr val="bg1"/>
              </a:solidFill>
            </a:endParaRPr>
          </a:p>
        </p:txBody>
      </p:sp>
    </p:spTree>
    <p:extLst>
      <p:ext uri="{BB962C8B-B14F-4D97-AF65-F5344CB8AC3E}">
        <p14:creationId xmlns:p14="http://schemas.microsoft.com/office/powerpoint/2010/main" val="234097007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u="sng" dirty="0" smtClean="0">
                <a:solidFill>
                  <a:srgbClr val="FF0000"/>
                </a:solidFill>
              </a:rPr>
              <a:t>It’s </a:t>
            </a:r>
            <a:r>
              <a:rPr lang="en-US" b="1" i="1" u="sng" dirty="0" err="1" smtClean="0">
                <a:solidFill>
                  <a:srgbClr val="FF0000"/>
                </a:solidFill>
              </a:rPr>
              <a:t>ActionTime</a:t>
            </a:r>
            <a:r>
              <a:rPr lang="en-US" b="1" i="1" u="sng" dirty="0" smtClean="0">
                <a:solidFill>
                  <a:srgbClr val="FF0000"/>
                </a:solidFill>
              </a:rPr>
              <a:t>:  Time to Listen and Obey!</a:t>
            </a:r>
            <a:endParaRPr lang="en-US" b="1" i="1" u="sng" dirty="0">
              <a:solidFill>
                <a:srgbClr val="FF0000"/>
              </a:solidFill>
            </a:endParaRPr>
          </a:p>
        </p:txBody>
      </p:sp>
      <p:sp>
        <p:nvSpPr>
          <p:cNvPr id="3" name="Content Placeholder 2"/>
          <p:cNvSpPr>
            <a:spLocks noGrp="1"/>
          </p:cNvSpPr>
          <p:nvPr>
            <p:ph idx="1"/>
          </p:nvPr>
        </p:nvSpPr>
        <p:spPr>
          <a:xfrm>
            <a:off x="154004" y="1825624"/>
            <a:ext cx="12037996" cy="5032375"/>
          </a:xfrm>
        </p:spPr>
        <p:txBody>
          <a:bodyPr>
            <a:normAutofit lnSpcReduction="10000"/>
          </a:bodyPr>
          <a:lstStyle/>
          <a:p>
            <a:r>
              <a:rPr lang="en-US" sz="3600" b="1" dirty="0" smtClean="0"/>
              <a:t>God’s Plan:</a:t>
            </a:r>
          </a:p>
          <a:p>
            <a:r>
              <a:rPr lang="en-US" sz="3600" dirty="0" smtClean="0"/>
              <a:t>1.  Hear the Word of God.  Rom.10:17</a:t>
            </a:r>
          </a:p>
          <a:p>
            <a:r>
              <a:rPr lang="en-US" sz="3600" dirty="0" smtClean="0"/>
              <a:t>2.  Believe the Word.  John 8:24</a:t>
            </a:r>
          </a:p>
          <a:p>
            <a:r>
              <a:rPr lang="en-US" sz="3600" dirty="0" smtClean="0"/>
              <a:t>3.  Repent .  Acts 17:30-31</a:t>
            </a:r>
          </a:p>
          <a:p>
            <a:r>
              <a:rPr lang="en-US" sz="3600" dirty="0" smtClean="0"/>
              <a:t>4.  Confess Christ.  Matt. 10:32,33</a:t>
            </a:r>
          </a:p>
          <a:p>
            <a:r>
              <a:rPr lang="en-US" sz="3600" dirty="0" smtClean="0"/>
              <a:t>5.  Be Baptized.  I Pet.3:21</a:t>
            </a:r>
          </a:p>
          <a:p>
            <a:r>
              <a:rPr lang="en-US" sz="3600" dirty="0" smtClean="0"/>
              <a:t>6.  Live Faithfully  I Cor.15:58 </a:t>
            </a:r>
          </a:p>
          <a:p>
            <a:r>
              <a:rPr lang="en-US" sz="3600" dirty="0"/>
              <a:t> </a:t>
            </a:r>
            <a:r>
              <a:rPr lang="en-US" sz="3600" dirty="0" smtClean="0"/>
              <a:t>        </a:t>
            </a:r>
            <a:r>
              <a:rPr lang="en-US" sz="3600" b="1" u="sng" dirty="0" smtClean="0">
                <a:solidFill>
                  <a:srgbClr val="FF0000"/>
                </a:solidFill>
              </a:rPr>
              <a:t>Erring Christian:  James 5:19-20; James 5:16</a:t>
            </a:r>
            <a:r>
              <a:rPr lang="en-US" sz="3600" dirty="0" smtClean="0"/>
              <a:t>   </a:t>
            </a:r>
          </a:p>
          <a:p>
            <a:r>
              <a:rPr lang="en-US" dirty="0"/>
              <a:t> </a:t>
            </a:r>
            <a:r>
              <a:rPr lang="en-US" dirty="0" smtClean="0"/>
              <a:t>       </a:t>
            </a:r>
            <a:endParaRPr lang="en-US" dirty="0"/>
          </a:p>
        </p:txBody>
      </p:sp>
    </p:spTree>
    <p:extLst>
      <p:ext uri="{BB962C8B-B14F-4D97-AF65-F5344CB8AC3E}">
        <p14:creationId xmlns:p14="http://schemas.microsoft.com/office/powerpoint/2010/main" val="2142591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p:cTn id="39"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 calcmode="lin" valueType="num">
                                      <p:cBhvr>
                                        <p:cTn id="47"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6" end="6"/>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p:cTn id="55"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57"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58"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1999" cy="6858000"/>
          </a:xfrm>
        </p:spPr>
      </p:pic>
      <p:sp>
        <p:nvSpPr>
          <p:cNvPr id="5" name="TextBox 4"/>
          <p:cNvSpPr txBox="1"/>
          <p:nvPr/>
        </p:nvSpPr>
        <p:spPr>
          <a:xfrm>
            <a:off x="721895" y="6169794"/>
            <a:ext cx="11340349" cy="400110"/>
          </a:xfrm>
          <a:prstGeom prst="rect">
            <a:avLst/>
          </a:prstGeom>
          <a:noFill/>
        </p:spPr>
        <p:txBody>
          <a:bodyPr wrap="none" rtlCol="0">
            <a:spAutoFit/>
          </a:bodyPr>
          <a:lstStyle/>
          <a:p>
            <a:r>
              <a:rPr lang="en-US" sz="2000" dirty="0" smtClean="0">
                <a:solidFill>
                  <a:schemeClr val="bg1"/>
                </a:solidFill>
              </a:rPr>
              <a:t>Do you have the glorious Hope of the believer?  You can have it, we can all have it, if we will listen and obey</a:t>
            </a:r>
            <a:endParaRPr lang="en-US" sz="2000" dirty="0">
              <a:solidFill>
                <a:schemeClr val="bg1"/>
              </a:solidFill>
            </a:endParaRPr>
          </a:p>
        </p:txBody>
      </p:sp>
    </p:spTree>
    <p:extLst>
      <p:ext uri="{BB962C8B-B14F-4D97-AF65-F5344CB8AC3E}">
        <p14:creationId xmlns:p14="http://schemas.microsoft.com/office/powerpoint/2010/main" val="41893211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8625" y="107005"/>
            <a:ext cx="11973128" cy="6643991"/>
          </a:xfrm>
        </p:spPr>
        <p:txBody>
          <a:bodyPr>
            <a:normAutofit/>
          </a:bodyPr>
          <a:lstStyle/>
          <a:p>
            <a:endParaRPr lang="en-US" sz="3600" dirty="0" smtClean="0"/>
          </a:p>
          <a:p>
            <a:r>
              <a:rPr lang="en-US" sz="3600" dirty="0" smtClean="0"/>
              <a:t>The Apostle Paul calls it the</a:t>
            </a:r>
          </a:p>
          <a:p>
            <a:r>
              <a:rPr lang="en-US" sz="3600" dirty="0" smtClean="0"/>
              <a:t> </a:t>
            </a:r>
            <a:r>
              <a:rPr lang="en-US" sz="3600" b="1" u="sng" dirty="0" smtClean="0">
                <a:solidFill>
                  <a:srgbClr val="FF0000"/>
                </a:solidFill>
              </a:rPr>
              <a:t>"blessed hope" </a:t>
            </a:r>
            <a:r>
              <a:rPr lang="en-US" sz="3600" dirty="0" smtClean="0"/>
              <a:t>(Titus 2:13),</a:t>
            </a:r>
            <a:r>
              <a:rPr lang="en-US" sz="3600" baseline="30000" dirty="0"/>
              <a:t> 13 </a:t>
            </a:r>
            <a:r>
              <a:rPr lang="en-US" sz="3600" dirty="0"/>
              <a:t>Looking for that blessed hope, and the glorious appearing of the great God and our </a:t>
            </a:r>
            <a:r>
              <a:rPr lang="en-US" sz="3600" dirty="0" err="1"/>
              <a:t>Saviour</a:t>
            </a:r>
            <a:r>
              <a:rPr lang="en-US" sz="3600" dirty="0"/>
              <a:t> Jesus Christ;</a:t>
            </a:r>
            <a:endParaRPr lang="en-US" sz="3600" dirty="0" smtClean="0"/>
          </a:p>
          <a:p>
            <a:r>
              <a:rPr lang="en-US" sz="3600" dirty="0" smtClean="0"/>
              <a:t> </a:t>
            </a:r>
          </a:p>
          <a:p>
            <a:r>
              <a:rPr lang="en-US" sz="3600" dirty="0" smtClean="0"/>
              <a:t>while the Apostle Peter describes it as a </a:t>
            </a:r>
          </a:p>
          <a:p>
            <a:r>
              <a:rPr lang="en-US" sz="3600" b="1" u="sng" dirty="0" smtClean="0">
                <a:solidFill>
                  <a:srgbClr val="FF0000"/>
                </a:solidFill>
              </a:rPr>
              <a:t>"living hope" </a:t>
            </a:r>
            <a:r>
              <a:rPr lang="en-US" sz="3600" dirty="0" smtClean="0"/>
              <a:t>(I Peter 1:3).</a:t>
            </a:r>
            <a:r>
              <a:rPr lang="en-US" sz="3600" baseline="30000" dirty="0"/>
              <a:t>  </a:t>
            </a:r>
            <a:r>
              <a:rPr lang="en-US" sz="3600" dirty="0"/>
              <a:t>Blessed be the God and Father of our Lord Jesus Christ, which according to his abundant mercy hath begotten us again unto a lively hope by the resurrection of Jesus Christ from the dead,</a:t>
            </a:r>
          </a:p>
        </p:txBody>
      </p:sp>
    </p:spTree>
    <p:extLst>
      <p:ext uri="{BB962C8B-B14F-4D97-AF65-F5344CB8AC3E}">
        <p14:creationId xmlns:p14="http://schemas.microsoft.com/office/powerpoint/2010/main" val="1503336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4" end="4"/>
                                            </p:txEl>
                                          </p:spTgt>
                                        </p:tgtEl>
                                      </p:cBhvr>
                                    </p:animEffect>
                                  </p:childTnLst>
                                </p:cTn>
                              </p:par>
                              <p:par>
                                <p:cTn id="25" presetID="31" presetClass="entr" presetSubtype="0"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p:cTn id="2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2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0"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009" y="145914"/>
            <a:ext cx="11858017" cy="6712085"/>
          </a:xfrm>
        </p:spPr>
        <p:txBody>
          <a:bodyPr>
            <a:normAutofit/>
          </a:bodyPr>
          <a:lstStyle/>
          <a:p>
            <a:r>
              <a:rPr lang="en-US" sz="3600" dirty="0" smtClean="0"/>
              <a:t>‌We live in a day of great despair. </a:t>
            </a:r>
          </a:p>
          <a:p>
            <a:r>
              <a:rPr lang="en-US" sz="3600" dirty="0" smtClean="0"/>
              <a:t>Many people have a feeling of hopelessness. </a:t>
            </a:r>
          </a:p>
          <a:p>
            <a:r>
              <a:rPr lang="en-US" sz="3600" dirty="0" smtClean="0"/>
              <a:t>They feel despondent, desperate and depressed. </a:t>
            </a:r>
          </a:p>
          <a:p>
            <a:r>
              <a:rPr lang="en-US" sz="3600" b="1" u="sng" dirty="0" smtClean="0"/>
              <a:t>The reason for such despair may originate</a:t>
            </a:r>
          </a:p>
          <a:p>
            <a:r>
              <a:rPr lang="en-US" sz="3600" b="1" u="sng" dirty="0" smtClean="0">
                <a:solidFill>
                  <a:schemeClr val="accent5">
                    <a:lumMod val="75000"/>
                  </a:schemeClr>
                </a:solidFill>
              </a:rPr>
              <a:t> </a:t>
            </a:r>
            <a:r>
              <a:rPr lang="en-US" sz="3600" b="1" u="sng" dirty="0" smtClean="0">
                <a:solidFill>
                  <a:schemeClr val="accent5">
                    <a:lumMod val="75000"/>
                  </a:schemeClr>
                </a:solidFill>
              </a:rPr>
              <a:t>  1. because </a:t>
            </a:r>
            <a:r>
              <a:rPr lang="en-US" sz="3600" b="1" u="sng" dirty="0" smtClean="0">
                <a:solidFill>
                  <a:schemeClr val="accent5">
                    <a:lumMod val="75000"/>
                  </a:schemeClr>
                </a:solidFill>
              </a:rPr>
              <a:t>of failing health,</a:t>
            </a:r>
          </a:p>
          <a:p>
            <a:r>
              <a:rPr lang="en-US" sz="3600" b="1" i="1" u="sng" dirty="0" smtClean="0">
                <a:solidFill>
                  <a:schemeClr val="accent5">
                    <a:lumMod val="75000"/>
                  </a:schemeClr>
                </a:solidFill>
              </a:rPr>
              <a:t> </a:t>
            </a:r>
            <a:r>
              <a:rPr lang="en-US" sz="3600" b="1" i="1" u="sng" dirty="0" smtClean="0">
                <a:solidFill>
                  <a:schemeClr val="accent5">
                    <a:lumMod val="75000"/>
                  </a:schemeClr>
                </a:solidFill>
              </a:rPr>
              <a:t>  2.or </a:t>
            </a:r>
            <a:r>
              <a:rPr lang="en-US" sz="3600" b="1" i="1" u="sng" dirty="0" smtClean="0">
                <a:solidFill>
                  <a:schemeClr val="accent5">
                    <a:lumMod val="75000"/>
                  </a:schemeClr>
                </a:solidFill>
              </a:rPr>
              <a:t>a faltering marriage, </a:t>
            </a:r>
          </a:p>
          <a:p>
            <a:r>
              <a:rPr lang="en-US" sz="3600" b="1" u="sng" dirty="0" smtClean="0">
                <a:solidFill>
                  <a:schemeClr val="accent5">
                    <a:lumMod val="75000"/>
                  </a:schemeClr>
                </a:solidFill>
              </a:rPr>
              <a:t>   3.or </a:t>
            </a:r>
            <a:r>
              <a:rPr lang="en-US" sz="3600" b="1" u="sng" dirty="0" smtClean="0">
                <a:solidFill>
                  <a:schemeClr val="accent5">
                    <a:lumMod val="75000"/>
                  </a:schemeClr>
                </a:solidFill>
              </a:rPr>
              <a:t>an overwhelming defeat, </a:t>
            </a:r>
          </a:p>
          <a:p>
            <a:r>
              <a:rPr lang="en-US" sz="3600" b="1" u="sng" dirty="0" smtClean="0">
                <a:solidFill>
                  <a:schemeClr val="accent5">
                    <a:lumMod val="75000"/>
                  </a:schemeClr>
                </a:solidFill>
              </a:rPr>
              <a:t>   4.or </a:t>
            </a:r>
            <a:r>
              <a:rPr lang="en-US" sz="3600" b="1" u="sng" dirty="0" smtClean="0">
                <a:solidFill>
                  <a:schemeClr val="accent5">
                    <a:lumMod val="75000"/>
                  </a:schemeClr>
                </a:solidFill>
              </a:rPr>
              <a:t>some devastating sorrow in their lives. </a:t>
            </a:r>
          </a:p>
          <a:p>
            <a:r>
              <a:rPr lang="en-US" sz="3600" dirty="0" smtClean="0"/>
              <a:t>Whatever the reason, they feel hopeless. This feeling of hopelessness has spread throughout the world.</a:t>
            </a:r>
            <a:endParaRPr lang="en-US" sz="3600" dirty="0"/>
          </a:p>
        </p:txBody>
      </p:sp>
    </p:spTree>
    <p:extLst>
      <p:ext uri="{BB962C8B-B14F-4D97-AF65-F5344CB8AC3E}">
        <p14:creationId xmlns:p14="http://schemas.microsoft.com/office/powerpoint/2010/main" val="485967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p:cTn id="7"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p:cTn id="15"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5" end="5"/>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p:cTn id="23"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6" end="6"/>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p:cTn id="31"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1062634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6000" b="1" dirty="0" smtClean="0"/>
              <a:t>Today:  </a:t>
            </a:r>
            <a:r>
              <a:rPr lang="en-US" sz="6000" b="1" dirty="0" smtClean="0"/>
              <a:t>God Brings </a:t>
            </a:r>
            <a:r>
              <a:rPr lang="en-US" sz="6000" b="1" dirty="0" smtClean="0"/>
              <a:t>you Hope. </a:t>
            </a:r>
            <a:endParaRPr lang="en-US" sz="6000" b="1" dirty="0"/>
          </a:p>
        </p:txBody>
      </p:sp>
    </p:spTree>
    <p:extLst>
      <p:ext uri="{BB962C8B-B14F-4D97-AF65-F5344CB8AC3E}">
        <p14:creationId xmlns:p14="http://schemas.microsoft.com/office/powerpoint/2010/main" val="8184838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5915" y="165370"/>
            <a:ext cx="11838562" cy="6575898"/>
          </a:xfrm>
        </p:spPr>
        <p:txBody>
          <a:bodyPr>
            <a:normAutofit/>
          </a:bodyPr>
          <a:lstStyle/>
          <a:p>
            <a:r>
              <a:rPr lang="en-US" sz="4400" b="1" dirty="0" smtClean="0"/>
              <a:t>John says, when you think of what you are, </a:t>
            </a:r>
          </a:p>
          <a:p>
            <a:r>
              <a:rPr lang="en-US" sz="4400" b="1" dirty="0" smtClean="0"/>
              <a:t>and then think of who God the Father is, </a:t>
            </a:r>
          </a:p>
          <a:p>
            <a:r>
              <a:rPr lang="en-US" sz="4400" b="1" dirty="0" smtClean="0"/>
              <a:t>and then think of what this God has done for you. </a:t>
            </a:r>
          </a:p>
          <a:p>
            <a:r>
              <a:rPr lang="en-US" sz="4400" b="1" dirty="0" smtClean="0"/>
              <a:t>You will be eternally in debt to this great God</a:t>
            </a:r>
          </a:p>
          <a:p>
            <a:endParaRPr lang="en-US" sz="4400" b="1" dirty="0"/>
          </a:p>
          <a:p>
            <a:r>
              <a:rPr lang="en-US" sz="4400" b="1" dirty="0" smtClean="0"/>
              <a:t>“I owe a debt I could not pay…”</a:t>
            </a:r>
          </a:p>
          <a:p>
            <a:r>
              <a:rPr lang="en-US" sz="4400" b="1" dirty="0"/>
              <a:t> </a:t>
            </a:r>
            <a:r>
              <a:rPr lang="en-US" sz="4400" b="1" dirty="0" smtClean="0"/>
              <a:t>     but JESUS paid it all!”  Rom.5:8-9</a:t>
            </a:r>
            <a:endParaRPr lang="en-US" sz="4400" b="1" dirty="0"/>
          </a:p>
        </p:txBody>
      </p:sp>
    </p:spTree>
    <p:extLst>
      <p:ext uri="{BB962C8B-B14F-4D97-AF65-F5344CB8AC3E}">
        <p14:creationId xmlns:p14="http://schemas.microsoft.com/office/powerpoint/2010/main" val="23918964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6720" y="152468"/>
            <a:ext cx="11768846" cy="6530434"/>
          </a:xfrm>
        </p:spPr>
        <p:txBody>
          <a:bodyPr>
            <a:normAutofit/>
          </a:bodyPr>
          <a:lstStyle/>
          <a:p>
            <a:r>
              <a:rPr lang="en-US" sz="4000" b="1" u="sng" dirty="0" smtClean="0"/>
              <a:t>Listen to the words of David: </a:t>
            </a:r>
          </a:p>
          <a:p>
            <a:r>
              <a:rPr lang="en-US" sz="4000" b="1" u="sng" dirty="0" smtClean="0"/>
              <a:t>Psalm 40:2-3</a:t>
            </a:r>
          </a:p>
          <a:p>
            <a:r>
              <a:rPr lang="en-US" sz="4000" dirty="0" smtClean="0"/>
              <a:t>  "He brought me up out of the </a:t>
            </a:r>
          </a:p>
          <a:p>
            <a:r>
              <a:rPr lang="en-US" sz="4000" dirty="0" smtClean="0"/>
              <a:t>horrible pit, Out of the miry clay,</a:t>
            </a:r>
          </a:p>
          <a:p>
            <a:r>
              <a:rPr lang="en-US" sz="4000" dirty="0" smtClean="0"/>
              <a:t> And set my feet upon a rock.  </a:t>
            </a:r>
          </a:p>
          <a:p>
            <a:r>
              <a:rPr lang="en-US" sz="4000" dirty="0" smtClean="0"/>
              <a:t>And established my steps.</a:t>
            </a:r>
          </a:p>
          <a:p>
            <a:r>
              <a:rPr lang="en-US" sz="4000" dirty="0" smtClean="0"/>
              <a:t> He has put </a:t>
            </a:r>
            <a:r>
              <a:rPr lang="en-US" sz="4000" b="1" dirty="0" smtClean="0">
                <a:solidFill>
                  <a:srgbClr val="FF0000"/>
                </a:solidFill>
              </a:rPr>
              <a:t>a new song in my heart“</a:t>
            </a:r>
          </a:p>
          <a:p>
            <a:endParaRPr lang="en-US" sz="4000" b="1" dirty="0">
              <a:solidFill>
                <a:srgbClr val="FF0000"/>
              </a:solidFill>
            </a:endParaRPr>
          </a:p>
        </p:txBody>
      </p:sp>
    </p:spTree>
    <p:extLst>
      <p:ext uri="{BB962C8B-B14F-4D97-AF65-F5344CB8AC3E}">
        <p14:creationId xmlns:p14="http://schemas.microsoft.com/office/powerpoint/2010/main" val="3686549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1726</TotalTime>
  <Words>2912</Words>
  <Application>Microsoft Office PowerPoint</Application>
  <PresentationFormat>Widescreen</PresentationFormat>
  <Paragraphs>148</Paragraphs>
  <Slides>39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39</vt:i4>
      </vt:variant>
    </vt:vector>
  </HeadingPairs>
  <TitlesOfParts>
    <vt:vector size="43" baseType="lpstr">
      <vt:lpstr>Arial</vt:lpstr>
      <vt:lpstr>Calibri</vt:lpstr>
      <vt:lpstr>Calibri Light</vt:lpstr>
      <vt:lpstr>Office Theme</vt:lpstr>
      <vt:lpstr>PowerPoint Presentation</vt:lpstr>
      <vt:lpstr>The Glorious Hope of the Believer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He Paid the Debt!</vt:lpstr>
      <vt:lpstr>PowerPoint Presentation</vt:lpstr>
      <vt:lpstr>PowerPoint Presentation</vt:lpstr>
      <vt:lpstr>Someone added these words at the end of the Song “He Paid TheDebt”</vt:lpstr>
      <vt:lpstr>PowerPoint Presentation</vt:lpstr>
      <vt:lpstr>It’s ActionTime:  Time to Listen and Obey!</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Glorious Hope of the Believer</dc:title>
  <dc:creator>mac</dc:creator>
  <cp:lastModifiedBy>mac</cp:lastModifiedBy>
  <cp:revision>36</cp:revision>
  <cp:lastPrinted>2018-01-26T14:15:32Z</cp:lastPrinted>
  <dcterms:created xsi:type="dcterms:W3CDTF">2018-01-23T09:40:58Z</dcterms:created>
  <dcterms:modified xsi:type="dcterms:W3CDTF">2018-01-28T01:33:09Z</dcterms:modified>
</cp:coreProperties>
</file>