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8"/>
  </p:handoutMasterIdLst>
  <p:sldIdLst>
    <p:sldId id="285" r:id="rId2"/>
    <p:sldId id="311" r:id="rId3"/>
    <p:sldId id="262" r:id="rId4"/>
    <p:sldId id="286" r:id="rId5"/>
    <p:sldId id="288" r:id="rId6"/>
    <p:sldId id="258" r:id="rId7"/>
    <p:sldId id="259" r:id="rId8"/>
    <p:sldId id="260" r:id="rId9"/>
    <p:sldId id="261" r:id="rId10"/>
    <p:sldId id="263" r:id="rId11"/>
    <p:sldId id="265" r:id="rId12"/>
    <p:sldId id="266" r:id="rId13"/>
    <p:sldId id="290" r:id="rId14"/>
    <p:sldId id="268" r:id="rId15"/>
    <p:sldId id="269" r:id="rId16"/>
    <p:sldId id="270" r:id="rId17"/>
    <p:sldId id="291" r:id="rId18"/>
    <p:sldId id="294" r:id="rId19"/>
    <p:sldId id="295" r:id="rId20"/>
    <p:sldId id="272" r:id="rId21"/>
    <p:sldId id="297" r:id="rId22"/>
    <p:sldId id="298" r:id="rId23"/>
    <p:sldId id="296" r:id="rId24"/>
    <p:sldId id="278" r:id="rId25"/>
    <p:sldId id="279" r:id="rId26"/>
    <p:sldId id="301" r:id="rId27"/>
    <p:sldId id="302" r:id="rId28"/>
    <p:sldId id="277" r:id="rId29"/>
    <p:sldId id="273" r:id="rId30"/>
    <p:sldId id="274" r:id="rId31"/>
    <p:sldId id="275" r:id="rId32"/>
    <p:sldId id="304" r:id="rId33"/>
    <p:sldId id="303" r:id="rId34"/>
    <p:sldId id="276" r:id="rId35"/>
    <p:sldId id="292" r:id="rId36"/>
    <p:sldId id="280" r:id="rId37"/>
    <p:sldId id="306" r:id="rId38"/>
    <p:sldId id="281" r:id="rId39"/>
    <p:sldId id="282" r:id="rId40"/>
    <p:sldId id="283" r:id="rId41"/>
    <p:sldId id="267" r:id="rId42"/>
    <p:sldId id="287" r:id="rId43"/>
    <p:sldId id="310" r:id="rId44"/>
    <p:sldId id="264" r:id="rId45"/>
    <p:sldId id="307" r:id="rId46"/>
    <p:sldId id="309" r:id="rId47"/>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4660"/>
  </p:normalViewPr>
  <p:slideViewPr>
    <p:cSldViewPr snapToGrid="0">
      <p:cViewPr varScale="1">
        <p:scale>
          <a:sx n="83" d="100"/>
          <a:sy n="83" d="100"/>
        </p:scale>
        <p:origin x="108" y="7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21763034-72F4-42DD-8AB6-688FBFB9D979}" type="datetimeFigureOut">
              <a:rPr lang="en-US" smtClean="0"/>
              <a:t>1/4/2018</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860BEE67-3DB7-47CA-84D1-4CC959ED0D62}" type="slidenum">
              <a:rPr lang="en-US" smtClean="0"/>
              <a:t>‹#›</a:t>
            </a:fld>
            <a:endParaRPr lang="en-US"/>
          </a:p>
        </p:txBody>
      </p:sp>
    </p:spTree>
    <p:extLst>
      <p:ext uri="{BB962C8B-B14F-4D97-AF65-F5344CB8AC3E}">
        <p14:creationId xmlns:p14="http://schemas.microsoft.com/office/powerpoint/2010/main" val="242967144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2E94DB-C8EA-47A4-A071-9DE1F48F1A82}" type="datetimeFigureOut">
              <a:rPr lang="en-US" smtClean="0"/>
              <a:t>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5834FE-528E-4CCC-9AD1-93FB9E687722}" type="slidenum">
              <a:rPr lang="en-US" smtClean="0"/>
              <a:t>‹#›</a:t>
            </a:fld>
            <a:endParaRPr lang="en-US"/>
          </a:p>
        </p:txBody>
      </p:sp>
    </p:spTree>
    <p:extLst>
      <p:ext uri="{BB962C8B-B14F-4D97-AF65-F5344CB8AC3E}">
        <p14:creationId xmlns:p14="http://schemas.microsoft.com/office/powerpoint/2010/main" val="2866258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2E94DB-C8EA-47A4-A071-9DE1F48F1A82}" type="datetimeFigureOut">
              <a:rPr lang="en-US" smtClean="0"/>
              <a:t>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5834FE-528E-4CCC-9AD1-93FB9E687722}" type="slidenum">
              <a:rPr lang="en-US" smtClean="0"/>
              <a:t>‹#›</a:t>
            </a:fld>
            <a:endParaRPr lang="en-US"/>
          </a:p>
        </p:txBody>
      </p:sp>
    </p:spTree>
    <p:extLst>
      <p:ext uri="{BB962C8B-B14F-4D97-AF65-F5344CB8AC3E}">
        <p14:creationId xmlns:p14="http://schemas.microsoft.com/office/powerpoint/2010/main" val="1959130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2E94DB-C8EA-47A4-A071-9DE1F48F1A82}" type="datetimeFigureOut">
              <a:rPr lang="en-US" smtClean="0"/>
              <a:t>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5834FE-528E-4CCC-9AD1-93FB9E687722}" type="slidenum">
              <a:rPr lang="en-US" smtClean="0"/>
              <a:t>‹#›</a:t>
            </a:fld>
            <a:endParaRPr lang="en-US"/>
          </a:p>
        </p:txBody>
      </p:sp>
    </p:spTree>
    <p:extLst>
      <p:ext uri="{BB962C8B-B14F-4D97-AF65-F5344CB8AC3E}">
        <p14:creationId xmlns:p14="http://schemas.microsoft.com/office/powerpoint/2010/main" val="2016915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2E94DB-C8EA-47A4-A071-9DE1F48F1A82}" type="datetimeFigureOut">
              <a:rPr lang="en-US" smtClean="0"/>
              <a:t>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5834FE-528E-4CCC-9AD1-93FB9E687722}" type="slidenum">
              <a:rPr lang="en-US" smtClean="0"/>
              <a:t>‹#›</a:t>
            </a:fld>
            <a:endParaRPr lang="en-US"/>
          </a:p>
        </p:txBody>
      </p:sp>
    </p:spTree>
    <p:extLst>
      <p:ext uri="{BB962C8B-B14F-4D97-AF65-F5344CB8AC3E}">
        <p14:creationId xmlns:p14="http://schemas.microsoft.com/office/powerpoint/2010/main" val="3783059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2E94DB-C8EA-47A4-A071-9DE1F48F1A82}" type="datetimeFigureOut">
              <a:rPr lang="en-US" smtClean="0"/>
              <a:t>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5834FE-528E-4CCC-9AD1-93FB9E687722}" type="slidenum">
              <a:rPr lang="en-US" smtClean="0"/>
              <a:t>‹#›</a:t>
            </a:fld>
            <a:endParaRPr lang="en-US"/>
          </a:p>
        </p:txBody>
      </p:sp>
    </p:spTree>
    <p:extLst>
      <p:ext uri="{BB962C8B-B14F-4D97-AF65-F5344CB8AC3E}">
        <p14:creationId xmlns:p14="http://schemas.microsoft.com/office/powerpoint/2010/main" val="2310208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2E94DB-C8EA-47A4-A071-9DE1F48F1A82}" type="datetimeFigureOut">
              <a:rPr lang="en-US" smtClean="0"/>
              <a:t>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5834FE-528E-4CCC-9AD1-93FB9E687722}" type="slidenum">
              <a:rPr lang="en-US" smtClean="0"/>
              <a:t>‹#›</a:t>
            </a:fld>
            <a:endParaRPr lang="en-US"/>
          </a:p>
        </p:txBody>
      </p:sp>
    </p:spTree>
    <p:extLst>
      <p:ext uri="{BB962C8B-B14F-4D97-AF65-F5344CB8AC3E}">
        <p14:creationId xmlns:p14="http://schemas.microsoft.com/office/powerpoint/2010/main" val="2746681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2E94DB-C8EA-47A4-A071-9DE1F48F1A82}" type="datetimeFigureOut">
              <a:rPr lang="en-US" smtClean="0"/>
              <a:t>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5834FE-528E-4CCC-9AD1-93FB9E687722}" type="slidenum">
              <a:rPr lang="en-US" smtClean="0"/>
              <a:t>‹#›</a:t>
            </a:fld>
            <a:endParaRPr lang="en-US"/>
          </a:p>
        </p:txBody>
      </p:sp>
    </p:spTree>
    <p:extLst>
      <p:ext uri="{BB962C8B-B14F-4D97-AF65-F5344CB8AC3E}">
        <p14:creationId xmlns:p14="http://schemas.microsoft.com/office/powerpoint/2010/main" val="362149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2E94DB-C8EA-47A4-A071-9DE1F48F1A82}" type="datetimeFigureOut">
              <a:rPr lang="en-US" smtClean="0"/>
              <a:t>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5834FE-528E-4CCC-9AD1-93FB9E687722}" type="slidenum">
              <a:rPr lang="en-US" smtClean="0"/>
              <a:t>‹#›</a:t>
            </a:fld>
            <a:endParaRPr lang="en-US"/>
          </a:p>
        </p:txBody>
      </p:sp>
    </p:spTree>
    <p:extLst>
      <p:ext uri="{BB962C8B-B14F-4D97-AF65-F5344CB8AC3E}">
        <p14:creationId xmlns:p14="http://schemas.microsoft.com/office/powerpoint/2010/main" val="2308252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2E94DB-C8EA-47A4-A071-9DE1F48F1A82}" type="datetimeFigureOut">
              <a:rPr lang="en-US" smtClean="0"/>
              <a:t>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5834FE-528E-4CCC-9AD1-93FB9E687722}" type="slidenum">
              <a:rPr lang="en-US" smtClean="0"/>
              <a:t>‹#›</a:t>
            </a:fld>
            <a:endParaRPr lang="en-US"/>
          </a:p>
        </p:txBody>
      </p:sp>
    </p:spTree>
    <p:extLst>
      <p:ext uri="{BB962C8B-B14F-4D97-AF65-F5344CB8AC3E}">
        <p14:creationId xmlns:p14="http://schemas.microsoft.com/office/powerpoint/2010/main" val="182909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2E94DB-C8EA-47A4-A071-9DE1F48F1A82}" type="datetimeFigureOut">
              <a:rPr lang="en-US" smtClean="0"/>
              <a:t>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5834FE-528E-4CCC-9AD1-93FB9E687722}" type="slidenum">
              <a:rPr lang="en-US" smtClean="0"/>
              <a:t>‹#›</a:t>
            </a:fld>
            <a:endParaRPr lang="en-US"/>
          </a:p>
        </p:txBody>
      </p:sp>
    </p:spTree>
    <p:extLst>
      <p:ext uri="{BB962C8B-B14F-4D97-AF65-F5344CB8AC3E}">
        <p14:creationId xmlns:p14="http://schemas.microsoft.com/office/powerpoint/2010/main" val="2689687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2E94DB-C8EA-47A4-A071-9DE1F48F1A82}" type="datetimeFigureOut">
              <a:rPr lang="en-US" smtClean="0"/>
              <a:t>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5834FE-528E-4CCC-9AD1-93FB9E687722}" type="slidenum">
              <a:rPr lang="en-US" smtClean="0"/>
              <a:t>‹#›</a:t>
            </a:fld>
            <a:endParaRPr lang="en-US"/>
          </a:p>
        </p:txBody>
      </p:sp>
    </p:spTree>
    <p:extLst>
      <p:ext uri="{BB962C8B-B14F-4D97-AF65-F5344CB8AC3E}">
        <p14:creationId xmlns:p14="http://schemas.microsoft.com/office/powerpoint/2010/main" val="1430401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2E94DB-C8EA-47A4-A071-9DE1F48F1A82}" type="datetimeFigureOut">
              <a:rPr lang="en-US" smtClean="0"/>
              <a:t>1/4/2018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5834FE-528E-4CCC-9AD1-93FB9E687722}" type="slidenum">
              <a:rPr lang="en-US" smtClean="0"/>
              <a:t>‹#›</a:t>
            </a:fld>
            <a:endParaRPr lang="en-US"/>
          </a:p>
        </p:txBody>
      </p:sp>
    </p:spTree>
    <p:extLst>
      <p:ext uri="{BB962C8B-B14F-4D97-AF65-F5344CB8AC3E}">
        <p14:creationId xmlns:p14="http://schemas.microsoft.com/office/powerpoint/2010/main" val="3722617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biblegateway.com/passage/?search=Matthew+13:3&amp;version=KJV" TargetMode="External"/><Relationship Id="rId2" Type="http://schemas.openxmlformats.org/officeDocument/2006/relationships/hyperlink" Target="https://www.biblegateway.com/passage/?search=John+15:5&amp;version=KJ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www.poetrynook.com/poet/helen-field-fischer"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1999" cy="6858000"/>
          </a:xfrm>
        </p:spPr>
      </p:pic>
      <p:sp>
        <p:nvSpPr>
          <p:cNvPr id="5" name="TextBox 4"/>
          <p:cNvSpPr txBox="1"/>
          <p:nvPr/>
        </p:nvSpPr>
        <p:spPr>
          <a:xfrm>
            <a:off x="405114" y="694481"/>
            <a:ext cx="5584514" cy="1015663"/>
          </a:xfrm>
          <a:prstGeom prst="rect">
            <a:avLst/>
          </a:prstGeom>
          <a:noFill/>
        </p:spPr>
        <p:txBody>
          <a:bodyPr wrap="square" rtlCol="0">
            <a:spAutoFit/>
          </a:bodyPr>
          <a:lstStyle/>
          <a:p>
            <a:r>
              <a:rPr lang="en-US" sz="3600" dirty="0" smtClean="0"/>
              <a:t>              </a:t>
            </a:r>
            <a:r>
              <a:rPr lang="en-US" sz="6000" b="1" u="sng" dirty="0" smtClean="0">
                <a:solidFill>
                  <a:schemeClr val="bg1"/>
                </a:solidFill>
              </a:rPr>
              <a:t>2018</a:t>
            </a:r>
            <a:r>
              <a:rPr lang="en-US" sz="6000" b="1" u="sng" dirty="0" smtClean="0"/>
              <a:t>2</a:t>
            </a:r>
            <a:r>
              <a:rPr lang="en-US" sz="3600" dirty="0" smtClean="0"/>
              <a:t>2028</a:t>
            </a:r>
            <a:endParaRPr lang="en-US" sz="3600" dirty="0"/>
          </a:p>
        </p:txBody>
      </p:sp>
    </p:spTree>
    <p:extLst>
      <p:ext uri="{BB962C8B-B14F-4D97-AF65-F5344CB8AC3E}">
        <p14:creationId xmlns:p14="http://schemas.microsoft.com/office/powerpoint/2010/main" val="24892936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Our 2018 Resolutions</a:t>
            </a:r>
            <a:endParaRPr lang="en-US" b="1" u="sng"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sz="4000" b="1" dirty="0" smtClean="0"/>
              <a:t>#1  To be the people and person God</a:t>
            </a:r>
          </a:p>
          <a:p>
            <a:r>
              <a:rPr lang="en-US" sz="4000" b="1" dirty="0" smtClean="0"/>
              <a:t>Wants us to be.</a:t>
            </a:r>
          </a:p>
          <a:p>
            <a:endParaRPr lang="en-US" sz="4000" b="1" dirty="0"/>
          </a:p>
          <a:p>
            <a:r>
              <a:rPr lang="en-US" sz="4000" b="1" dirty="0" smtClean="0"/>
              <a:t>What are you now…the beginning of </a:t>
            </a:r>
          </a:p>
          <a:p>
            <a:r>
              <a:rPr lang="en-US" sz="4000" b="1" dirty="0" smtClean="0"/>
              <a:t>2018,?  what do you want to be at the</a:t>
            </a:r>
          </a:p>
          <a:p>
            <a:r>
              <a:rPr lang="en-US" sz="4000" b="1" dirty="0" smtClean="0"/>
              <a:t>End of 2018?  </a:t>
            </a:r>
          </a:p>
          <a:p>
            <a:pPr marL="0" indent="0">
              <a:buNone/>
            </a:pPr>
            <a:r>
              <a:rPr lang="en-US" sz="4000" b="1" dirty="0" smtClean="0"/>
              <a:t> </a:t>
            </a:r>
            <a:endParaRPr lang="en-US" sz="4000" b="1" dirty="0"/>
          </a:p>
        </p:txBody>
      </p:sp>
    </p:spTree>
    <p:extLst>
      <p:ext uri="{BB962C8B-B14F-4D97-AF65-F5344CB8AC3E}">
        <p14:creationId xmlns:p14="http://schemas.microsoft.com/office/powerpoint/2010/main" val="10618926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400" b="1" u="sng" dirty="0" smtClean="0">
                <a:solidFill>
                  <a:srgbClr val="FF0000"/>
                </a:solidFill>
              </a:rPr>
              <a:t>How do we do it? </a:t>
            </a:r>
          </a:p>
          <a:p>
            <a:r>
              <a:rPr lang="en-US" sz="4400" b="1" dirty="0" smtClean="0"/>
              <a:t> How do we become the people</a:t>
            </a:r>
          </a:p>
          <a:p>
            <a:r>
              <a:rPr lang="en-US" sz="4400" b="1" dirty="0" smtClean="0"/>
              <a:t>God wants us to be?</a:t>
            </a:r>
            <a:endParaRPr lang="en-US" sz="4400" b="1" dirty="0"/>
          </a:p>
        </p:txBody>
      </p:sp>
    </p:spTree>
    <p:extLst>
      <p:ext uri="{BB962C8B-B14F-4D97-AF65-F5344CB8AC3E}">
        <p14:creationId xmlns:p14="http://schemas.microsoft.com/office/powerpoint/2010/main" val="13877073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God’s Gift of another year to live in?</a:t>
            </a:r>
            <a:endParaRPr lang="en-US" b="1" u="sng" dirty="0">
              <a:solidFill>
                <a:srgbClr val="FF0000"/>
              </a:solidFill>
            </a:endParaRPr>
          </a:p>
        </p:txBody>
      </p:sp>
      <p:sp>
        <p:nvSpPr>
          <p:cNvPr id="3" name="Content Placeholder 2"/>
          <p:cNvSpPr>
            <a:spLocks noGrp="1"/>
          </p:cNvSpPr>
          <p:nvPr>
            <p:ph idx="1"/>
          </p:nvPr>
        </p:nvSpPr>
        <p:spPr/>
        <p:txBody>
          <a:bodyPr>
            <a:normAutofit/>
          </a:bodyPr>
          <a:lstStyle/>
          <a:p>
            <a:r>
              <a:rPr lang="en-US" sz="3600" b="1" dirty="0" smtClean="0"/>
              <a:t>We may not live it out…</a:t>
            </a:r>
          </a:p>
          <a:p>
            <a:r>
              <a:rPr lang="en-US" sz="3600" b="1" dirty="0" smtClean="0"/>
              <a:t>But what time we have in it, what will we do?</a:t>
            </a:r>
          </a:p>
          <a:p>
            <a:endParaRPr lang="en-US" sz="3600" b="1" dirty="0"/>
          </a:p>
          <a:p>
            <a:r>
              <a:rPr lang="en-US" sz="3600" b="1" dirty="0" smtClean="0"/>
              <a:t>Our Fresh Starts</a:t>
            </a:r>
          </a:p>
          <a:p>
            <a:r>
              <a:rPr lang="en-US" sz="3600" b="1" dirty="0"/>
              <a:t> </a:t>
            </a:r>
            <a:r>
              <a:rPr lang="en-US" sz="3600" b="1" dirty="0" smtClean="0"/>
              <a:t>  and New Beginnings!</a:t>
            </a:r>
            <a:endParaRPr lang="en-US" sz="3600" b="1" dirty="0"/>
          </a:p>
        </p:txBody>
      </p:sp>
    </p:spTree>
    <p:extLst>
      <p:ext uri="{BB962C8B-B14F-4D97-AF65-F5344CB8AC3E}">
        <p14:creationId xmlns:p14="http://schemas.microsoft.com/office/powerpoint/2010/main" val="23427853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39537079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24891"/>
          </a:xfrm>
        </p:spPr>
        <p:txBody>
          <a:bodyPr>
            <a:normAutofit/>
          </a:bodyPr>
          <a:lstStyle/>
          <a:p>
            <a:r>
              <a:rPr lang="en-US" sz="4400" b="1" i="1" u="sng" dirty="0" smtClean="0">
                <a:solidFill>
                  <a:srgbClr val="FF0000"/>
                </a:solidFill>
              </a:rPr>
              <a:t>#1  We must know where we are—right </a:t>
            </a:r>
            <a:r>
              <a:rPr lang="en-US" sz="4400" b="1" i="1" u="sng" dirty="0" smtClean="0">
                <a:solidFill>
                  <a:srgbClr val="FF0000"/>
                </a:solidFill>
              </a:rPr>
              <a:t>now…Currently</a:t>
            </a:r>
          </a:p>
          <a:p>
            <a:r>
              <a:rPr lang="en-US" sz="4400" b="1" dirty="0"/>
              <a:t> </a:t>
            </a:r>
            <a:r>
              <a:rPr lang="en-US" sz="4400" b="1" dirty="0" smtClean="0"/>
              <a:t>    2 Cor. 13:5 Test yourself.  Examine</a:t>
            </a:r>
          </a:p>
          <a:p>
            <a:r>
              <a:rPr lang="en-US" sz="4400" b="1" dirty="0"/>
              <a:t> </a:t>
            </a:r>
            <a:r>
              <a:rPr lang="en-US" sz="4400" b="1" dirty="0" smtClean="0"/>
              <a:t>    yourself.  Is Jesus in you?</a:t>
            </a:r>
          </a:p>
          <a:p>
            <a:r>
              <a:rPr lang="en-US" sz="4400" b="1" dirty="0"/>
              <a:t> </a:t>
            </a:r>
            <a:r>
              <a:rPr lang="en-US" sz="4400" b="1" dirty="0" smtClean="0"/>
              <a:t>    Who are you committed to? Rom.6:16-18</a:t>
            </a:r>
          </a:p>
          <a:p>
            <a:r>
              <a:rPr lang="en-US" sz="4400" b="1" dirty="0"/>
              <a:t> </a:t>
            </a:r>
            <a:r>
              <a:rPr lang="en-US" sz="4400" b="1" dirty="0" smtClean="0"/>
              <a:t>    “O Wretched man that I am!”.Rom.7:24</a:t>
            </a:r>
          </a:p>
          <a:p>
            <a:r>
              <a:rPr lang="en-US" sz="4400" b="1" dirty="0"/>
              <a:t> </a:t>
            </a:r>
            <a:r>
              <a:rPr lang="en-US" sz="4400" b="1" dirty="0" smtClean="0"/>
              <a:t>    </a:t>
            </a:r>
          </a:p>
          <a:p>
            <a:endParaRPr lang="en-US" sz="4400" b="1" dirty="0"/>
          </a:p>
          <a:p>
            <a:r>
              <a:rPr lang="en-US" sz="4400" b="1" dirty="0" smtClean="0"/>
              <a:t>     Do you need to “reset” ?</a:t>
            </a:r>
            <a:endParaRPr lang="en-US" sz="4400" b="1" dirty="0"/>
          </a:p>
        </p:txBody>
      </p:sp>
    </p:spTree>
    <p:extLst>
      <p:ext uri="{BB962C8B-B14F-4D97-AF65-F5344CB8AC3E}">
        <p14:creationId xmlns:p14="http://schemas.microsoft.com/office/powerpoint/2010/main" val="7126851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003" y="0"/>
            <a:ext cx="11935839" cy="6780179"/>
          </a:xfrm>
        </p:spPr>
        <p:txBody>
          <a:bodyPr>
            <a:normAutofit/>
          </a:bodyPr>
          <a:lstStyle/>
          <a:p>
            <a:r>
              <a:rPr lang="en-US" sz="3600" dirty="0" smtClean="0"/>
              <a:t>What did Paul know about himself?</a:t>
            </a:r>
          </a:p>
          <a:p>
            <a:r>
              <a:rPr lang="en-US" sz="3600" dirty="0" smtClean="0"/>
              <a:t>What do I know about myself?</a:t>
            </a:r>
          </a:p>
          <a:p>
            <a:r>
              <a:rPr lang="en-US" sz="3600" dirty="0" smtClean="0"/>
              <a:t>What do you know about yourself?</a:t>
            </a:r>
          </a:p>
          <a:p>
            <a:r>
              <a:rPr lang="en-US" sz="3600" dirty="0"/>
              <a:t> </a:t>
            </a:r>
            <a:r>
              <a:rPr lang="en-US" sz="3600" dirty="0" smtClean="0"/>
              <a:t>            In Phil. 3:12 Here is what he says:</a:t>
            </a:r>
          </a:p>
          <a:p>
            <a:r>
              <a:rPr lang="en-US" sz="3600" b="1" u="sng" dirty="0">
                <a:solidFill>
                  <a:srgbClr val="FF0000"/>
                </a:solidFill>
              </a:rPr>
              <a:t> </a:t>
            </a:r>
            <a:r>
              <a:rPr lang="en-US" sz="3600" b="1" u="sng" dirty="0" smtClean="0">
                <a:solidFill>
                  <a:srgbClr val="FF0000"/>
                </a:solidFill>
              </a:rPr>
              <a:t>  </a:t>
            </a:r>
            <a:r>
              <a:rPr lang="en-US" sz="3600" b="1" u="sng" baseline="30000" dirty="0" smtClean="0">
                <a:solidFill>
                  <a:srgbClr val="FF0000"/>
                </a:solidFill>
              </a:rPr>
              <a:t>12 </a:t>
            </a:r>
            <a:r>
              <a:rPr lang="en-US" sz="3600" b="1" u="sng" dirty="0" smtClean="0">
                <a:solidFill>
                  <a:srgbClr val="FF0000"/>
                </a:solidFill>
              </a:rPr>
              <a:t>Not as though I had already attained, either were already </a:t>
            </a:r>
            <a:r>
              <a:rPr lang="en-US" sz="3600" b="1" u="sng" dirty="0" smtClean="0">
                <a:solidFill>
                  <a:srgbClr val="FF0000"/>
                </a:solidFill>
              </a:rPr>
              <a:t>perfect</a:t>
            </a:r>
            <a:r>
              <a:rPr lang="en-US" sz="3600" b="1" u="sng" dirty="0" smtClean="0">
                <a:solidFill>
                  <a:srgbClr val="FF0000"/>
                </a:solidFill>
              </a:rPr>
              <a:t>: but I follow after, if that I may apprehend that for which also I am apprehended of Christ Jesus.</a:t>
            </a:r>
          </a:p>
          <a:p>
            <a:r>
              <a:rPr lang="en-US" sz="3600" dirty="0"/>
              <a:t> </a:t>
            </a:r>
            <a:r>
              <a:rPr lang="en-US" sz="3600" dirty="0" smtClean="0"/>
              <a:t>    Paul said:  </a:t>
            </a:r>
            <a:r>
              <a:rPr lang="en-US" sz="3600" b="1" u="sng" dirty="0" smtClean="0"/>
              <a:t> I am not perfect.   </a:t>
            </a:r>
            <a:r>
              <a:rPr lang="en-US" sz="3600" dirty="0" smtClean="0"/>
              <a:t>I have not reached the</a:t>
            </a:r>
          </a:p>
          <a:p>
            <a:r>
              <a:rPr lang="en-US" sz="3600" dirty="0" smtClean="0"/>
              <a:t>Level of Christian maturity that I need in my life!</a:t>
            </a:r>
          </a:p>
          <a:p>
            <a:r>
              <a:rPr lang="en-US" sz="3600" dirty="0"/>
              <a:t> </a:t>
            </a:r>
            <a:r>
              <a:rPr lang="en-US" sz="3600" dirty="0" smtClean="0"/>
              <a:t>  O Wretched man that I AM…PRESENT </a:t>
            </a:r>
            <a:r>
              <a:rPr lang="en-US" sz="3600" dirty="0" smtClean="0"/>
              <a:t>TENSE.</a:t>
            </a:r>
          </a:p>
          <a:p>
            <a:r>
              <a:rPr lang="en-US" sz="3600" dirty="0"/>
              <a:t> </a:t>
            </a:r>
            <a:r>
              <a:rPr lang="en-US" sz="3600" dirty="0" smtClean="0"/>
              <a:t>  </a:t>
            </a:r>
            <a:r>
              <a:rPr lang="en-US" sz="3600" b="1" dirty="0"/>
              <a:t> “O Wretched man that I am!”.Rom.7:24</a:t>
            </a:r>
            <a:endParaRPr lang="en-US" sz="3600" dirty="0"/>
          </a:p>
        </p:txBody>
      </p:sp>
    </p:spTree>
    <p:extLst>
      <p:ext uri="{BB962C8B-B14F-4D97-AF65-F5344CB8AC3E}">
        <p14:creationId xmlns:p14="http://schemas.microsoft.com/office/powerpoint/2010/main" val="16346858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549" y="107004"/>
            <a:ext cx="11994204" cy="6682902"/>
          </a:xfrm>
        </p:spPr>
        <p:txBody>
          <a:bodyPr>
            <a:normAutofit lnSpcReduction="10000"/>
          </a:bodyPr>
          <a:lstStyle/>
          <a:p>
            <a:endParaRPr lang="en-US" sz="3600" dirty="0" smtClean="0"/>
          </a:p>
          <a:p>
            <a:r>
              <a:rPr lang="en-US" sz="3600" dirty="0" smtClean="0"/>
              <a:t>  We </a:t>
            </a:r>
            <a:r>
              <a:rPr lang="en-US" sz="3600" dirty="0" smtClean="0"/>
              <a:t>will never grow  (but grow in the grace and in the knowledge </a:t>
            </a:r>
            <a:r>
              <a:rPr lang="en-US" sz="3600" dirty="0" smtClean="0"/>
              <a:t>of Our </a:t>
            </a:r>
            <a:r>
              <a:rPr lang="en-US" sz="3600" dirty="0" smtClean="0"/>
              <a:t>Lord Jesus Christ)  </a:t>
            </a:r>
            <a:r>
              <a:rPr lang="en-US" sz="3600" dirty="0" smtClean="0"/>
              <a:t>2 </a:t>
            </a:r>
            <a:r>
              <a:rPr lang="en-US" sz="3600" dirty="0" smtClean="0"/>
              <a:t>Pet. 3:18; if we think we have </a:t>
            </a:r>
            <a:r>
              <a:rPr lang="en-US" sz="3600" dirty="0" smtClean="0"/>
              <a:t>already arrived </a:t>
            </a:r>
            <a:r>
              <a:rPr lang="en-US" sz="3600" dirty="0" smtClean="0"/>
              <a:t>at the level that God accepts</a:t>
            </a:r>
            <a:r>
              <a:rPr lang="en-US" sz="3600" dirty="0" smtClean="0"/>
              <a:t>!</a:t>
            </a:r>
          </a:p>
          <a:p>
            <a:endParaRPr lang="en-US" sz="3600" dirty="0" smtClean="0"/>
          </a:p>
          <a:p>
            <a:r>
              <a:rPr lang="en-US" sz="3600" dirty="0" smtClean="0"/>
              <a:t>  </a:t>
            </a:r>
            <a:r>
              <a:rPr lang="en-US" sz="3600" dirty="0" smtClean="0"/>
              <a:t>If we think that we </a:t>
            </a:r>
            <a:r>
              <a:rPr lang="en-US" sz="3600" dirty="0" smtClean="0"/>
              <a:t>are as </a:t>
            </a:r>
            <a:r>
              <a:rPr lang="en-US" sz="3600" dirty="0" smtClean="0"/>
              <a:t>good as we need to be , we stop.  We quit.  We have </a:t>
            </a:r>
            <a:r>
              <a:rPr lang="en-US" sz="3600" dirty="0" smtClean="0"/>
              <a:t>won the </a:t>
            </a:r>
            <a:r>
              <a:rPr lang="en-US" sz="3600" dirty="0" smtClean="0"/>
              <a:t>race before we finish it</a:t>
            </a:r>
            <a:r>
              <a:rPr lang="en-US" sz="3600" dirty="0" smtClean="0"/>
              <a:t>.</a:t>
            </a:r>
          </a:p>
          <a:p>
            <a:r>
              <a:rPr lang="en-US" sz="3600" dirty="0" smtClean="0"/>
              <a:t> </a:t>
            </a:r>
          </a:p>
          <a:p>
            <a:r>
              <a:rPr lang="en-US" sz="3600" dirty="0" smtClean="0"/>
              <a:t>  </a:t>
            </a:r>
            <a:r>
              <a:rPr lang="en-US" sz="3600" dirty="0" smtClean="0"/>
              <a:t>The prize is to those who start,</a:t>
            </a:r>
          </a:p>
          <a:p>
            <a:r>
              <a:rPr lang="en-US" sz="3600" dirty="0" smtClean="0"/>
              <a:t>     Keep </a:t>
            </a:r>
            <a:r>
              <a:rPr lang="en-US" sz="3600" dirty="0" smtClean="0"/>
              <a:t>running, and finish for the crown</a:t>
            </a:r>
            <a:r>
              <a:rPr lang="en-US" sz="3600" dirty="0" smtClean="0"/>
              <a:t>! 2 Tim. 4:7-8</a:t>
            </a:r>
          </a:p>
          <a:p>
            <a:r>
              <a:rPr lang="en-US" sz="3600" dirty="0" smtClean="0"/>
              <a:t>I Cor. 9:27  “I buffet my body…   I don’t want to be </a:t>
            </a:r>
          </a:p>
          <a:p>
            <a:r>
              <a:rPr lang="en-US" sz="3600" dirty="0" smtClean="0"/>
              <a:t>Disqualified!”</a:t>
            </a:r>
            <a:endParaRPr lang="en-US" sz="3600" dirty="0"/>
          </a:p>
        </p:txBody>
      </p:sp>
    </p:spTree>
    <p:extLst>
      <p:ext uri="{BB962C8B-B14F-4D97-AF65-F5344CB8AC3E}">
        <p14:creationId xmlns:p14="http://schemas.microsoft.com/office/powerpoint/2010/main" val="23326769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3600" b="1" u="sng" dirty="0" smtClean="0">
                <a:solidFill>
                  <a:srgbClr val="FF0000"/>
                </a:solidFill>
              </a:rPr>
              <a:t>Elders</a:t>
            </a:r>
            <a:r>
              <a:rPr lang="en-US" sz="3600" dirty="0" smtClean="0"/>
              <a:t> must keep working, leading the flock.  Acts 20:28</a:t>
            </a:r>
          </a:p>
          <a:p>
            <a:endParaRPr lang="en-US" sz="3600" dirty="0"/>
          </a:p>
          <a:p>
            <a:r>
              <a:rPr lang="en-US" sz="3600" b="1" u="sng" dirty="0" smtClean="0">
                <a:solidFill>
                  <a:srgbClr val="FF0000"/>
                </a:solidFill>
              </a:rPr>
              <a:t>Preachers</a:t>
            </a:r>
            <a:r>
              <a:rPr lang="en-US" sz="3600" dirty="0" smtClean="0"/>
              <a:t> must keep studying to prepare sermons</a:t>
            </a:r>
          </a:p>
          <a:p>
            <a:r>
              <a:rPr lang="en-US" sz="3600" dirty="0"/>
              <a:t> </a:t>
            </a:r>
            <a:r>
              <a:rPr lang="en-US" sz="3600" dirty="0" smtClean="0"/>
              <a:t> that will challenge the people.  2 Tim. 2:15 </a:t>
            </a:r>
          </a:p>
          <a:p>
            <a:endParaRPr lang="en-US" sz="3600" dirty="0"/>
          </a:p>
          <a:p>
            <a:r>
              <a:rPr lang="en-US" sz="3600" b="1" u="sng" dirty="0" smtClean="0">
                <a:solidFill>
                  <a:srgbClr val="FF0000"/>
                </a:solidFill>
              </a:rPr>
              <a:t>Every Christian </a:t>
            </a:r>
            <a:r>
              <a:rPr lang="en-US" sz="3600" dirty="0" smtClean="0"/>
              <a:t>must be busy—helping the poor, the sick,</a:t>
            </a:r>
          </a:p>
          <a:p>
            <a:r>
              <a:rPr lang="en-US" sz="3600" dirty="0" smtClean="0"/>
              <a:t>The weak, the tired out…Gal. 6:10</a:t>
            </a:r>
          </a:p>
          <a:p>
            <a:endParaRPr lang="en-US" sz="3600" dirty="0"/>
          </a:p>
          <a:p>
            <a:endParaRPr lang="en-US" sz="3600" dirty="0"/>
          </a:p>
        </p:txBody>
      </p:sp>
    </p:spTree>
    <p:extLst>
      <p:ext uri="{BB962C8B-B14F-4D97-AF65-F5344CB8AC3E}">
        <p14:creationId xmlns:p14="http://schemas.microsoft.com/office/powerpoint/2010/main" val="12409596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40498216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52354"/>
            <a:ext cx="10515600" cy="5424609"/>
          </a:xfrm>
        </p:spPr>
        <p:txBody>
          <a:bodyPr/>
          <a:lstStyle/>
          <a:p>
            <a:r>
              <a:rPr lang="en-US" sz="7200" b="1" u="sng" dirty="0"/>
              <a:t>#2   We must not allow the Past to hold us back.</a:t>
            </a:r>
          </a:p>
          <a:p>
            <a:endParaRPr lang="en-US" dirty="0"/>
          </a:p>
        </p:txBody>
      </p:sp>
    </p:spTree>
    <p:extLst>
      <p:ext uri="{BB962C8B-B14F-4D97-AF65-F5344CB8AC3E}">
        <p14:creationId xmlns:p14="http://schemas.microsoft.com/office/powerpoint/2010/main" val="31459865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1023" y="0"/>
            <a:ext cx="12273023" cy="6858000"/>
          </a:xfrm>
        </p:spPr>
      </p:pic>
      <p:sp>
        <p:nvSpPr>
          <p:cNvPr id="6" name="TextBox 5"/>
          <p:cNvSpPr txBox="1"/>
          <p:nvPr/>
        </p:nvSpPr>
        <p:spPr>
          <a:xfrm>
            <a:off x="659757" y="6412375"/>
            <a:ext cx="10556111" cy="369332"/>
          </a:xfrm>
          <a:prstGeom prst="rect">
            <a:avLst/>
          </a:prstGeom>
          <a:noFill/>
        </p:spPr>
        <p:txBody>
          <a:bodyPr wrap="square" rtlCol="0">
            <a:spAutoFit/>
          </a:bodyPr>
          <a:lstStyle/>
          <a:p>
            <a:r>
              <a:rPr lang="en-US" b="1" dirty="0" smtClean="0"/>
              <a:t>                                       </a:t>
            </a:r>
            <a:r>
              <a:rPr lang="en-US" b="1" u="sng" dirty="0" smtClean="0"/>
              <a:t>  O’Neal church of Christ, Athens, Al.                  January 7 ,2018               </a:t>
            </a:r>
            <a:endParaRPr lang="en-US" b="1" u="sng" dirty="0"/>
          </a:p>
        </p:txBody>
      </p:sp>
    </p:spTree>
    <p:extLst>
      <p:ext uri="{BB962C8B-B14F-4D97-AF65-F5344CB8AC3E}">
        <p14:creationId xmlns:p14="http://schemas.microsoft.com/office/powerpoint/2010/main" val="8318271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25000" lnSpcReduction="20000"/>
          </a:bodyPr>
          <a:lstStyle/>
          <a:p>
            <a:endParaRPr lang="en-US" sz="3800" b="1" dirty="0" smtClean="0"/>
          </a:p>
          <a:p>
            <a:pPr marL="0" indent="0">
              <a:buNone/>
            </a:pPr>
            <a:r>
              <a:rPr lang="en-US" sz="16000" b="1" dirty="0" smtClean="0">
                <a:solidFill>
                  <a:srgbClr val="FF0000"/>
                </a:solidFill>
              </a:rPr>
              <a:t>Paul </a:t>
            </a:r>
            <a:r>
              <a:rPr lang="en-US" sz="16000" b="1" dirty="0" smtClean="0">
                <a:solidFill>
                  <a:srgbClr val="FF0000"/>
                </a:solidFill>
              </a:rPr>
              <a:t>had an ugly past. </a:t>
            </a:r>
            <a:r>
              <a:rPr lang="en-US" sz="16000" b="1" dirty="0">
                <a:solidFill>
                  <a:srgbClr val="FF0000"/>
                </a:solidFill>
              </a:rPr>
              <a:t> </a:t>
            </a:r>
            <a:r>
              <a:rPr lang="en-US" sz="16000" b="1" dirty="0" smtClean="0">
                <a:solidFill>
                  <a:srgbClr val="FF0000"/>
                </a:solidFill>
              </a:rPr>
              <a:t> </a:t>
            </a:r>
          </a:p>
          <a:p>
            <a:pPr marL="0" indent="0">
              <a:buNone/>
            </a:pPr>
            <a:r>
              <a:rPr lang="en-US" sz="16000" b="1" dirty="0" smtClean="0">
                <a:solidFill>
                  <a:srgbClr val="FF0000"/>
                </a:solidFill>
              </a:rPr>
              <a:t> </a:t>
            </a:r>
            <a:r>
              <a:rPr lang="en-US" sz="16000" b="1" dirty="0" smtClean="0"/>
              <a:t>He did many things </a:t>
            </a:r>
            <a:r>
              <a:rPr lang="en-US" sz="16000" b="1" dirty="0" smtClean="0"/>
              <a:t> contrary </a:t>
            </a:r>
            <a:r>
              <a:rPr lang="en-US" sz="16000" b="1" dirty="0" smtClean="0"/>
              <a:t>to </a:t>
            </a:r>
            <a:r>
              <a:rPr lang="en-US" sz="16000" b="1" dirty="0" smtClean="0"/>
              <a:t>the name of </a:t>
            </a:r>
          </a:p>
          <a:p>
            <a:r>
              <a:rPr lang="en-US" sz="16000" b="1" dirty="0" smtClean="0"/>
              <a:t>Lord </a:t>
            </a:r>
            <a:r>
              <a:rPr lang="en-US" sz="16000" b="1" dirty="0" smtClean="0"/>
              <a:t>Jesus Christ</a:t>
            </a:r>
            <a:r>
              <a:rPr lang="en-US" sz="16000" b="1" dirty="0" smtClean="0"/>
              <a:t>.</a:t>
            </a:r>
          </a:p>
          <a:p>
            <a:r>
              <a:rPr lang="en-US" sz="16000" b="1" dirty="0" smtClean="0"/>
              <a:t>  1 </a:t>
            </a:r>
            <a:r>
              <a:rPr lang="en-US" sz="16000" b="1" dirty="0" smtClean="0"/>
              <a:t>.Acts 26:29  “I thought” I ought to do many things hostile</a:t>
            </a:r>
          </a:p>
          <a:p>
            <a:r>
              <a:rPr lang="en-US" sz="16000" b="1" dirty="0" smtClean="0"/>
              <a:t>  2.Acts 26:10-11  </a:t>
            </a:r>
            <a:r>
              <a:rPr lang="en-US" sz="14400" baseline="30000" dirty="0" smtClean="0"/>
              <a:t>10</a:t>
            </a:r>
            <a:r>
              <a:rPr lang="en-US" sz="14400" baseline="30000" dirty="0"/>
              <a:t> </a:t>
            </a:r>
            <a:r>
              <a:rPr lang="en-US" sz="14400" dirty="0"/>
              <a:t>Which thing I also </a:t>
            </a:r>
            <a:r>
              <a:rPr lang="en-US" sz="14400" b="1" u="sng" dirty="0">
                <a:solidFill>
                  <a:srgbClr val="FF0000"/>
                </a:solidFill>
              </a:rPr>
              <a:t>did in Jerusalem</a:t>
            </a:r>
            <a:r>
              <a:rPr lang="en-US" sz="14400" dirty="0"/>
              <a:t>: and </a:t>
            </a:r>
            <a:r>
              <a:rPr lang="en-US" sz="14400" dirty="0" smtClean="0"/>
              <a:t>many </a:t>
            </a:r>
            <a:r>
              <a:rPr lang="en-US" sz="14400" dirty="0"/>
              <a:t>of the saints did I shut up in prison, having received authority from </a:t>
            </a:r>
            <a:r>
              <a:rPr lang="en-US" sz="14400" dirty="0" smtClean="0"/>
              <a:t>the </a:t>
            </a:r>
            <a:r>
              <a:rPr lang="en-US" sz="14400" dirty="0"/>
              <a:t>chief priests; and when they were put to death, I gave my </a:t>
            </a:r>
            <a:r>
              <a:rPr lang="en-US" sz="14400" dirty="0" smtClean="0"/>
              <a:t>voice </a:t>
            </a:r>
            <a:r>
              <a:rPr lang="en-US" sz="14400" dirty="0"/>
              <a:t>against them.</a:t>
            </a:r>
          </a:p>
          <a:p>
            <a:r>
              <a:rPr lang="en-US" sz="14400" baseline="30000" dirty="0"/>
              <a:t>11 </a:t>
            </a:r>
            <a:r>
              <a:rPr lang="en-US" sz="14400" dirty="0"/>
              <a:t>And I punished them oft in every synagogue, and compelled </a:t>
            </a:r>
            <a:endParaRPr lang="en-US" sz="14400" dirty="0" smtClean="0"/>
          </a:p>
          <a:p>
            <a:r>
              <a:rPr lang="en-US" sz="14400" dirty="0" smtClean="0"/>
              <a:t>them </a:t>
            </a:r>
            <a:r>
              <a:rPr lang="en-US" sz="14400" dirty="0"/>
              <a:t>to </a:t>
            </a:r>
            <a:r>
              <a:rPr lang="en-US" sz="14400" dirty="0" err="1" smtClean="0"/>
              <a:t>blaspheme;and</a:t>
            </a:r>
            <a:r>
              <a:rPr lang="en-US" sz="14400" dirty="0" smtClean="0"/>
              <a:t> </a:t>
            </a:r>
            <a:r>
              <a:rPr lang="en-US" sz="14400" dirty="0"/>
              <a:t>being exceedingly mad against them</a:t>
            </a:r>
            <a:r>
              <a:rPr lang="en-US" sz="14400" dirty="0" smtClean="0"/>
              <a:t>,</a:t>
            </a:r>
          </a:p>
          <a:p>
            <a:r>
              <a:rPr lang="en-US" sz="14400" dirty="0" smtClean="0"/>
              <a:t> </a:t>
            </a:r>
            <a:r>
              <a:rPr lang="en-US" sz="14400" dirty="0"/>
              <a:t>I persecuted them even unto strange cities</a:t>
            </a:r>
            <a:r>
              <a:rPr lang="en-US" sz="14400" dirty="0" smtClean="0"/>
              <a:t>.</a:t>
            </a:r>
          </a:p>
          <a:p>
            <a:endParaRPr lang="en-US" sz="5400" dirty="0"/>
          </a:p>
          <a:p>
            <a:endParaRPr lang="en-US" sz="5800" b="1" dirty="0" smtClean="0"/>
          </a:p>
          <a:p>
            <a:endParaRPr lang="en-US" sz="5800" b="1" dirty="0" smtClean="0"/>
          </a:p>
          <a:p>
            <a:r>
              <a:rPr lang="en-US" sz="5800" b="1" dirty="0"/>
              <a:t> </a:t>
            </a:r>
            <a:r>
              <a:rPr lang="en-US" sz="5800" b="1" dirty="0" smtClean="0"/>
              <a:t>  </a:t>
            </a:r>
            <a:endParaRPr lang="en-US" b="1" dirty="0" smtClean="0"/>
          </a:p>
          <a:p>
            <a:r>
              <a:rPr lang="en-US" b="1" dirty="0"/>
              <a:t> </a:t>
            </a:r>
            <a:r>
              <a:rPr lang="en-US" b="1" dirty="0" smtClean="0"/>
              <a:t>  </a:t>
            </a:r>
            <a:endParaRPr lang="en-US" dirty="0"/>
          </a:p>
        </p:txBody>
      </p:sp>
    </p:spTree>
    <p:extLst>
      <p:ext uri="{BB962C8B-B14F-4D97-AF65-F5344CB8AC3E}">
        <p14:creationId xmlns:p14="http://schemas.microsoft.com/office/powerpoint/2010/main" val="17802996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143" y="0"/>
            <a:ext cx="12148595" cy="6771190"/>
          </a:xfrm>
        </p:spPr>
        <p:txBody>
          <a:bodyPr>
            <a:normAutofit fontScale="85000" lnSpcReduction="20000"/>
          </a:bodyPr>
          <a:lstStyle/>
          <a:p>
            <a:pPr marL="0" indent="0">
              <a:buNone/>
            </a:pPr>
            <a:r>
              <a:rPr lang="en-US" sz="3900" i="1" dirty="0">
                <a:solidFill>
                  <a:srgbClr val="FF0000"/>
                </a:solidFill>
              </a:rPr>
              <a:t> </a:t>
            </a:r>
            <a:r>
              <a:rPr lang="en-US" sz="3900" i="1" dirty="0" smtClean="0">
                <a:solidFill>
                  <a:srgbClr val="FF0000"/>
                </a:solidFill>
              </a:rPr>
              <a:t>                             </a:t>
            </a:r>
            <a:r>
              <a:rPr lang="en-US" sz="3900" i="1" u="sng" dirty="0" smtClean="0">
                <a:solidFill>
                  <a:srgbClr val="FF0000"/>
                </a:solidFill>
              </a:rPr>
              <a:t> </a:t>
            </a:r>
            <a:r>
              <a:rPr lang="en-US" sz="3900" b="1" i="1" u="sng" dirty="0">
                <a:solidFill>
                  <a:srgbClr val="FF0000"/>
                </a:solidFill>
              </a:rPr>
              <a:t>This is what I did in Jerusalem</a:t>
            </a:r>
            <a:r>
              <a:rPr lang="en-US" sz="3900" b="1" i="1" u="sng" dirty="0" smtClean="0">
                <a:solidFill>
                  <a:srgbClr val="FF0000"/>
                </a:solidFill>
              </a:rPr>
              <a:t>…</a:t>
            </a:r>
          </a:p>
          <a:p>
            <a:r>
              <a:rPr lang="en-US" sz="4600" dirty="0" smtClean="0"/>
              <a:t>1.  I Locked </a:t>
            </a:r>
            <a:r>
              <a:rPr lang="en-US" sz="4600" dirty="0"/>
              <a:t>up many saints in prisons</a:t>
            </a:r>
          </a:p>
          <a:p>
            <a:r>
              <a:rPr lang="en-US" sz="4600" dirty="0"/>
              <a:t>2.  When Christians were being put to death, I cast my vote against them.</a:t>
            </a:r>
          </a:p>
          <a:p>
            <a:r>
              <a:rPr lang="en-US" sz="4600" dirty="0"/>
              <a:t>3.  I punished them often in the synagogues</a:t>
            </a:r>
          </a:p>
          <a:p>
            <a:r>
              <a:rPr lang="en-US" sz="4600" dirty="0"/>
              <a:t>4.  I tried to force them to blaspheme</a:t>
            </a:r>
          </a:p>
          <a:p>
            <a:r>
              <a:rPr lang="en-US" sz="4600" dirty="0"/>
              <a:t>5.  I was furiously enraged at them..(exceedingly mad against them)</a:t>
            </a:r>
          </a:p>
          <a:p>
            <a:r>
              <a:rPr lang="en-US" sz="4600" dirty="0"/>
              <a:t>6.  I kept pursuing them even to foreign cities. </a:t>
            </a:r>
            <a:endParaRPr lang="en-US" sz="4600" dirty="0" smtClean="0"/>
          </a:p>
          <a:p>
            <a:endParaRPr lang="en-US" sz="4600" dirty="0"/>
          </a:p>
          <a:p>
            <a:r>
              <a:rPr lang="en-US" sz="4600" b="1" u="sng" dirty="0" smtClean="0">
                <a:solidFill>
                  <a:srgbClr val="FF0000"/>
                </a:solidFill>
              </a:rPr>
              <a:t>And add that:  </a:t>
            </a:r>
            <a:r>
              <a:rPr lang="en-US" sz="4600" dirty="0" smtClean="0"/>
              <a:t>Holding the clothes of those who stoned</a:t>
            </a:r>
          </a:p>
          <a:p>
            <a:r>
              <a:rPr lang="en-US" sz="4600" dirty="0" smtClean="0"/>
              <a:t>Stephen to death:   Acts 7:58 laid aside their robes at the</a:t>
            </a:r>
          </a:p>
          <a:p>
            <a:r>
              <a:rPr lang="en-US" sz="4600" dirty="0" smtClean="0"/>
              <a:t>Feet of a young man named Saul.</a:t>
            </a:r>
            <a:endParaRPr lang="en-US" sz="4600" dirty="0"/>
          </a:p>
          <a:p>
            <a:endParaRPr lang="en-US" dirty="0"/>
          </a:p>
        </p:txBody>
      </p:sp>
    </p:spTree>
    <p:extLst>
      <p:ext uri="{BB962C8B-B14F-4D97-AF65-F5344CB8AC3E}">
        <p14:creationId xmlns:p14="http://schemas.microsoft.com/office/powerpoint/2010/main" val="1210011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p:cTn id="55"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9" end="9"/>
                                            </p:txEl>
                                          </p:spTgt>
                                        </p:tgtEl>
                                      </p:cBhvr>
                                    </p:animEffect>
                                  </p:childTnLst>
                                </p:cTn>
                              </p:par>
                              <p:par>
                                <p:cTn id="59" presetID="31" presetClass="entr" presetSubtype="0" fill="hold" nodeType="with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p:cTn id="61"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62"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63"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64"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b="1" dirty="0" smtClean="0"/>
              <a:t>I Tim.1:15   It is a trustworthy statement, deserving</a:t>
            </a:r>
          </a:p>
          <a:p>
            <a:r>
              <a:rPr lang="en-US" sz="3600" b="1" dirty="0" smtClean="0"/>
              <a:t>Full acceptance, that Christ Jesus came into the world To save sinners, among whom I am foremost of all.</a:t>
            </a:r>
          </a:p>
          <a:p>
            <a:endParaRPr lang="en-US" sz="3600" b="1" dirty="0"/>
          </a:p>
          <a:p>
            <a:r>
              <a:rPr lang="en-US" sz="3600" b="1" dirty="0" smtClean="0"/>
              <a:t>Once he was converted--</a:t>
            </a:r>
            <a:endParaRPr lang="en-US" sz="3600" b="1" dirty="0"/>
          </a:p>
        </p:txBody>
      </p:sp>
    </p:spTree>
    <p:extLst>
      <p:ext uri="{BB962C8B-B14F-4D97-AF65-F5344CB8AC3E}">
        <p14:creationId xmlns:p14="http://schemas.microsoft.com/office/powerpoint/2010/main" val="19717437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3600" b="1" dirty="0"/>
              <a:t> “Phil. 3:13  “This One Thing I do”   </a:t>
            </a:r>
            <a:r>
              <a:rPr lang="en-US" sz="3600" b="1" i="1" u="sng" dirty="0">
                <a:solidFill>
                  <a:srgbClr val="FF0000"/>
                </a:solidFill>
              </a:rPr>
              <a:t>forgetting</a:t>
            </a:r>
            <a:r>
              <a:rPr lang="en-US" sz="3600" b="1" i="1" u="sng" dirty="0" smtClean="0">
                <a:solidFill>
                  <a:srgbClr val="FF0000"/>
                </a:solidFill>
              </a:rPr>
              <a:t>.</a:t>
            </a:r>
          </a:p>
          <a:p>
            <a:r>
              <a:rPr lang="en-US" sz="3600" b="1" i="1" u="sng" dirty="0" smtClean="0">
                <a:solidFill>
                  <a:srgbClr val="FF0000"/>
                </a:solidFill>
              </a:rPr>
              <a:t>   forgetting…</a:t>
            </a:r>
            <a:r>
              <a:rPr lang="en-US" sz="3600" b="1" i="1" u="sng" dirty="0" err="1" smtClean="0">
                <a:solidFill>
                  <a:srgbClr val="FF0000"/>
                </a:solidFill>
              </a:rPr>
              <a:t>forgetting..forgetting</a:t>
            </a:r>
            <a:r>
              <a:rPr lang="en-US" sz="3600" b="1" i="1" u="sng" dirty="0" smtClean="0">
                <a:solidFill>
                  <a:srgbClr val="FF0000"/>
                </a:solidFill>
              </a:rPr>
              <a:t>.  </a:t>
            </a:r>
          </a:p>
          <a:p>
            <a:r>
              <a:rPr lang="en-US" sz="3600" b="1" i="1" dirty="0">
                <a:solidFill>
                  <a:srgbClr val="FF0000"/>
                </a:solidFill>
              </a:rPr>
              <a:t> </a:t>
            </a:r>
            <a:r>
              <a:rPr lang="en-US" sz="3600" b="1" i="1" dirty="0" smtClean="0">
                <a:solidFill>
                  <a:srgbClr val="FF0000"/>
                </a:solidFill>
              </a:rPr>
              <a:t>         </a:t>
            </a:r>
            <a:r>
              <a:rPr lang="en-US" sz="3600" b="1" i="1" u="sng" dirty="0" smtClean="0"/>
              <a:t>Yes , I remember to forget that…don’t dwell on that!</a:t>
            </a:r>
            <a:endParaRPr lang="en-US" sz="3600" b="1" i="1" u="sng" dirty="0">
              <a:solidFill>
                <a:srgbClr val="FF0000"/>
              </a:solidFill>
            </a:endParaRPr>
          </a:p>
          <a:p>
            <a:r>
              <a:rPr lang="en-US" sz="3600" b="1" dirty="0"/>
              <a:t>      Churchill once stated that if our past quarrels  with </a:t>
            </a:r>
          </a:p>
          <a:p>
            <a:r>
              <a:rPr lang="en-US" sz="3600" b="1" dirty="0"/>
              <a:t>Our present, we have no future.</a:t>
            </a:r>
          </a:p>
          <a:p>
            <a:r>
              <a:rPr lang="en-US" sz="3600" b="1" dirty="0"/>
              <a:t>     The word “forgetting” is present tense!   (Forgetting the past) </a:t>
            </a:r>
          </a:p>
          <a:p>
            <a:r>
              <a:rPr lang="en-US" sz="3600" b="1" dirty="0"/>
              <a:t>We must never allow the past, yesterday, to keep us from </a:t>
            </a:r>
          </a:p>
          <a:p>
            <a:r>
              <a:rPr lang="en-US" sz="3600" b="1" dirty="0"/>
              <a:t>Being what God Wants us to be and do today!</a:t>
            </a:r>
            <a:endParaRPr lang="en-US" sz="3600" dirty="0"/>
          </a:p>
        </p:txBody>
      </p:sp>
    </p:spTree>
    <p:extLst>
      <p:ext uri="{BB962C8B-B14F-4D97-AF65-F5344CB8AC3E}">
        <p14:creationId xmlns:p14="http://schemas.microsoft.com/office/powerpoint/2010/main" val="6937695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023" y="127322"/>
            <a:ext cx="12026096" cy="6730678"/>
          </a:xfrm>
        </p:spPr>
        <p:txBody>
          <a:bodyPr>
            <a:normAutofit/>
          </a:bodyPr>
          <a:lstStyle/>
          <a:p>
            <a:r>
              <a:rPr lang="en-US" sz="3600" b="1" u="sng" dirty="0" smtClean="0"/>
              <a:t>2 things about our past that will hold us back</a:t>
            </a:r>
          </a:p>
          <a:p>
            <a:r>
              <a:rPr lang="en-US" sz="3600" dirty="0"/>
              <a:t> </a:t>
            </a:r>
            <a:r>
              <a:rPr lang="en-US" sz="3600" dirty="0" smtClean="0"/>
              <a:t> 1.  One is that it is so bad that </a:t>
            </a:r>
            <a:r>
              <a:rPr lang="en-US" sz="3600" dirty="0" smtClean="0"/>
              <a:t>it tells </a:t>
            </a:r>
            <a:r>
              <a:rPr lang="en-US" sz="3600" dirty="0" smtClean="0"/>
              <a:t>us, </a:t>
            </a:r>
            <a:endParaRPr lang="en-US" sz="3600" dirty="0" smtClean="0"/>
          </a:p>
          <a:p>
            <a:r>
              <a:rPr lang="en-US" sz="3600" dirty="0"/>
              <a:t> </a:t>
            </a:r>
            <a:r>
              <a:rPr lang="en-US" sz="3600" dirty="0" smtClean="0"/>
              <a:t>     </a:t>
            </a:r>
            <a:r>
              <a:rPr lang="en-US" sz="3600" dirty="0" smtClean="0"/>
              <a:t>“</a:t>
            </a:r>
            <a:r>
              <a:rPr lang="en-US" sz="3600" dirty="0" smtClean="0"/>
              <a:t>You can never be what God wants you to be.</a:t>
            </a:r>
          </a:p>
          <a:p>
            <a:r>
              <a:rPr lang="en-US" sz="3600" dirty="0"/>
              <a:t> </a:t>
            </a:r>
            <a:r>
              <a:rPr lang="en-US" sz="3600" dirty="0" smtClean="0"/>
              <a:t> 2. </a:t>
            </a:r>
            <a:r>
              <a:rPr lang="en-US" sz="3600" dirty="0" err="1" smtClean="0"/>
              <a:t>Two..it</a:t>
            </a:r>
            <a:r>
              <a:rPr lang="en-US" sz="3600" dirty="0" smtClean="0"/>
              <a:t> has been so good that we are satisfied to rest upon </a:t>
            </a:r>
            <a:r>
              <a:rPr lang="en-US" sz="3600" dirty="0" smtClean="0"/>
              <a:t>its  </a:t>
            </a:r>
            <a:r>
              <a:rPr lang="en-US" sz="3600" dirty="0" smtClean="0"/>
              <a:t>accomplishments.</a:t>
            </a:r>
          </a:p>
          <a:p>
            <a:endParaRPr lang="en-US" sz="3600" dirty="0"/>
          </a:p>
          <a:p>
            <a:r>
              <a:rPr lang="en-US" sz="3600" b="1" u="sng" dirty="0" smtClean="0"/>
              <a:t>Either one is of the devil!  </a:t>
            </a:r>
            <a:endParaRPr lang="en-US" sz="3600" b="1" u="sng" dirty="0"/>
          </a:p>
        </p:txBody>
      </p:sp>
    </p:spTree>
    <p:extLst>
      <p:ext uri="{BB962C8B-B14F-4D97-AF65-F5344CB8AC3E}">
        <p14:creationId xmlns:p14="http://schemas.microsoft.com/office/powerpoint/2010/main" val="22273406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846" y="-1"/>
            <a:ext cx="11998124" cy="6748041"/>
          </a:xfrm>
        </p:spPr>
        <p:txBody>
          <a:bodyPr>
            <a:noAutofit/>
          </a:bodyPr>
          <a:lstStyle/>
          <a:p>
            <a:r>
              <a:rPr lang="en-US" sz="3600" dirty="0" smtClean="0"/>
              <a:t>Look at some of our past lives of people sitting in this</a:t>
            </a:r>
          </a:p>
          <a:p>
            <a:r>
              <a:rPr lang="en-US" sz="3600" dirty="0" smtClean="0"/>
              <a:t>Building.  </a:t>
            </a:r>
          </a:p>
          <a:p>
            <a:r>
              <a:rPr lang="en-US" sz="3600" dirty="0"/>
              <a:t> </a:t>
            </a:r>
            <a:r>
              <a:rPr lang="en-US" sz="3600" dirty="0" smtClean="0"/>
              <a:t>  1.  Look at it.</a:t>
            </a:r>
          </a:p>
          <a:p>
            <a:r>
              <a:rPr lang="en-US" sz="3600" dirty="0"/>
              <a:t> </a:t>
            </a:r>
            <a:r>
              <a:rPr lang="en-US" sz="3600" dirty="0" smtClean="0"/>
              <a:t>  2.  Learn from it.</a:t>
            </a:r>
          </a:p>
          <a:p>
            <a:r>
              <a:rPr lang="en-US" sz="3600" dirty="0"/>
              <a:t> </a:t>
            </a:r>
            <a:r>
              <a:rPr lang="en-US" sz="3600" dirty="0" smtClean="0"/>
              <a:t>  3.  Rejoice in past accomplishments</a:t>
            </a:r>
          </a:p>
          <a:p>
            <a:r>
              <a:rPr lang="en-US" sz="3600" dirty="0"/>
              <a:t> </a:t>
            </a:r>
            <a:r>
              <a:rPr lang="en-US" sz="3600" dirty="0" smtClean="0"/>
              <a:t>  4.  Take pride in work well done</a:t>
            </a:r>
          </a:p>
          <a:p>
            <a:r>
              <a:rPr lang="en-US" sz="3600" dirty="0"/>
              <a:t> </a:t>
            </a:r>
            <a:r>
              <a:rPr lang="en-US" sz="3600" dirty="0" smtClean="0"/>
              <a:t>     But the past is done…it is over…</a:t>
            </a:r>
          </a:p>
          <a:p>
            <a:r>
              <a:rPr lang="en-US" sz="3600" dirty="0" smtClean="0"/>
              <a:t>God does not want us to rest on our past accomplishments, nor does He want our past failures (sins) to inhibit us from doing more</a:t>
            </a:r>
          </a:p>
          <a:p>
            <a:r>
              <a:rPr lang="en-US" sz="3600" b="1" dirty="0" smtClean="0">
                <a:solidFill>
                  <a:srgbClr val="FF0000"/>
                </a:solidFill>
              </a:rPr>
              <a:t>For Jesus in this 2018 year of life!    </a:t>
            </a:r>
            <a:r>
              <a:rPr lang="en-US" sz="3600" dirty="0" smtClean="0"/>
              <a:t>2018 Is a year of Fresh </a:t>
            </a:r>
            <a:r>
              <a:rPr lang="en-US" sz="3600" dirty="0" smtClean="0"/>
              <a:t>Starts And </a:t>
            </a:r>
            <a:r>
              <a:rPr lang="en-US" sz="3600" dirty="0" smtClean="0"/>
              <a:t>New Beginnings!</a:t>
            </a:r>
            <a:endParaRPr lang="en-US" sz="3600" dirty="0"/>
          </a:p>
        </p:txBody>
      </p:sp>
    </p:spTree>
    <p:extLst>
      <p:ext uri="{BB962C8B-B14F-4D97-AF65-F5344CB8AC3E}">
        <p14:creationId xmlns:p14="http://schemas.microsoft.com/office/powerpoint/2010/main" val="38118671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20508978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471" y="115746"/>
            <a:ext cx="12041529" cy="6742253"/>
          </a:xfrm>
        </p:spPr>
        <p:txBody>
          <a:bodyPr>
            <a:normAutofit/>
          </a:bodyPr>
          <a:lstStyle/>
          <a:p>
            <a:r>
              <a:rPr lang="en-US" sz="7200" dirty="0"/>
              <a:t>#3   Now that we have laid the past to rest,</a:t>
            </a:r>
            <a:br>
              <a:rPr lang="en-US" sz="7200" dirty="0"/>
            </a:br>
            <a:r>
              <a:rPr lang="en-US" sz="7200" dirty="0" smtClean="0"/>
              <a:t>     let </a:t>
            </a:r>
            <a:r>
              <a:rPr lang="en-US" sz="7200" dirty="0"/>
              <a:t>us </a:t>
            </a:r>
            <a:r>
              <a:rPr lang="en-US" sz="7200" b="1" dirty="0"/>
              <a:t>“Press on</a:t>
            </a:r>
            <a:r>
              <a:rPr lang="en-US" sz="7200" b="1" dirty="0" smtClean="0"/>
              <a:t>”.</a:t>
            </a:r>
          </a:p>
          <a:p>
            <a:endParaRPr lang="en-US" sz="7200" b="1" dirty="0"/>
          </a:p>
          <a:p>
            <a:r>
              <a:rPr lang="en-US" sz="7200" b="1" dirty="0" err="1" smtClean="0"/>
              <a:t>Jeffersons</a:t>
            </a:r>
            <a:r>
              <a:rPr lang="en-US" sz="7200" b="1" dirty="0" smtClean="0"/>
              <a:t>  </a:t>
            </a:r>
            <a:r>
              <a:rPr lang="en-US" sz="7200" b="1" u="sng" dirty="0" smtClean="0"/>
              <a:t>“Moving </a:t>
            </a:r>
            <a:r>
              <a:rPr lang="en-US" sz="7200" b="1" dirty="0" smtClean="0"/>
              <a:t>on Up</a:t>
            </a:r>
          </a:p>
          <a:p>
            <a:r>
              <a:rPr lang="en-US" sz="7200" b="1" dirty="0" smtClean="0"/>
              <a:t>To the East side..”</a:t>
            </a:r>
            <a:endParaRPr lang="en-US" sz="7200" b="1" dirty="0"/>
          </a:p>
        </p:txBody>
      </p:sp>
    </p:spTree>
    <p:extLst>
      <p:ext uri="{BB962C8B-B14F-4D97-AF65-F5344CB8AC3E}">
        <p14:creationId xmlns:p14="http://schemas.microsoft.com/office/powerpoint/2010/main" val="42822258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r>
              <a:rPr lang="en-US" sz="3600" b="1" dirty="0" smtClean="0"/>
              <a:t>It’s 2018…its time to ..</a:t>
            </a:r>
          </a:p>
          <a:p>
            <a:r>
              <a:rPr lang="en-US" sz="3600" b="1" dirty="0"/>
              <a:t> </a:t>
            </a:r>
            <a:r>
              <a:rPr lang="en-US" sz="3600" b="1" dirty="0" smtClean="0"/>
              <a:t>          verse 14  </a:t>
            </a:r>
            <a:r>
              <a:rPr lang="en-US" sz="3600" b="1" dirty="0" smtClean="0"/>
              <a:t>“ </a:t>
            </a:r>
            <a:r>
              <a:rPr lang="en-US" sz="3600" b="1" dirty="0" smtClean="0"/>
              <a:t>I press on”.   </a:t>
            </a:r>
          </a:p>
          <a:p>
            <a:r>
              <a:rPr lang="en-US" sz="3600" b="1" dirty="0" smtClean="0"/>
              <a:t>        It means he was “pursuing ,striving for, reaching</a:t>
            </a:r>
          </a:p>
          <a:p>
            <a:r>
              <a:rPr lang="en-US" sz="3600" b="1" dirty="0" smtClean="0"/>
              <a:t>        toward or straining to obtain”.  </a:t>
            </a:r>
            <a:endParaRPr lang="en-US" sz="3600" b="1" dirty="0" smtClean="0"/>
          </a:p>
          <a:p>
            <a:r>
              <a:rPr lang="en-US" sz="3600" b="1" dirty="0"/>
              <a:t> </a:t>
            </a:r>
            <a:r>
              <a:rPr lang="en-US" sz="3600" b="1" dirty="0" smtClean="0"/>
              <a:t>       </a:t>
            </a:r>
            <a:r>
              <a:rPr lang="en-US" sz="3600" b="1" dirty="0" smtClean="0"/>
              <a:t>  </a:t>
            </a:r>
            <a:r>
              <a:rPr lang="en-US" sz="3600" b="1" dirty="0" smtClean="0"/>
              <a:t>Effort was expended.</a:t>
            </a:r>
          </a:p>
          <a:p>
            <a:r>
              <a:rPr lang="en-US" sz="3600" b="1" dirty="0" smtClean="0"/>
              <a:t>           a 4 letter word Paul was saying:   </a:t>
            </a:r>
            <a:endParaRPr lang="en-US" sz="3600" b="1" dirty="0" smtClean="0"/>
          </a:p>
          <a:p>
            <a:r>
              <a:rPr lang="en-US" sz="3600" b="1" dirty="0"/>
              <a:t> </a:t>
            </a:r>
            <a:r>
              <a:rPr lang="en-US" sz="3600" b="1" dirty="0" smtClean="0"/>
              <a:t>                               </a:t>
            </a:r>
            <a:r>
              <a:rPr lang="en-US" sz="3600" b="1" dirty="0" smtClean="0"/>
              <a:t>“</a:t>
            </a:r>
            <a:r>
              <a:rPr lang="en-US" sz="3600" b="1" dirty="0" smtClean="0"/>
              <a:t>Work!”  </a:t>
            </a:r>
          </a:p>
          <a:p>
            <a:r>
              <a:rPr lang="en-US" sz="3600" b="1" dirty="0" smtClean="0"/>
              <a:t>  Spiritual Success is spelled   W O R  K!</a:t>
            </a:r>
          </a:p>
          <a:p>
            <a:endParaRPr lang="en-US" dirty="0"/>
          </a:p>
        </p:txBody>
      </p:sp>
    </p:spTree>
    <p:extLst>
      <p:ext uri="{BB962C8B-B14F-4D97-AF65-F5344CB8AC3E}">
        <p14:creationId xmlns:p14="http://schemas.microsoft.com/office/powerpoint/2010/main" val="34814350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1933499" cy="6858000"/>
          </a:xfrm>
        </p:spPr>
        <p:txBody>
          <a:bodyPr>
            <a:normAutofit lnSpcReduction="10000"/>
          </a:bodyPr>
          <a:lstStyle/>
          <a:p>
            <a:r>
              <a:rPr lang="en-US" sz="3600" b="1" dirty="0" smtClean="0"/>
              <a:t>Jesus presents his kingdom as “A vineyard” </a:t>
            </a:r>
            <a:endParaRPr lang="en-US" sz="3600" b="1" dirty="0" smtClean="0"/>
          </a:p>
          <a:p>
            <a:r>
              <a:rPr lang="en-US" sz="3600" dirty="0"/>
              <a:t> </a:t>
            </a:r>
            <a:r>
              <a:rPr lang="en-US" sz="3600" dirty="0" smtClean="0"/>
              <a:t>  </a:t>
            </a:r>
            <a:r>
              <a:rPr lang="en-US" sz="3600" dirty="0">
                <a:hlinkClick r:id="rId2"/>
              </a:rPr>
              <a:t>John </a:t>
            </a:r>
            <a:r>
              <a:rPr lang="en-US" sz="3600" dirty="0" smtClean="0">
                <a:hlinkClick r:id="rId2"/>
              </a:rPr>
              <a:t>15:5</a:t>
            </a:r>
            <a:r>
              <a:rPr lang="en-US" sz="3600" dirty="0" smtClean="0"/>
              <a:t>  </a:t>
            </a:r>
            <a:r>
              <a:rPr lang="en-US" sz="3600" b="1" dirty="0" smtClean="0"/>
              <a:t>I</a:t>
            </a:r>
            <a:r>
              <a:rPr lang="en-US" sz="3600" dirty="0" smtClean="0"/>
              <a:t> </a:t>
            </a:r>
            <a:r>
              <a:rPr lang="en-US" sz="3600" b="1" dirty="0"/>
              <a:t>am</a:t>
            </a:r>
            <a:r>
              <a:rPr lang="en-US" sz="3600" dirty="0"/>
              <a:t> the </a:t>
            </a:r>
            <a:r>
              <a:rPr lang="en-US" sz="3600" b="1" dirty="0"/>
              <a:t>vine</a:t>
            </a:r>
            <a:r>
              <a:rPr lang="en-US" sz="3600" dirty="0"/>
              <a:t>, ye are the branches: He that </a:t>
            </a:r>
            <a:r>
              <a:rPr lang="en-US" sz="3600" dirty="0" err="1"/>
              <a:t>abideth</a:t>
            </a:r>
            <a:r>
              <a:rPr lang="en-US" sz="3600" dirty="0"/>
              <a:t> </a:t>
            </a:r>
            <a:r>
              <a:rPr lang="en-US" sz="3600" b="1" dirty="0"/>
              <a:t>i</a:t>
            </a:r>
            <a:r>
              <a:rPr lang="en-US" sz="3600" dirty="0"/>
              <a:t>n me, and </a:t>
            </a:r>
            <a:r>
              <a:rPr lang="en-US" sz="3600" b="1" dirty="0"/>
              <a:t>I</a:t>
            </a:r>
            <a:r>
              <a:rPr lang="en-US" sz="3600" dirty="0"/>
              <a:t> </a:t>
            </a:r>
            <a:r>
              <a:rPr lang="en-US" sz="3600" b="1" dirty="0"/>
              <a:t>i</a:t>
            </a:r>
            <a:r>
              <a:rPr lang="en-US" sz="3600" dirty="0"/>
              <a:t>n him, the same </a:t>
            </a:r>
            <a:r>
              <a:rPr lang="en-US" sz="3600" dirty="0" err="1"/>
              <a:t>bringeth</a:t>
            </a:r>
            <a:r>
              <a:rPr lang="en-US" sz="3600" dirty="0"/>
              <a:t> forth much fruit: for without me ye can do nothing.</a:t>
            </a:r>
          </a:p>
          <a:p>
            <a:endParaRPr lang="en-US" sz="3600" dirty="0" smtClean="0"/>
          </a:p>
          <a:p>
            <a:r>
              <a:rPr lang="en-US" sz="3600" dirty="0"/>
              <a:t> </a:t>
            </a:r>
            <a:r>
              <a:rPr lang="en-US" sz="3600" dirty="0" smtClean="0"/>
              <a:t> </a:t>
            </a:r>
            <a:r>
              <a:rPr lang="en-US" sz="3600" dirty="0" smtClean="0"/>
              <a:t> </a:t>
            </a:r>
            <a:r>
              <a:rPr lang="en-US" sz="3600" b="1" dirty="0" smtClean="0"/>
              <a:t>..”A field </a:t>
            </a:r>
            <a:r>
              <a:rPr lang="en-US" sz="3600" b="1" dirty="0" smtClean="0"/>
              <a:t>where Seed </a:t>
            </a:r>
            <a:r>
              <a:rPr lang="en-US" sz="3600" b="1" dirty="0" smtClean="0"/>
              <a:t>were sown”  </a:t>
            </a:r>
            <a:r>
              <a:rPr lang="en-US" sz="3600" dirty="0" smtClean="0"/>
              <a:t>..</a:t>
            </a:r>
            <a:r>
              <a:rPr lang="en-US" sz="3600" dirty="0">
                <a:hlinkClick r:id="rId3"/>
              </a:rPr>
              <a:t> Matthew 13:3</a:t>
            </a:r>
            <a:endParaRPr lang="en-US" sz="3600" dirty="0"/>
          </a:p>
          <a:p>
            <a:r>
              <a:rPr lang="en-US" sz="3600" b="1" dirty="0"/>
              <a:t>A</a:t>
            </a:r>
            <a:r>
              <a:rPr lang="en-US" sz="3600" dirty="0"/>
              <a:t>nd he </a:t>
            </a:r>
            <a:r>
              <a:rPr lang="en-US" sz="3600" dirty="0" err="1"/>
              <a:t>spake</a:t>
            </a:r>
            <a:r>
              <a:rPr lang="en-US" sz="3600" dirty="0"/>
              <a:t> </a:t>
            </a:r>
            <a:r>
              <a:rPr lang="en-US" sz="3600" b="1" dirty="0"/>
              <a:t>man</a:t>
            </a:r>
            <a:r>
              <a:rPr lang="en-US" sz="3600" dirty="0"/>
              <a:t>y things unto them in parables, saying, Behold, </a:t>
            </a:r>
            <a:r>
              <a:rPr lang="en-US" sz="3600" b="1" dirty="0"/>
              <a:t>a</a:t>
            </a:r>
            <a:r>
              <a:rPr lang="en-US" sz="3600" dirty="0"/>
              <a:t> </a:t>
            </a:r>
            <a:r>
              <a:rPr lang="en-US" sz="3600" b="1" dirty="0"/>
              <a:t>sow</a:t>
            </a:r>
            <a:r>
              <a:rPr lang="en-US" sz="3600" dirty="0"/>
              <a:t>er </a:t>
            </a:r>
            <a:r>
              <a:rPr lang="en-US" sz="3600" b="1" dirty="0"/>
              <a:t>went</a:t>
            </a:r>
            <a:r>
              <a:rPr lang="en-US" sz="3600" dirty="0"/>
              <a:t> </a:t>
            </a:r>
            <a:r>
              <a:rPr lang="en-US" sz="3600" b="1" dirty="0"/>
              <a:t>forth</a:t>
            </a:r>
            <a:r>
              <a:rPr lang="en-US" sz="3600" dirty="0"/>
              <a:t> </a:t>
            </a:r>
            <a:r>
              <a:rPr lang="en-US" sz="3600" b="1" dirty="0"/>
              <a:t>to</a:t>
            </a:r>
            <a:r>
              <a:rPr lang="en-US" sz="3600" dirty="0"/>
              <a:t> </a:t>
            </a:r>
            <a:r>
              <a:rPr lang="en-US" sz="3600" b="1" dirty="0"/>
              <a:t>sow</a:t>
            </a:r>
            <a:r>
              <a:rPr lang="en-US" sz="3600" dirty="0"/>
              <a:t>;</a:t>
            </a:r>
          </a:p>
          <a:p>
            <a:pPr marL="0" indent="0">
              <a:buNone/>
            </a:pPr>
            <a:r>
              <a:rPr lang="en-US" sz="3600" dirty="0"/>
              <a:t> </a:t>
            </a:r>
            <a:r>
              <a:rPr lang="en-US" sz="3600" dirty="0" smtClean="0"/>
              <a:t>    </a:t>
            </a:r>
            <a:r>
              <a:rPr lang="en-US" sz="3600" dirty="0" smtClean="0"/>
              <a:t>What </a:t>
            </a:r>
            <a:r>
              <a:rPr lang="en-US" sz="3600" dirty="0" smtClean="0"/>
              <a:t>did Jesus say:  “We must put our hand to the plow,</a:t>
            </a:r>
          </a:p>
          <a:p>
            <a:r>
              <a:rPr lang="en-US" sz="3600" dirty="0" smtClean="0"/>
              <a:t>And don’t look back.”   </a:t>
            </a:r>
            <a:r>
              <a:rPr lang="en-US" sz="3600" b="1" u="sng" dirty="0" smtClean="0">
                <a:solidFill>
                  <a:srgbClr val="7030A0"/>
                </a:solidFill>
              </a:rPr>
              <a:t>Luke  9:62  </a:t>
            </a:r>
            <a:r>
              <a:rPr lang="en-US" sz="3600" dirty="0" smtClean="0"/>
              <a:t>No man, having put his </a:t>
            </a:r>
          </a:p>
          <a:p>
            <a:r>
              <a:rPr lang="en-US" sz="3600" dirty="0" smtClean="0"/>
              <a:t>Hand to the plow and looking back, is fit for the kingdom of</a:t>
            </a:r>
          </a:p>
          <a:p>
            <a:r>
              <a:rPr lang="en-US" sz="3600" dirty="0" smtClean="0"/>
              <a:t>God”</a:t>
            </a:r>
          </a:p>
          <a:p>
            <a:endParaRPr lang="en-US" dirty="0"/>
          </a:p>
        </p:txBody>
      </p:sp>
    </p:spTree>
    <p:extLst>
      <p:ext uri="{BB962C8B-B14F-4D97-AF65-F5344CB8AC3E}">
        <p14:creationId xmlns:p14="http://schemas.microsoft.com/office/powerpoint/2010/main" val="1713507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par>
                                <p:cTn id="19" presetID="3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94100"/>
            <a:ext cx="12101209" cy="6763899"/>
          </a:xfrm>
        </p:spPr>
        <p:txBody>
          <a:bodyPr>
            <a:normAutofit/>
          </a:bodyPr>
          <a:lstStyle/>
          <a:p>
            <a:r>
              <a:rPr lang="en-US" sz="8800" dirty="0" smtClean="0"/>
              <a:t>Fresh Starts</a:t>
            </a:r>
          </a:p>
          <a:p>
            <a:r>
              <a:rPr lang="en-US" sz="8800" dirty="0"/>
              <a:t> </a:t>
            </a:r>
            <a:r>
              <a:rPr lang="en-US" sz="8800" dirty="0" smtClean="0"/>
              <a:t>  And </a:t>
            </a:r>
          </a:p>
          <a:p>
            <a:r>
              <a:rPr lang="en-US" sz="8800" dirty="0" smtClean="0"/>
              <a:t>New Beginnings</a:t>
            </a:r>
            <a:endParaRPr lang="en-US" sz="8800" dirty="0"/>
          </a:p>
        </p:txBody>
      </p:sp>
    </p:spTree>
    <p:extLst>
      <p:ext uri="{BB962C8B-B14F-4D97-AF65-F5344CB8AC3E}">
        <p14:creationId xmlns:p14="http://schemas.microsoft.com/office/powerpoint/2010/main" val="6570355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846" y="0"/>
            <a:ext cx="11998124" cy="6858000"/>
          </a:xfrm>
        </p:spPr>
        <p:txBody>
          <a:bodyPr>
            <a:normAutofit/>
          </a:bodyPr>
          <a:lstStyle/>
          <a:p>
            <a:r>
              <a:rPr lang="en-US" sz="4000" dirty="0" smtClean="0"/>
              <a:t>We must “press on”..</a:t>
            </a:r>
          </a:p>
          <a:p>
            <a:r>
              <a:rPr lang="en-US" sz="4000" dirty="0" smtClean="0"/>
              <a:t>We must “reach out”..</a:t>
            </a:r>
          </a:p>
          <a:p>
            <a:r>
              <a:rPr lang="en-US" sz="4000" dirty="0" smtClean="0"/>
              <a:t>We must “strain”..</a:t>
            </a:r>
          </a:p>
          <a:p>
            <a:r>
              <a:rPr lang="en-US" sz="4000" dirty="0" smtClean="0"/>
              <a:t>We must “strive, </a:t>
            </a:r>
            <a:r>
              <a:rPr lang="en-US" sz="4000" dirty="0" err="1" smtClean="0"/>
              <a:t>labor,..work</a:t>
            </a:r>
            <a:r>
              <a:rPr lang="en-US" sz="4000" dirty="0" smtClean="0"/>
              <a:t>!”</a:t>
            </a:r>
          </a:p>
          <a:p>
            <a:endParaRPr lang="en-US" sz="4000" dirty="0"/>
          </a:p>
          <a:p>
            <a:r>
              <a:rPr lang="en-US" sz="4000" b="1" u="sng" dirty="0" smtClean="0">
                <a:solidFill>
                  <a:srgbClr val="FF0000"/>
                </a:solidFill>
              </a:rPr>
              <a:t>We must be alive and active for our Lord Jesus Christ</a:t>
            </a:r>
          </a:p>
          <a:p>
            <a:r>
              <a:rPr lang="en-US" sz="4000" b="1" u="sng" dirty="0" smtClean="0">
                <a:solidFill>
                  <a:srgbClr val="FF0000"/>
                </a:solidFill>
              </a:rPr>
              <a:t>In 2018!  </a:t>
            </a:r>
            <a:endParaRPr lang="en-US" sz="4000" b="1" u="sng" dirty="0">
              <a:solidFill>
                <a:srgbClr val="FF0000"/>
              </a:solidFill>
            </a:endParaRPr>
          </a:p>
        </p:txBody>
      </p:sp>
    </p:spTree>
    <p:extLst>
      <p:ext uri="{BB962C8B-B14F-4D97-AF65-F5344CB8AC3E}">
        <p14:creationId xmlns:p14="http://schemas.microsoft.com/office/powerpoint/2010/main" val="15148437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31540"/>
          </a:xfrm>
        </p:spPr>
        <p:txBody>
          <a:bodyPr>
            <a:noAutofit/>
          </a:bodyPr>
          <a:lstStyle/>
          <a:p>
            <a:r>
              <a:rPr lang="en-US" sz="3600" dirty="0" smtClean="0"/>
              <a:t>I must work the works of Him that sent me, while it is</a:t>
            </a:r>
          </a:p>
          <a:p>
            <a:r>
              <a:rPr lang="en-US" sz="3600" dirty="0" smtClean="0"/>
              <a:t>Day; the night cometh when No Man Shall </a:t>
            </a:r>
            <a:r>
              <a:rPr lang="en-US" sz="3600" dirty="0" err="1" smtClean="0"/>
              <a:t>work!John</a:t>
            </a:r>
            <a:r>
              <a:rPr lang="en-US" sz="3600" dirty="0" smtClean="0"/>
              <a:t> 9:4 </a:t>
            </a:r>
          </a:p>
          <a:p>
            <a:r>
              <a:rPr lang="en-US" sz="3600" dirty="0" smtClean="0"/>
              <a:t>Work </a:t>
            </a:r>
            <a:r>
              <a:rPr lang="en-US" sz="3600" dirty="0" smtClean="0"/>
              <a:t>for the night is </a:t>
            </a:r>
            <a:r>
              <a:rPr lang="en-US" sz="3600" dirty="0" err="1" smtClean="0"/>
              <a:t>coming!Yes</a:t>
            </a:r>
            <a:r>
              <a:rPr lang="en-US" sz="3600" dirty="0" smtClean="0"/>
              <a:t>, God cannot guide us, or use us, or direct our footsteps </a:t>
            </a:r>
            <a:r>
              <a:rPr lang="en-US" sz="3600" dirty="0" smtClean="0"/>
              <a:t>If </a:t>
            </a:r>
            <a:r>
              <a:rPr lang="en-US" sz="3600" dirty="0" smtClean="0"/>
              <a:t>we are standing still!  We must be moving, </a:t>
            </a:r>
            <a:r>
              <a:rPr lang="en-US" sz="3600" dirty="0" err="1" smtClean="0"/>
              <a:t>working</a:t>
            </a:r>
            <a:r>
              <a:rPr lang="en-US" sz="3600" dirty="0" err="1" smtClean="0"/>
              <a:t>,&amp;Doing</a:t>
            </a:r>
            <a:r>
              <a:rPr lang="en-US" sz="3600" dirty="0" smtClean="0"/>
              <a:t>!      </a:t>
            </a:r>
          </a:p>
          <a:p>
            <a:r>
              <a:rPr lang="en-US" sz="3600" dirty="0" smtClean="0"/>
              <a:t> </a:t>
            </a:r>
            <a:r>
              <a:rPr lang="en-US" sz="3600" b="1" i="1" u="sng" dirty="0" smtClean="0">
                <a:solidFill>
                  <a:srgbClr val="7030A0"/>
                </a:solidFill>
              </a:rPr>
              <a:t>God </a:t>
            </a:r>
            <a:r>
              <a:rPr lang="en-US" sz="3600" b="1" i="1" u="sng" dirty="0" smtClean="0">
                <a:solidFill>
                  <a:srgbClr val="7030A0"/>
                </a:solidFill>
              </a:rPr>
              <a:t>cannot bless the efforts of those who are </a:t>
            </a:r>
          </a:p>
          <a:p>
            <a:r>
              <a:rPr lang="en-US" sz="3600" b="1" i="1" u="sng" dirty="0" smtClean="0">
                <a:solidFill>
                  <a:srgbClr val="7030A0"/>
                </a:solidFill>
              </a:rPr>
              <a:t>Doing nothing—because there is nothing to bless! </a:t>
            </a:r>
          </a:p>
          <a:p>
            <a:r>
              <a:rPr lang="en-US" sz="3600" b="1" i="1" dirty="0" smtClean="0"/>
              <a:t>Somebody </a:t>
            </a:r>
            <a:r>
              <a:rPr lang="en-US" sz="3600" b="1" i="1" dirty="0" err="1" smtClean="0"/>
              <a:t>says,Well</a:t>
            </a:r>
            <a:r>
              <a:rPr lang="en-US" sz="3600" b="1" i="1" dirty="0" smtClean="0"/>
              <a:t>, we’re holding our own.  Oh, </a:t>
            </a:r>
            <a:r>
              <a:rPr lang="en-US" sz="3600" b="1" i="1" dirty="0" smtClean="0"/>
              <a:t>really,Rev.3:14-22the </a:t>
            </a:r>
            <a:r>
              <a:rPr lang="en-US" sz="3600" b="1" i="1" dirty="0" smtClean="0"/>
              <a:t>church at Laodicea was holding her own, and Jesus </a:t>
            </a:r>
            <a:r>
              <a:rPr lang="en-US" sz="3600" b="1" i="1" dirty="0" smtClean="0"/>
              <a:t>said Of </a:t>
            </a:r>
            <a:r>
              <a:rPr lang="en-US" sz="3600" b="1" i="1" dirty="0" smtClean="0"/>
              <a:t>her </a:t>
            </a:r>
            <a:r>
              <a:rPr lang="en-US" sz="3600" b="1" i="1" dirty="0"/>
              <a:t>:</a:t>
            </a:r>
            <a:r>
              <a:rPr lang="en-US" sz="3600" b="1" i="1" dirty="0" smtClean="0"/>
              <a:t>You </a:t>
            </a:r>
            <a:r>
              <a:rPr lang="en-US" sz="3600" b="1" i="1" dirty="0" smtClean="0"/>
              <a:t>make me sick, so I will spew you </a:t>
            </a:r>
            <a:r>
              <a:rPr lang="en-US" sz="3600" b="1" i="1" dirty="0" smtClean="0"/>
              <a:t>out </a:t>
            </a:r>
            <a:r>
              <a:rPr lang="en-US" sz="3600" b="1" i="1" dirty="0" err="1" smtClean="0"/>
              <a:t>LukewarmChurches</a:t>
            </a:r>
            <a:r>
              <a:rPr lang="en-US" sz="3600" b="1" i="1" dirty="0" smtClean="0"/>
              <a:t> </a:t>
            </a:r>
            <a:r>
              <a:rPr lang="en-US" sz="3600" b="1" i="1" dirty="0" smtClean="0"/>
              <a:t>and lukewarm Christians are fallen from grace!</a:t>
            </a:r>
          </a:p>
        </p:txBody>
      </p:sp>
    </p:spTree>
    <p:extLst>
      <p:ext uri="{BB962C8B-B14F-4D97-AF65-F5344CB8AC3E}">
        <p14:creationId xmlns:p14="http://schemas.microsoft.com/office/powerpoint/2010/main" val="11184977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15746"/>
            <a:ext cx="12191999" cy="6858000"/>
          </a:xfrm>
        </p:spPr>
      </p:pic>
    </p:spTree>
    <p:extLst>
      <p:ext uri="{BB962C8B-B14F-4D97-AF65-F5344CB8AC3E}">
        <p14:creationId xmlns:p14="http://schemas.microsoft.com/office/powerpoint/2010/main" val="370098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11500" b="1" dirty="0" smtClean="0"/>
              <a:t>#4   We Must Move Upward…</a:t>
            </a:r>
            <a:endParaRPr lang="en-US" sz="11500" b="1" dirty="0"/>
          </a:p>
        </p:txBody>
      </p:sp>
    </p:spTree>
    <p:extLst>
      <p:ext uri="{BB962C8B-B14F-4D97-AF65-F5344CB8AC3E}">
        <p14:creationId xmlns:p14="http://schemas.microsoft.com/office/powerpoint/2010/main" val="12976179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r>
              <a:rPr lang="en-US" sz="3600" dirty="0" smtClean="0"/>
              <a:t>Phil. 3:13   “straining toward what is ahead”</a:t>
            </a:r>
          </a:p>
          <a:p>
            <a:r>
              <a:rPr lang="en-US" sz="3600" dirty="0"/>
              <a:t> </a:t>
            </a:r>
            <a:r>
              <a:rPr lang="en-US" sz="3600" dirty="0" smtClean="0"/>
              <a:t> ‘reaching forth to those things which are before us.</a:t>
            </a:r>
          </a:p>
          <a:p>
            <a:r>
              <a:rPr lang="en-US" sz="3600" dirty="0"/>
              <a:t> </a:t>
            </a:r>
            <a:r>
              <a:rPr lang="en-US" sz="3600" dirty="0" smtClean="0"/>
              <a:t> The direction is “Future”.</a:t>
            </a:r>
          </a:p>
          <a:p>
            <a:endParaRPr lang="en-US" sz="3600" dirty="0"/>
          </a:p>
          <a:p>
            <a:r>
              <a:rPr lang="en-US" sz="3600" dirty="0" smtClean="0"/>
              <a:t>Look at the other direction indicator in verse 14</a:t>
            </a:r>
            <a:r>
              <a:rPr lang="en-US" sz="3600" dirty="0" smtClean="0"/>
              <a:t>.</a:t>
            </a:r>
          </a:p>
          <a:p>
            <a:r>
              <a:rPr lang="en-US" sz="3600" b="1" u="sng" dirty="0" smtClean="0">
                <a:solidFill>
                  <a:srgbClr val="7030A0"/>
                </a:solidFill>
              </a:rPr>
              <a:t>Phil. 3:14 I </a:t>
            </a:r>
            <a:r>
              <a:rPr lang="en-US" sz="3600" b="1" u="sng" dirty="0">
                <a:solidFill>
                  <a:srgbClr val="7030A0"/>
                </a:solidFill>
              </a:rPr>
              <a:t>press toward the mark for the prize of the high calling of God in Christ Jesus</a:t>
            </a:r>
            <a:r>
              <a:rPr lang="en-US" sz="3600" b="1" dirty="0">
                <a:solidFill>
                  <a:srgbClr val="7030A0"/>
                </a:solidFill>
              </a:rPr>
              <a:t>.</a:t>
            </a:r>
            <a:endParaRPr lang="en-US" sz="3600" b="1" dirty="0" smtClean="0">
              <a:solidFill>
                <a:srgbClr val="7030A0"/>
              </a:solidFill>
            </a:endParaRPr>
          </a:p>
          <a:p>
            <a:r>
              <a:rPr lang="en-US" sz="3600" dirty="0" smtClean="0"/>
              <a:t>What is it?   “Upward”.  The high calling. </a:t>
            </a:r>
          </a:p>
          <a:p>
            <a:r>
              <a:rPr lang="en-US" sz="3600" dirty="0" smtClean="0"/>
              <a:t>NIV says:  The heavenward calling.</a:t>
            </a:r>
          </a:p>
          <a:p>
            <a:r>
              <a:rPr lang="en-US" sz="3600" dirty="0"/>
              <a:t> </a:t>
            </a:r>
            <a:r>
              <a:rPr lang="en-US" sz="3600" dirty="0" smtClean="0"/>
              <a:t> Question?   Have you noticed that most of us are more interested</a:t>
            </a:r>
          </a:p>
          <a:p>
            <a:r>
              <a:rPr lang="en-US" sz="3600" dirty="0" smtClean="0"/>
              <a:t>In the future direction than we are in the </a:t>
            </a:r>
            <a:r>
              <a:rPr lang="en-US" sz="3600" b="1" dirty="0" smtClean="0">
                <a:solidFill>
                  <a:srgbClr val="7030A0"/>
                </a:solidFill>
              </a:rPr>
              <a:t>‘upward direction</a:t>
            </a:r>
            <a:r>
              <a:rPr lang="en-US" sz="3600" b="1" dirty="0" smtClean="0">
                <a:solidFill>
                  <a:srgbClr val="7030A0"/>
                </a:solidFill>
              </a:rPr>
              <a:t>’?</a:t>
            </a:r>
            <a:endParaRPr lang="en-US" sz="3600" b="1" dirty="0">
              <a:solidFill>
                <a:srgbClr val="7030A0"/>
              </a:solidFill>
            </a:endParaRPr>
          </a:p>
        </p:txBody>
      </p:sp>
    </p:spTree>
    <p:extLst>
      <p:ext uri="{BB962C8B-B14F-4D97-AF65-F5344CB8AC3E}">
        <p14:creationId xmlns:p14="http://schemas.microsoft.com/office/powerpoint/2010/main" val="237765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800" b="1" dirty="0" smtClean="0"/>
              <a:t>Tommie Smith:   We are too close to home to </a:t>
            </a:r>
          </a:p>
          <a:p>
            <a:r>
              <a:rPr lang="en-US" sz="4800" b="1" dirty="0" smtClean="0"/>
              <a:t>Stop before we get there!</a:t>
            </a:r>
            <a:endParaRPr lang="en-US" sz="4800" b="1" dirty="0"/>
          </a:p>
        </p:txBody>
      </p:sp>
    </p:spTree>
    <p:extLst>
      <p:ext uri="{BB962C8B-B14F-4D97-AF65-F5344CB8AC3E}">
        <p14:creationId xmlns:p14="http://schemas.microsoft.com/office/powerpoint/2010/main" val="40343016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8442" y="0"/>
            <a:ext cx="11917101" cy="6701742"/>
          </a:xfrm>
        </p:spPr>
        <p:txBody>
          <a:bodyPr>
            <a:normAutofit/>
          </a:bodyPr>
          <a:lstStyle/>
          <a:p>
            <a:r>
              <a:rPr lang="en-US" sz="3600" dirty="0" smtClean="0"/>
              <a:t>We will commit to a 30 year loan on a house, buy a car that depreciates so fast that in 3 or 4 years, it is not worth what</a:t>
            </a:r>
          </a:p>
          <a:p>
            <a:r>
              <a:rPr lang="en-US" sz="3600" dirty="0" smtClean="0"/>
              <a:t>You owe on it?</a:t>
            </a:r>
          </a:p>
          <a:p>
            <a:endParaRPr lang="en-US" sz="3600" dirty="0"/>
          </a:p>
          <a:p>
            <a:r>
              <a:rPr lang="en-US" sz="3600" dirty="0" smtClean="0"/>
              <a:t>But Heavenward, upward </a:t>
            </a:r>
            <a:r>
              <a:rPr lang="en-US" sz="3600" dirty="0" smtClean="0"/>
              <a:t>direction…Set your sights</a:t>
            </a:r>
          </a:p>
          <a:p>
            <a:r>
              <a:rPr lang="en-US" sz="3600" dirty="0" smtClean="0"/>
              <a:t>On “The home of the soul”  How beautiful Heaven Must</a:t>
            </a:r>
          </a:p>
          <a:p>
            <a:r>
              <a:rPr lang="en-US" sz="3600" dirty="0" smtClean="0"/>
              <a:t>Be </a:t>
            </a:r>
            <a:endParaRPr lang="en-US" sz="3600" dirty="0" smtClean="0"/>
          </a:p>
          <a:p>
            <a:r>
              <a:rPr lang="en-US" sz="3600" dirty="0"/>
              <a:t> </a:t>
            </a:r>
            <a:r>
              <a:rPr lang="en-US" sz="3600" dirty="0" smtClean="0"/>
              <a:t> God help us to set some biblical goals, make some </a:t>
            </a:r>
            <a:r>
              <a:rPr lang="en-US" sz="3600" b="1" u="sng" dirty="0" smtClean="0">
                <a:solidFill>
                  <a:srgbClr val="FF0000"/>
                </a:solidFill>
              </a:rPr>
              <a:t>‘heavenly</a:t>
            </a:r>
          </a:p>
          <a:p>
            <a:r>
              <a:rPr lang="en-US" sz="3600" b="1" u="sng" dirty="0" smtClean="0">
                <a:solidFill>
                  <a:srgbClr val="FF0000"/>
                </a:solidFill>
              </a:rPr>
              <a:t>Resolutions, </a:t>
            </a:r>
            <a:r>
              <a:rPr lang="en-US" sz="3600" dirty="0" smtClean="0"/>
              <a:t>make some spiritual decisions that will move us </a:t>
            </a:r>
          </a:p>
          <a:p>
            <a:r>
              <a:rPr lang="en-US" sz="3600" dirty="0" smtClean="0"/>
              <a:t>Closer to God and closer to one </a:t>
            </a:r>
            <a:r>
              <a:rPr lang="en-US" sz="3600" dirty="0" smtClean="0"/>
              <a:t>another..</a:t>
            </a:r>
            <a:endParaRPr lang="en-US" sz="3600" dirty="0"/>
          </a:p>
        </p:txBody>
      </p:sp>
    </p:spTree>
    <p:extLst>
      <p:ext uri="{BB962C8B-B14F-4D97-AF65-F5344CB8AC3E}">
        <p14:creationId xmlns:p14="http://schemas.microsoft.com/office/powerpoint/2010/main" val="4460993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597" y="127322"/>
            <a:ext cx="12099403" cy="6730678"/>
          </a:xfrm>
        </p:spPr>
        <p:txBody>
          <a:bodyPr>
            <a:normAutofit fontScale="92500" lnSpcReduction="20000"/>
          </a:bodyPr>
          <a:lstStyle/>
          <a:p>
            <a:r>
              <a:rPr lang="en-US" sz="3900" u="sng" dirty="0" smtClean="0">
                <a:solidFill>
                  <a:srgbClr val="FF0000"/>
                </a:solidFill>
              </a:rPr>
              <a:t>Just like Abraham and those faithful to God: Heb.11:10</a:t>
            </a:r>
          </a:p>
          <a:p>
            <a:r>
              <a:rPr lang="en-US" sz="3900" baseline="30000" dirty="0"/>
              <a:t>10 </a:t>
            </a:r>
            <a:r>
              <a:rPr lang="en-US" sz="3900" dirty="0"/>
              <a:t>For he looked for a city which hath foundations, whose builder and maker is </a:t>
            </a:r>
            <a:r>
              <a:rPr lang="en-US" sz="3900" dirty="0" smtClean="0"/>
              <a:t>God</a:t>
            </a:r>
          </a:p>
          <a:p>
            <a:r>
              <a:rPr lang="en-US" sz="3900" dirty="0"/>
              <a:t> </a:t>
            </a:r>
            <a:r>
              <a:rPr lang="en-US" sz="3900" dirty="0" smtClean="0"/>
              <a:t>Heb. 11:14-16 </a:t>
            </a:r>
            <a:r>
              <a:rPr lang="en-US" sz="3900" baseline="30000" dirty="0"/>
              <a:t>  </a:t>
            </a:r>
            <a:r>
              <a:rPr lang="en-US" sz="3900" dirty="0"/>
              <a:t>These all died in faith, not having received the promises, but having seen them afar off, and were persuaded of them, and embraced them, and confessed that they were strangers and pilgrims on the earth.</a:t>
            </a:r>
          </a:p>
          <a:p>
            <a:r>
              <a:rPr lang="en-US" sz="3900" baseline="30000" dirty="0"/>
              <a:t>14 </a:t>
            </a:r>
            <a:r>
              <a:rPr lang="en-US" sz="3900" dirty="0"/>
              <a:t>For they that say such things declare plainly that they seek a country.</a:t>
            </a:r>
          </a:p>
          <a:p>
            <a:r>
              <a:rPr lang="en-US" sz="3900" baseline="30000" dirty="0"/>
              <a:t>15 </a:t>
            </a:r>
            <a:r>
              <a:rPr lang="en-US" sz="3900" dirty="0"/>
              <a:t>And truly, if they had been mindful of that country from whence they came out, they might have had opportunity to have returned.</a:t>
            </a:r>
          </a:p>
          <a:p>
            <a:r>
              <a:rPr lang="en-US" sz="3900" baseline="30000" dirty="0"/>
              <a:t>16 </a:t>
            </a:r>
            <a:r>
              <a:rPr lang="en-US" sz="3900" dirty="0"/>
              <a:t>But now they desire a better country, that is, an heavenly: wherefore God is not ashamed to be called their God: for he hath prepared for them a city.</a:t>
            </a:r>
          </a:p>
          <a:p>
            <a:endParaRPr lang="en-US" dirty="0"/>
          </a:p>
        </p:txBody>
      </p:sp>
    </p:spTree>
    <p:extLst>
      <p:ext uri="{BB962C8B-B14F-4D97-AF65-F5344CB8AC3E}">
        <p14:creationId xmlns:p14="http://schemas.microsoft.com/office/powerpoint/2010/main" val="434180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How many of our New Year Resolutions are of a spiritual nature?</a:t>
            </a:r>
            <a:endParaRPr lang="en-US" b="1" u="sng" dirty="0">
              <a:solidFill>
                <a:srgbClr val="FF0000"/>
              </a:solidFill>
            </a:endParaRPr>
          </a:p>
        </p:txBody>
      </p:sp>
      <p:sp>
        <p:nvSpPr>
          <p:cNvPr id="3" name="Content Placeholder 2"/>
          <p:cNvSpPr>
            <a:spLocks noGrp="1"/>
          </p:cNvSpPr>
          <p:nvPr>
            <p:ph idx="1"/>
          </p:nvPr>
        </p:nvSpPr>
        <p:spPr>
          <a:xfrm>
            <a:off x="127322" y="1825625"/>
            <a:ext cx="12064678" cy="4933990"/>
          </a:xfrm>
        </p:spPr>
        <p:txBody>
          <a:bodyPr>
            <a:noAutofit/>
          </a:bodyPr>
          <a:lstStyle/>
          <a:p>
            <a:r>
              <a:rPr lang="en-US" sz="3600" dirty="0" smtClean="0"/>
              <a:t>How many of us are making New Year Resolutions that </a:t>
            </a:r>
          </a:p>
          <a:p>
            <a:r>
              <a:rPr lang="en-US" sz="3600" dirty="0" smtClean="0"/>
              <a:t>Require faith that God will work in our lives?</a:t>
            </a:r>
          </a:p>
          <a:p>
            <a:r>
              <a:rPr lang="en-US" sz="3600" b="1" u="sng" dirty="0" smtClean="0">
                <a:solidFill>
                  <a:srgbClr val="00B050"/>
                </a:solidFill>
              </a:rPr>
              <a:t>Do we feel the tug of heaven? </a:t>
            </a:r>
            <a:r>
              <a:rPr lang="en-US" sz="3600" b="1" u="sng" dirty="0" smtClean="0">
                <a:solidFill>
                  <a:srgbClr val="00B050"/>
                </a:solidFill>
              </a:rPr>
              <a:t> </a:t>
            </a:r>
            <a:r>
              <a:rPr lang="en-US" sz="3600" dirty="0" smtClean="0"/>
              <a:t>Are we packed up and ready to</a:t>
            </a:r>
          </a:p>
          <a:p>
            <a:r>
              <a:rPr lang="en-US" sz="3600" dirty="0" smtClean="0"/>
              <a:t>Go to Heaven?  </a:t>
            </a:r>
            <a:r>
              <a:rPr lang="en-US" sz="3600" dirty="0" smtClean="0"/>
              <a:t> </a:t>
            </a:r>
            <a:endParaRPr lang="en-US" sz="3600" dirty="0" smtClean="0"/>
          </a:p>
          <a:p>
            <a:pPr marL="0" indent="0">
              <a:buNone/>
            </a:pPr>
            <a:r>
              <a:rPr lang="en-US" sz="3600" dirty="0"/>
              <a:t> </a:t>
            </a:r>
            <a:r>
              <a:rPr lang="en-US" sz="3600" dirty="0" smtClean="0"/>
              <a:t>     </a:t>
            </a:r>
            <a:r>
              <a:rPr lang="en-US" sz="3600" dirty="0" smtClean="0"/>
              <a:t>Yes</a:t>
            </a:r>
            <a:r>
              <a:rPr lang="en-US" sz="3600" dirty="0" smtClean="0"/>
              <a:t>, today, January 7, 2018 is time to make New Year</a:t>
            </a:r>
          </a:p>
          <a:p>
            <a:r>
              <a:rPr lang="en-US" sz="3600" dirty="0" smtClean="0"/>
              <a:t>Resolutions of a spiritual nature.</a:t>
            </a:r>
          </a:p>
          <a:p>
            <a:r>
              <a:rPr lang="en-US" sz="3600" dirty="0"/>
              <a:t> </a:t>
            </a:r>
            <a:r>
              <a:rPr lang="en-US" sz="3600" dirty="0" smtClean="0"/>
              <a:t> God wants us to be </a:t>
            </a:r>
            <a:r>
              <a:rPr lang="en-US" sz="3600" dirty="0" smtClean="0"/>
              <a:t>the </a:t>
            </a:r>
            <a:r>
              <a:rPr lang="en-US" sz="3600" dirty="0" smtClean="0"/>
              <a:t>best we can be…and He has promised</a:t>
            </a:r>
          </a:p>
          <a:p>
            <a:r>
              <a:rPr lang="en-US" sz="3600" dirty="0" smtClean="0"/>
              <a:t>His help to us.</a:t>
            </a:r>
            <a:endParaRPr lang="en-US" sz="3600" dirty="0"/>
          </a:p>
        </p:txBody>
      </p:sp>
    </p:spTree>
    <p:extLst>
      <p:ext uri="{BB962C8B-B14F-4D97-AF65-F5344CB8AC3E}">
        <p14:creationId xmlns:p14="http://schemas.microsoft.com/office/powerpoint/2010/main" val="1463511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71190"/>
          </a:xfrm>
        </p:spPr>
        <p:txBody>
          <a:bodyPr>
            <a:normAutofit/>
          </a:bodyPr>
          <a:lstStyle/>
          <a:p>
            <a:r>
              <a:rPr lang="en-US" sz="3600" dirty="0" smtClean="0"/>
              <a:t>Are you walking in the light?  I John 1:7</a:t>
            </a:r>
          </a:p>
          <a:p>
            <a:r>
              <a:rPr lang="en-US" sz="3600" dirty="0" smtClean="0"/>
              <a:t>Are you walking at all?</a:t>
            </a:r>
          </a:p>
          <a:p>
            <a:r>
              <a:rPr lang="en-US" sz="3600" dirty="0" smtClean="0"/>
              <a:t>Are you living each day as if it is the last day that you</a:t>
            </a:r>
          </a:p>
          <a:p>
            <a:r>
              <a:rPr lang="en-US" sz="3600" dirty="0" smtClean="0"/>
              <a:t>Will be living on this earth</a:t>
            </a:r>
            <a:r>
              <a:rPr lang="en-US" sz="3600" dirty="0" smtClean="0"/>
              <a:t>?  Wha</a:t>
            </a:r>
            <a:r>
              <a:rPr lang="en-US" sz="3600" dirty="0" smtClean="0"/>
              <a:t>t will you be doing</a:t>
            </a:r>
          </a:p>
          <a:p>
            <a:r>
              <a:rPr lang="en-US" sz="3600" dirty="0" smtClean="0"/>
              <a:t>On the last day you have on this earth?</a:t>
            </a:r>
            <a:endParaRPr lang="en-US" sz="3600" dirty="0" smtClean="0"/>
          </a:p>
          <a:p>
            <a:endParaRPr lang="en-US" sz="3600" dirty="0"/>
          </a:p>
          <a:p>
            <a:r>
              <a:rPr lang="en-US" sz="3600" dirty="0" smtClean="0"/>
              <a:t>Are you a child of God?  Seriously…a true, dedicated </a:t>
            </a:r>
          </a:p>
          <a:p>
            <a:r>
              <a:rPr lang="en-US" sz="3600" dirty="0" smtClean="0"/>
              <a:t>Christian?  </a:t>
            </a:r>
          </a:p>
          <a:p>
            <a:r>
              <a:rPr lang="en-US" sz="3600" dirty="0"/>
              <a:t> </a:t>
            </a:r>
            <a:r>
              <a:rPr lang="en-US" sz="3600" dirty="0" smtClean="0"/>
              <a:t> Let us all make today, a day of beginnings!  </a:t>
            </a:r>
            <a:endParaRPr lang="en-US" sz="3600" dirty="0"/>
          </a:p>
        </p:txBody>
      </p:sp>
    </p:spTree>
    <p:extLst>
      <p:ext uri="{BB962C8B-B14F-4D97-AF65-F5344CB8AC3E}">
        <p14:creationId xmlns:p14="http://schemas.microsoft.com/office/powerpoint/2010/main" val="9507499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6858000"/>
          </a:xfrm>
        </p:spPr>
      </p:pic>
    </p:spTree>
    <p:extLst>
      <p:ext uri="{BB962C8B-B14F-4D97-AF65-F5344CB8AC3E}">
        <p14:creationId xmlns:p14="http://schemas.microsoft.com/office/powerpoint/2010/main" val="789715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420" y="0"/>
            <a:ext cx="12094580" cy="6858000"/>
          </a:xfrm>
        </p:spPr>
        <p:txBody>
          <a:bodyPr>
            <a:normAutofit/>
          </a:bodyPr>
          <a:lstStyle/>
          <a:p>
            <a:r>
              <a:rPr lang="en-US" sz="3600" b="1" u="sng" dirty="0" smtClean="0">
                <a:solidFill>
                  <a:srgbClr val="00B050"/>
                </a:solidFill>
              </a:rPr>
              <a:t>A Challenge to you and me..</a:t>
            </a:r>
          </a:p>
          <a:p>
            <a:r>
              <a:rPr lang="en-US" sz="3600" dirty="0" smtClean="0"/>
              <a:t>1</a:t>
            </a:r>
            <a:r>
              <a:rPr lang="en-US" sz="3600" dirty="0" smtClean="0"/>
              <a:t>.  Spend at </a:t>
            </a:r>
            <a:r>
              <a:rPr lang="en-US" sz="3600" dirty="0" smtClean="0"/>
              <a:t>least </a:t>
            </a:r>
            <a:r>
              <a:rPr lang="en-US" sz="3600" dirty="0" smtClean="0"/>
              <a:t>5 minutes reading the Word of God each day.</a:t>
            </a:r>
          </a:p>
          <a:p>
            <a:r>
              <a:rPr lang="en-US" sz="3600" dirty="0" smtClean="0"/>
              <a:t>2.  Spend at least 5 minutes thinking about what we have</a:t>
            </a:r>
          </a:p>
          <a:p>
            <a:r>
              <a:rPr lang="en-US" sz="3600" dirty="0" smtClean="0"/>
              <a:t>Read and how it can apply to us.</a:t>
            </a:r>
          </a:p>
          <a:p>
            <a:r>
              <a:rPr lang="en-US" sz="3600" dirty="0" smtClean="0"/>
              <a:t>3.  Spend at least 5 minutes asking God’s providential help and</a:t>
            </a:r>
          </a:p>
          <a:p>
            <a:r>
              <a:rPr lang="en-US" sz="3600" dirty="0"/>
              <a:t>a</a:t>
            </a:r>
            <a:r>
              <a:rPr lang="en-US" sz="3600" dirty="0" smtClean="0"/>
              <a:t>ssistant </a:t>
            </a:r>
            <a:r>
              <a:rPr lang="en-US" sz="3600" dirty="0" smtClean="0"/>
              <a:t>in both understanding and living out His word each day</a:t>
            </a:r>
            <a:r>
              <a:rPr lang="en-US" sz="3600" dirty="0" smtClean="0"/>
              <a:t>.         Total:     </a:t>
            </a:r>
            <a:r>
              <a:rPr lang="en-US" sz="3600" b="1" u="sng" dirty="0" smtClean="0">
                <a:solidFill>
                  <a:srgbClr val="00B050"/>
                </a:solidFill>
              </a:rPr>
              <a:t>15 minutes</a:t>
            </a:r>
            <a:endParaRPr lang="en-US" sz="3600" b="1" u="sng" dirty="0" smtClean="0">
              <a:solidFill>
                <a:srgbClr val="00B050"/>
              </a:solidFill>
            </a:endParaRPr>
          </a:p>
          <a:p>
            <a:endParaRPr lang="en-US" sz="3600" dirty="0"/>
          </a:p>
          <a:p>
            <a:r>
              <a:rPr lang="en-US" sz="3600" dirty="0" smtClean="0"/>
              <a:t>Read the Bible schedule in the bulletin today.</a:t>
            </a:r>
          </a:p>
          <a:p>
            <a:r>
              <a:rPr lang="en-US" sz="3600" dirty="0" smtClean="0"/>
              <a:t>Let’s get to work…  Work for the night is coming!</a:t>
            </a:r>
          </a:p>
          <a:p>
            <a:endParaRPr lang="en-US" dirty="0" smtClean="0"/>
          </a:p>
        </p:txBody>
      </p:sp>
    </p:spTree>
    <p:extLst>
      <p:ext uri="{BB962C8B-B14F-4D97-AF65-F5344CB8AC3E}">
        <p14:creationId xmlns:p14="http://schemas.microsoft.com/office/powerpoint/2010/main" val="3810358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par>
                                <p:cTn id="19" presetID="31"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4" end="4"/>
                                            </p:txEl>
                                          </p:spTgt>
                                        </p:tgtEl>
                                      </p:cBhvr>
                                    </p:animEffect>
                                  </p:childTnLst>
                                </p:cTn>
                              </p:par>
                              <p:par>
                                <p:cTn id="33" presetID="31" presetClass="entr" presetSubtype="0"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48041"/>
          </a:xfrm>
        </p:spPr>
        <p:txBody>
          <a:bodyPr/>
          <a:lstStyle/>
          <a:p>
            <a:r>
              <a:rPr lang="en-US" sz="3600" dirty="0" smtClean="0"/>
              <a:t>Paul said:   I can do all things..Phil.4:13</a:t>
            </a:r>
          </a:p>
          <a:p>
            <a:endParaRPr lang="en-US" sz="3600" dirty="0"/>
          </a:p>
          <a:p>
            <a:r>
              <a:rPr lang="en-US" sz="3600" dirty="0" smtClean="0"/>
              <a:t>John 1:12-13 </a:t>
            </a:r>
            <a:endParaRPr lang="en-US" sz="3600" b="1" dirty="0" smtClean="0"/>
          </a:p>
          <a:p>
            <a:r>
              <a:rPr lang="en-US" sz="3600" baseline="30000" dirty="0" smtClean="0"/>
              <a:t>12 </a:t>
            </a:r>
            <a:r>
              <a:rPr lang="en-US" sz="3600" dirty="0" smtClean="0"/>
              <a:t>But as many as received him, to them gave he power to become the sons of God, even to them that believe on his name:</a:t>
            </a:r>
          </a:p>
          <a:p>
            <a:r>
              <a:rPr lang="en-US" sz="3600" baseline="30000" dirty="0" smtClean="0"/>
              <a:t>13 </a:t>
            </a:r>
            <a:r>
              <a:rPr lang="en-US" sz="3600" b="1" i="1" u="sng" dirty="0" smtClean="0"/>
              <a:t>Which were born</a:t>
            </a:r>
            <a:r>
              <a:rPr lang="en-US" sz="3600" dirty="0" smtClean="0"/>
              <a:t>, not of blood, nor of the will of the flesh, nor of the will of </a:t>
            </a:r>
            <a:r>
              <a:rPr lang="en-US" sz="3600" dirty="0" err="1" smtClean="0"/>
              <a:t>man,but</a:t>
            </a:r>
            <a:r>
              <a:rPr lang="en-US" sz="3600" dirty="0" smtClean="0"/>
              <a:t>  </a:t>
            </a:r>
            <a:r>
              <a:rPr lang="en-US" sz="3600" b="1" i="1" u="sng" dirty="0" smtClean="0"/>
              <a:t>of God</a:t>
            </a:r>
          </a:p>
          <a:p>
            <a:endParaRPr lang="en-US" dirty="0"/>
          </a:p>
        </p:txBody>
      </p:sp>
    </p:spTree>
    <p:extLst>
      <p:ext uri="{BB962C8B-B14F-4D97-AF65-F5344CB8AC3E}">
        <p14:creationId xmlns:p14="http://schemas.microsoft.com/office/powerpoint/2010/main" val="14054852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6858000"/>
          </a:xfrm>
        </p:spPr>
      </p:pic>
    </p:spTree>
    <p:extLst>
      <p:ext uri="{BB962C8B-B14F-4D97-AF65-F5344CB8AC3E}">
        <p14:creationId xmlns:p14="http://schemas.microsoft.com/office/powerpoint/2010/main" val="36050557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132648600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420" y="0"/>
            <a:ext cx="12094580" cy="6858000"/>
          </a:xfrm>
        </p:spPr>
        <p:txBody>
          <a:bodyPr/>
          <a:lstStyle/>
          <a:p>
            <a:r>
              <a:rPr lang="en-US" sz="3600" b="1" dirty="0"/>
              <a:t>A New Leaf</a:t>
            </a:r>
          </a:p>
          <a:p>
            <a:r>
              <a:rPr lang="en-US" sz="3600" dirty="0"/>
              <a:t>by </a:t>
            </a:r>
            <a:r>
              <a:rPr lang="en-US" sz="3600" dirty="0">
                <a:hlinkClick r:id="rId2"/>
              </a:rPr>
              <a:t>Helen Field </a:t>
            </a:r>
            <a:r>
              <a:rPr lang="en-US" sz="3600" dirty="0" smtClean="0">
                <a:hlinkClick r:id="rId2"/>
              </a:rPr>
              <a:t>Fischer</a:t>
            </a:r>
            <a:endParaRPr lang="en-US" sz="3600" dirty="0" smtClean="0"/>
          </a:p>
          <a:p>
            <a:endParaRPr lang="en-US" sz="3600" dirty="0"/>
          </a:p>
          <a:p>
            <a:r>
              <a:rPr lang="en-US" sz="3600" dirty="0"/>
              <a:t>He came to my desk with a quivering lip—</a:t>
            </a:r>
            <a:br>
              <a:rPr lang="en-US" sz="3600" dirty="0"/>
            </a:br>
            <a:r>
              <a:rPr lang="en-US" sz="3600" dirty="0"/>
              <a:t>—The lesson was done.</a:t>
            </a:r>
            <a:br>
              <a:rPr lang="en-US" sz="3600" dirty="0"/>
            </a:br>
            <a:r>
              <a:rPr lang="en-US" sz="3600" dirty="0"/>
              <a:t>“Dear Teacher, I want a new leaf,” he said,</a:t>
            </a:r>
            <a:br>
              <a:rPr lang="en-US" sz="3600" dirty="0"/>
            </a:br>
            <a:r>
              <a:rPr lang="en-US" sz="3600" dirty="0"/>
              <a:t>—“I have spoiled this one.”</a:t>
            </a:r>
            <a:br>
              <a:rPr lang="en-US" sz="3600" dirty="0"/>
            </a:br>
            <a:r>
              <a:rPr lang="en-US" sz="3600" dirty="0"/>
              <a:t>I took the old leaf, stained and blotted,</a:t>
            </a:r>
            <a:br>
              <a:rPr lang="en-US" sz="3600" dirty="0"/>
            </a:br>
            <a:r>
              <a:rPr lang="en-US" sz="3600" dirty="0"/>
              <a:t>And gave him a new one all unspotted,</a:t>
            </a:r>
            <a:br>
              <a:rPr lang="en-US" sz="3600" dirty="0"/>
            </a:br>
            <a:r>
              <a:rPr lang="en-US" sz="3600" dirty="0"/>
              <a:t>—And into his sad eyes smiled,</a:t>
            </a:r>
            <a:br>
              <a:rPr lang="en-US" sz="3600" dirty="0"/>
            </a:br>
            <a:r>
              <a:rPr lang="en-US" sz="3600" dirty="0"/>
              <a:t>—“Do better, now, my child.”</a:t>
            </a:r>
          </a:p>
          <a:p>
            <a:endParaRPr lang="en-US" dirty="0"/>
          </a:p>
        </p:txBody>
      </p:sp>
    </p:spTree>
    <p:extLst>
      <p:ext uri="{BB962C8B-B14F-4D97-AF65-F5344CB8AC3E}">
        <p14:creationId xmlns:p14="http://schemas.microsoft.com/office/powerpoint/2010/main" val="158417624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endParaRPr lang="en-US" dirty="0" smtClean="0"/>
          </a:p>
          <a:p>
            <a:r>
              <a:rPr lang="en-US" sz="3600" dirty="0" smtClean="0"/>
              <a:t>I </a:t>
            </a:r>
            <a:r>
              <a:rPr lang="en-US" sz="3600" dirty="0"/>
              <a:t>went to the throne with a quivering soul—</a:t>
            </a:r>
            <a:br>
              <a:rPr lang="en-US" sz="3600" dirty="0"/>
            </a:br>
            <a:r>
              <a:rPr lang="en-US" sz="3600" dirty="0"/>
              <a:t>—The Old Year was done.</a:t>
            </a:r>
            <a:br>
              <a:rPr lang="en-US" sz="3600" dirty="0"/>
            </a:br>
            <a:r>
              <a:rPr lang="en-US" sz="3600" dirty="0"/>
              <a:t>“Dear Father, hast Thou a new leaf for me?</a:t>
            </a:r>
            <a:br>
              <a:rPr lang="en-US" sz="3600" dirty="0"/>
            </a:br>
            <a:r>
              <a:rPr lang="en-US" sz="3600" dirty="0"/>
              <a:t>—I have spoiled this one.”</a:t>
            </a:r>
            <a:br>
              <a:rPr lang="en-US" sz="3600" dirty="0"/>
            </a:br>
            <a:r>
              <a:rPr lang="en-US" sz="3600" dirty="0"/>
              <a:t>He took the old leaf, stained and blotted,</a:t>
            </a:r>
            <a:br>
              <a:rPr lang="en-US" sz="3600" dirty="0"/>
            </a:br>
            <a:r>
              <a:rPr lang="en-US" sz="3600" dirty="0"/>
              <a:t>And gave me a new one all unspotted,</a:t>
            </a:r>
            <a:br>
              <a:rPr lang="en-US" sz="3600" dirty="0"/>
            </a:br>
            <a:r>
              <a:rPr lang="en-US" sz="3600" dirty="0"/>
              <a:t>—And into my sad heart smiled,</a:t>
            </a:r>
            <a:br>
              <a:rPr lang="en-US" sz="3600" dirty="0"/>
            </a:br>
            <a:r>
              <a:rPr lang="en-US" sz="3600" dirty="0"/>
              <a:t>—“Do better, now, my child.”</a:t>
            </a:r>
          </a:p>
        </p:txBody>
      </p:sp>
    </p:spTree>
    <p:extLst>
      <p:ext uri="{BB962C8B-B14F-4D97-AF65-F5344CB8AC3E}">
        <p14:creationId xmlns:p14="http://schemas.microsoft.com/office/powerpoint/2010/main" val="276485155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6858000"/>
          </a:xfrm>
        </p:spPr>
      </p:pic>
    </p:spTree>
    <p:extLst>
      <p:ext uri="{BB962C8B-B14F-4D97-AF65-F5344CB8AC3E}">
        <p14:creationId xmlns:p14="http://schemas.microsoft.com/office/powerpoint/2010/main" val="29664612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8760116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10936" cy="6858000"/>
          </a:xfrm>
        </p:spPr>
        <p:txBody>
          <a:bodyPr/>
          <a:lstStyle/>
          <a:p>
            <a:r>
              <a:rPr lang="en-US" sz="3600" b="1" dirty="0" smtClean="0"/>
              <a:t>Phil. 3:12-16   </a:t>
            </a:r>
          </a:p>
          <a:p>
            <a:r>
              <a:rPr lang="en-US" sz="3600" dirty="0" smtClean="0"/>
              <a:t> Finally, my brethren, rejoice in the Lord. </a:t>
            </a:r>
          </a:p>
          <a:p>
            <a:r>
              <a:rPr lang="en-US" sz="3600" dirty="0" smtClean="0"/>
              <a:t>To write the same things to you, to me indeed is not grievous, </a:t>
            </a:r>
          </a:p>
          <a:p>
            <a:r>
              <a:rPr lang="en-US" sz="3600" dirty="0" smtClean="0"/>
              <a:t>but for you it is safe.</a:t>
            </a:r>
          </a:p>
          <a:p>
            <a:r>
              <a:rPr lang="en-US" sz="3600" baseline="30000" dirty="0" smtClean="0"/>
              <a:t>2 </a:t>
            </a:r>
            <a:r>
              <a:rPr lang="en-US" sz="3600" dirty="0" smtClean="0"/>
              <a:t>Beware of dogs,</a:t>
            </a:r>
          </a:p>
          <a:p>
            <a:r>
              <a:rPr lang="en-US" sz="3600" dirty="0"/>
              <a:t> </a:t>
            </a:r>
            <a:r>
              <a:rPr lang="en-US" sz="3600" dirty="0" smtClean="0"/>
              <a:t> beware of evil workers, </a:t>
            </a:r>
          </a:p>
          <a:p>
            <a:r>
              <a:rPr lang="en-US" sz="3600" dirty="0"/>
              <a:t> </a:t>
            </a:r>
            <a:r>
              <a:rPr lang="en-US" sz="3600" dirty="0" smtClean="0"/>
              <a:t> beware of the concision.</a:t>
            </a:r>
          </a:p>
          <a:p>
            <a:r>
              <a:rPr lang="en-US" sz="3600" baseline="30000" dirty="0" smtClean="0"/>
              <a:t>3 </a:t>
            </a:r>
            <a:r>
              <a:rPr lang="en-US" sz="3600" dirty="0" smtClean="0"/>
              <a:t>For we are the circumcision, which worship God in the spirit, and rejoice in Christ Jesus,</a:t>
            </a:r>
            <a:r>
              <a:rPr lang="en-US" sz="3600" u="sng" dirty="0" smtClean="0"/>
              <a:t> </a:t>
            </a:r>
            <a:r>
              <a:rPr lang="en-US" sz="3600" b="1" u="sng" dirty="0" smtClean="0">
                <a:solidFill>
                  <a:srgbClr val="FF0000"/>
                </a:solidFill>
              </a:rPr>
              <a:t>and have no confidence in the flesh.</a:t>
            </a:r>
          </a:p>
          <a:p>
            <a:endParaRPr lang="en-US" b="1" dirty="0" smtClean="0">
              <a:solidFill>
                <a:srgbClr val="FF0000"/>
              </a:solidFill>
            </a:endParaRPr>
          </a:p>
          <a:p>
            <a:endParaRPr lang="en-US" dirty="0"/>
          </a:p>
        </p:txBody>
      </p:sp>
    </p:spTree>
    <p:extLst>
      <p:ext uri="{BB962C8B-B14F-4D97-AF65-F5344CB8AC3E}">
        <p14:creationId xmlns:p14="http://schemas.microsoft.com/office/powerpoint/2010/main" val="14896082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92500" lnSpcReduction="20000"/>
          </a:bodyPr>
          <a:lstStyle/>
          <a:p>
            <a:r>
              <a:rPr lang="en-US" sz="3900" baseline="30000" dirty="0" smtClean="0"/>
              <a:t>4 </a:t>
            </a:r>
            <a:r>
              <a:rPr lang="en-US" sz="3900" dirty="0" smtClean="0"/>
              <a:t>Though I might also have confidence in the flesh. If any other man </a:t>
            </a:r>
            <a:r>
              <a:rPr lang="en-US" sz="3900" dirty="0" err="1" smtClean="0"/>
              <a:t>thinketh</a:t>
            </a:r>
            <a:r>
              <a:rPr lang="en-US" sz="3900" dirty="0" smtClean="0"/>
              <a:t> that he hath whereof he might trust in the flesh, I more:    </a:t>
            </a:r>
            <a:r>
              <a:rPr lang="en-US" sz="3900" b="1" u="sng" dirty="0" smtClean="0"/>
              <a:t>Paul’s Past</a:t>
            </a:r>
          </a:p>
          <a:p>
            <a:r>
              <a:rPr lang="en-US" sz="3900" baseline="30000" dirty="0" smtClean="0"/>
              <a:t>5 </a:t>
            </a:r>
            <a:r>
              <a:rPr lang="en-US" sz="3900" dirty="0" smtClean="0"/>
              <a:t>Circumcised the eighth day,    (met the law requirement)</a:t>
            </a:r>
          </a:p>
          <a:p>
            <a:r>
              <a:rPr lang="en-US" sz="3900" dirty="0" smtClean="0"/>
              <a:t>  of the stock of Israel, (Was a real Jew!  )</a:t>
            </a:r>
          </a:p>
          <a:p>
            <a:r>
              <a:rPr lang="en-US" sz="3900" dirty="0" smtClean="0"/>
              <a:t>  of the tribe of Benjamin,(His tribe was great)</a:t>
            </a:r>
          </a:p>
          <a:p>
            <a:r>
              <a:rPr lang="en-US" sz="3900" dirty="0" smtClean="0"/>
              <a:t>  an Hebrew of the Hebrews; (Excelled among the Hebrews)</a:t>
            </a:r>
          </a:p>
          <a:p>
            <a:r>
              <a:rPr lang="en-US" sz="3900" dirty="0" smtClean="0"/>
              <a:t>  as touching the law, a Pharisee; (Very ,very strict)</a:t>
            </a:r>
          </a:p>
          <a:p>
            <a:r>
              <a:rPr lang="en-US" sz="3900" baseline="30000" dirty="0" smtClean="0"/>
              <a:t>6 </a:t>
            </a:r>
            <a:r>
              <a:rPr lang="en-US" sz="3900" dirty="0" smtClean="0"/>
              <a:t>Concerning zeal, persecuting the church;(Look what I did)</a:t>
            </a:r>
          </a:p>
          <a:p>
            <a:r>
              <a:rPr lang="en-US" sz="3900" dirty="0" smtClean="0"/>
              <a:t> touching the righteousness which is in the law, blameless.</a:t>
            </a:r>
          </a:p>
          <a:p>
            <a:r>
              <a:rPr lang="en-US" sz="3900" dirty="0"/>
              <a:t> </a:t>
            </a:r>
            <a:r>
              <a:rPr lang="en-US" sz="3900" dirty="0" smtClean="0"/>
              <a:t>      (Nothing to blame him for according to the law)</a:t>
            </a:r>
          </a:p>
          <a:p>
            <a:r>
              <a:rPr lang="en-US" sz="3900" baseline="30000" dirty="0" smtClean="0"/>
              <a:t>7 </a:t>
            </a:r>
            <a:r>
              <a:rPr lang="en-US" sz="3900" b="1" u="sng" dirty="0" smtClean="0">
                <a:solidFill>
                  <a:srgbClr val="FF0000"/>
                </a:solidFill>
              </a:rPr>
              <a:t>But what things were gain to me, those I counted loss for Christ.</a:t>
            </a:r>
          </a:p>
          <a:p>
            <a:endParaRPr lang="en-US" dirty="0"/>
          </a:p>
        </p:txBody>
      </p:sp>
    </p:spTree>
    <p:extLst>
      <p:ext uri="{BB962C8B-B14F-4D97-AF65-F5344CB8AC3E}">
        <p14:creationId xmlns:p14="http://schemas.microsoft.com/office/powerpoint/2010/main" val="14564669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4566" y="0"/>
            <a:ext cx="12326566" cy="6750996"/>
          </a:xfrm>
        </p:spPr>
        <p:txBody>
          <a:bodyPr>
            <a:normAutofit fontScale="92500" lnSpcReduction="20000"/>
          </a:bodyPr>
          <a:lstStyle/>
          <a:p>
            <a:r>
              <a:rPr lang="en-US" sz="3900" dirty="0" smtClean="0"/>
              <a:t>Yea doubtless, and I count all things but loss for the excellency of the knowledge of Christ Jesus my Lord: </a:t>
            </a:r>
            <a:r>
              <a:rPr lang="en-US" sz="3900" b="1" u="sng" dirty="0" smtClean="0">
                <a:solidFill>
                  <a:srgbClr val="FF0000"/>
                </a:solidFill>
              </a:rPr>
              <a:t>for whom I have suffered the loss of all things, </a:t>
            </a:r>
            <a:r>
              <a:rPr lang="en-US" sz="3900" dirty="0" smtClean="0"/>
              <a:t>and do count them but dung, that I may </a:t>
            </a:r>
            <a:r>
              <a:rPr lang="en-US" sz="3900" b="1" i="1" u="sng" dirty="0" smtClean="0"/>
              <a:t>win Christ</a:t>
            </a:r>
            <a:r>
              <a:rPr lang="en-US" sz="3900" dirty="0" smtClean="0"/>
              <a:t>,</a:t>
            </a:r>
          </a:p>
          <a:p>
            <a:r>
              <a:rPr lang="en-US" sz="3900" baseline="30000" dirty="0" smtClean="0"/>
              <a:t>9 </a:t>
            </a:r>
            <a:r>
              <a:rPr lang="en-US" sz="3900" dirty="0" smtClean="0"/>
              <a:t>And be found in him, not having mine own righteousness, which is of </a:t>
            </a:r>
            <a:r>
              <a:rPr lang="en-US" sz="3900" b="1" u="sng" dirty="0" smtClean="0"/>
              <a:t>the law</a:t>
            </a:r>
            <a:r>
              <a:rPr lang="en-US" sz="3900" dirty="0" smtClean="0"/>
              <a:t>, but that which is through the faith of Christ, the righteousness which is of God </a:t>
            </a:r>
            <a:r>
              <a:rPr lang="en-US" sz="3900" b="1" u="sng" dirty="0" smtClean="0">
                <a:solidFill>
                  <a:srgbClr val="FF0000"/>
                </a:solidFill>
              </a:rPr>
              <a:t>by faith</a:t>
            </a:r>
            <a:r>
              <a:rPr lang="en-US" sz="3900" dirty="0" smtClean="0"/>
              <a:t>:</a:t>
            </a:r>
          </a:p>
          <a:p>
            <a:r>
              <a:rPr lang="en-US" sz="3900" baseline="30000" dirty="0" smtClean="0"/>
              <a:t>10 </a:t>
            </a:r>
            <a:r>
              <a:rPr lang="en-US" sz="3900" dirty="0" smtClean="0"/>
              <a:t>That I may know him, and the power of his resurrection, and the fellowship of his sufferings, being made conformable unto his death;</a:t>
            </a:r>
          </a:p>
          <a:p>
            <a:r>
              <a:rPr lang="en-US" sz="3900" baseline="30000" dirty="0" smtClean="0"/>
              <a:t>11 </a:t>
            </a:r>
            <a:r>
              <a:rPr lang="en-US" sz="3900" dirty="0" smtClean="0"/>
              <a:t>If by any means I might attain unto the resurrection of the dead.</a:t>
            </a:r>
          </a:p>
          <a:p>
            <a:r>
              <a:rPr lang="en-US" sz="3900" baseline="30000" dirty="0" smtClean="0"/>
              <a:t>12 </a:t>
            </a:r>
            <a:r>
              <a:rPr lang="en-US" sz="3900" dirty="0" smtClean="0"/>
              <a:t>Not as though I had already attained, either were already perfect: but I follow after, if that I may apprehend that for which also I am apprehended of Christ Jesus.</a:t>
            </a:r>
          </a:p>
          <a:p>
            <a:endParaRPr lang="en-US" dirty="0"/>
          </a:p>
        </p:txBody>
      </p:sp>
    </p:spTree>
    <p:extLst>
      <p:ext uri="{BB962C8B-B14F-4D97-AF65-F5344CB8AC3E}">
        <p14:creationId xmlns:p14="http://schemas.microsoft.com/office/powerpoint/2010/main" val="30045179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442" y="94101"/>
            <a:ext cx="11973128" cy="6559617"/>
          </a:xfrm>
        </p:spPr>
        <p:txBody>
          <a:bodyPr/>
          <a:lstStyle/>
          <a:p>
            <a:r>
              <a:rPr lang="en-US" sz="3600" baseline="30000" dirty="0" smtClean="0"/>
              <a:t>13 </a:t>
            </a:r>
            <a:r>
              <a:rPr lang="en-US" sz="3600" dirty="0" smtClean="0"/>
              <a:t>Brethren, I count not myself to have apprehended: but this one thing I do,</a:t>
            </a:r>
            <a:r>
              <a:rPr lang="en-US" sz="3600" b="1" u="sng" dirty="0" smtClean="0">
                <a:solidFill>
                  <a:srgbClr val="FF0000"/>
                </a:solidFill>
              </a:rPr>
              <a:t> forgetting </a:t>
            </a:r>
            <a:r>
              <a:rPr lang="en-US" sz="3600" b="1" dirty="0" smtClean="0"/>
              <a:t>those things which are behind</a:t>
            </a:r>
            <a:r>
              <a:rPr lang="en-US" sz="3600" dirty="0" smtClean="0"/>
              <a:t>, and </a:t>
            </a:r>
            <a:r>
              <a:rPr lang="en-US" sz="3600" b="1" i="1" u="sng" dirty="0" smtClean="0">
                <a:solidFill>
                  <a:srgbClr val="FF0000"/>
                </a:solidFill>
              </a:rPr>
              <a:t>reaching forth </a:t>
            </a:r>
            <a:r>
              <a:rPr lang="en-US" sz="3600" b="1" dirty="0" smtClean="0"/>
              <a:t>unto those things which are before</a:t>
            </a:r>
            <a:r>
              <a:rPr lang="en-US" sz="3600" dirty="0" smtClean="0"/>
              <a:t>,</a:t>
            </a:r>
          </a:p>
          <a:p>
            <a:r>
              <a:rPr lang="en-US" sz="3600" b="1" baseline="30000" dirty="0" smtClean="0"/>
              <a:t>14 </a:t>
            </a:r>
            <a:r>
              <a:rPr lang="en-US" sz="3600" b="1" dirty="0" smtClean="0"/>
              <a:t>I </a:t>
            </a:r>
            <a:r>
              <a:rPr lang="en-US" sz="3600" b="1" u="sng" dirty="0" smtClean="0">
                <a:solidFill>
                  <a:srgbClr val="FF0000"/>
                </a:solidFill>
              </a:rPr>
              <a:t>press toward </a:t>
            </a:r>
            <a:r>
              <a:rPr lang="en-US" sz="3600" b="1" dirty="0" smtClean="0"/>
              <a:t>the mark for the prize of </a:t>
            </a:r>
            <a:r>
              <a:rPr lang="en-US" sz="3600" b="1" u="sng" dirty="0" smtClean="0">
                <a:solidFill>
                  <a:srgbClr val="FF0000"/>
                </a:solidFill>
              </a:rPr>
              <a:t>the high calling </a:t>
            </a:r>
            <a:r>
              <a:rPr lang="en-US" sz="3600" b="1" dirty="0" smtClean="0"/>
              <a:t>of God in Christ Jesus.</a:t>
            </a:r>
          </a:p>
          <a:p>
            <a:r>
              <a:rPr lang="en-US" sz="3600" baseline="30000" dirty="0" smtClean="0"/>
              <a:t>15 </a:t>
            </a:r>
            <a:r>
              <a:rPr lang="en-US" sz="3600" dirty="0" smtClean="0"/>
              <a:t>Let us therefore, as many as be perfect, be thus minded: and if in any thing ye be otherwise minded, God shall reveal even this unto you.</a:t>
            </a:r>
          </a:p>
          <a:p>
            <a:r>
              <a:rPr lang="en-US" sz="3600" baseline="30000" dirty="0" smtClean="0"/>
              <a:t>16 </a:t>
            </a:r>
            <a:r>
              <a:rPr lang="en-US" sz="3600" dirty="0" smtClean="0"/>
              <a:t>Nevertheless, whereto we have already attained, let us walk by the same rule, let us mind the same thing.</a:t>
            </a:r>
          </a:p>
          <a:p>
            <a:endParaRPr lang="en-US" dirty="0"/>
          </a:p>
        </p:txBody>
      </p:sp>
    </p:spTree>
    <p:extLst>
      <p:ext uri="{BB962C8B-B14F-4D97-AF65-F5344CB8AC3E}">
        <p14:creationId xmlns:p14="http://schemas.microsoft.com/office/powerpoint/2010/main" val="11705202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TotalTime>
  <Words>1757</Words>
  <Application>Microsoft Office PowerPoint</Application>
  <PresentationFormat>Widescreen</PresentationFormat>
  <Paragraphs>235</Paragraphs>
  <Slides>46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46</vt:i4>
      </vt:variant>
    </vt:vector>
  </HeadingPairs>
  <TitlesOfParts>
    <vt:vector size="5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Our 2018 Resolutions</vt:lpstr>
      <vt:lpstr>PowerPoint Presentation</vt:lpstr>
      <vt:lpstr>God’s Gift of another year to live 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many of our New Year Resolutions are of a spiritual nature?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Fresh Starts</dc:title>
  <dc:creator>mac</dc:creator>
  <cp:lastModifiedBy>mac</cp:lastModifiedBy>
  <cp:revision>30</cp:revision>
  <cp:lastPrinted>2018-01-04T12:40:22Z</cp:lastPrinted>
  <dcterms:created xsi:type="dcterms:W3CDTF">2018-01-03T14:09:03Z</dcterms:created>
  <dcterms:modified xsi:type="dcterms:W3CDTF">2018-01-04T12:42:59Z</dcterms:modified>
</cp:coreProperties>
</file>