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6" r:id="rId4"/>
    <p:sldId id="275" r:id="rId5"/>
    <p:sldId id="278" r:id="rId6"/>
    <p:sldId id="277" r:id="rId7"/>
    <p:sldId id="257" r:id="rId8"/>
    <p:sldId id="282" r:id="rId9"/>
    <p:sldId id="279" r:id="rId10"/>
    <p:sldId id="286" r:id="rId11"/>
    <p:sldId id="258" r:id="rId12"/>
    <p:sldId id="287" r:id="rId13"/>
    <p:sldId id="271" r:id="rId14"/>
    <p:sldId id="281" r:id="rId15"/>
    <p:sldId id="284" r:id="rId16"/>
    <p:sldId id="270" r:id="rId17"/>
    <p:sldId id="269" r:id="rId18"/>
    <p:sldId id="289" r:id="rId19"/>
    <p:sldId id="268" r:id="rId20"/>
    <p:sldId id="267" r:id="rId21"/>
    <p:sldId id="280" r:id="rId22"/>
    <p:sldId id="285" r:id="rId23"/>
    <p:sldId id="288" r:id="rId24"/>
    <p:sldId id="266" r:id="rId25"/>
    <p:sldId id="265" r:id="rId26"/>
    <p:sldId id="290" r:id="rId27"/>
    <p:sldId id="264" r:id="rId28"/>
    <p:sldId id="262" r:id="rId29"/>
    <p:sldId id="261" r:id="rId30"/>
    <p:sldId id="25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87504E-D6C5-4CF2-8908-936F8A6738E4}"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72B47-713A-4078-9BD3-55BFA7416E19}" type="slidenum">
              <a:rPr lang="en-US" smtClean="0"/>
              <a:t>‹#›</a:t>
            </a:fld>
            <a:endParaRPr lang="en-US"/>
          </a:p>
        </p:txBody>
      </p:sp>
    </p:spTree>
    <p:extLst>
      <p:ext uri="{BB962C8B-B14F-4D97-AF65-F5344CB8AC3E}">
        <p14:creationId xmlns:p14="http://schemas.microsoft.com/office/powerpoint/2010/main" val="3102379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7504E-D6C5-4CF2-8908-936F8A6738E4}"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72B47-713A-4078-9BD3-55BFA7416E19}" type="slidenum">
              <a:rPr lang="en-US" smtClean="0"/>
              <a:t>‹#›</a:t>
            </a:fld>
            <a:endParaRPr lang="en-US"/>
          </a:p>
        </p:txBody>
      </p:sp>
    </p:spTree>
    <p:extLst>
      <p:ext uri="{BB962C8B-B14F-4D97-AF65-F5344CB8AC3E}">
        <p14:creationId xmlns:p14="http://schemas.microsoft.com/office/powerpoint/2010/main" val="2120771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7504E-D6C5-4CF2-8908-936F8A6738E4}"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72B47-713A-4078-9BD3-55BFA7416E19}" type="slidenum">
              <a:rPr lang="en-US" smtClean="0"/>
              <a:t>‹#›</a:t>
            </a:fld>
            <a:endParaRPr lang="en-US"/>
          </a:p>
        </p:txBody>
      </p:sp>
    </p:spTree>
    <p:extLst>
      <p:ext uri="{BB962C8B-B14F-4D97-AF65-F5344CB8AC3E}">
        <p14:creationId xmlns:p14="http://schemas.microsoft.com/office/powerpoint/2010/main" val="1703770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7504E-D6C5-4CF2-8908-936F8A6738E4}"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72B47-713A-4078-9BD3-55BFA7416E19}" type="slidenum">
              <a:rPr lang="en-US" smtClean="0"/>
              <a:t>‹#›</a:t>
            </a:fld>
            <a:endParaRPr lang="en-US"/>
          </a:p>
        </p:txBody>
      </p:sp>
    </p:spTree>
    <p:extLst>
      <p:ext uri="{BB962C8B-B14F-4D97-AF65-F5344CB8AC3E}">
        <p14:creationId xmlns:p14="http://schemas.microsoft.com/office/powerpoint/2010/main" val="132075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87504E-D6C5-4CF2-8908-936F8A6738E4}"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72B47-713A-4078-9BD3-55BFA7416E19}" type="slidenum">
              <a:rPr lang="en-US" smtClean="0"/>
              <a:t>‹#›</a:t>
            </a:fld>
            <a:endParaRPr lang="en-US"/>
          </a:p>
        </p:txBody>
      </p:sp>
    </p:spTree>
    <p:extLst>
      <p:ext uri="{BB962C8B-B14F-4D97-AF65-F5344CB8AC3E}">
        <p14:creationId xmlns:p14="http://schemas.microsoft.com/office/powerpoint/2010/main" val="3332317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87504E-D6C5-4CF2-8908-936F8A6738E4}" type="datetimeFigureOut">
              <a:rPr lang="en-US" smtClean="0"/>
              <a:t>10/13/2018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72B47-713A-4078-9BD3-55BFA7416E19}" type="slidenum">
              <a:rPr lang="en-US" smtClean="0"/>
              <a:t>‹#›</a:t>
            </a:fld>
            <a:endParaRPr lang="en-US"/>
          </a:p>
        </p:txBody>
      </p:sp>
    </p:spTree>
    <p:extLst>
      <p:ext uri="{BB962C8B-B14F-4D97-AF65-F5344CB8AC3E}">
        <p14:creationId xmlns:p14="http://schemas.microsoft.com/office/powerpoint/2010/main" val="747647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87504E-D6C5-4CF2-8908-936F8A6738E4}" type="datetimeFigureOut">
              <a:rPr lang="en-US" smtClean="0"/>
              <a:t>10/13/2018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072B47-713A-4078-9BD3-55BFA7416E19}" type="slidenum">
              <a:rPr lang="en-US" smtClean="0"/>
              <a:t>‹#›</a:t>
            </a:fld>
            <a:endParaRPr lang="en-US"/>
          </a:p>
        </p:txBody>
      </p:sp>
    </p:spTree>
    <p:extLst>
      <p:ext uri="{BB962C8B-B14F-4D97-AF65-F5344CB8AC3E}">
        <p14:creationId xmlns:p14="http://schemas.microsoft.com/office/powerpoint/2010/main" val="3932411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87504E-D6C5-4CF2-8908-936F8A6738E4}" type="datetimeFigureOut">
              <a:rPr lang="en-US" smtClean="0"/>
              <a:t>10/13/2018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072B47-713A-4078-9BD3-55BFA7416E19}" type="slidenum">
              <a:rPr lang="en-US" smtClean="0"/>
              <a:t>‹#›</a:t>
            </a:fld>
            <a:endParaRPr lang="en-US"/>
          </a:p>
        </p:txBody>
      </p:sp>
    </p:spTree>
    <p:extLst>
      <p:ext uri="{BB962C8B-B14F-4D97-AF65-F5344CB8AC3E}">
        <p14:creationId xmlns:p14="http://schemas.microsoft.com/office/powerpoint/2010/main" val="1781417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7504E-D6C5-4CF2-8908-936F8A6738E4}" type="datetimeFigureOut">
              <a:rPr lang="en-US" smtClean="0"/>
              <a:t>10/13/2018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072B47-713A-4078-9BD3-55BFA7416E19}" type="slidenum">
              <a:rPr lang="en-US" smtClean="0"/>
              <a:t>‹#›</a:t>
            </a:fld>
            <a:endParaRPr lang="en-US"/>
          </a:p>
        </p:txBody>
      </p:sp>
    </p:spTree>
    <p:extLst>
      <p:ext uri="{BB962C8B-B14F-4D97-AF65-F5344CB8AC3E}">
        <p14:creationId xmlns:p14="http://schemas.microsoft.com/office/powerpoint/2010/main" val="2568918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7504E-D6C5-4CF2-8908-936F8A6738E4}" type="datetimeFigureOut">
              <a:rPr lang="en-US" smtClean="0"/>
              <a:t>10/13/2018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72B47-713A-4078-9BD3-55BFA7416E19}" type="slidenum">
              <a:rPr lang="en-US" smtClean="0"/>
              <a:t>‹#›</a:t>
            </a:fld>
            <a:endParaRPr lang="en-US"/>
          </a:p>
        </p:txBody>
      </p:sp>
    </p:spTree>
    <p:extLst>
      <p:ext uri="{BB962C8B-B14F-4D97-AF65-F5344CB8AC3E}">
        <p14:creationId xmlns:p14="http://schemas.microsoft.com/office/powerpoint/2010/main" val="1702590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7504E-D6C5-4CF2-8908-936F8A6738E4}" type="datetimeFigureOut">
              <a:rPr lang="en-US" smtClean="0"/>
              <a:t>10/13/2018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72B47-713A-4078-9BD3-55BFA7416E19}" type="slidenum">
              <a:rPr lang="en-US" smtClean="0"/>
              <a:t>‹#›</a:t>
            </a:fld>
            <a:endParaRPr lang="en-US"/>
          </a:p>
        </p:txBody>
      </p:sp>
    </p:spTree>
    <p:extLst>
      <p:ext uri="{BB962C8B-B14F-4D97-AF65-F5344CB8AC3E}">
        <p14:creationId xmlns:p14="http://schemas.microsoft.com/office/powerpoint/2010/main" val="2069845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7504E-D6C5-4CF2-8908-936F8A6738E4}" type="datetimeFigureOut">
              <a:rPr lang="en-US" smtClean="0"/>
              <a:t>10/13/2018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072B47-713A-4078-9BD3-55BFA7416E19}" type="slidenum">
              <a:rPr lang="en-US" smtClean="0"/>
              <a:t>‹#›</a:t>
            </a:fld>
            <a:endParaRPr lang="en-US"/>
          </a:p>
        </p:txBody>
      </p:sp>
    </p:spTree>
    <p:extLst>
      <p:ext uri="{BB962C8B-B14F-4D97-AF65-F5344CB8AC3E}">
        <p14:creationId xmlns:p14="http://schemas.microsoft.com/office/powerpoint/2010/main" val="2512948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chemeClr val="bg1"/>
                </a:solidFill>
              </a:rPr>
              <a:t>A Brief History of myself and the work in Huntington, West Virginia</a:t>
            </a:r>
            <a:endParaRPr lang="en-US" dirty="0">
              <a:solidFill>
                <a:schemeClr val="bg1"/>
              </a:solidFill>
            </a:endParaRPr>
          </a:p>
        </p:txBody>
      </p:sp>
      <p:sp>
        <p:nvSpPr>
          <p:cNvPr id="3" name="Subtitle 2"/>
          <p:cNvSpPr>
            <a:spLocks noGrp="1"/>
          </p:cNvSpPr>
          <p:nvPr>
            <p:ph type="subTitle" idx="1"/>
          </p:nvPr>
        </p:nvSpPr>
        <p:spPr/>
        <p:txBody>
          <a:bodyPr/>
          <a:lstStyle/>
          <a:p>
            <a:endParaRPr lang="en-US" dirty="0">
              <a:solidFill>
                <a:schemeClr val="bg1"/>
              </a:solidFill>
            </a:endParaRPr>
          </a:p>
        </p:txBody>
      </p:sp>
    </p:spTree>
    <p:extLst>
      <p:ext uri="{BB962C8B-B14F-4D97-AF65-F5344CB8AC3E}">
        <p14:creationId xmlns:p14="http://schemas.microsoft.com/office/powerpoint/2010/main" val="25487449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64908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103"/>
          <a:stretch/>
        </p:blipFill>
        <p:spPr bwMode="auto">
          <a:xfrm>
            <a:off x="1295400" y="0"/>
            <a:ext cx="6240780" cy="7147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73006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64908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chemeClr val="bg1"/>
              </a:solidFill>
            </a:endParaRPr>
          </a:p>
        </p:txBody>
      </p:sp>
      <p:sp>
        <p:nvSpPr>
          <p:cNvPr id="3" name="Content Placeholder 2"/>
          <p:cNvSpPr>
            <a:spLocks noGrp="1"/>
          </p:cNvSpPr>
          <p:nvPr>
            <p:ph idx="1"/>
          </p:nvPr>
        </p:nvSpPr>
        <p:spPr>
          <a:xfrm>
            <a:off x="152400" y="1600200"/>
            <a:ext cx="8839200" cy="5029200"/>
          </a:xfrm>
        </p:spPr>
        <p:txBody>
          <a:bodyPr/>
          <a:lstStyle/>
          <a:p>
            <a:r>
              <a:rPr lang="en-US" dirty="0" smtClean="0">
                <a:solidFill>
                  <a:schemeClr val="bg1"/>
                </a:solidFill>
              </a:rPr>
              <a:t>1 Tim 4:12	</a:t>
            </a:r>
            <a:r>
              <a:rPr lang="en-US" i="1" dirty="0" smtClean="0">
                <a:solidFill>
                  <a:schemeClr val="bg1"/>
                </a:solidFill>
              </a:rPr>
              <a:t>“Let no one look down on your youthfulness, but rather in speech, conduct, love, faith and purity, show yourself an example of those who believe.”</a:t>
            </a:r>
            <a:endParaRPr lang="en-US" dirty="0" smtClean="0">
              <a:solidFill>
                <a:schemeClr val="bg1"/>
              </a:solidFill>
            </a:endParaRPr>
          </a:p>
          <a:p>
            <a:r>
              <a:rPr lang="en-US" dirty="0" smtClean="0">
                <a:solidFill>
                  <a:schemeClr val="bg1"/>
                </a:solidFill>
              </a:rPr>
              <a:t>How can I help the kingdom?</a:t>
            </a:r>
          </a:p>
          <a:p>
            <a:r>
              <a:rPr lang="en-US" dirty="0" smtClean="0">
                <a:solidFill>
                  <a:schemeClr val="bg1"/>
                </a:solidFill>
              </a:rPr>
              <a:t>How can I strengthen the work God wants done?</a:t>
            </a:r>
          </a:p>
          <a:p>
            <a:r>
              <a:rPr lang="en-US" dirty="0" smtClean="0">
                <a:solidFill>
                  <a:schemeClr val="bg1"/>
                </a:solidFill>
              </a:rPr>
              <a:t>80 percent of the work done by 20 percent of the people.</a:t>
            </a:r>
          </a:p>
          <a:p>
            <a:r>
              <a:rPr lang="en-US" dirty="0" smtClean="0">
                <a:solidFill>
                  <a:schemeClr val="bg1"/>
                </a:solidFill>
              </a:rPr>
              <a:t>Illustration of a cart</a:t>
            </a:r>
            <a:endParaRPr lang="en-US" dirty="0">
              <a:solidFill>
                <a:schemeClr val="bg1"/>
              </a:solidFill>
            </a:endParaRPr>
          </a:p>
        </p:txBody>
      </p:sp>
    </p:spTree>
    <p:extLst>
      <p:ext uri="{BB962C8B-B14F-4D97-AF65-F5344CB8AC3E}">
        <p14:creationId xmlns:p14="http://schemas.microsoft.com/office/powerpoint/2010/main" val="229730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chemeClr val="bg1"/>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990600"/>
            <a:ext cx="15833875"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505200" y="304800"/>
            <a:ext cx="990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64459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162122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How to describe a church?</a:t>
            </a:r>
            <a:endParaRPr lang="en-US" dirty="0">
              <a:solidFill>
                <a:schemeClr val="bg1"/>
              </a:solidFill>
            </a:endParaRPr>
          </a:p>
        </p:txBody>
      </p:sp>
      <p:sp>
        <p:nvSpPr>
          <p:cNvPr id="3" name="Content Placeholder 2"/>
          <p:cNvSpPr>
            <a:spLocks noGrp="1"/>
          </p:cNvSpPr>
          <p:nvPr>
            <p:ph idx="1"/>
          </p:nvPr>
        </p:nvSpPr>
        <p:spPr>
          <a:xfrm>
            <a:off x="152400" y="1600200"/>
            <a:ext cx="8839200" cy="5029200"/>
          </a:xfrm>
        </p:spPr>
        <p:txBody>
          <a:bodyPr>
            <a:normAutofit/>
          </a:bodyPr>
          <a:lstStyle/>
          <a:p>
            <a:r>
              <a:rPr lang="en-US" dirty="0" smtClean="0">
                <a:solidFill>
                  <a:schemeClr val="bg1"/>
                </a:solidFill>
              </a:rPr>
              <a:t>Psalm 133:1	</a:t>
            </a:r>
            <a:r>
              <a:rPr lang="en-US" i="1" dirty="0" smtClean="0">
                <a:solidFill>
                  <a:schemeClr val="bg1"/>
                </a:solidFill>
              </a:rPr>
              <a:t>“Behold, how good and how pleasant it is for brethren to dwell together in unity!”</a:t>
            </a:r>
          </a:p>
          <a:p>
            <a:r>
              <a:rPr lang="en-US" dirty="0" smtClean="0">
                <a:solidFill>
                  <a:schemeClr val="bg1"/>
                </a:solidFill>
              </a:rPr>
              <a:t>Ex.  Rev 2:1-7  the church at Ephesus.</a:t>
            </a:r>
          </a:p>
          <a:p>
            <a:r>
              <a:rPr lang="en-US" dirty="0" smtClean="0">
                <a:solidFill>
                  <a:schemeClr val="bg1"/>
                </a:solidFill>
              </a:rPr>
              <a:t>Some 30 years after Paul wrote his epistle to them</a:t>
            </a:r>
          </a:p>
          <a:p>
            <a:r>
              <a:rPr lang="en-US" dirty="0" smtClean="0">
                <a:solidFill>
                  <a:schemeClr val="bg1"/>
                </a:solidFill>
              </a:rPr>
              <a:t>Jesus mentions in Revelation 2 that they had endured and not grown weary – how they had not tolerated evil men, but…</a:t>
            </a:r>
          </a:p>
        </p:txBody>
      </p:sp>
    </p:spTree>
    <p:extLst>
      <p:ext uri="{BB962C8B-B14F-4D97-AF65-F5344CB8AC3E}">
        <p14:creationId xmlns:p14="http://schemas.microsoft.com/office/powerpoint/2010/main" val="229730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How to describe a church?</a:t>
            </a:r>
          </a:p>
        </p:txBody>
      </p:sp>
      <p:sp>
        <p:nvSpPr>
          <p:cNvPr id="3" name="Content Placeholder 2"/>
          <p:cNvSpPr>
            <a:spLocks noGrp="1"/>
          </p:cNvSpPr>
          <p:nvPr>
            <p:ph idx="1"/>
          </p:nvPr>
        </p:nvSpPr>
        <p:spPr>
          <a:xfrm>
            <a:off x="152400" y="1600200"/>
            <a:ext cx="8839200" cy="5029200"/>
          </a:xfrm>
        </p:spPr>
        <p:txBody>
          <a:bodyPr>
            <a:normAutofit fontScale="92500" lnSpcReduction="10000"/>
          </a:bodyPr>
          <a:lstStyle/>
          <a:p>
            <a:r>
              <a:rPr lang="en-US" dirty="0">
                <a:solidFill>
                  <a:schemeClr val="bg1"/>
                </a:solidFill>
              </a:rPr>
              <a:t>They had left their first love, </a:t>
            </a:r>
            <a:r>
              <a:rPr lang="en-US" dirty="0" smtClean="0">
                <a:solidFill>
                  <a:schemeClr val="bg1"/>
                </a:solidFill>
              </a:rPr>
              <a:t>He admonished them to do </a:t>
            </a:r>
            <a:r>
              <a:rPr lang="en-US" dirty="0">
                <a:solidFill>
                  <a:schemeClr val="bg1"/>
                </a:solidFill>
              </a:rPr>
              <a:t>the deeds they did at first or Jesus would remove their lampstand</a:t>
            </a:r>
          </a:p>
          <a:p>
            <a:r>
              <a:rPr lang="en-US" dirty="0" smtClean="0">
                <a:solidFill>
                  <a:schemeClr val="bg1"/>
                </a:solidFill>
              </a:rPr>
              <a:t>The church is not brick and mortar.  It is made up of individuals.</a:t>
            </a:r>
          </a:p>
          <a:p>
            <a:r>
              <a:rPr lang="en-US" dirty="0" smtClean="0">
                <a:solidFill>
                  <a:schemeClr val="bg1"/>
                </a:solidFill>
              </a:rPr>
              <a:t>The individuals are made by the gospel.  Shaped &amp; molded by devotion to God’s word.</a:t>
            </a:r>
          </a:p>
          <a:p>
            <a:r>
              <a:rPr lang="en-US" dirty="0" smtClean="0">
                <a:solidFill>
                  <a:schemeClr val="bg1"/>
                </a:solidFill>
              </a:rPr>
              <a:t>Romans 12:2	</a:t>
            </a:r>
            <a:r>
              <a:rPr lang="en-US" i="1" dirty="0" smtClean="0">
                <a:solidFill>
                  <a:schemeClr val="bg1"/>
                </a:solidFill>
              </a:rPr>
              <a:t>“And do not be conformed to this world, but be transformed by the renewing of your mind, that you may prove what is that good and acceptable and perfect will of God.”</a:t>
            </a:r>
            <a:endParaRPr lang="en-US" i="1" dirty="0">
              <a:solidFill>
                <a:schemeClr val="bg1"/>
              </a:solidFill>
            </a:endParaRPr>
          </a:p>
        </p:txBody>
      </p:sp>
    </p:spTree>
    <p:extLst>
      <p:ext uri="{BB962C8B-B14F-4D97-AF65-F5344CB8AC3E}">
        <p14:creationId xmlns:p14="http://schemas.microsoft.com/office/powerpoint/2010/main" val="229730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How to describe a church?</a:t>
            </a:r>
          </a:p>
        </p:txBody>
      </p:sp>
      <p:sp>
        <p:nvSpPr>
          <p:cNvPr id="3" name="Content Placeholder 2"/>
          <p:cNvSpPr>
            <a:spLocks noGrp="1"/>
          </p:cNvSpPr>
          <p:nvPr>
            <p:ph idx="1"/>
          </p:nvPr>
        </p:nvSpPr>
        <p:spPr>
          <a:xfrm>
            <a:off x="152400" y="1600200"/>
            <a:ext cx="8839200" cy="5029200"/>
          </a:xfrm>
        </p:spPr>
        <p:txBody>
          <a:bodyPr>
            <a:normAutofit fontScale="92500" lnSpcReduction="10000"/>
          </a:bodyPr>
          <a:lstStyle/>
          <a:p>
            <a:r>
              <a:rPr lang="en-US" dirty="0">
                <a:solidFill>
                  <a:schemeClr val="bg1"/>
                </a:solidFill>
              </a:rPr>
              <a:t>They had left their first love, </a:t>
            </a:r>
            <a:r>
              <a:rPr lang="en-US" dirty="0" smtClean="0">
                <a:solidFill>
                  <a:schemeClr val="bg1"/>
                </a:solidFill>
              </a:rPr>
              <a:t>He admonished them to do </a:t>
            </a:r>
            <a:r>
              <a:rPr lang="en-US" dirty="0">
                <a:solidFill>
                  <a:schemeClr val="bg1"/>
                </a:solidFill>
              </a:rPr>
              <a:t>the deeds they did at first or Jesus would remove their lampstand</a:t>
            </a:r>
          </a:p>
          <a:p>
            <a:r>
              <a:rPr lang="en-US" dirty="0" smtClean="0">
                <a:solidFill>
                  <a:schemeClr val="bg1"/>
                </a:solidFill>
              </a:rPr>
              <a:t>The church is not brick and mortar.  It is made up of individuals.</a:t>
            </a:r>
          </a:p>
          <a:p>
            <a:r>
              <a:rPr lang="en-US" dirty="0" smtClean="0">
                <a:solidFill>
                  <a:schemeClr val="bg1"/>
                </a:solidFill>
              </a:rPr>
              <a:t>The individuals are made by the gospel.  Shaped &amp; molded by devotion to God’s word.</a:t>
            </a:r>
          </a:p>
          <a:p>
            <a:r>
              <a:rPr lang="en-US" dirty="0" smtClean="0">
                <a:solidFill>
                  <a:schemeClr val="bg1"/>
                </a:solidFill>
              </a:rPr>
              <a:t>Romans 12:2	</a:t>
            </a:r>
            <a:r>
              <a:rPr lang="en-US" i="1" dirty="0" smtClean="0">
                <a:solidFill>
                  <a:schemeClr val="bg1"/>
                </a:solidFill>
              </a:rPr>
              <a:t>“And do not be conformed to this world, but be </a:t>
            </a:r>
            <a:r>
              <a:rPr lang="en-US" i="1" dirty="0" smtClean="0">
                <a:solidFill>
                  <a:srgbClr val="FFFF00"/>
                </a:solidFill>
              </a:rPr>
              <a:t>transformed by the renewing of your mind</a:t>
            </a:r>
            <a:r>
              <a:rPr lang="en-US" i="1" dirty="0" smtClean="0">
                <a:solidFill>
                  <a:schemeClr val="bg1"/>
                </a:solidFill>
              </a:rPr>
              <a:t>, that you may prove what is that good and acceptable and perfect will of God.”</a:t>
            </a:r>
            <a:endParaRPr lang="en-US" i="1" dirty="0">
              <a:solidFill>
                <a:schemeClr val="bg1"/>
              </a:solidFill>
            </a:endParaRPr>
          </a:p>
        </p:txBody>
      </p:sp>
    </p:spTree>
    <p:extLst>
      <p:ext uri="{BB962C8B-B14F-4D97-AF65-F5344CB8AC3E}">
        <p14:creationId xmlns:p14="http://schemas.microsoft.com/office/powerpoint/2010/main" val="18988377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How to describe a church?</a:t>
            </a:r>
          </a:p>
        </p:txBody>
      </p:sp>
      <p:sp>
        <p:nvSpPr>
          <p:cNvPr id="3" name="Content Placeholder 2"/>
          <p:cNvSpPr>
            <a:spLocks noGrp="1"/>
          </p:cNvSpPr>
          <p:nvPr>
            <p:ph idx="1"/>
          </p:nvPr>
        </p:nvSpPr>
        <p:spPr>
          <a:xfrm>
            <a:off x="152400" y="1600200"/>
            <a:ext cx="8839200" cy="5029200"/>
          </a:xfrm>
        </p:spPr>
        <p:txBody>
          <a:bodyPr/>
          <a:lstStyle/>
          <a:p>
            <a:r>
              <a:rPr lang="en-US" dirty="0" smtClean="0">
                <a:solidFill>
                  <a:schemeClr val="bg1"/>
                </a:solidFill>
              </a:rPr>
              <a:t>The church in Huntington has 1</a:t>
            </a:r>
            <a:r>
              <a:rPr lang="en-US" baseline="30000" dirty="0" smtClean="0">
                <a:solidFill>
                  <a:schemeClr val="bg1"/>
                </a:solidFill>
              </a:rPr>
              <a:t>st</a:t>
            </a:r>
            <a:r>
              <a:rPr lang="en-US" dirty="0" smtClean="0">
                <a:solidFill>
                  <a:schemeClr val="bg1"/>
                </a:solidFill>
              </a:rPr>
              <a:t> generation Christians.</a:t>
            </a:r>
          </a:p>
          <a:p>
            <a:endParaRPr lang="en-US" dirty="0">
              <a:solidFill>
                <a:schemeClr val="bg1"/>
              </a:solidFill>
            </a:endParaRPr>
          </a:p>
        </p:txBody>
      </p:sp>
    </p:spTree>
    <p:extLst>
      <p:ext uri="{BB962C8B-B14F-4D97-AF65-F5344CB8AC3E}">
        <p14:creationId xmlns:p14="http://schemas.microsoft.com/office/powerpoint/2010/main" val="229730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311" y="-74234"/>
            <a:ext cx="8856289" cy="6949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8603" y="3810000"/>
            <a:ext cx="1295400" cy="119068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22093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chemeClr val="bg1"/>
              </a:solidFill>
            </a:endParaRPr>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720" t="18382" r="15262"/>
          <a:stretch/>
        </p:blipFill>
        <p:spPr bwMode="auto">
          <a:xfrm>
            <a:off x="402832" y="274320"/>
            <a:ext cx="8283968" cy="6583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73006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How to describe a church?</a:t>
            </a:r>
          </a:p>
        </p:txBody>
      </p:sp>
      <p:sp>
        <p:nvSpPr>
          <p:cNvPr id="3" name="Content Placeholder 2"/>
          <p:cNvSpPr>
            <a:spLocks noGrp="1"/>
          </p:cNvSpPr>
          <p:nvPr>
            <p:ph idx="1"/>
          </p:nvPr>
        </p:nvSpPr>
        <p:spPr>
          <a:xfrm>
            <a:off x="152400" y="1600200"/>
            <a:ext cx="8839200" cy="5029200"/>
          </a:xfrm>
        </p:spPr>
        <p:txBody>
          <a:bodyPr/>
          <a:lstStyle/>
          <a:p>
            <a:r>
              <a:rPr lang="en-US" dirty="0" smtClean="0">
                <a:solidFill>
                  <a:schemeClr val="bg1"/>
                </a:solidFill>
              </a:rPr>
              <a:t>The church in Huntington has 1</a:t>
            </a:r>
            <a:r>
              <a:rPr lang="en-US" baseline="30000" dirty="0" smtClean="0">
                <a:solidFill>
                  <a:schemeClr val="bg1"/>
                </a:solidFill>
              </a:rPr>
              <a:t>st</a:t>
            </a:r>
            <a:r>
              <a:rPr lang="en-US" dirty="0" smtClean="0">
                <a:solidFill>
                  <a:schemeClr val="bg1"/>
                </a:solidFill>
              </a:rPr>
              <a:t> generation Christians.</a:t>
            </a:r>
          </a:p>
          <a:p>
            <a:r>
              <a:rPr lang="en-US" dirty="0" smtClean="0">
                <a:solidFill>
                  <a:schemeClr val="bg1"/>
                </a:solidFill>
              </a:rPr>
              <a:t>We have some who were raised by Christians but then went away from God when they were in college.  Now they have repented and returned.</a:t>
            </a:r>
          </a:p>
          <a:p>
            <a:r>
              <a:rPr lang="en-US" dirty="0" smtClean="0">
                <a:solidFill>
                  <a:schemeClr val="bg1"/>
                </a:solidFill>
              </a:rPr>
              <a:t>We have a mostly young group.  I have come to value more the impact older Christians can have when they remain dedicated to God and help teach the young.</a:t>
            </a:r>
          </a:p>
          <a:p>
            <a:endParaRPr lang="en-US" dirty="0">
              <a:solidFill>
                <a:schemeClr val="bg1"/>
              </a:solidFill>
            </a:endParaRPr>
          </a:p>
        </p:txBody>
      </p:sp>
    </p:spTree>
    <p:extLst>
      <p:ext uri="{BB962C8B-B14F-4D97-AF65-F5344CB8AC3E}">
        <p14:creationId xmlns:p14="http://schemas.microsoft.com/office/powerpoint/2010/main" val="21611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7" name="Picture 3"/>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23950" r="7462"/>
          <a:stretch/>
        </p:blipFill>
        <p:spPr bwMode="auto">
          <a:xfrm>
            <a:off x="1447800" y="9832"/>
            <a:ext cx="625859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51444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chemeClr val="bg1"/>
              </a:solidFill>
            </a:endParaRPr>
          </a:p>
        </p:txBody>
      </p:sp>
      <p:pic>
        <p:nvPicPr>
          <p:cNvPr id="2050"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6516" t="10264" r="7071" b="26686"/>
          <a:stretch/>
        </p:blipFill>
        <p:spPr bwMode="auto">
          <a:xfrm>
            <a:off x="1452118" y="548640"/>
            <a:ext cx="6015482" cy="585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09809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How to describe a church?</a:t>
            </a:r>
          </a:p>
        </p:txBody>
      </p:sp>
      <p:sp>
        <p:nvSpPr>
          <p:cNvPr id="3" name="Content Placeholder 2"/>
          <p:cNvSpPr>
            <a:spLocks noGrp="1"/>
          </p:cNvSpPr>
          <p:nvPr>
            <p:ph idx="1"/>
          </p:nvPr>
        </p:nvSpPr>
        <p:spPr>
          <a:xfrm>
            <a:off x="152400" y="1600200"/>
            <a:ext cx="8839200" cy="5029200"/>
          </a:xfrm>
        </p:spPr>
        <p:txBody>
          <a:bodyPr>
            <a:normAutofit/>
          </a:bodyPr>
          <a:lstStyle/>
          <a:p>
            <a:r>
              <a:rPr lang="en-US" dirty="0" smtClean="0">
                <a:solidFill>
                  <a:schemeClr val="bg1"/>
                </a:solidFill>
              </a:rPr>
              <a:t>Romans 6:13	</a:t>
            </a:r>
            <a:r>
              <a:rPr lang="en-US" i="1" dirty="0" smtClean="0">
                <a:solidFill>
                  <a:schemeClr val="bg1"/>
                </a:solidFill>
              </a:rPr>
              <a:t>“And do not present your members as instruments of unrighteousness to sin, but present yourselves to God as being alive from the dead, and your members as instruments of righteousness to God.”</a:t>
            </a:r>
            <a:endParaRPr lang="en-US" dirty="0" smtClean="0">
              <a:solidFill>
                <a:schemeClr val="bg1"/>
              </a:solidFill>
            </a:endParaRPr>
          </a:p>
        </p:txBody>
      </p:sp>
    </p:spTree>
    <p:extLst>
      <p:ext uri="{BB962C8B-B14F-4D97-AF65-F5344CB8AC3E}">
        <p14:creationId xmlns:p14="http://schemas.microsoft.com/office/powerpoint/2010/main" val="229730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How to describe a church?</a:t>
            </a:r>
          </a:p>
        </p:txBody>
      </p:sp>
      <p:sp>
        <p:nvSpPr>
          <p:cNvPr id="3" name="Content Placeholder 2"/>
          <p:cNvSpPr>
            <a:spLocks noGrp="1"/>
          </p:cNvSpPr>
          <p:nvPr>
            <p:ph idx="1"/>
          </p:nvPr>
        </p:nvSpPr>
        <p:spPr>
          <a:xfrm>
            <a:off x="152400" y="1600200"/>
            <a:ext cx="8839200" cy="5029200"/>
          </a:xfrm>
        </p:spPr>
        <p:txBody>
          <a:bodyPr/>
          <a:lstStyle/>
          <a:p>
            <a:r>
              <a:rPr lang="en-US" dirty="0">
                <a:solidFill>
                  <a:schemeClr val="bg1"/>
                </a:solidFill>
              </a:rPr>
              <a:t>2 Tim 2:20-22	  </a:t>
            </a:r>
            <a:r>
              <a:rPr lang="en-US" i="1" dirty="0">
                <a:solidFill>
                  <a:schemeClr val="bg1"/>
                </a:solidFill>
              </a:rPr>
              <a:t>“Now in a large house there are not only gold and silver vessels, but also vessels of wood and of earthenware, and some to honor and some to dishonor.  Therefore, if anyone cleanses himself from these things, he will be a vessel for honor, sanctified, useful to the Master, prepared for every good work.  Now flee from youthful lusts and pursue righteousness, faith, love and peace with those who call on the Lord from a pure heart</a:t>
            </a:r>
            <a:r>
              <a:rPr lang="en-US" i="1"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229730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How to describe a church?</a:t>
            </a:r>
          </a:p>
        </p:txBody>
      </p:sp>
      <p:sp>
        <p:nvSpPr>
          <p:cNvPr id="3" name="Content Placeholder 2"/>
          <p:cNvSpPr>
            <a:spLocks noGrp="1"/>
          </p:cNvSpPr>
          <p:nvPr>
            <p:ph idx="1"/>
          </p:nvPr>
        </p:nvSpPr>
        <p:spPr>
          <a:xfrm>
            <a:off x="152400" y="1600200"/>
            <a:ext cx="8839200" cy="5029200"/>
          </a:xfrm>
        </p:spPr>
        <p:txBody>
          <a:bodyPr/>
          <a:lstStyle/>
          <a:p>
            <a:r>
              <a:rPr lang="en-US" dirty="0">
                <a:solidFill>
                  <a:schemeClr val="bg1"/>
                </a:solidFill>
              </a:rPr>
              <a:t>2 Tim 2:20-22	  </a:t>
            </a:r>
            <a:r>
              <a:rPr lang="en-US" i="1" dirty="0">
                <a:solidFill>
                  <a:schemeClr val="bg1"/>
                </a:solidFill>
              </a:rPr>
              <a:t>“Now in a large house there are not only gold and silver vessels, but also vessels of wood and of earthenware, and some to honor and some to dishonor.  </a:t>
            </a:r>
            <a:r>
              <a:rPr lang="en-US" i="1" dirty="0">
                <a:solidFill>
                  <a:srgbClr val="FFFF00"/>
                </a:solidFill>
              </a:rPr>
              <a:t>Therefore, if anyone cleanses himself from these things</a:t>
            </a:r>
            <a:r>
              <a:rPr lang="en-US" i="1" dirty="0">
                <a:solidFill>
                  <a:schemeClr val="bg1"/>
                </a:solidFill>
              </a:rPr>
              <a:t>, he will be a vessel for honor, sanctified, useful to the Master, prepared for every good work.  </a:t>
            </a:r>
            <a:r>
              <a:rPr lang="en-US" i="1" dirty="0">
                <a:solidFill>
                  <a:srgbClr val="FFFF00"/>
                </a:solidFill>
              </a:rPr>
              <a:t>Now flee from youthful lusts </a:t>
            </a:r>
            <a:r>
              <a:rPr lang="en-US" i="1" dirty="0">
                <a:solidFill>
                  <a:schemeClr val="bg1"/>
                </a:solidFill>
              </a:rPr>
              <a:t>and pursue righteousness, faith, love and peace with those who call on the Lord from a pure heart</a:t>
            </a:r>
            <a:r>
              <a:rPr lang="en-US" i="1"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4332695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How to describe a church?</a:t>
            </a:r>
          </a:p>
        </p:txBody>
      </p:sp>
      <p:sp>
        <p:nvSpPr>
          <p:cNvPr id="3" name="Content Placeholder 2"/>
          <p:cNvSpPr>
            <a:spLocks noGrp="1"/>
          </p:cNvSpPr>
          <p:nvPr>
            <p:ph idx="1"/>
          </p:nvPr>
        </p:nvSpPr>
        <p:spPr>
          <a:xfrm>
            <a:off x="152400" y="1600200"/>
            <a:ext cx="8839200" cy="5029200"/>
          </a:xfrm>
        </p:spPr>
        <p:txBody>
          <a:bodyPr/>
          <a:lstStyle/>
          <a:p>
            <a:r>
              <a:rPr lang="en-US" dirty="0" smtClean="0">
                <a:solidFill>
                  <a:schemeClr val="bg1"/>
                </a:solidFill>
              </a:rPr>
              <a:t>God wants me to be happy!  No, not if that means trying to do what </a:t>
            </a:r>
            <a:r>
              <a:rPr lang="en-US" b="1" i="1" u="sng" dirty="0" smtClean="0">
                <a:solidFill>
                  <a:schemeClr val="bg1"/>
                </a:solidFill>
              </a:rPr>
              <a:t>you </a:t>
            </a:r>
            <a:r>
              <a:rPr lang="en-US" dirty="0" smtClean="0">
                <a:solidFill>
                  <a:schemeClr val="bg1"/>
                </a:solidFill>
              </a:rPr>
              <a:t>think makes you happy.</a:t>
            </a:r>
          </a:p>
          <a:p>
            <a:r>
              <a:rPr lang="en-US" dirty="0" smtClean="0">
                <a:solidFill>
                  <a:schemeClr val="bg1"/>
                </a:solidFill>
              </a:rPr>
              <a:t>God wants you to be holy (1 </a:t>
            </a:r>
            <a:r>
              <a:rPr lang="en-US" dirty="0" err="1" smtClean="0">
                <a:solidFill>
                  <a:schemeClr val="bg1"/>
                </a:solidFill>
              </a:rPr>
              <a:t>Thes</a:t>
            </a:r>
            <a:r>
              <a:rPr lang="en-US" dirty="0" smtClean="0">
                <a:solidFill>
                  <a:schemeClr val="bg1"/>
                </a:solidFill>
              </a:rPr>
              <a:t> 4:3-8).</a:t>
            </a:r>
          </a:p>
          <a:p>
            <a:r>
              <a:rPr lang="en-US" dirty="0" smtClean="0">
                <a:solidFill>
                  <a:schemeClr val="bg1"/>
                </a:solidFill>
              </a:rPr>
              <a:t>How would someone describe your service in the kingdom?</a:t>
            </a:r>
          </a:p>
          <a:p>
            <a:r>
              <a:rPr lang="en-US" dirty="0" smtClean="0">
                <a:solidFill>
                  <a:schemeClr val="bg1"/>
                </a:solidFill>
              </a:rPr>
              <a:t>Romans 12:4-10</a:t>
            </a:r>
          </a:p>
          <a:p>
            <a:r>
              <a:rPr lang="en-US" dirty="0" smtClean="0">
                <a:solidFill>
                  <a:schemeClr val="bg1"/>
                </a:solidFill>
              </a:rPr>
              <a:t>Prov 16:3	</a:t>
            </a:r>
            <a:r>
              <a:rPr lang="en-US" i="1" dirty="0" smtClean="0">
                <a:solidFill>
                  <a:schemeClr val="bg1"/>
                </a:solidFill>
              </a:rPr>
              <a:t>“Commit your works to the Lord and your plans will be established.”</a:t>
            </a:r>
            <a:endParaRPr lang="en-US" dirty="0" smtClean="0">
              <a:solidFill>
                <a:schemeClr val="bg1"/>
              </a:solidFill>
            </a:endParaRPr>
          </a:p>
        </p:txBody>
      </p:sp>
    </p:spTree>
    <p:extLst>
      <p:ext uri="{BB962C8B-B14F-4D97-AF65-F5344CB8AC3E}">
        <p14:creationId xmlns:p14="http://schemas.microsoft.com/office/powerpoint/2010/main" val="229730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chemeClr val="bg1"/>
              </a:solidFill>
            </a:endParaRPr>
          </a:p>
        </p:txBody>
      </p:sp>
      <p:sp>
        <p:nvSpPr>
          <p:cNvPr id="3" name="Content Placeholder 2"/>
          <p:cNvSpPr>
            <a:spLocks noGrp="1"/>
          </p:cNvSpPr>
          <p:nvPr>
            <p:ph idx="1"/>
          </p:nvPr>
        </p:nvSpPr>
        <p:spPr>
          <a:xfrm>
            <a:off x="152400" y="1600200"/>
            <a:ext cx="8839200" cy="5029200"/>
          </a:xfrm>
        </p:spPr>
        <p:txBody>
          <a:bodyPr/>
          <a:lstStyle/>
          <a:p>
            <a:r>
              <a:rPr lang="en-US" dirty="0" smtClean="0">
                <a:solidFill>
                  <a:schemeClr val="bg1"/>
                </a:solidFill>
              </a:rPr>
              <a:t>John 13:35   </a:t>
            </a:r>
            <a:r>
              <a:rPr lang="en-US" i="1" dirty="0" smtClean="0">
                <a:solidFill>
                  <a:schemeClr val="bg1"/>
                </a:solidFill>
              </a:rPr>
              <a:t>“By this all men will know that you are My </a:t>
            </a:r>
            <a:r>
              <a:rPr lang="en-US" dirty="0" smtClean="0">
                <a:solidFill>
                  <a:schemeClr val="bg1"/>
                </a:solidFill>
              </a:rPr>
              <a:t>disciples</a:t>
            </a:r>
            <a:r>
              <a:rPr lang="en-US" i="1" dirty="0" smtClean="0">
                <a:solidFill>
                  <a:schemeClr val="bg1"/>
                </a:solidFill>
              </a:rPr>
              <a:t>, if you have love for one another.”</a:t>
            </a:r>
          </a:p>
          <a:p>
            <a:r>
              <a:rPr lang="en-US" dirty="0" smtClean="0">
                <a:solidFill>
                  <a:schemeClr val="bg1"/>
                </a:solidFill>
              </a:rPr>
              <a:t>1 </a:t>
            </a:r>
            <a:r>
              <a:rPr lang="en-US" dirty="0" err="1" smtClean="0">
                <a:solidFill>
                  <a:schemeClr val="bg1"/>
                </a:solidFill>
              </a:rPr>
              <a:t>Thes</a:t>
            </a:r>
            <a:r>
              <a:rPr lang="en-US" dirty="0" smtClean="0">
                <a:solidFill>
                  <a:schemeClr val="bg1"/>
                </a:solidFill>
              </a:rPr>
              <a:t> 4:9-11    </a:t>
            </a:r>
            <a:r>
              <a:rPr lang="en-US" i="1" dirty="0" smtClean="0">
                <a:solidFill>
                  <a:schemeClr val="bg1"/>
                </a:solidFill>
              </a:rPr>
              <a:t>“Now as to the love of the brethren, you have no need for anyone to write to you,…for indeed you do practice it toward all the brethren…But we urge you brethren, to excel still more,”</a:t>
            </a:r>
            <a:endParaRPr lang="en-US" i="1" dirty="0">
              <a:solidFill>
                <a:schemeClr val="bg1"/>
              </a:solidFill>
            </a:endParaRPr>
          </a:p>
        </p:txBody>
      </p:sp>
    </p:spTree>
    <p:extLst>
      <p:ext uri="{BB962C8B-B14F-4D97-AF65-F5344CB8AC3E}">
        <p14:creationId xmlns:p14="http://schemas.microsoft.com/office/powerpoint/2010/main" val="229730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chemeClr val="bg1"/>
              </a:solidFill>
            </a:endParaRPr>
          </a:p>
        </p:txBody>
      </p:sp>
      <p:sp>
        <p:nvSpPr>
          <p:cNvPr id="3" name="Content Placeholder 2"/>
          <p:cNvSpPr>
            <a:spLocks noGrp="1"/>
          </p:cNvSpPr>
          <p:nvPr>
            <p:ph idx="1"/>
          </p:nvPr>
        </p:nvSpPr>
        <p:spPr>
          <a:xfrm>
            <a:off x="152400" y="1600200"/>
            <a:ext cx="8839200" cy="5029200"/>
          </a:xfrm>
        </p:spPr>
        <p:txBody>
          <a:bodyPr/>
          <a:lstStyle/>
          <a:p>
            <a:endParaRPr lang="en-US" dirty="0">
              <a:solidFill>
                <a:schemeClr val="bg1"/>
              </a:solidFill>
            </a:endParaRPr>
          </a:p>
        </p:txBody>
      </p:sp>
    </p:spTree>
    <p:extLst>
      <p:ext uri="{BB962C8B-B14F-4D97-AF65-F5344CB8AC3E}">
        <p14:creationId xmlns:p14="http://schemas.microsoft.com/office/powerpoint/2010/main" val="2297300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74" y="274320"/>
            <a:ext cx="9171373" cy="6126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74388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chemeClr val="bg1"/>
              </a:solidFill>
            </a:endParaRPr>
          </a:p>
        </p:txBody>
      </p:sp>
      <p:sp>
        <p:nvSpPr>
          <p:cNvPr id="3" name="Content Placeholder 2"/>
          <p:cNvSpPr>
            <a:spLocks noGrp="1"/>
          </p:cNvSpPr>
          <p:nvPr>
            <p:ph idx="1"/>
          </p:nvPr>
        </p:nvSpPr>
        <p:spPr>
          <a:xfrm>
            <a:off x="152400" y="1600200"/>
            <a:ext cx="8839200" cy="5029200"/>
          </a:xfrm>
        </p:spPr>
        <p:txBody>
          <a:bodyPr/>
          <a:lstStyle/>
          <a:p>
            <a:endParaRPr lang="en-US" dirty="0">
              <a:solidFill>
                <a:schemeClr val="bg1"/>
              </a:solidFill>
            </a:endParaRPr>
          </a:p>
        </p:txBody>
      </p:sp>
    </p:spTree>
    <p:extLst>
      <p:ext uri="{BB962C8B-B14F-4D97-AF65-F5344CB8AC3E}">
        <p14:creationId xmlns:p14="http://schemas.microsoft.com/office/powerpoint/2010/main" val="2297300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chemeClr val="bg1"/>
              </a:solidFill>
            </a:endParaRPr>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2355691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How to make Disciples</a:t>
            </a:r>
            <a:endParaRPr lang="en-US" dirty="0">
              <a:solidFill>
                <a:schemeClr val="bg1"/>
              </a:solidFill>
            </a:endParaRPr>
          </a:p>
        </p:txBody>
      </p:sp>
      <p:sp>
        <p:nvSpPr>
          <p:cNvPr id="4" name="Content Placeholder 3"/>
          <p:cNvSpPr>
            <a:spLocks noGrp="1"/>
          </p:cNvSpPr>
          <p:nvPr>
            <p:ph idx="1"/>
          </p:nvPr>
        </p:nvSpPr>
        <p:spPr>
          <a:xfrm>
            <a:off x="152400" y="1600200"/>
            <a:ext cx="8839200" cy="4953000"/>
          </a:xfrm>
        </p:spPr>
        <p:txBody>
          <a:bodyPr/>
          <a:lstStyle/>
          <a:p>
            <a:r>
              <a:rPr lang="en-US" dirty="0" smtClean="0">
                <a:solidFill>
                  <a:schemeClr val="bg1"/>
                </a:solidFill>
              </a:rPr>
              <a:t>Matt 28:18-20</a:t>
            </a:r>
          </a:p>
          <a:p>
            <a:r>
              <a:rPr lang="en-US" dirty="0" smtClean="0">
                <a:solidFill>
                  <a:schemeClr val="bg1"/>
                </a:solidFill>
              </a:rPr>
              <a:t>Make disciples – how?  What is God wanting?  </a:t>
            </a:r>
            <a:endParaRPr lang="en-US" dirty="0">
              <a:solidFill>
                <a:schemeClr val="bg1"/>
              </a:solidFill>
            </a:endParaRPr>
          </a:p>
          <a:p>
            <a:r>
              <a:rPr lang="en-US" dirty="0" smtClean="0">
                <a:solidFill>
                  <a:schemeClr val="bg1"/>
                </a:solidFill>
              </a:rPr>
              <a:t>Count the costs:  Luke 14:25-35   </a:t>
            </a:r>
            <a:r>
              <a:rPr lang="en-US" dirty="0" smtClean="0">
                <a:solidFill>
                  <a:schemeClr val="bg1"/>
                </a:solidFill>
              </a:rPr>
              <a:t>                    </a:t>
            </a:r>
            <a:r>
              <a:rPr lang="en-US" b="1" i="1" dirty="0" smtClean="0">
                <a:solidFill>
                  <a:schemeClr val="bg1"/>
                </a:solidFill>
              </a:rPr>
              <a:t>Unless</a:t>
            </a:r>
            <a:r>
              <a:rPr lang="en-US" dirty="0" smtClean="0">
                <a:solidFill>
                  <a:schemeClr val="bg1"/>
                </a:solidFill>
              </a:rPr>
              <a:t> </a:t>
            </a:r>
            <a:r>
              <a:rPr lang="en-US" dirty="0" smtClean="0">
                <a:solidFill>
                  <a:schemeClr val="bg1"/>
                </a:solidFill>
              </a:rPr>
              <a:t>you….. you cannot be my disciple!</a:t>
            </a:r>
          </a:p>
          <a:p>
            <a:r>
              <a:rPr lang="en-US" dirty="0" smtClean="0">
                <a:solidFill>
                  <a:schemeClr val="bg1"/>
                </a:solidFill>
              </a:rPr>
              <a:t>Salt that has lost its taste is no longer any good.</a:t>
            </a:r>
          </a:p>
          <a:p>
            <a:r>
              <a:rPr lang="en-US" dirty="0" err="1" smtClean="0">
                <a:solidFill>
                  <a:schemeClr val="bg1"/>
                </a:solidFill>
              </a:rPr>
              <a:t>Deut</a:t>
            </a:r>
            <a:r>
              <a:rPr lang="en-US" dirty="0" smtClean="0">
                <a:solidFill>
                  <a:schemeClr val="bg1"/>
                </a:solidFill>
              </a:rPr>
              <a:t> 4:2     </a:t>
            </a:r>
            <a:r>
              <a:rPr lang="en-US" i="1" dirty="0" smtClean="0">
                <a:solidFill>
                  <a:schemeClr val="bg1"/>
                </a:solidFill>
              </a:rPr>
              <a:t>“You shall not add to the word which I am commanding you, nor take away from it, that you may keep the commandments of the Lord your God which I command you.”</a:t>
            </a:r>
            <a:endParaRPr lang="en-US" dirty="0">
              <a:solidFill>
                <a:schemeClr val="bg1"/>
              </a:solidFill>
            </a:endParaRPr>
          </a:p>
        </p:txBody>
      </p:sp>
    </p:spTree>
    <p:extLst>
      <p:ext uri="{BB962C8B-B14F-4D97-AF65-F5344CB8AC3E}">
        <p14:creationId xmlns:p14="http://schemas.microsoft.com/office/powerpoint/2010/main" val="161072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chemeClr val="bg1"/>
              </a:solidFill>
            </a:endParaRPr>
          </a:p>
        </p:txBody>
      </p:sp>
      <p:sp>
        <p:nvSpPr>
          <p:cNvPr id="4" name="Content Placeholder 3"/>
          <p:cNvSpPr>
            <a:spLocks noGrp="1"/>
          </p:cNvSpPr>
          <p:nvPr>
            <p:ph idx="1"/>
          </p:nvPr>
        </p:nvSpPr>
        <p:spPr>
          <a:xfrm>
            <a:off x="152400" y="1600200"/>
            <a:ext cx="8763000" cy="4953000"/>
          </a:xfrm>
        </p:spPr>
        <p:txBody>
          <a:bodyPr>
            <a:normAutofit/>
          </a:bodyPr>
          <a:lstStyle/>
          <a:p>
            <a:r>
              <a:rPr lang="en-US" dirty="0" smtClean="0">
                <a:solidFill>
                  <a:schemeClr val="bg1"/>
                </a:solidFill>
              </a:rPr>
              <a:t>Graduated college in December 2001 </a:t>
            </a:r>
          </a:p>
          <a:p>
            <a:r>
              <a:rPr lang="en-US" dirty="0" smtClean="0">
                <a:solidFill>
                  <a:schemeClr val="bg1"/>
                </a:solidFill>
              </a:rPr>
              <a:t>1 Tim 6:17   </a:t>
            </a:r>
            <a:r>
              <a:rPr lang="en-US" i="1" dirty="0" smtClean="0">
                <a:solidFill>
                  <a:schemeClr val="bg1"/>
                </a:solidFill>
              </a:rPr>
              <a:t>“Instruct those who are rich in this present world not to be conceited or to fix their hope on the uncertainty of riches, but on God, who richly supplies us with all things to enjoy.”</a:t>
            </a:r>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61072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chemeClr val="bg1"/>
              </a:solidFill>
            </a:endParaRPr>
          </a:p>
        </p:txBody>
      </p:sp>
      <p:sp>
        <p:nvSpPr>
          <p:cNvPr id="3" name="Content Placeholder 2"/>
          <p:cNvSpPr>
            <a:spLocks noGrp="1"/>
          </p:cNvSpPr>
          <p:nvPr>
            <p:ph idx="1"/>
          </p:nvPr>
        </p:nvSpPr>
        <p:spPr>
          <a:xfrm>
            <a:off x="152400" y="1600200"/>
            <a:ext cx="8839200" cy="5029200"/>
          </a:xfrm>
        </p:spPr>
        <p:txBody>
          <a:bodyPr/>
          <a:lstStyle/>
          <a:p>
            <a:r>
              <a:rPr lang="en-US" dirty="0">
                <a:solidFill>
                  <a:schemeClr val="bg1"/>
                </a:solidFill>
              </a:rPr>
              <a:t>Daniel 4:25    </a:t>
            </a:r>
            <a:r>
              <a:rPr lang="en-US" i="1" dirty="0">
                <a:solidFill>
                  <a:schemeClr val="bg1"/>
                </a:solidFill>
              </a:rPr>
              <a:t>“that you be driven away from mankind and your dwelling place be with the beasts of the field, and you be given grass to eat like cattle and be drenched with the dew of heaven; and seven periods of time will pass over you, until you recognize that the most high is ruler over the realm of mankind and bestows it on whomever He wishes.”</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56117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52513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endParaRPr lang="en-US" dirty="0" smtClean="0"/>
          </a:p>
        </p:txBody>
      </p:sp>
      <p:sp>
        <p:nvSpPr>
          <p:cNvPr id="3075" name="Rectangle 3"/>
          <p:cNvSpPr>
            <a:spLocks noGrp="1" noChangeArrowheads="1"/>
          </p:cNvSpPr>
          <p:nvPr>
            <p:ph type="body" idx="1"/>
          </p:nvPr>
        </p:nvSpPr>
        <p:spPr>
          <a:xfrm>
            <a:off x="304800" y="1600200"/>
            <a:ext cx="8686800" cy="4876800"/>
          </a:xfrm>
        </p:spPr>
        <p:txBody>
          <a:bodyPr/>
          <a:lstStyle/>
          <a:p>
            <a:pPr eaLnBrk="1" hangingPunct="1">
              <a:buFont typeface="Wingdings" pitchFamily="2" charset="2"/>
              <a:buChar char="§"/>
              <a:defRPr/>
            </a:pPr>
            <a:endParaRPr lang="en-US" dirty="0" smtClean="0"/>
          </a:p>
        </p:txBody>
      </p:sp>
      <p:pic>
        <p:nvPicPr>
          <p:cNvPr id="8196" name="Picture 2" descr="C:\Users\Chad\Pictures\2012-09-02 Sept 1 2012\Sept 1 2012 008.JPG"/>
          <p:cNvPicPr>
            <a:picLocks noChangeAspect="1" noChangeArrowheads="1"/>
          </p:cNvPicPr>
          <p:nvPr/>
        </p:nvPicPr>
        <p:blipFill>
          <a:blip r:embed="rId2">
            <a:extLst>
              <a:ext uri="{28A0092B-C50C-407E-A947-70E740481C1C}">
                <a14:useLocalDpi xmlns:a14="http://schemas.microsoft.com/office/drawing/2010/main" val="0"/>
              </a:ext>
            </a:extLst>
          </a:blip>
          <a:srcRect l="1970" t="4747" r="7121"/>
          <a:stretch>
            <a:fillRect/>
          </a:stretch>
        </p:blipFill>
        <p:spPr bwMode="auto">
          <a:xfrm>
            <a:off x="381000" y="179388"/>
            <a:ext cx="8312150" cy="653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43357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nodePh="1">
                                  <p:stCondLst>
                                    <p:cond delay="0"/>
                                  </p:stCondLst>
                                  <p:endCondLst>
                                    <p:cond evt="begin" delay="0">
                                      <p:tn val="5"/>
                                    </p:cond>
                                  </p:end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randombar(horizontal)">
                                      <p:cBhvr>
                                        <p:cTn id="7" dur="5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623</TotalTime>
  <Words>587</Words>
  <Application>Microsoft Office PowerPoint</Application>
  <PresentationFormat>On-screen Show (4:3)</PresentationFormat>
  <Paragraphs>50</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A Brief History of myself and the work in Huntington, West Virginia</vt:lpstr>
      <vt:lpstr>PowerPoint Presentation</vt:lpstr>
      <vt:lpstr>PowerPoint Presentation</vt:lpstr>
      <vt:lpstr>PowerPoint Presentation</vt:lpstr>
      <vt:lpstr>How to make Disciples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describe a church?</vt:lpstr>
      <vt:lpstr>How to describe a church?</vt:lpstr>
      <vt:lpstr>How to describe a church?</vt:lpstr>
      <vt:lpstr>How to describe a church?</vt:lpstr>
      <vt:lpstr>PowerPoint Presentation</vt:lpstr>
      <vt:lpstr>How to describe a church?</vt:lpstr>
      <vt:lpstr>PowerPoint Presentation</vt:lpstr>
      <vt:lpstr>PowerPoint Presentation</vt:lpstr>
      <vt:lpstr>How to describe a church?</vt:lpstr>
      <vt:lpstr>How to describe a church?</vt:lpstr>
      <vt:lpstr>How to describe a church?</vt:lpstr>
      <vt:lpstr>How to describe a church?</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dc:creator>
  <cp:lastModifiedBy>Chad</cp:lastModifiedBy>
  <cp:revision>25</cp:revision>
  <dcterms:created xsi:type="dcterms:W3CDTF">2017-11-30T14:22:35Z</dcterms:created>
  <dcterms:modified xsi:type="dcterms:W3CDTF">2018-10-13T23:24:44Z</dcterms:modified>
</cp:coreProperties>
</file>