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Bernard MT Condensed" panose="02050806060905020404" pitchFamily="18"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Rage Italic" panose="03070502040507070304" pitchFamily="66" charset="0"/>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64" d="100"/>
          <a:sy n="64" d="100"/>
        </p:scale>
        <p:origin x="13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C1165-9228-4FB2-9BF8-B318B2FC4723}" type="datetimeFigureOut">
              <a:rPr lang="en-US" smtClean="0"/>
              <a:t>3/2/2019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01C1D-2510-4064-B8F0-F589AF7FE99A}" type="slidenum">
              <a:rPr lang="en-US" smtClean="0"/>
              <a:t>‹#›</a:t>
            </a:fld>
            <a:endParaRPr lang="en-US"/>
          </a:p>
        </p:txBody>
      </p:sp>
    </p:spTree>
    <p:extLst>
      <p:ext uri="{BB962C8B-B14F-4D97-AF65-F5344CB8AC3E}">
        <p14:creationId xmlns:p14="http://schemas.microsoft.com/office/powerpoint/2010/main" val="380129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abortion problem getting worse in America?  What are the facts? What does the Bible say about abortion, and what can Christians do in this epic struggle to protect the lives of innocents?</a:t>
            </a:r>
          </a:p>
        </p:txBody>
      </p:sp>
      <p:sp>
        <p:nvSpPr>
          <p:cNvPr id="4" name="Slide Number Placeholder 3"/>
          <p:cNvSpPr>
            <a:spLocks noGrp="1"/>
          </p:cNvSpPr>
          <p:nvPr>
            <p:ph type="sldNum" sz="quarter" idx="5"/>
          </p:nvPr>
        </p:nvSpPr>
        <p:spPr/>
        <p:txBody>
          <a:bodyPr/>
          <a:lstStyle/>
          <a:p>
            <a:fld id="{66101C1D-2510-4064-B8F0-F589AF7FE99A}" type="slidenum">
              <a:rPr lang="en-US" smtClean="0"/>
              <a:t>1</a:t>
            </a:fld>
            <a:endParaRPr lang="en-US"/>
          </a:p>
        </p:txBody>
      </p:sp>
    </p:spTree>
    <p:extLst>
      <p:ext uri="{BB962C8B-B14F-4D97-AF65-F5344CB8AC3E}">
        <p14:creationId xmlns:p14="http://schemas.microsoft.com/office/powerpoint/2010/main" val="334280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740B46-A9DD-4691-8CB2-642CE3F008B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256056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40B46-A9DD-4691-8CB2-642CE3F008B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78636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40B46-A9DD-4691-8CB2-642CE3F008B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32988888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40B46-A9DD-4691-8CB2-642CE3F008B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401535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740B46-A9DD-4691-8CB2-642CE3F008B0}"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26657317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740B46-A9DD-4691-8CB2-642CE3F008B0}"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10521242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740B46-A9DD-4691-8CB2-642CE3F008B0}"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31544999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740B46-A9DD-4691-8CB2-642CE3F008B0}"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34946496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40B46-A9DD-4691-8CB2-642CE3F008B0}"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31933078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740B46-A9DD-4691-8CB2-642CE3F008B0}"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17753827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740B46-A9DD-4691-8CB2-642CE3F008B0}"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63B3C-14DF-4F01-949B-163697929585}" type="slidenum">
              <a:rPr lang="en-US" smtClean="0"/>
              <a:t>‹#›</a:t>
            </a:fld>
            <a:endParaRPr lang="en-US"/>
          </a:p>
        </p:txBody>
      </p:sp>
    </p:spTree>
    <p:extLst>
      <p:ext uri="{BB962C8B-B14F-4D97-AF65-F5344CB8AC3E}">
        <p14:creationId xmlns:p14="http://schemas.microsoft.com/office/powerpoint/2010/main" val="15858053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40B46-A9DD-4691-8CB2-642CE3F008B0}" type="datetimeFigureOut">
              <a:rPr lang="en-US" smtClean="0"/>
              <a:t>3/2/2019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3B3C-14DF-4F01-949B-163697929585}" type="slidenum">
              <a:rPr lang="en-US" smtClean="0"/>
              <a:t>‹#›</a:t>
            </a:fld>
            <a:endParaRPr lang="en-US"/>
          </a:p>
        </p:txBody>
      </p:sp>
    </p:spTree>
    <p:extLst>
      <p:ext uri="{BB962C8B-B14F-4D97-AF65-F5344CB8AC3E}">
        <p14:creationId xmlns:p14="http://schemas.microsoft.com/office/powerpoint/2010/main" val="2297159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76A56-9DE3-4D11-99C6-89E924BE3863}"/>
              </a:ext>
            </a:extLst>
          </p:cNvPr>
          <p:cNvSpPr>
            <a:spLocks noGrp="1"/>
          </p:cNvSpPr>
          <p:nvPr>
            <p:ph type="ctrTitle"/>
          </p:nvPr>
        </p:nvSpPr>
        <p:spPr>
          <a:xfrm>
            <a:off x="3766365" y="3550450"/>
            <a:ext cx="4848966" cy="1778518"/>
          </a:xfrm>
        </p:spPr>
        <p:txBody>
          <a:bodyPr>
            <a:normAutofit/>
          </a:bodyPr>
          <a:lstStyle/>
          <a:p>
            <a:pPr algn="l"/>
            <a:r>
              <a:rPr lang="en-US" sz="5400" dirty="0">
                <a:solidFill>
                  <a:srgbClr val="FFFFFF"/>
                </a:solidFill>
                <a:latin typeface="Bernard MT Condensed" panose="02050806060905020404" pitchFamily="18" charset="0"/>
              </a:rPr>
              <a:t>Shining light for the Innocents </a:t>
            </a:r>
          </a:p>
        </p:txBody>
      </p:sp>
      <p:sp>
        <p:nvSpPr>
          <p:cNvPr id="3" name="Subtitle 2">
            <a:extLst>
              <a:ext uri="{FF2B5EF4-FFF2-40B4-BE49-F238E27FC236}">
                <a16:creationId xmlns:a16="http://schemas.microsoft.com/office/drawing/2014/main" id="{5C4CD784-A9AE-49F1-9C65-A18C734E8E0F}"/>
              </a:ext>
            </a:extLst>
          </p:cNvPr>
          <p:cNvSpPr>
            <a:spLocks noGrp="1"/>
          </p:cNvSpPr>
          <p:nvPr>
            <p:ph type="subTitle" idx="1"/>
          </p:nvPr>
        </p:nvSpPr>
        <p:spPr>
          <a:xfrm>
            <a:off x="3766365" y="5550568"/>
            <a:ext cx="4848965" cy="802103"/>
          </a:xfrm>
        </p:spPr>
        <p:txBody>
          <a:bodyPr>
            <a:noAutofit/>
          </a:bodyPr>
          <a:lstStyle/>
          <a:p>
            <a:r>
              <a:rPr lang="en-US" sz="3200" dirty="0">
                <a:solidFill>
                  <a:schemeClr val="accent4">
                    <a:lumMod val="60000"/>
                    <a:lumOff val="40000"/>
                  </a:schemeClr>
                </a:solidFill>
                <a:latin typeface="Rage Italic" panose="03070502040507070304" pitchFamily="66" charset="0"/>
              </a:rPr>
              <a:t>Our epic struggle against                 the sin of abortion</a:t>
            </a:r>
          </a:p>
        </p:txBody>
      </p:sp>
      <p:cxnSp>
        <p:nvCxnSpPr>
          <p:cNvPr id="75" name="Straight Connector 7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tunning fetus">
            <a:extLst>
              <a:ext uri="{FF2B5EF4-FFF2-40B4-BE49-F238E27FC236}">
                <a16:creationId xmlns:a16="http://schemas.microsoft.com/office/drawing/2014/main" id="{5C062ED1-DED9-4487-8D4B-3532640D24E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30217" b="1"/>
          <a:stretch/>
        </p:blipFill>
        <p:spPr bwMode="auto">
          <a:xfrm>
            <a:off x="238226" y="321733"/>
            <a:ext cx="3120339" cy="6214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ner, Header, Star, Bokeh, Flare, Mirroring, Light">
            <a:extLst>
              <a:ext uri="{FF2B5EF4-FFF2-40B4-BE49-F238E27FC236}">
                <a16:creationId xmlns:a16="http://schemas.microsoft.com/office/drawing/2014/main" id="{72E2B4FB-873F-4458-AB43-56875A36F6D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5772"/>
                    </a14:imgEffect>
                  </a14:imgLayer>
                </a14:imgProps>
              </a:ext>
              <a:ext uri="{28A0092B-C50C-407E-A947-70E740481C1C}">
                <a14:useLocalDpi xmlns:a14="http://schemas.microsoft.com/office/drawing/2010/main" val="0"/>
              </a:ext>
            </a:extLst>
          </a:blip>
          <a:srcRect r="43771" b="2"/>
          <a:stretch/>
        </p:blipFill>
        <p:spPr bwMode="auto">
          <a:xfrm>
            <a:off x="3505712" y="299363"/>
            <a:ext cx="5412813"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109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nner, Header, Star, Bokeh, Flare, Mirroring, Light">
            <a:extLst>
              <a:ext uri="{FF2B5EF4-FFF2-40B4-BE49-F238E27FC236}">
                <a16:creationId xmlns:a16="http://schemas.microsoft.com/office/drawing/2014/main" id="{9945DAD9-1FA2-409B-AAFB-301B23E65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83199" cy="1825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6084EF-2CAC-46B5-B262-C4D7B6F8617F}"/>
              </a:ext>
            </a:extLst>
          </p:cNvPr>
          <p:cNvSpPr>
            <a:spLocks noGrp="1"/>
          </p:cNvSpPr>
          <p:nvPr>
            <p:ph type="title"/>
          </p:nvPr>
        </p:nvSpPr>
        <p:spPr>
          <a:xfrm>
            <a:off x="2705878" y="228600"/>
            <a:ext cx="5809472" cy="1462089"/>
          </a:xfrm>
        </p:spPr>
        <p:txBody>
          <a:bodyPr>
            <a:norm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ernard MT Condensed" panose="02050806060905020404" pitchFamily="18" charset="0"/>
              </a:rPr>
              <a:t>Is the World Becoming More Evil all the Time?</a:t>
            </a:r>
          </a:p>
        </p:txBody>
      </p:sp>
      <p:sp>
        <p:nvSpPr>
          <p:cNvPr id="3" name="Content Placeholder 2">
            <a:extLst>
              <a:ext uri="{FF2B5EF4-FFF2-40B4-BE49-F238E27FC236}">
                <a16:creationId xmlns:a16="http://schemas.microsoft.com/office/drawing/2014/main" id="{AE74360C-6CC9-45B6-8CFD-37EFEFCCAD17}"/>
              </a:ext>
            </a:extLst>
          </p:cNvPr>
          <p:cNvSpPr>
            <a:spLocks noGrp="1"/>
          </p:cNvSpPr>
          <p:nvPr>
            <p:ph idx="1"/>
          </p:nvPr>
        </p:nvSpPr>
        <p:spPr>
          <a:xfrm>
            <a:off x="628650" y="2054224"/>
            <a:ext cx="7886700" cy="4122738"/>
          </a:xfrm>
        </p:spPr>
        <p:txBody>
          <a:bodyPr>
            <a:normAutofit/>
          </a:bodyPr>
          <a:lstStyle/>
          <a:p>
            <a:r>
              <a:rPr lang="en-US" sz="3200" b="1" dirty="0">
                <a:solidFill>
                  <a:schemeClr val="accent4">
                    <a:lumMod val="60000"/>
                    <a:lumOff val="40000"/>
                  </a:schemeClr>
                </a:solidFill>
              </a:rPr>
              <a:t>It has long appeared so.  </a:t>
            </a:r>
          </a:p>
          <a:p>
            <a:pPr lvl="1"/>
            <a:r>
              <a:rPr lang="en-US" sz="2800" i="1" dirty="0">
                <a:solidFill>
                  <a:schemeClr val="accent4">
                    <a:lumMod val="20000"/>
                    <a:lumOff val="80000"/>
                  </a:schemeClr>
                </a:solidFill>
              </a:rPr>
              <a:t>2 Timothy 3:13; Jeremiah 9:3-5; 2 Chron. 36:14</a:t>
            </a:r>
          </a:p>
          <a:p>
            <a:r>
              <a:rPr lang="en-US" sz="3200" b="1" dirty="0">
                <a:solidFill>
                  <a:schemeClr val="accent4">
                    <a:lumMod val="60000"/>
                    <a:lumOff val="40000"/>
                  </a:schemeClr>
                </a:solidFill>
              </a:rPr>
              <a:t>But at intervals in history, the Lord has put a stop to the progression of transgression!</a:t>
            </a:r>
          </a:p>
          <a:p>
            <a:pPr lvl="1"/>
            <a:r>
              <a:rPr lang="en-US" sz="2800" i="1" dirty="0">
                <a:solidFill>
                  <a:schemeClr val="accent4">
                    <a:lumMod val="20000"/>
                    <a:lumOff val="80000"/>
                  </a:schemeClr>
                </a:solidFill>
              </a:rPr>
              <a:t>2 Kings 24:3-4; Psalm 106:37-40</a:t>
            </a:r>
          </a:p>
        </p:txBody>
      </p:sp>
    </p:spTree>
    <p:extLst>
      <p:ext uri="{BB962C8B-B14F-4D97-AF65-F5344CB8AC3E}">
        <p14:creationId xmlns:p14="http://schemas.microsoft.com/office/powerpoint/2010/main" val="34339429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nner, Header, Star, Bokeh, Flare, Mirroring, Light">
            <a:extLst>
              <a:ext uri="{FF2B5EF4-FFF2-40B4-BE49-F238E27FC236}">
                <a16:creationId xmlns:a16="http://schemas.microsoft.com/office/drawing/2014/main" id="{9945DAD9-1FA2-409B-AAFB-301B23E65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83199" cy="1825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6084EF-2CAC-46B5-B262-C4D7B6F8617F}"/>
              </a:ext>
            </a:extLst>
          </p:cNvPr>
          <p:cNvSpPr>
            <a:spLocks noGrp="1"/>
          </p:cNvSpPr>
          <p:nvPr>
            <p:ph type="title"/>
          </p:nvPr>
        </p:nvSpPr>
        <p:spPr>
          <a:xfrm>
            <a:off x="2705878" y="228600"/>
            <a:ext cx="5809472" cy="1462089"/>
          </a:xfrm>
        </p:spPr>
        <p:txBody>
          <a:bodyPr>
            <a:norm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ernard MT Condensed" panose="02050806060905020404" pitchFamily="18" charset="0"/>
              </a:rPr>
              <a:t>The Sin of Abortion</a:t>
            </a:r>
          </a:p>
        </p:txBody>
      </p:sp>
      <p:sp>
        <p:nvSpPr>
          <p:cNvPr id="3" name="Content Placeholder 2">
            <a:extLst>
              <a:ext uri="{FF2B5EF4-FFF2-40B4-BE49-F238E27FC236}">
                <a16:creationId xmlns:a16="http://schemas.microsoft.com/office/drawing/2014/main" id="{AE74360C-6CC9-45B6-8CFD-37EFEFCCAD17}"/>
              </a:ext>
            </a:extLst>
          </p:cNvPr>
          <p:cNvSpPr>
            <a:spLocks noGrp="1"/>
          </p:cNvSpPr>
          <p:nvPr>
            <p:ph idx="1"/>
          </p:nvPr>
        </p:nvSpPr>
        <p:spPr>
          <a:xfrm>
            <a:off x="628650" y="1919287"/>
            <a:ext cx="7886700" cy="4257675"/>
          </a:xfrm>
        </p:spPr>
        <p:txBody>
          <a:bodyPr>
            <a:normAutofit/>
          </a:bodyPr>
          <a:lstStyle/>
          <a:p>
            <a:r>
              <a:rPr lang="en-US" sz="3200" b="1" dirty="0">
                <a:solidFill>
                  <a:schemeClr val="accent4">
                    <a:lumMod val="60000"/>
                    <a:lumOff val="40000"/>
                  </a:schemeClr>
                </a:solidFill>
              </a:rPr>
              <a:t>The Status of the Unborn in the Womb</a:t>
            </a:r>
          </a:p>
          <a:p>
            <a:pPr lvl="1"/>
            <a:r>
              <a:rPr lang="en-US" sz="2800" i="1" dirty="0">
                <a:solidFill>
                  <a:schemeClr val="accent4">
                    <a:lumMod val="20000"/>
                    <a:lumOff val="80000"/>
                  </a:schemeClr>
                </a:solidFill>
              </a:rPr>
              <a:t>Formed by God (Psalm 139:13-14)</a:t>
            </a:r>
          </a:p>
          <a:p>
            <a:pPr lvl="1"/>
            <a:r>
              <a:rPr lang="en-US" sz="2800" i="1" dirty="0">
                <a:solidFill>
                  <a:schemeClr val="accent4">
                    <a:lumMod val="20000"/>
                    <a:lumOff val="80000"/>
                  </a:schemeClr>
                </a:solidFill>
              </a:rPr>
              <a:t>Called “children” (Genesis 25:21-22)</a:t>
            </a:r>
          </a:p>
          <a:p>
            <a:pPr lvl="1"/>
            <a:r>
              <a:rPr lang="en-US" sz="2800" i="1" dirty="0">
                <a:solidFill>
                  <a:schemeClr val="accent4">
                    <a:lumMod val="20000"/>
                    <a:lumOff val="80000"/>
                  </a:schemeClr>
                </a:solidFill>
              </a:rPr>
              <a:t>Called “babies” (Luke 2:12, 16; 18:15)</a:t>
            </a:r>
          </a:p>
          <a:p>
            <a:pPr lvl="1"/>
            <a:r>
              <a:rPr lang="en-US" sz="2800" i="1" dirty="0">
                <a:solidFill>
                  <a:schemeClr val="accent4">
                    <a:lumMod val="20000"/>
                    <a:lumOff val="80000"/>
                  </a:schemeClr>
                </a:solidFill>
              </a:rPr>
              <a:t>Regarded as a human life (Exodus 21:22-25)</a:t>
            </a:r>
          </a:p>
          <a:p>
            <a:r>
              <a:rPr lang="en-US" sz="3200" b="1" dirty="0">
                <a:solidFill>
                  <a:schemeClr val="accent4">
                    <a:lumMod val="60000"/>
                    <a:lumOff val="40000"/>
                  </a:schemeClr>
                </a:solidFill>
              </a:rPr>
              <a:t>Taking the life of the innocent…</a:t>
            </a:r>
          </a:p>
          <a:p>
            <a:pPr lvl="1"/>
            <a:r>
              <a:rPr lang="en-US" sz="2800" i="1" dirty="0">
                <a:solidFill>
                  <a:schemeClr val="accent4">
                    <a:lumMod val="20000"/>
                    <a:lumOff val="80000"/>
                  </a:schemeClr>
                </a:solidFill>
              </a:rPr>
              <a:t>Is an abomination to God (Proverbs 6:17)</a:t>
            </a:r>
          </a:p>
          <a:p>
            <a:pPr lvl="1"/>
            <a:r>
              <a:rPr lang="en-US" sz="2800" i="1" dirty="0">
                <a:solidFill>
                  <a:schemeClr val="accent4">
                    <a:lumMod val="20000"/>
                    <a:lumOff val="80000"/>
                  </a:schemeClr>
                </a:solidFill>
              </a:rPr>
              <a:t>Is the opposite of justice and righteousness (Jeremiah 22:3)</a:t>
            </a:r>
          </a:p>
        </p:txBody>
      </p:sp>
    </p:spTree>
    <p:extLst>
      <p:ext uri="{BB962C8B-B14F-4D97-AF65-F5344CB8AC3E}">
        <p14:creationId xmlns:p14="http://schemas.microsoft.com/office/powerpoint/2010/main" val="3603585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084EF-2CAC-46B5-B262-C4D7B6F8617F}"/>
              </a:ext>
            </a:extLst>
          </p:cNvPr>
          <p:cNvSpPr>
            <a:spLocks noGrp="1"/>
          </p:cNvSpPr>
          <p:nvPr>
            <p:ph type="title"/>
          </p:nvPr>
        </p:nvSpPr>
        <p:spPr>
          <a:xfrm>
            <a:off x="74645" y="172617"/>
            <a:ext cx="4833257" cy="982416"/>
          </a:xfrm>
        </p:spPr>
        <p:txBody>
          <a:bodyPr>
            <a:norm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ernard MT Condensed" panose="02050806060905020404" pitchFamily="18" charset="0"/>
              </a:rPr>
              <a:t>Is it getting worse?</a:t>
            </a:r>
          </a:p>
        </p:txBody>
      </p:sp>
      <p:sp>
        <p:nvSpPr>
          <p:cNvPr id="3" name="Content Placeholder 2">
            <a:extLst>
              <a:ext uri="{FF2B5EF4-FFF2-40B4-BE49-F238E27FC236}">
                <a16:creationId xmlns:a16="http://schemas.microsoft.com/office/drawing/2014/main" id="{AE74360C-6CC9-45B6-8CFD-37EFEFCCAD17}"/>
              </a:ext>
            </a:extLst>
          </p:cNvPr>
          <p:cNvSpPr>
            <a:spLocks noGrp="1"/>
          </p:cNvSpPr>
          <p:nvPr>
            <p:ph idx="1"/>
          </p:nvPr>
        </p:nvSpPr>
        <p:spPr>
          <a:xfrm>
            <a:off x="74645" y="1155033"/>
            <a:ext cx="4456494" cy="5804032"/>
          </a:xfrm>
        </p:spPr>
        <p:txBody>
          <a:bodyPr>
            <a:normAutofit lnSpcReduction="10000"/>
          </a:bodyPr>
          <a:lstStyle/>
          <a:p>
            <a:r>
              <a:rPr lang="en-US" sz="3000" dirty="0">
                <a:solidFill>
                  <a:schemeClr val="accent4">
                    <a:lumMod val="60000"/>
                    <a:lumOff val="40000"/>
                  </a:schemeClr>
                </a:solidFill>
              </a:rPr>
              <a:t>In 2015, 638,169 legal abortions were </a:t>
            </a:r>
            <a:r>
              <a:rPr lang="en-US" sz="3000" b="1" dirty="0">
                <a:solidFill>
                  <a:schemeClr val="accent4">
                    <a:lumMod val="60000"/>
                    <a:lumOff val="40000"/>
                  </a:schemeClr>
                </a:solidFill>
              </a:rPr>
              <a:t>reported</a:t>
            </a:r>
            <a:r>
              <a:rPr lang="en-US" sz="3000" dirty="0">
                <a:solidFill>
                  <a:schemeClr val="accent4">
                    <a:lumMod val="60000"/>
                    <a:lumOff val="40000"/>
                  </a:schemeClr>
                </a:solidFill>
              </a:rPr>
              <a:t> to the CDC.</a:t>
            </a:r>
          </a:p>
          <a:p>
            <a:pPr marL="461963" lvl="1" indent="-230188"/>
            <a:r>
              <a:rPr lang="en-US" i="1" dirty="0">
                <a:solidFill>
                  <a:schemeClr val="bg1"/>
                </a:solidFill>
              </a:rPr>
              <a:t>A 2% decrease from 2014</a:t>
            </a:r>
          </a:p>
          <a:p>
            <a:pPr marL="461963" lvl="1" indent="-230188"/>
            <a:r>
              <a:rPr lang="en-US" i="1" dirty="0">
                <a:solidFill>
                  <a:schemeClr val="bg1"/>
                </a:solidFill>
              </a:rPr>
              <a:t>A 24% decrease from 2006-15</a:t>
            </a:r>
          </a:p>
          <a:p>
            <a:pPr marL="461963" lvl="1" indent="-230188"/>
            <a:r>
              <a:rPr lang="en-US" i="1" dirty="0">
                <a:solidFill>
                  <a:schemeClr val="bg1"/>
                </a:solidFill>
              </a:rPr>
              <a:t>However, some states do not report.  The actual number in 2015 was about 826,199.</a:t>
            </a:r>
          </a:p>
          <a:p>
            <a:pPr marL="4763" indent="-230188"/>
            <a:r>
              <a:rPr lang="en-US" sz="3000" dirty="0">
                <a:solidFill>
                  <a:schemeClr val="accent4">
                    <a:lumMod val="60000"/>
                    <a:lumOff val="40000"/>
                  </a:schemeClr>
                </a:solidFill>
              </a:rPr>
              <a:t>The CDC also reports: </a:t>
            </a:r>
          </a:p>
          <a:p>
            <a:pPr marL="461963" lvl="1" indent="-230188"/>
            <a:r>
              <a:rPr lang="en-US" i="1" dirty="0">
                <a:solidFill>
                  <a:schemeClr val="bg1"/>
                </a:solidFill>
              </a:rPr>
              <a:t>44% of women who had abortions in the U.S. had at least one previous abortion</a:t>
            </a:r>
          </a:p>
          <a:p>
            <a:pPr marL="461963" lvl="1" indent="-230188"/>
            <a:r>
              <a:rPr lang="en-US" i="1" dirty="0">
                <a:solidFill>
                  <a:schemeClr val="bg1"/>
                </a:solidFill>
              </a:rPr>
              <a:t>85% were unmarried</a:t>
            </a:r>
          </a:p>
          <a:p>
            <a:pPr marL="461963" lvl="1" indent="-230188"/>
            <a:r>
              <a:rPr lang="en-US" i="1" dirty="0">
                <a:solidFill>
                  <a:schemeClr val="bg1"/>
                </a:solidFill>
              </a:rPr>
              <a:t>25% of all women in U.S. will have an abortion.</a:t>
            </a:r>
          </a:p>
          <a:p>
            <a:pPr marL="461963" lvl="1" indent="-230188"/>
            <a:endParaRPr lang="en-US" i="1" dirty="0">
              <a:solidFill>
                <a:schemeClr val="bg1"/>
              </a:solidFill>
            </a:endParaRPr>
          </a:p>
        </p:txBody>
      </p:sp>
      <p:pic>
        <p:nvPicPr>
          <p:cNvPr id="4" name="Picture 3">
            <a:extLst>
              <a:ext uri="{FF2B5EF4-FFF2-40B4-BE49-F238E27FC236}">
                <a16:creationId xmlns:a16="http://schemas.microsoft.com/office/drawing/2014/main" id="{BCD8537D-9C12-49B2-9B2A-C9D64522995D}"/>
              </a:ext>
            </a:extLst>
          </p:cNvPr>
          <p:cNvPicPr>
            <a:picLocks noChangeAspect="1"/>
          </p:cNvPicPr>
          <p:nvPr/>
        </p:nvPicPr>
        <p:blipFill>
          <a:blip r:embed="rId2"/>
          <a:stretch>
            <a:fillRect/>
          </a:stretch>
        </p:blipFill>
        <p:spPr>
          <a:xfrm>
            <a:off x="4687506" y="-19409"/>
            <a:ext cx="4456494" cy="6978474"/>
          </a:xfrm>
          <a:prstGeom prst="rect">
            <a:avLst/>
          </a:prstGeom>
        </p:spPr>
      </p:pic>
    </p:spTree>
    <p:extLst>
      <p:ext uri="{BB962C8B-B14F-4D97-AF65-F5344CB8AC3E}">
        <p14:creationId xmlns:p14="http://schemas.microsoft.com/office/powerpoint/2010/main" val="747630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D4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6084EF-2CAC-46B5-B262-C4D7B6F8617F}"/>
              </a:ext>
            </a:extLst>
          </p:cNvPr>
          <p:cNvSpPr>
            <a:spLocks noGrp="1"/>
          </p:cNvSpPr>
          <p:nvPr>
            <p:ph type="title"/>
          </p:nvPr>
        </p:nvSpPr>
        <p:spPr>
          <a:xfrm>
            <a:off x="393192" y="4767072"/>
            <a:ext cx="4945641" cy="1625210"/>
          </a:xfrm>
        </p:spPr>
        <p:txBody>
          <a:bodyPr>
            <a:normAutofit/>
          </a:bodyPr>
          <a:lstStyle/>
          <a:p>
            <a:pPr algn="r"/>
            <a:r>
              <a:rPr lang="en-US" sz="4800" b="1" dirty="0">
                <a:ln w="22225">
                  <a:solidFill>
                    <a:schemeClr val="accent2">
                      <a:lumMod val="50000"/>
                    </a:schemeClr>
                  </a:solidFill>
                  <a:prstDash val="solid"/>
                </a:ln>
                <a:solidFill>
                  <a:schemeClr val="accent2">
                    <a:lumMod val="40000"/>
                    <a:lumOff val="60000"/>
                  </a:schemeClr>
                </a:solidFill>
                <a:latin typeface="Bernard MT Condensed" panose="02050806060905020404" pitchFamily="18" charset="0"/>
              </a:rPr>
              <a:t>Is it getting worse?</a:t>
            </a:r>
          </a:p>
        </p:txBody>
      </p:sp>
      <p:pic>
        <p:nvPicPr>
          <p:cNvPr id="5" name="Picture 4">
            <a:extLst>
              <a:ext uri="{FF2B5EF4-FFF2-40B4-BE49-F238E27FC236}">
                <a16:creationId xmlns:a16="http://schemas.microsoft.com/office/drawing/2014/main" id="{478D0222-72B0-4B23-ABAB-869380D35DD6}"/>
              </a:ext>
            </a:extLst>
          </p:cNvPr>
          <p:cNvPicPr/>
          <p:nvPr/>
        </p:nvPicPr>
        <p:blipFill rotWithShape="1">
          <a:blip r:embed="rId2">
            <a:extLst>
              <a:ext uri="{28A0092B-C50C-407E-A947-70E740481C1C}">
                <a14:useLocalDpi xmlns:a14="http://schemas.microsoft.com/office/drawing/2010/main" val="0"/>
              </a:ext>
            </a:extLst>
          </a:blip>
          <a:srcRect t="6057" r="-2" b="1019"/>
          <a:stretch/>
        </p:blipFill>
        <p:spPr bwMode="auto">
          <a:xfrm>
            <a:off x="245660" y="321733"/>
            <a:ext cx="5293729" cy="4107392"/>
          </a:xfrm>
          <a:prstGeom prst="rect">
            <a:avLst/>
          </a:prstGeom>
          <a:noFill/>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74360C-6CC9-45B6-8CFD-37EFEFCCAD17}"/>
              </a:ext>
            </a:extLst>
          </p:cNvPr>
          <p:cNvSpPr>
            <a:spLocks noGrp="1"/>
          </p:cNvSpPr>
          <p:nvPr>
            <p:ph idx="1"/>
          </p:nvPr>
        </p:nvSpPr>
        <p:spPr>
          <a:xfrm>
            <a:off x="5646630" y="431800"/>
            <a:ext cx="3251710" cy="6214534"/>
          </a:xfrm>
        </p:spPr>
        <p:txBody>
          <a:bodyPr anchor="ctr">
            <a:normAutofit/>
          </a:bodyPr>
          <a:lstStyle/>
          <a:p>
            <a:r>
              <a:rPr lang="en-US" dirty="0">
                <a:solidFill>
                  <a:srgbClr val="FFFFFF"/>
                </a:solidFill>
              </a:rPr>
              <a:t>Abortion rates are higher among poor women, who accounted for 49% of patients in 2014. </a:t>
            </a:r>
          </a:p>
          <a:p>
            <a:r>
              <a:rPr lang="en-US" dirty="0">
                <a:solidFill>
                  <a:srgbClr val="FFFFFF"/>
                </a:solidFill>
              </a:rPr>
              <a:t>Will solving poverty solve abortion?</a:t>
            </a:r>
          </a:p>
          <a:p>
            <a:pPr marL="463550" lvl="1" indent="-231775"/>
            <a:r>
              <a:rPr lang="en-US" i="1" dirty="0">
                <a:solidFill>
                  <a:schemeClr val="accent4">
                    <a:lumMod val="20000"/>
                    <a:lumOff val="80000"/>
                  </a:schemeClr>
                </a:solidFill>
              </a:rPr>
              <a:t>Zimbabwe has a lower abortion rate than New York (</a:t>
            </a:r>
            <a:r>
              <a:rPr lang="fr-FR" i="1" dirty="0">
                <a:solidFill>
                  <a:schemeClr val="accent4">
                    <a:lumMod val="20000"/>
                    <a:lumOff val="80000"/>
                  </a:schemeClr>
                </a:solidFill>
              </a:rPr>
              <a:t>17.8 abortions per 1,000 vs. 29.6 per 1,000)</a:t>
            </a:r>
            <a:endParaRPr lang="en-US" i="1" dirty="0">
              <a:solidFill>
                <a:schemeClr val="accent4">
                  <a:lumMod val="20000"/>
                  <a:lumOff val="80000"/>
                </a:schemeClr>
              </a:solidFill>
            </a:endParaRPr>
          </a:p>
          <a:p>
            <a:pPr marL="463550" lvl="1" indent="-231775"/>
            <a:r>
              <a:rPr lang="en-US" i="1" dirty="0">
                <a:solidFill>
                  <a:schemeClr val="accent4">
                    <a:lumMod val="20000"/>
                    <a:lumOff val="80000"/>
                  </a:schemeClr>
                </a:solidFill>
              </a:rPr>
              <a:t>Abortion is not an economic problem, it’s a moral one!</a:t>
            </a:r>
          </a:p>
          <a:p>
            <a:pPr marL="461963" lvl="1" indent="-230188"/>
            <a:endParaRPr lang="en-US" sz="1300" i="1" dirty="0">
              <a:solidFill>
                <a:srgbClr val="FFFFFF"/>
              </a:solidFill>
            </a:endParaRPr>
          </a:p>
        </p:txBody>
      </p:sp>
    </p:spTree>
    <p:extLst>
      <p:ext uri="{BB962C8B-B14F-4D97-AF65-F5344CB8AC3E}">
        <p14:creationId xmlns:p14="http://schemas.microsoft.com/office/powerpoint/2010/main" val="25068585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nner, Header, Star, Bokeh, Flare, Mirroring, Light">
            <a:extLst>
              <a:ext uri="{FF2B5EF4-FFF2-40B4-BE49-F238E27FC236}">
                <a16:creationId xmlns:a16="http://schemas.microsoft.com/office/drawing/2014/main" id="{9945DAD9-1FA2-409B-AAFB-301B23E65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83199" cy="1825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6084EF-2CAC-46B5-B262-C4D7B6F8617F}"/>
              </a:ext>
            </a:extLst>
          </p:cNvPr>
          <p:cNvSpPr>
            <a:spLocks noGrp="1"/>
          </p:cNvSpPr>
          <p:nvPr>
            <p:ph type="title"/>
          </p:nvPr>
        </p:nvSpPr>
        <p:spPr>
          <a:xfrm>
            <a:off x="2954955" y="249145"/>
            <a:ext cx="5207268" cy="1462089"/>
          </a:xfrm>
        </p:spPr>
        <p:txBody>
          <a:bodyPr>
            <a:norm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Bernard MT Condensed" panose="02050806060905020404" pitchFamily="18" charset="0"/>
              </a:rPr>
              <a:t>Shining Light for   the Innocents</a:t>
            </a:r>
          </a:p>
        </p:txBody>
      </p:sp>
      <p:sp>
        <p:nvSpPr>
          <p:cNvPr id="3" name="Content Placeholder 2">
            <a:extLst>
              <a:ext uri="{FF2B5EF4-FFF2-40B4-BE49-F238E27FC236}">
                <a16:creationId xmlns:a16="http://schemas.microsoft.com/office/drawing/2014/main" id="{AE74360C-6CC9-45B6-8CFD-37EFEFCCAD17}"/>
              </a:ext>
            </a:extLst>
          </p:cNvPr>
          <p:cNvSpPr>
            <a:spLocks noGrp="1"/>
          </p:cNvSpPr>
          <p:nvPr>
            <p:ph idx="1"/>
          </p:nvPr>
        </p:nvSpPr>
        <p:spPr>
          <a:xfrm>
            <a:off x="628650" y="2074769"/>
            <a:ext cx="7886700" cy="4257675"/>
          </a:xfrm>
        </p:spPr>
        <p:txBody>
          <a:bodyPr>
            <a:normAutofit/>
          </a:bodyPr>
          <a:lstStyle/>
          <a:p>
            <a:r>
              <a:rPr lang="en-US" sz="3200" b="1" dirty="0">
                <a:solidFill>
                  <a:schemeClr val="accent4">
                    <a:lumMod val="60000"/>
                    <a:lumOff val="40000"/>
                  </a:schemeClr>
                </a:solidFill>
              </a:rPr>
              <a:t>Trust your King! </a:t>
            </a:r>
            <a:r>
              <a:rPr lang="en-US" dirty="0">
                <a:solidFill>
                  <a:schemeClr val="accent4">
                    <a:lumMod val="20000"/>
                    <a:lumOff val="80000"/>
                  </a:schemeClr>
                </a:solidFill>
              </a:rPr>
              <a:t>(</a:t>
            </a:r>
            <a:r>
              <a:rPr lang="en-US" sz="2800" dirty="0">
                <a:solidFill>
                  <a:schemeClr val="accent4">
                    <a:lumMod val="20000"/>
                    <a:lumOff val="80000"/>
                  </a:schemeClr>
                </a:solidFill>
              </a:rPr>
              <a:t>Psalm 72:1-5; Isaiah 10:1)</a:t>
            </a:r>
          </a:p>
          <a:p>
            <a:r>
              <a:rPr lang="en-US" sz="3200" b="1" dirty="0">
                <a:solidFill>
                  <a:schemeClr val="accent4">
                    <a:lumMod val="60000"/>
                    <a:lumOff val="40000"/>
                  </a:schemeClr>
                </a:solidFill>
              </a:rPr>
              <a:t>Pray! </a:t>
            </a:r>
            <a:r>
              <a:rPr lang="en-US" dirty="0">
                <a:solidFill>
                  <a:schemeClr val="accent4">
                    <a:lumMod val="20000"/>
                    <a:lumOff val="80000"/>
                  </a:schemeClr>
                </a:solidFill>
              </a:rPr>
              <a:t>(</a:t>
            </a:r>
            <a:r>
              <a:rPr lang="en-US" sz="2800" dirty="0">
                <a:solidFill>
                  <a:schemeClr val="accent4">
                    <a:lumMod val="20000"/>
                    <a:lumOff val="80000"/>
                  </a:schemeClr>
                </a:solidFill>
              </a:rPr>
              <a:t>1 Timothy 2:1-4)</a:t>
            </a:r>
          </a:p>
          <a:p>
            <a:r>
              <a:rPr lang="en-US" sz="3200" b="1" dirty="0">
                <a:solidFill>
                  <a:schemeClr val="accent4">
                    <a:lumMod val="60000"/>
                    <a:lumOff val="40000"/>
                  </a:schemeClr>
                </a:solidFill>
              </a:rPr>
              <a:t>Accept God’s deliverance and peace! </a:t>
            </a:r>
            <a:r>
              <a:rPr lang="en-US" dirty="0">
                <a:solidFill>
                  <a:schemeClr val="accent4">
                    <a:lumMod val="20000"/>
                    <a:lumOff val="80000"/>
                  </a:schemeClr>
                </a:solidFill>
              </a:rPr>
              <a:t>(</a:t>
            </a:r>
            <a:r>
              <a:rPr lang="en-US" sz="2800" dirty="0">
                <a:solidFill>
                  <a:schemeClr val="accent4">
                    <a:lumMod val="20000"/>
                    <a:lumOff val="80000"/>
                  </a:schemeClr>
                </a:solidFill>
              </a:rPr>
              <a:t>Galatians 1:3-4)</a:t>
            </a:r>
          </a:p>
          <a:p>
            <a:r>
              <a:rPr lang="en-US" sz="3200" b="1" dirty="0">
                <a:solidFill>
                  <a:schemeClr val="accent4">
                    <a:lumMod val="60000"/>
                    <a:lumOff val="40000"/>
                  </a:schemeClr>
                </a:solidFill>
              </a:rPr>
              <a:t>Do good and live God’s word! </a:t>
            </a:r>
            <a:r>
              <a:rPr lang="en-US" dirty="0">
                <a:solidFill>
                  <a:schemeClr val="accent4">
                    <a:lumMod val="20000"/>
                    <a:lumOff val="80000"/>
                  </a:schemeClr>
                </a:solidFill>
              </a:rPr>
              <a:t>(</a:t>
            </a:r>
            <a:r>
              <a:rPr lang="en-US" sz="2800" dirty="0">
                <a:solidFill>
                  <a:schemeClr val="accent4">
                    <a:lumMod val="20000"/>
                    <a:lumOff val="80000"/>
                  </a:schemeClr>
                </a:solidFill>
              </a:rPr>
              <a:t>Phil. 2:14-16)</a:t>
            </a:r>
          </a:p>
        </p:txBody>
      </p:sp>
    </p:spTree>
    <p:extLst>
      <p:ext uri="{BB962C8B-B14F-4D97-AF65-F5344CB8AC3E}">
        <p14:creationId xmlns:p14="http://schemas.microsoft.com/office/powerpoint/2010/main" val="29681632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TotalTime>
  <Words>373</Words>
  <Application>Microsoft Office PowerPoint</Application>
  <PresentationFormat>On-screen Show (4:3)</PresentationFormat>
  <Paragraphs>37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 Light</vt:lpstr>
      <vt:lpstr>Arial</vt:lpstr>
      <vt:lpstr>Calibri</vt:lpstr>
      <vt:lpstr>Bernard MT Condensed</vt:lpstr>
      <vt:lpstr>Rage Italic</vt:lpstr>
      <vt:lpstr>Office Theme</vt:lpstr>
      <vt:lpstr>Shining light for the Innocents </vt:lpstr>
      <vt:lpstr>Is the World Becoming More Evil all the Time?</vt:lpstr>
      <vt:lpstr>The Sin of Abortion</vt:lpstr>
      <vt:lpstr>Is it getting worse?</vt:lpstr>
      <vt:lpstr>Is it getting worse?</vt:lpstr>
      <vt:lpstr>Shining Light for   the Innocents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Shining light for the Innocents</dc:title>
  <dc:creator>Eastside Enlightener</dc:creator>
  <cp:lastModifiedBy>Steve Klein</cp:lastModifiedBy>
  <cp:revision>17</cp:revision>
  <dcterms:created xsi:type="dcterms:W3CDTF">2019-01-26T14:51:13Z</dcterms:created>
  <dcterms:modified xsi:type="dcterms:W3CDTF">2019-03-02T15:45:58Z</dcterms:modified>
</cp:coreProperties>
</file>