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64" r:id="rId3"/>
    <p:sldId id="266" r:id="rId4"/>
    <p:sldId id="265" r:id="rId5"/>
    <p:sldId id="267" r:id="rId6"/>
    <p:sldId id="268" r:id="rId7"/>
    <p:sldId id="269" r:id="rId8"/>
    <p:sldId id="270" r:id="rId9"/>
    <p:sldId id="283" r:id="rId10"/>
    <p:sldId id="271" r:id="rId11"/>
    <p:sldId id="272" r:id="rId12"/>
    <p:sldId id="273" r:id="rId13"/>
    <p:sldId id="274" r:id="rId14"/>
    <p:sldId id="275" r:id="rId15"/>
    <p:sldId id="276" r:id="rId16"/>
    <p:sldId id="277" r:id="rId17"/>
    <p:sldId id="278" r:id="rId18"/>
    <p:sldId id="279" r:id="rId19"/>
    <p:sldId id="280" r:id="rId20"/>
    <p:sldId id="257" r:id="rId21"/>
    <p:sldId id="258" r:id="rId22"/>
    <p:sldId id="260" r:id="rId23"/>
    <p:sldId id="259" r:id="rId24"/>
    <p:sldId id="285" r:id="rId25"/>
    <p:sldId id="262" r:id="rId26"/>
    <p:sldId id="286" r:id="rId27"/>
    <p:sldId id="292" r:id="rId28"/>
    <p:sldId id="291"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p:normalViewPr>
  <p:slideViewPr>
    <p:cSldViewPr snapToGrid="0">
      <p:cViewPr varScale="1">
        <p:scale>
          <a:sx n="100" d="100"/>
          <a:sy n="100" d="100"/>
        </p:scale>
        <p:origin x="7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3358029-64C2-442F-9C58-C15455CEA355}" type="datetimeFigureOut">
              <a:rPr lang="en-US" smtClean="0"/>
              <a:t>5/21/2016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3616D-10BD-41D8-A48E-B6B4142287B6}" type="slidenum">
              <a:rPr lang="en-US" smtClean="0"/>
              <a:t>‹#›</a:t>
            </a:fld>
            <a:endParaRPr lang="en-US"/>
          </a:p>
        </p:txBody>
      </p:sp>
    </p:spTree>
    <p:extLst>
      <p:ext uri="{BB962C8B-B14F-4D97-AF65-F5344CB8AC3E}">
        <p14:creationId xmlns:p14="http://schemas.microsoft.com/office/powerpoint/2010/main" val="2946346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358029-64C2-442F-9C58-C15455CEA355}" type="datetimeFigureOut">
              <a:rPr lang="en-US" smtClean="0"/>
              <a:t>5/21/2016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3616D-10BD-41D8-A48E-B6B4142287B6}" type="slidenum">
              <a:rPr lang="en-US" smtClean="0"/>
              <a:t>‹#›</a:t>
            </a:fld>
            <a:endParaRPr lang="en-US"/>
          </a:p>
        </p:txBody>
      </p:sp>
    </p:spTree>
    <p:extLst>
      <p:ext uri="{BB962C8B-B14F-4D97-AF65-F5344CB8AC3E}">
        <p14:creationId xmlns:p14="http://schemas.microsoft.com/office/powerpoint/2010/main" val="2603747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358029-64C2-442F-9C58-C15455CEA355}" type="datetimeFigureOut">
              <a:rPr lang="en-US" smtClean="0"/>
              <a:t>5/21/2016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3616D-10BD-41D8-A48E-B6B4142287B6}" type="slidenum">
              <a:rPr lang="en-US" smtClean="0"/>
              <a:t>‹#›</a:t>
            </a:fld>
            <a:endParaRPr lang="en-US"/>
          </a:p>
        </p:txBody>
      </p:sp>
    </p:spTree>
    <p:extLst>
      <p:ext uri="{BB962C8B-B14F-4D97-AF65-F5344CB8AC3E}">
        <p14:creationId xmlns:p14="http://schemas.microsoft.com/office/powerpoint/2010/main" val="2151632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358029-64C2-442F-9C58-C15455CEA355}" type="datetimeFigureOut">
              <a:rPr lang="en-US" smtClean="0"/>
              <a:t>5/21/2016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3616D-10BD-41D8-A48E-B6B4142287B6}" type="slidenum">
              <a:rPr lang="en-US" smtClean="0"/>
              <a:t>‹#›</a:t>
            </a:fld>
            <a:endParaRPr lang="en-US"/>
          </a:p>
        </p:txBody>
      </p:sp>
    </p:spTree>
    <p:extLst>
      <p:ext uri="{BB962C8B-B14F-4D97-AF65-F5344CB8AC3E}">
        <p14:creationId xmlns:p14="http://schemas.microsoft.com/office/powerpoint/2010/main" val="1852909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358029-64C2-442F-9C58-C15455CEA355}" type="datetimeFigureOut">
              <a:rPr lang="en-US" smtClean="0"/>
              <a:t>5/21/2016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43616D-10BD-41D8-A48E-B6B4142287B6}" type="slidenum">
              <a:rPr lang="en-US" smtClean="0"/>
              <a:t>‹#›</a:t>
            </a:fld>
            <a:endParaRPr lang="en-US"/>
          </a:p>
        </p:txBody>
      </p:sp>
    </p:spTree>
    <p:extLst>
      <p:ext uri="{BB962C8B-B14F-4D97-AF65-F5344CB8AC3E}">
        <p14:creationId xmlns:p14="http://schemas.microsoft.com/office/powerpoint/2010/main" val="3423823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3358029-64C2-442F-9C58-C15455CEA355}" type="datetimeFigureOut">
              <a:rPr lang="en-US" smtClean="0"/>
              <a:t>5/21/2016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43616D-10BD-41D8-A48E-B6B4142287B6}" type="slidenum">
              <a:rPr lang="en-US" smtClean="0"/>
              <a:t>‹#›</a:t>
            </a:fld>
            <a:endParaRPr lang="en-US"/>
          </a:p>
        </p:txBody>
      </p:sp>
    </p:spTree>
    <p:extLst>
      <p:ext uri="{BB962C8B-B14F-4D97-AF65-F5344CB8AC3E}">
        <p14:creationId xmlns:p14="http://schemas.microsoft.com/office/powerpoint/2010/main" val="1591490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3358029-64C2-442F-9C58-C15455CEA355}" type="datetimeFigureOut">
              <a:rPr lang="en-US" smtClean="0"/>
              <a:t>5/21/2016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43616D-10BD-41D8-A48E-B6B4142287B6}" type="slidenum">
              <a:rPr lang="en-US" smtClean="0"/>
              <a:t>‹#›</a:t>
            </a:fld>
            <a:endParaRPr lang="en-US"/>
          </a:p>
        </p:txBody>
      </p:sp>
    </p:spTree>
    <p:extLst>
      <p:ext uri="{BB962C8B-B14F-4D97-AF65-F5344CB8AC3E}">
        <p14:creationId xmlns:p14="http://schemas.microsoft.com/office/powerpoint/2010/main" val="347574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358029-64C2-442F-9C58-C15455CEA355}" type="datetimeFigureOut">
              <a:rPr lang="en-US" smtClean="0"/>
              <a:t>5/21/2016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43616D-10BD-41D8-A48E-B6B4142287B6}" type="slidenum">
              <a:rPr lang="en-US" smtClean="0"/>
              <a:t>‹#›</a:t>
            </a:fld>
            <a:endParaRPr lang="en-US"/>
          </a:p>
        </p:txBody>
      </p:sp>
    </p:spTree>
    <p:extLst>
      <p:ext uri="{BB962C8B-B14F-4D97-AF65-F5344CB8AC3E}">
        <p14:creationId xmlns:p14="http://schemas.microsoft.com/office/powerpoint/2010/main" val="1989876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358029-64C2-442F-9C58-C15455CEA355}" type="datetimeFigureOut">
              <a:rPr lang="en-US" smtClean="0"/>
              <a:t>5/21/2016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43616D-10BD-41D8-A48E-B6B4142287B6}" type="slidenum">
              <a:rPr lang="en-US" smtClean="0"/>
              <a:t>‹#›</a:t>
            </a:fld>
            <a:endParaRPr lang="en-US"/>
          </a:p>
        </p:txBody>
      </p:sp>
    </p:spTree>
    <p:extLst>
      <p:ext uri="{BB962C8B-B14F-4D97-AF65-F5344CB8AC3E}">
        <p14:creationId xmlns:p14="http://schemas.microsoft.com/office/powerpoint/2010/main" val="2211062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358029-64C2-442F-9C58-C15455CEA355}" type="datetimeFigureOut">
              <a:rPr lang="en-US" smtClean="0"/>
              <a:t>5/21/2016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43616D-10BD-41D8-A48E-B6B4142287B6}" type="slidenum">
              <a:rPr lang="en-US" smtClean="0"/>
              <a:t>‹#›</a:t>
            </a:fld>
            <a:endParaRPr lang="en-US"/>
          </a:p>
        </p:txBody>
      </p:sp>
    </p:spTree>
    <p:extLst>
      <p:ext uri="{BB962C8B-B14F-4D97-AF65-F5344CB8AC3E}">
        <p14:creationId xmlns:p14="http://schemas.microsoft.com/office/powerpoint/2010/main" val="1661979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358029-64C2-442F-9C58-C15455CEA355}" type="datetimeFigureOut">
              <a:rPr lang="en-US" smtClean="0"/>
              <a:t>5/21/2016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43616D-10BD-41D8-A48E-B6B4142287B6}" type="slidenum">
              <a:rPr lang="en-US" smtClean="0"/>
              <a:t>‹#›</a:t>
            </a:fld>
            <a:endParaRPr lang="en-US"/>
          </a:p>
        </p:txBody>
      </p:sp>
    </p:spTree>
    <p:extLst>
      <p:ext uri="{BB962C8B-B14F-4D97-AF65-F5344CB8AC3E}">
        <p14:creationId xmlns:p14="http://schemas.microsoft.com/office/powerpoint/2010/main" val="3064694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358029-64C2-442F-9C58-C15455CEA355}" type="datetimeFigureOut">
              <a:rPr lang="en-US" smtClean="0"/>
              <a:t>5/21/2016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43616D-10BD-41D8-A48E-B6B4142287B6}" type="slidenum">
              <a:rPr lang="en-US" smtClean="0"/>
              <a:t>‹#›</a:t>
            </a:fld>
            <a:endParaRPr lang="en-US"/>
          </a:p>
        </p:txBody>
      </p:sp>
    </p:spTree>
    <p:extLst>
      <p:ext uri="{BB962C8B-B14F-4D97-AF65-F5344CB8AC3E}">
        <p14:creationId xmlns:p14="http://schemas.microsoft.com/office/powerpoint/2010/main" val="37132263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smtClean="0">
                <a:solidFill>
                  <a:srgbClr val="7030A0"/>
                </a:solidFill>
              </a:rPr>
              <a:t>Will Your Anchor Hold in the Storms of</a:t>
            </a:r>
            <a:br>
              <a:rPr lang="en-US" b="1" i="1" u="sng" dirty="0" smtClean="0">
                <a:solidFill>
                  <a:srgbClr val="7030A0"/>
                </a:solidFill>
              </a:rPr>
            </a:br>
            <a:r>
              <a:rPr lang="en-US" b="1" i="1" u="sng" dirty="0" smtClean="0">
                <a:solidFill>
                  <a:srgbClr val="7030A0"/>
                </a:solidFill>
              </a:rPr>
              <a:t>Life?    </a:t>
            </a:r>
            <a:endParaRPr lang="en-US" b="1" i="1" u="sng" dirty="0">
              <a:solidFill>
                <a:srgbClr val="7030A0"/>
              </a:solidFill>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199" y="1825625"/>
            <a:ext cx="10201275" cy="4351338"/>
          </a:xfrm>
        </p:spPr>
      </p:pic>
    </p:spTree>
    <p:extLst>
      <p:ext uri="{BB962C8B-B14F-4D97-AF65-F5344CB8AC3E}">
        <p14:creationId xmlns:p14="http://schemas.microsoft.com/office/powerpoint/2010/main" val="514111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  Where does this ‘anchor—hope’ come from?</a:t>
            </a:r>
            <a:endParaRPr lang="en-US" b="1"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sz="3200" b="1" dirty="0" smtClean="0">
                <a:effectLst/>
              </a:rPr>
              <a:t>The Christian's Hope</a:t>
            </a:r>
            <a:endParaRPr lang="en-US" sz="3200" dirty="0" smtClean="0">
              <a:effectLst/>
            </a:endParaRPr>
          </a:p>
          <a:p>
            <a:r>
              <a:rPr lang="en-US" sz="3200" dirty="0" smtClean="0">
                <a:effectLst/>
              </a:rPr>
              <a:t>The Christian's hope is a hope which the gospel gives. </a:t>
            </a:r>
          </a:p>
          <a:p>
            <a:r>
              <a:rPr lang="en-US" sz="3200" dirty="0" smtClean="0">
                <a:effectLst/>
              </a:rPr>
              <a:t>It is "the hope which is laid up for you in heaven, whereof ye heard before in the word of the truth of the gospel" (Col. 1:5).</a:t>
            </a:r>
          </a:p>
          <a:p>
            <a:r>
              <a:rPr lang="en-US" sz="3200" dirty="0" smtClean="0">
                <a:effectLst/>
              </a:rPr>
              <a:t> The only means of attaining this hope is through Christ -"Christ in you (is) the hope of glory" (Col. 1:27). </a:t>
            </a:r>
          </a:p>
          <a:p>
            <a:endParaRPr lang="en-US" sz="3200" dirty="0"/>
          </a:p>
          <a:p>
            <a:r>
              <a:rPr lang="en-US" sz="3200" dirty="0" smtClean="0">
                <a:effectLst/>
              </a:rPr>
              <a:t>What is this hope?</a:t>
            </a:r>
          </a:p>
          <a:p>
            <a:endParaRPr lang="en-US" dirty="0"/>
          </a:p>
        </p:txBody>
      </p:sp>
    </p:spTree>
    <p:extLst>
      <p:ext uri="{BB962C8B-B14F-4D97-AF65-F5344CB8AC3E}">
        <p14:creationId xmlns:p14="http://schemas.microsoft.com/office/powerpoint/2010/main" val="3224684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smtClean="0">
                <a:solidFill>
                  <a:srgbClr val="C00000"/>
                </a:solidFill>
              </a:rPr>
              <a:t>1.It is the hope of the Resurrection..</a:t>
            </a:r>
            <a:endParaRPr lang="en-US" b="1" i="1" u="sng" dirty="0">
              <a:solidFill>
                <a:srgbClr val="C00000"/>
              </a:solidFill>
            </a:endParaRPr>
          </a:p>
        </p:txBody>
      </p:sp>
      <p:sp>
        <p:nvSpPr>
          <p:cNvPr id="3" name="Content Placeholder 2"/>
          <p:cNvSpPr>
            <a:spLocks noGrp="1"/>
          </p:cNvSpPr>
          <p:nvPr>
            <p:ph idx="1"/>
          </p:nvPr>
        </p:nvSpPr>
        <p:spPr>
          <a:xfrm>
            <a:off x="28575" y="1447800"/>
            <a:ext cx="11353800" cy="5143500"/>
          </a:xfrm>
        </p:spPr>
        <p:txBody>
          <a:bodyPr>
            <a:noAutofit/>
          </a:bodyPr>
          <a:lstStyle/>
          <a:p>
            <a:r>
              <a:rPr lang="en-US" dirty="0" smtClean="0">
                <a:effectLst/>
              </a:rPr>
              <a:t>Acts 23:6  Paul described it as "the hope and resurrection of the dead" </a:t>
            </a:r>
          </a:p>
          <a:p>
            <a:r>
              <a:rPr lang="en-US" dirty="0" smtClean="0">
                <a:effectLst/>
              </a:rPr>
              <a:t>In the resurrection chapter (1 Cor. 15), he pointed men to the resurrection of the body. </a:t>
            </a:r>
          </a:p>
          <a:p>
            <a:r>
              <a:rPr lang="en-US" dirty="0" smtClean="0">
                <a:effectLst/>
              </a:rPr>
              <a:t>As he spoke of the death and resurrection of the body, he said, </a:t>
            </a:r>
          </a:p>
          <a:p>
            <a:r>
              <a:rPr lang="en-US" dirty="0"/>
              <a:t> </a:t>
            </a:r>
            <a:r>
              <a:rPr lang="en-US" dirty="0" smtClean="0">
                <a:effectLst/>
              </a:rPr>
              <a:t>"It is sown in corruption; it is raised in incorruption: it is sown in dishonor; it is raised in glory: it is sown in weakness; it is raised in power: it is sown a natural body; it is raised a spiritual body" (15:4243). </a:t>
            </a:r>
          </a:p>
          <a:p>
            <a:r>
              <a:rPr lang="en-US" dirty="0"/>
              <a:t> </a:t>
            </a:r>
            <a:r>
              <a:rPr lang="en-US" dirty="0" smtClean="0"/>
              <a:t>    </a:t>
            </a:r>
            <a:r>
              <a:rPr lang="en-US" dirty="0" smtClean="0">
                <a:effectLst/>
              </a:rPr>
              <a:t>Earlier he said, "If in this life only we have hope in Christ, we are of all men most miserable" (15:19).</a:t>
            </a:r>
          </a:p>
          <a:p>
            <a:r>
              <a:rPr lang="en-US" dirty="0"/>
              <a:t> </a:t>
            </a:r>
            <a:r>
              <a:rPr lang="en-US" dirty="0" smtClean="0"/>
              <a:t>   </a:t>
            </a:r>
            <a:r>
              <a:rPr lang="en-US" dirty="0" smtClean="0">
                <a:effectLst/>
              </a:rPr>
              <a:t> Indeed, "the righteous hath hope in his death" (Prov. 14:32).</a:t>
            </a:r>
            <a:endParaRPr lang="en-US" dirty="0"/>
          </a:p>
        </p:txBody>
      </p:sp>
    </p:spTree>
    <p:extLst>
      <p:ext uri="{BB962C8B-B14F-4D97-AF65-F5344CB8AC3E}">
        <p14:creationId xmlns:p14="http://schemas.microsoft.com/office/powerpoint/2010/main" val="1717171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Although we sorrow when our loved ones die, we do not despair!   </a:t>
            </a:r>
            <a:endParaRPr lang="en-US" dirty="0">
              <a:solidFill>
                <a:srgbClr val="FF0000"/>
              </a:solidFill>
            </a:endParaRPr>
          </a:p>
        </p:txBody>
      </p:sp>
      <p:sp>
        <p:nvSpPr>
          <p:cNvPr id="3" name="Content Placeholder 2"/>
          <p:cNvSpPr>
            <a:spLocks noGrp="1"/>
          </p:cNvSpPr>
          <p:nvPr>
            <p:ph idx="1"/>
          </p:nvPr>
        </p:nvSpPr>
        <p:spPr>
          <a:xfrm>
            <a:off x="171450" y="1590676"/>
            <a:ext cx="11934825" cy="5267324"/>
          </a:xfrm>
        </p:spPr>
        <p:txBody>
          <a:bodyPr>
            <a:noAutofit/>
          </a:bodyPr>
          <a:lstStyle/>
          <a:p>
            <a:r>
              <a:rPr lang="en-US" sz="3200" dirty="0" smtClean="0">
                <a:effectLst/>
              </a:rPr>
              <a:t>  </a:t>
            </a:r>
            <a:r>
              <a:rPr lang="en-US" sz="3200" dirty="0" smtClean="0">
                <a:effectLst/>
              </a:rPr>
              <a:t>“For if we believe that Jesus died and rose again, even so them also which sleep in Jesus will God bring with him. For this we say unto you by the word of the Lord, that we which are alive and remain unto the coming of the Lord shall not prevent them which are asleep. For the Lord himself shall descend from heaven with a shout, with the voice of the archangel, and with the trump of God: and the dead in Christ shall rise first: then we which are alive and remain shall be caught up together with them in the clouds, to meet the Lord in the air: and so shall we ever be with the Lord. Wherefore comfort one another with these words (1 Thess. 4:14-18).</a:t>
            </a:r>
            <a:endParaRPr lang="en-US" sz="3200" dirty="0">
              <a:effectLst/>
            </a:endParaRPr>
          </a:p>
        </p:txBody>
      </p:sp>
    </p:spTree>
    <p:extLst>
      <p:ext uri="{BB962C8B-B14F-4D97-AF65-F5344CB8AC3E}">
        <p14:creationId xmlns:p14="http://schemas.microsoft.com/office/powerpoint/2010/main" val="2245135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5400" dirty="0" smtClean="0">
                <a:solidFill>
                  <a:srgbClr val="00B050"/>
                </a:solidFill>
                <a:effectLst/>
              </a:rPr>
              <a:t>The hope of the gospel is the hope of resurrection. Indeed, the Lord brought life and immortality to light through the gospel (2 Tim. 1:10).</a:t>
            </a:r>
            <a:endParaRPr lang="en-US" sz="5400" dirty="0">
              <a:solidFill>
                <a:srgbClr val="00B050"/>
              </a:solidFill>
            </a:endParaRPr>
          </a:p>
        </p:txBody>
      </p:sp>
    </p:spTree>
    <p:extLst>
      <p:ext uri="{BB962C8B-B14F-4D97-AF65-F5344CB8AC3E}">
        <p14:creationId xmlns:p14="http://schemas.microsoft.com/office/powerpoint/2010/main" val="1699532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i="1" u="sng" dirty="0" smtClean="0">
                <a:solidFill>
                  <a:srgbClr val="C00000"/>
                </a:solidFill>
              </a:rPr>
              <a:t>2.  It is the hope of eternal life in Heaven!</a:t>
            </a:r>
            <a:endParaRPr lang="en-US" sz="4800" b="1" i="1" u="sng" dirty="0">
              <a:solidFill>
                <a:srgbClr val="C00000"/>
              </a:solidFill>
            </a:endParaRPr>
          </a:p>
        </p:txBody>
      </p:sp>
      <p:sp>
        <p:nvSpPr>
          <p:cNvPr id="3" name="Content Placeholder 2"/>
          <p:cNvSpPr>
            <a:spLocks noGrp="1"/>
          </p:cNvSpPr>
          <p:nvPr>
            <p:ph idx="1"/>
          </p:nvPr>
        </p:nvSpPr>
        <p:spPr>
          <a:xfrm>
            <a:off x="123825" y="1476374"/>
            <a:ext cx="11944350" cy="5286375"/>
          </a:xfrm>
        </p:spPr>
        <p:txBody>
          <a:bodyPr>
            <a:noAutofit/>
          </a:bodyPr>
          <a:lstStyle/>
          <a:p>
            <a:pPr marL="0" indent="0">
              <a:buNone/>
            </a:pPr>
            <a:r>
              <a:rPr lang="en-US" dirty="0"/>
              <a:t> </a:t>
            </a:r>
            <a:r>
              <a:rPr lang="en-US" dirty="0" smtClean="0"/>
              <a:t>   </a:t>
            </a:r>
            <a:r>
              <a:rPr lang="en-US" dirty="0" smtClean="0">
                <a:effectLst/>
              </a:rPr>
              <a:t> It is the hope of eternal life in heaven.</a:t>
            </a:r>
          </a:p>
          <a:p>
            <a:r>
              <a:rPr lang="en-US" dirty="0" smtClean="0"/>
              <a:t>You want to go to Heaven?  </a:t>
            </a:r>
            <a:r>
              <a:rPr lang="en-US" dirty="0" smtClean="0">
                <a:effectLst/>
              </a:rPr>
              <a:t> Our resurrection is not to another period of earth life. It is a resurrection to eternal life with God in heaven –</a:t>
            </a:r>
          </a:p>
          <a:p>
            <a:endParaRPr lang="en-US" dirty="0"/>
          </a:p>
          <a:p>
            <a:r>
              <a:rPr lang="en-US" dirty="0" smtClean="0">
                <a:effectLst/>
              </a:rPr>
              <a:t> "to an inheritance incorruptible, and undefiled, and that </a:t>
            </a:r>
            <a:r>
              <a:rPr lang="en-US" dirty="0" err="1" smtClean="0">
                <a:effectLst/>
              </a:rPr>
              <a:t>fadeth</a:t>
            </a:r>
            <a:r>
              <a:rPr lang="en-US" dirty="0" smtClean="0">
                <a:effectLst/>
              </a:rPr>
              <a:t> not away, reserved in heaven for you, who are kept by the power of God through faith unto salvation ready to be revealed in the last time" (1 Pet. 1:3-5). It is resurrection to abide forever in the presence of the Lord (Rev. 21:3) where "God shall wipe away all tears from their eyes; and there shall be no more death, neither sorrow, nor crying, neither shall there be any more pain" (Rev. 21:4). It is a resurrection to "rest from their labors" (Rev. 14:13). It is a resurrection to drink the water of life (Rev. 21:6) and to eat of the tree of life (Rev. 22:2).</a:t>
            </a:r>
            <a:endParaRPr lang="en-US" dirty="0"/>
          </a:p>
        </p:txBody>
      </p:sp>
    </p:spTree>
    <p:extLst>
      <p:ext uri="{BB962C8B-B14F-4D97-AF65-F5344CB8AC3E}">
        <p14:creationId xmlns:p14="http://schemas.microsoft.com/office/powerpoint/2010/main" val="3710704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u="sng" dirty="0" smtClean="0">
                <a:solidFill>
                  <a:srgbClr val="C00000"/>
                </a:solidFill>
              </a:rPr>
              <a:t>Warning from God:   “There are those who</a:t>
            </a:r>
            <a:br>
              <a:rPr lang="en-US" b="1" i="1" u="sng" dirty="0" smtClean="0">
                <a:solidFill>
                  <a:srgbClr val="C00000"/>
                </a:solidFill>
              </a:rPr>
            </a:br>
            <a:r>
              <a:rPr lang="en-US" b="1" i="1" u="sng" dirty="0" smtClean="0">
                <a:solidFill>
                  <a:srgbClr val="C00000"/>
                </a:solidFill>
              </a:rPr>
              <a:t>have NO Hope”</a:t>
            </a:r>
            <a:endParaRPr lang="en-US" b="1" i="1" u="sng" dirty="0">
              <a:solidFill>
                <a:srgbClr val="C00000"/>
              </a:solidFill>
            </a:endParaRPr>
          </a:p>
        </p:txBody>
      </p:sp>
      <p:sp>
        <p:nvSpPr>
          <p:cNvPr id="3" name="Content Placeholder 2"/>
          <p:cNvSpPr>
            <a:spLocks noGrp="1"/>
          </p:cNvSpPr>
          <p:nvPr>
            <p:ph idx="1"/>
          </p:nvPr>
        </p:nvSpPr>
        <p:spPr>
          <a:xfrm>
            <a:off x="142875" y="1825624"/>
            <a:ext cx="12192000" cy="5746751"/>
          </a:xfrm>
        </p:spPr>
        <p:txBody>
          <a:bodyPr>
            <a:noAutofit/>
          </a:bodyPr>
          <a:lstStyle/>
          <a:p>
            <a:r>
              <a:rPr lang="en-US" sz="3200" b="1" dirty="0" smtClean="0">
                <a:effectLst/>
              </a:rPr>
              <a:t>Those Who Have No Hope</a:t>
            </a:r>
            <a:endParaRPr lang="en-US" sz="3200" dirty="0" smtClean="0">
              <a:effectLst/>
            </a:endParaRPr>
          </a:p>
          <a:p>
            <a:r>
              <a:rPr lang="en-US" sz="3200" dirty="0" smtClean="0">
                <a:effectLst/>
              </a:rPr>
              <a:t>The Scriptures tell us of those "which have no hope" </a:t>
            </a:r>
          </a:p>
          <a:p>
            <a:r>
              <a:rPr lang="en-US" sz="3200" dirty="0" smtClean="0">
                <a:effectLst/>
              </a:rPr>
              <a:t>(1 Thess. </a:t>
            </a:r>
            <a:r>
              <a:rPr lang="en-US" sz="3200" dirty="0" smtClean="0">
                <a:effectLst/>
              </a:rPr>
              <a:t>4:13 </a:t>
            </a:r>
            <a:r>
              <a:rPr lang="en-US" sz="3200" baseline="30000" dirty="0"/>
              <a:t>13 </a:t>
            </a:r>
            <a:r>
              <a:rPr lang="en-US" sz="3200" dirty="0"/>
              <a:t>But I would not have you to be ignorant, brethren, concerning them which are asleep, that ye sorrow not, </a:t>
            </a:r>
            <a:r>
              <a:rPr lang="en-US" sz="3200" b="1" dirty="0">
                <a:solidFill>
                  <a:srgbClr val="00B050"/>
                </a:solidFill>
              </a:rPr>
              <a:t>even as others which have no hope</a:t>
            </a:r>
            <a:r>
              <a:rPr lang="en-US" sz="3200" dirty="0"/>
              <a:t>.</a:t>
            </a:r>
            <a:endParaRPr lang="en-US" sz="3200" dirty="0" smtClean="0">
              <a:effectLst/>
            </a:endParaRPr>
          </a:p>
          <a:p>
            <a:r>
              <a:rPr lang="en-US" sz="3200" dirty="0" smtClean="0">
                <a:effectLst/>
              </a:rPr>
              <a:t>Eph. 2:12</a:t>
            </a:r>
            <a:r>
              <a:rPr lang="en-US" sz="3200" dirty="0" smtClean="0">
                <a:effectLst/>
              </a:rPr>
              <a:t>).</a:t>
            </a:r>
            <a:r>
              <a:rPr lang="en-US" sz="3200" b="1" dirty="0"/>
              <a:t> </a:t>
            </a:r>
            <a:r>
              <a:rPr lang="en-US" sz="3200" baseline="30000" dirty="0" smtClean="0"/>
              <a:t>12</a:t>
            </a:r>
            <a:r>
              <a:rPr lang="en-US" sz="3200" baseline="30000" dirty="0"/>
              <a:t> </a:t>
            </a:r>
            <a:r>
              <a:rPr lang="en-US" sz="3200" dirty="0"/>
              <a:t>That at that time ye were without Christ, being aliens from the commonwealth of Israel, and strangers from the covenants of promise, </a:t>
            </a:r>
            <a:r>
              <a:rPr lang="en-US" sz="3200" i="1" u="sng" dirty="0">
                <a:solidFill>
                  <a:srgbClr val="00B050"/>
                </a:solidFill>
              </a:rPr>
              <a:t>having no hope</a:t>
            </a:r>
            <a:r>
              <a:rPr lang="en-US" sz="3200" dirty="0"/>
              <a:t>, and without God in the world:</a:t>
            </a:r>
          </a:p>
          <a:p>
            <a:pPr marL="0" indent="0">
              <a:buNone/>
            </a:pPr>
            <a:r>
              <a:rPr lang="en-US" sz="3200" dirty="0" smtClean="0">
                <a:effectLst/>
              </a:rPr>
              <a:t>Hope </a:t>
            </a:r>
            <a:r>
              <a:rPr lang="en-US" sz="3200" dirty="0" smtClean="0">
                <a:effectLst/>
              </a:rPr>
              <a:t>is given to us through Christ Jesus when we obey the gospel. Those who have never obeyed that gospel are without hope. Let us not lose sight of this truth</a:t>
            </a:r>
            <a:r>
              <a:rPr lang="en-US" dirty="0" smtClean="0">
                <a:effectLst/>
              </a:rPr>
              <a:t>.</a:t>
            </a:r>
          </a:p>
          <a:p>
            <a:endParaRPr lang="en-US" dirty="0"/>
          </a:p>
        </p:txBody>
      </p:sp>
    </p:spTree>
    <p:extLst>
      <p:ext uri="{BB962C8B-B14F-4D97-AF65-F5344CB8AC3E}">
        <p14:creationId xmlns:p14="http://schemas.microsoft.com/office/powerpoint/2010/main" val="14796226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2425" y="82550"/>
            <a:ext cx="10515600" cy="6604000"/>
          </a:xfrm>
        </p:spPr>
        <p:txBody>
          <a:bodyPr>
            <a:normAutofit lnSpcReduction="10000"/>
          </a:bodyPr>
          <a:lstStyle/>
          <a:p>
            <a:endParaRPr lang="en-US" dirty="0" smtClean="0">
              <a:effectLst/>
            </a:endParaRPr>
          </a:p>
          <a:p>
            <a:r>
              <a:rPr lang="en-US" sz="3200" dirty="0" smtClean="0">
                <a:effectLst/>
              </a:rPr>
              <a:t>Funerals </a:t>
            </a:r>
            <a:r>
              <a:rPr lang="en-US" sz="3200" dirty="0" smtClean="0">
                <a:effectLst/>
              </a:rPr>
              <a:t>for the dead are difficult to conduct at best</a:t>
            </a:r>
            <a:r>
              <a:rPr lang="en-US" sz="3200" dirty="0" smtClean="0">
                <a:effectLst/>
              </a:rPr>
              <a:t>.</a:t>
            </a:r>
          </a:p>
          <a:p>
            <a:r>
              <a:rPr lang="en-US" sz="3200" dirty="0" smtClean="0">
                <a:effectLst/>
              </a:rPr>
              <a:t> </a:t>
            </a:r>
            <a:r>
              <a:rPr lang="en-US" sz="3200" dirty="0" smtClean="0">
                <a:effectLst/>
              </a:rPr>
              <a:t>Some who preach funerals appear to give little thought to the impression they leave on the living; when a preacher leaves the impression that those who have never obeyed the gospel have reason to hope for eternal life, he does the living an injustice</a:t>
            </a:r>
            <a:r>
              <a:rPr lang="en-US" sz="3200" dirty="0" smtClean="0">
                <a:effectLst/>
              </a:rPr>
              <a:t>.</a:t>
            </a:r>
          </a:p>
          <a:p>
            <a:r>
              <a:rPr lang="en-US" sz="3200" dirty="0"/>
              <a:t> </a:t>
            </a:r>
            <a:r>
              <a:rPr lang="en-US" sz="3200" dirty="0" smtClean="0"/>
              <a:t> </a:t>
            </a:r>
            <a:r>
              <a:rPr lang="en-US" sz="3200" dirty="0" smtClean="0">
                <a:effectLst/>
              </a:rPr>
              <a:t> </a:t>
            </a:r>
            <a:r>
              <a:rPr lang="en-US" sz="3200" dirty="0" smtClean="0">
                <a:effectLst/>
              </a:rPr>
              <a:t>In a moment when every mind is concentrated on the frailty of man and thinking of the eternal destiny of man, a preacher should be careful not to leave the impression </a:t>
            </a:r>
            <a:r>
              <a:rPr lang="en-US" sz="3200" b="1" u="sng" dirty="0" smtClean="0">
                <a:solidFill>
                  <a:srgbClr val="00B050"/>
                </a:solidFill>
                <a:effectLst/>
              </a:rPr>
              <a:t>that a person can live the life of the wicked and have the hope of a Christian! </a:t>
            </a:r>
            <a:endParaRPr lang="en-US" sz="3200" b="1" u="sng" dirty="0" smtClean="0">
              <a:solidFill>
                <a:srgbClr val="00B050"/>
              </a:solidFill>
              <a:effectLst/>
            </a:endParaRPr>
          </a:p>
          <a:p>
            <a:r>
              <a:rPr lang="en-US" sz="3200" b="1" u="sng" dirty="0">
                <a:solidFill>
                  <a:srgbClr val="00B050"/>
                </a:solidFill>
              </a:rPr>
              <a:t> </a:t>
            </a:r>
            <a:r>
              <a:rPr lang="en-US" sz="3200" b="1" u="sng" dirty="0" smtClean="0">
                <a:solidFill>
                  <a:srgbClr val="00B050"/>
                </a:solidFill>
              </a:rPr>
              <a:t>   </a:t>
            </a:r>
            <a:r>
              <a:rPr lang="en-US" sz="3200" dirty="0" smtClean="0">
                <a:effectLst/>
              </a:rPr>
              <a:t>The </a:t>
            </a:r>
            <a:r>
              <a:rPr lang="en-US" sz="3200" dirty="0" smtClean="0">
                <a:effectLst/>
              </a:rPr>
              <a:t>hope of eternal life is reserved for Christians - those who have trusted in Jesus and obeyed the Lord (Heb.5:8,9)  for salvation</a:t>
            </a:r>
            <a:r>
              <a:rPr lang="en-US" dirty="0" smtClean="0">
                <a:effectLst/>
              </a:rPr>
              <a:t>.</a:t>
            </a:r>
            <a:endParaRPr lang="en-US" dirty="0"/>
          </a:p>
        </p:txBody>
      </p:sp>
    </p:spTree>
    <p:extLst>
      <p:ext uri="{BB962C8B-B14F-4D97-AF65-F5344CB8AC3E}">
        <p14:creationId xmlns:p14="http://schemas.microsoft.com/office/powerpoint/2010/main" val="3708206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3825" y="495299"/>
            <a:ext cx="12068175" cy="6257925"/>
          </a:xfrm>
        </p:spPr>
        <p:txBody>
          <a:bodyPr>
            <a:normAutofit fontScale="92500"/>
          </a:bodyPr>
          <a:lstStyle/>
          <a:p>
            <a:r>
              <a:rPr lang="en-US" b="1" i="1" u="sng" dirty="0" smtClean="0">
                <a:solidFill>
                  <a:srgbClr val="00B050"/>
                </a:solidFill>
                <a:effectLst/>
              </a:rPr>
              <a:t>Someone has written:</a:t>
            </a:r>
          </a:p>
          <a:p>
            <a:endParaRPr lang="en-US" dirty="0"/>
          </a:p>
          <a:p>
            <a:r>
              <a:rPr lang="en-US" sz="3200" dirty="0" smtClean="0">
                <a:effectLst/>
              </a:rPr>
              <a:t>Those </a:t>
            </a:r>
            <a:r>
              <a:rPr lang="en-US" sz="3200" dirty="0" smtClean="0">
                <a:effectLst/>
              </a:rPr>
              <a:t>who have lived their lives without regard to their obligations to God</a:t>
            </a:r>
            <a:r>
              <a:rPr lang="en-US" sz="3200" dirty="0" smtClean="0">
                <a:effectLst/>
              </a:rPr>
              <a:t>,</a:t>
            </a:r>
          </a:p>
          <a:p>
            <a:r>
              <a:rPr lang="en-US" sz="3200" dirty="0" smtClean="0">
                <a:effectLst/>
              </a:rPr>
              <a:t> </a:t>
            </a:r>
            <a:r>
              <a:rPr lang="en-US" sz="3200" dirty="0" smtClean="0">
                <a:effectLst/>
              </a:rPr>
              <a:t>who never had time to attend worship services</a:t>
            </a:r>
            <a:r>
              <a:rPr lang="en-US" sz="3200" dirty="0" smtClean="0">
                <a:effectLst/>
              </a:rPr>
              <a:t>,</a:t>
            </a:r>
          </a:p>
          <a:p>
            <a:r>
              <a:rPr lang="en-US" sz="3200" dirty="0" smtClean="0">
                <a:effectLst/>
              </a:rPr>
              <a:t> </a:t>
            </a:r>
            <a:r>
              <a:rPr lang="en-US" sz="3200" dirty="0" smtClean="0">
                <a:effectLst/>
              </a:rPr>
              <a:t>who rarely ever contributed a dollar to </a:t>
            </a:r>
            <a:endParaRPr lang="en-US" sz="3200" dirty="0" smtClean="0">
              <a:effectLst/>
            </a:endParaRPr>
          </a:p>
          <a:p>
            <a:r>
              <a:rPr lang="en-US" sz="3200" dirty="0" smtClean="0">
                <a:effectLst/>
              </a:rPr>
              <a:t>the </a:t>
            </a:r>
            <a:r>
              <a:rPr lang="en-US" sz="3200" dirty="0" smtClean="0">
                <a:effectLst/>
              </a:rPr>
              <a:t>church for the spread of the gospel</a:t>
            </a:r>
            <a:r>
              <a:rPr lang="en-US" sz="3200" dirty="0" smtClean="0">
                <a:effectLst/>
              </a:rPr>
              <a:t>,</a:t>
            </a:r>
          </a:p>
          <a:p>
            <a:r>
              <a:rPr lang="en-US" sz="3200" dirty="0" smtClean="0">
                <a:effectLst/>
              </a:rPr>
              <a:t> </a:t>
            </a:r>
            <a:r>
              <a:rPr lang="en-US" sz="3200" dirty="0" smtClean="0">
                <a:effectLst/>
              </a:rPr>
              <a:t>who "have their portion in this life" (Psa. 17:14), who are so consumed "getting all the gusto they can out of life," and who have died are those whom the Bible describes as "having no hope" (1 Thess. 4:13). </a:t>
            </a:r>
            <a:endParaRPr lang="en-US" sz="3200" dirty="0" smtClean="0">
              <a:effectLst/>
            </a:endParaRPr>
          </a:p>
          <a:p>
            <a:r>
              <a:rPr lang="en-US" sz="3200" dirty="0" smtClean="0">
                <a:effectLst/>
              </a:rPr>
              <a:t>Let </a:t>
            </a:r>
            <a:r>
              <a:rPr lang="en-US" sz="3200" dirty="0" smtClean="0">
                <a:effectLst/>
              </a:rPr>
              <a:t>us not deceive the living by leaving an impression at their funeral that there is reason to hope for eternal life for these people. There is no hope!</a:t>
            </a:r>
            <a:endParaRPr lang="en-US" sz="3200" dirty="0"/>
          </a:p>
        </p:txBody>
      </p:sp>
    </p:spTree>
    <p:extLst>
      <p:ext uri="{BB962C8B-B14F-4D97-AF65-F5344CB8AC3E}">
        <p14:creationId xmlns:p14="http://schemas.microsoft.com/office/powerpoint/2010/main" val="32415896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 y="266700"/>
            <a:ext cx="11239500" cy="6505575"/>
          </a:xfrm>
        </p:spPr>
        <p:txBody>
          <a:bodyPr>
            <a:normAutofit/>
          </a:bodyPr>
          <a:lstStyle/>
          <a:p>
            <a:r>
              <a:rPr lang="en-US" dirty="0" smtClean="0">
                <a:effectLst/>
              </a:rPr>
              <a:t>A faithful Christian has full assurance in the hour of his death based on his hope</a:t>
            </a:r>
            <a:r>
              <a:rPr lang="en-US" dirty="0" smtClean="0">
                <a:effectLst/>
              </a:rPr>
              <a:t>.     </a:t>
            </a:r>
            <a:r>
              <a:rPr lang="en-US" b="1" i="1" u="sng" dirty="0" smtClean="0">
                <a:solidFill>
                  <a:srgbClr val="7030A0"/>
                </a:solidFill>
                <a:effectLst/>
              </a:rPr>
              <a:t>Look what Paul said:</a:t>
            </a:r>
            <a:endParaRPr lang="en-US" b="1" i="1" u="sng" dirty="0" smtClean="0">
              <a:solidFill>
                <a:srgbClr val="7030A0"/>
              </a:solidFill>
              <a:effectLst/>
            </a:endParaRPr>
          </a:p>
          <a:p>
            <a:r>
              <a:rPr lang="en-US" dirty="0" smtClean="0">
                <a:effectLst/>
              </a:rPr>
              <a:t>    </a:t>
            </a:r>
            <a:r>
              <a:rPr lang="en-US" sz="3200" dirty="0" smtClean="0">
                <a:effectLst/>
              </a:rPr>
              <a:t> "</a:t>
            </a:r>
            <a:r>
              <a:rPr lang="en-US" sz="3200" dirty="0" smtClean="0">
                <a:effectLst/>
              </a:rPr>
              <a:t>For I am now ready to be offered, and the time of my departure is at hand. I have fought a good fight, I have finished my course, I have kept the faith. Henceforth there is laid up for me a crown of righteousness, which the Lord, the righteous judge, shall give me at that day: and not to me only, but unto all them also that love his appearing" (2 Tim. 4:6-8). </a:t>
            </a:r>
            <a:endParaRPr lang="en-US" sz="3200" dirty="0" smtClean="0">
              <a:effectLst/>
            </a:endParaRPr>
          </a:p>
          <a:p>
            <a:r>
              <a:rPr lang="en-US" sz="3200" dirty="0"/>
              <a:t> </a:t>
            </a:r>
            <a:r>
              <a:rPr lang="en-US" sz="3200" dirty="0" smtClean="0"/>
              <a:t> Paul’s </a:t>
            </a:r>
            <a:r>
              <a:rPr lang="en-US" sz="3200" dirty="0" smtClean="0">
                <a:effectLst/>
              </a:rPr>
              <a:t> </a:t>
            </a:r>
            <a:r>
              <a:rPr lang="en-US" sz="3200" dirty="0" smtClean="0">
                <a:effectLst/>
              </a:rPr>
              <a:t>confidence, serenity and peace of mind in the face of his death are evidences of his hope, for he knew that "to die is gain" (Phil. 1:21). To die was to "be with Christ, which is far better" (Phil. 1:23).</a:t>
            </a:r>
          </a:p>
          <a:p>
            <a:r>
              <a:rPr lang="en-US" sz="3200" b="1" i="1" u="sng" dirty="0" smtClean="0">
                <a:solidFill>
                  <a:srgbClr val="0070C0"/>
                </a:solidFill>
                <a:effectLst/>
              </a:rPr>
              <a:t>Do you have this hope?</a:t>
            </a:r>
          </a:p>
          <a:p>
            <a:endParaRPr lang="en-US" dirty="0"/>
          </a:p>
        </p:txBody>
      </p:sp>
    </p:spTree>
    <p:extLst>
      <p:ext uri="{BB962C8B-B14F-4D97-AF65-F5344CB8AC3E}">
        <p14:creationId xmlns:p14="http://schemas.microsoft.com/office/powerpoint/2010/main" val="3261943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Hope gives “Blessed Assurance”</a:t>
            </a:r>
            <a:endParaRPr lang="en-US" b="1" dirty="0">
              <a:solidFill>
                <a:srgbClr val="0070C0"/>
              </a:solidFill>
            </a:endParaRPr>
          </a:p>
        </p:txBody>
      </p:sp>
      <p:sp>
        <p:nvSpPr>
          <p:cNvPr id="3" name="Content Placeholder 2"/>
          <p:cNvSpPr>
            <a:spLocks noGrp="1"/>
          </p:cNvSpPr>
          <p:nvPr>
            <p:ph idx="1"/>
          </p:nvPr>
        </p:nvSpPr>
        <p:spPr>
          <a:xfrm>
            <a:off x="66675" y="1319212"/>
            <a:ext cx="11287125" cy="5538788"/>
          </a:xfrm>
        </p:spPr>
        <p:txBody>
          <a:bodyPr>
            <a:normAutofit fontScale="25000" lnSpcReduction="20000"/>
          </a:bodyPr>
          <a:lstStyle/>
          <a:p>
            <a:r>
              <a:rPr lang="en-US" sz="12800" b="1" dirty="0" smtClean="0"/>
              <a:t>Blessed </a:t>
            </a:r>
            <a:r>
              <a:rPr lang="en-US" sz="12800" b="1" dirty="0"/>
              <a:t>assurance, Jesus is mine! Oh what a foretaste of glory divine!</a:t>
            </a:r>
            <a:br>
              <a:rPr lang="en-US" sz="12800" b="1" dirty="0"/>
            </a:br>
            <a:r>
              <a:rPr lang="en-US" sz="12800" b="1" dirty="0"/>
              <a:t>Heir of salvation purchase of God, Born of His Spirit washed in His Blood.</a:t>
            </a:r>
          </a:p>
          <a:p>
            <a:r>
              <a:rPr lang="en-US" sz="12800" b="1" dirty="0"/>
              <a:t>(Chorus)-This is my story this is my song, Praising my savior all the day long; (repeat)</a:t>
            </a:r>
          </a:p>
          <a:p>
            <a:r>
              <a:rPr lang="en-US" sz="12800" b="1" dirty="0"/>
              <a:t>Perfect submission, perfect delight, Visions of rapture now burst on my sight;</a:t>
            </a:r>
            <a:br>
              <a:rPr lang="en-US" sz="12800" b="1" dirty="0"/>
            </a:br>
            <a:r>
              <a:rPr lang="en-US" sz="12800" b="1" dirty="0"/>
              <a:t>Angels descending bring from above </a:t>
            </a:r>
            <a:r>
              <a:rPr lang="en-US" sz="12800" b="1" dirty="0" err="1"/>
              <a:t>Echos</a:t>
            </a:r>
            <a:r>
              <a:rPr lang="en-US" sz="12800" b="1" dirty="0"/>
              <a:t> of mercy, whispers of love.</a:t>
            </a:r>
          </a:p>
          <a:p>
            <a:r>
              <a:rPr lang="en-US" sz="12800" b="1" dirty="0"/>
              <a:t>(Chorus)(repeat)</a:t>
            </a:r>
          </a:p>
          <a:p>
            <a:r>
              <a:rPr lang="en-US" sz="12800" b="1" dirty="0"/>
              <a:t>Perfect submission, all is at rest, I in my </a:t>
            </a:r>
            <a:r>
              <a:rPr lang="en-US" sz="12800" b="1" dirty="0" err="1"/>
              <a:t>Saviour</a:t>
            </a:r>
            <a:r>
              <a:rPr lang="en-US" sz="12800" b="1" dirty="0"/>
              <a:t> am happy and blest;</a:t>
            </a:r>
            <a:br>
              <a:rPr lang="en-US" sz="12800" b="1" dirty="0"/>
            </a:br>
            <a:r>
              <a:rPr lang="en-US" sz="12800" b="1" dirty="0"/>
              <a:t>Watching and waiting, looking above, Filled with His goodness, lost in His love.</a:t>
            </a:r>
          </a:p>
          <a:p>
            <a:r>
              <a:rPr lang="en-US" dirty="0"/>
              <a:t/>
            </a:r>
            <a:br>
              <a:rPr lang="en-US" dirty="0"/>
            </a:br>
            <a:r>
              <a:rPr lang="en-US" dirty="0"/>
              <a:t/>
            </a:r>
            <a:br>
              <a:rPr lang="en-US" dirty="0"/>
            </a:br>
            <a:r>
              <a:rPr lang="en-US" dirty="0"/>
              <a:t/>
            </a:r>
            <a:br>
              <a:rPr lang="en-US" dirty="0"/>
            </a:br>
            <a:endParaRPr lang="en-US" dirty="0" smtClean="0"/>
          </a:p>
          <a:p>
            <a:r>
              <a:rPr lang="en-US" dirty="0"/>
              <a:t> </a:t>
            </a:r>
            <a:r>
              <a:rPr lang="en-US" dirty="0" smtClean="0"/>
              <a:t> </a:t>
            </a:r>
            <a:endParaRPr lang="en-US" dirty="0" smtClean="0"/>
          </a:p>
          <a:p>
            <a:endParaRPr lang="en-US" dirty="0"/>
          </a:p>
        </p:txBody>
      </p:sp>
    </p:spTree>
    <p:extLst>
      <p:ext uri="{BB962C8B-B14F-4D97-AF65-F5344CB8AC3E}">
        <p14:creationId xmlns:p14="http://schemas.microsoft.com/office/powerpoint/2010/main" val="3523120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dirty="0" smtClean="0">
                <a:solidFill>
                  <a:srgbClr val="0070C0"/>
                </a:solidFill>
              </a:rPr>
              <a:t>Hope, the anchor of the soul</a:t>
            </a:r>
            <a:endParaRPr lang="en-US" sz="6000" b="1" u="sng" dirty="0">
              <a:solidFill>
                <a:srgbClr val="0070C0"/>
              </a:solidFill>
            </a:endParaRPr>
          </a:p>
        </p:txBody>
      </p:sp>
      <p:sp>
        <p:nvSpPr>
          <p:cNvPr id="3" name="Content Placeholder 2"/>
          <p:cNvSpPr>
            <a:spLocks noGrp="1"/>
          </p:cNvSpPr>
          <p:nvPr>
            <p:ph idx="1"/>
          </p:nvPr>
        </p:nvSpPr>
        <p:spPr/>
        <p:txBody>
          <a:bodyPr/>
          <a:lstStyle/>
          <a:p>
            <a:r>
              <a:rPr lang="en-US" dirty="0" smtClean="0">
                <a:effectLst/>
              </a:rPr>
              <a:t>"Hope" is the happy combination of desire plus expectation.</a:t>
            </a:r>
          </a:p>
          <a:p>
            <a:r>
              <a:rPr lang="en-US" dirty="0" smtClean="0">
                <a:effectLst/>
              </a:rPr>
              <a:t> Many of us desire things we never expect</a:t>
            </a:r>
          </a:p>
          <a:p>
            <a:r>
              <a:rPr lang="en-US" dirty="0" smtClean="0">
                <a:effectLst/>
              </a:rPr>
              <a:t> and most of us expect things we never desire.</a:t>
            </a:r>
          </a:p>
          <a:p>
            <a:r>
              <a:rPr lang="en-US" dirty="0" smtClean="0">
                <a:effectLst/>
              </a:rPr>
              <a:t> </a:t>
            </a:r>
            <a:r>
              <a:rPr lang="en-US" b="1" u="sng" dirty="0" smtClean="0">
                <a:solidFill>
                  <a:srgbClr val="0070C0"/>
                </a:solidFill>
                <a:effectLst/>
              </a:rPr>
              <a:t>Hope, however, is the combination of desire and expectation</a:t>
            </a:r>
            <a:r>
              <a:rPr lang="en-US" dirty="0" smtClean="0">
                <a:effectLst/>
              </a:rPr>
              <a:t>. </a:t>
            </a:r>
          </a:p>
          <a:p>
            <a:r>
              <a:rPr lang="en-US" dirty="0" smtClean="0">
                <a:effectLst/>
              </a:rPr>
              <a:t>The Lord has given his people "one hope" (Eph. 4:4) </a:t>
            </a:r>
          </a:p>
          <a:p>
            <a:r>
              <a:rPr lang="en-US" dirty="0" smtClean="0">
                <a:effectLst/>
              </a:rPr>
              <a:t>which is described as. The</a:t>
            </a:r>
          </a:p>
          <a:p>
            <a:r>
              <a:rPr lang="en-US" sz="3200" b="1" u="sng" dirty="0" smtClean="0">
                <a:solidFill>
                  <a:srgbClr val="0070C0"/>
                </a:solidFill>
                <a:effectLst/>
              </a:rPr>
              <a:t> "anchor of the soul" (Heb. 6:19).</a:t>
            </a:r>
          </a:p>
          <a:p>
            <a:r>
              <a:rPr lang="en-US" dirty="0"/>
              <a:t> </a:t>
            </a:r>
            <a:r>
              <a:rPr lang="en-US" dirty="0" smtClean="0"/>
              <a:t>  </a:t>
            </a:r>
            <a:r>
              <a:rPr lang="en-US" dirty="0" smtClean="0">
                <a:effectLst/>
              </a:rPr>
              <a:t> Here is the beautiful passage from Hebrews:</a:t>
            </a:r>
            <a:endParaRPr lang="en-US" dirty="0"/>
          </a:p>
        </p:txBody>
      </p:sp>
    </p:spTree>
    <p:extLst>
      <p:ext uri="{BB962C8B-B14F-4D97-AF65-F5344CB8AC3E}">
        <p14:creationId xmlns:p14="http://schemas.microsoft.com/office/powerpoint/2010/main" val="20876899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7175" y="314325"/>
            <a:ext cx="11353800" cy="6543675"/>
          </a:xfrm>
        </p:spPr>
        <p:txBody>
          <a:bodyPr>
            <a:normAutofit/>
          </a:bodyPr>
          <a:lstStyle/>
          <a:p>
            <a:r>
              <a:rPr lang="en-US" sz="3600" dirty="0" smtClean="0">
                <a:solidFill>
                  <a:srgbClr val="0070C0"/>
                </a:solidFill>
                <a:effectLst/>
              </a:rPr>
              <a:t>We have this hope as an anchor for the soul, firm and secure, says the Scripture.</a:t>
            </a:r>
          </a:p>
          <a:p>
            <a:r>
              <a:rPr lang="en-US" sz="3600" dirty="0" smtClean="0">
                <a:effectLst/>
              </a:rPr>
              <a:t> Let the winds blow.</a:t>
            </a:r>
          </a:p>
          <a:p>
            <a:r>
              <a:rPr lang="en-US" sz="3600" dirty="0" smtClean="0">
                <a:effectLst/>
              </a:rPr>
              <a:t> Let the waves surge.</a:t>
            </a:r>
          </a:p>
          <a:p>
            <a:r>
              <a:rPr lang="en-US" sz="3600" dirty="0" smtClean="0">
                <a:effectLst/>
              </a:rPr>
              <a:t> Let the questions fly.</a:t>
            </a:r>
          </a:p>
          <a:p>
            <a:r>
              <a:rPr lang="en-US" sz="3600" dirty="0" smtClean="0">
                <a:effectLst/>
              </a:rPr>
              <a:t> Let the threats come.</a:t>
            </a:r>
          </a:p>
          <a:p>
            <a:r>
              <a:rPr lang="en-US" sz="3600" dirty="0" smtClean="0">
                <a:effectLst/>
              </a:rPr>
              <a:t> Let the world speed on. </a:t>
            </a:r>
          </a:p>
          <a:p>
            <a:r>
              <a:rPr lang="en-US" sz="3600" dirty="0" smtClean="0">
                <a:effectLst/>
              </a:rPr>
              <a:t> We have an anchor! We have a hope! We have stability here and now and eternity </a:t>
            </a:r>
            <a:r>
              <a:rPr lang="en-US" sz="3600" dirty="0" smtClean="0">
                <a:effectLst/>
              </a:rPr>
              <a:t> </a:t>
            </a:r>
            <a:r>
              <a:rPr lang="en-US" sz="3600" dirty="0" smtClean="0">
                <a:effectLst/>
              </a:rPr>
              <a:t>in Christ Jesus our Lord.</a:t>
            </a:r>
          </a:p>
          <a:p>
            <a:r>
              <a:rPr lang="en-US" sz="3600" dirty="0" smtClean="0">
                <a:effectLst/>
              </a:rPr>
              <a:t> We are grounded firm and deep in the Savior’s love.</a:t>
            </a:r>
            <a:endParaRPr lang="en-US" sz="3600" dirty="0"/>
          </a:p>
        </p:txBody>
      </p:sp>
    </p:spTree>
    <p:extLst>
      <p:ext uri="{BB962C8B-B14F-4D97-AF65-F5344CB8AC3E}">
        <p14:creationId xmlns:p14="http://schemas.microsoft.com/office/powerpoint/2010/main" val="3693253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Song:  Will your anchor hold?</a:t>
            </a:r>
            <a:endParaRPr lang="en-US" dirty="0"/>
          </a:p>
        </p:txBody>
      </p:sp>
      <p:sp>
        <p:nvSpPr>
          <p:cNvPr id="3" name="Content Placeholder 2"/>
          <p:cNvSpPr>
            <a:spLocks noGrp="1"/>
          </p:cNvSpPr>
          <p:nvPr>
            <p:ph idx="1"/>
          </p:nvPr>
        </p:nvSpPr>
        <p:spPr/>
        <p:txBody>
          <a:bodyPr>
            <a:normAutofit/>
          </a:bodyPr>
          <a:lstStyle/>
          <a:p>
            <a:r>
              <a:rPr lang="en-US" b="1" dirty="0" smtClean="0"/>
              <a:t>Will your anchor hold in the storms of life</a:t>
            </a:r>
            <a:br>
              <a:rPr lang="en-US" b="1" dirty="0" smtClean="0"/>
            </a:br>
            <a:r>
              <a:rPr lang="en-US" b="1" dirty="0" smtClean="0"/>
              <a:t>When the clouds unfold their wings of strife?</a:t>
            </a:r>
            <a:br>
              <a:rPr lang="en-US" b="1" dirty="0" smtClean="0"/>
            </a:br>
            <a:r>
              <a:rPr lang="en-US" b="1" dirty="0" smtClean="0"/>
              <a:t>When the strong tides lift and the cables strain</a:t>
            </a:r>
            <a:br>
              <a:rPr lang="en-US" b="1" dirty="0" smtClean="0"/>
            </a:br>
            <a:r>
              <a:rPr lang="en-US" b="1" dirty="0" smtClean="0"/>
              <a:t>Will your anchor drift, or firm remain?</a:t>
            </a:r>
            <a:br>
              <a:rPr lang="en-US" b="1" dirty="0" smtClean="0"/>
            </a:br>
            <a:r>
              <a:rPr lang="en-US" b="1" dirty="0" smtClean="0"/>
              <a:t/>
            </a:r>
            <a:br>
              <a:rPr lang="en-US" b="1" dirty="0" smtClean="0"/>
            </a:br>
            <a:r>
              <a:rPr lang="en-US" b="1" dirty="0" smtClean="0"/>
              <a:t>We have an anchor that keeps the soul</a:t>
            </a:r>
            <a:br>
              <a:rPr lang="en-US" b="1" dirty="0" smtClean="0"/>
            </a:br>
            <a:r>
              <a:rPr lang="en-US" b="1" dirty="0" smtClean="0"/>
              <a:t>Steadfast and sure while the billows roll</a:t>
            </a:r>
            <a:br>
              <a:rPr lang="en-US" b="1" dirty="0" smtClean="0"/>
            </a:br>
            <a:r>
              <a:rPr lang="en-US" b="1" dirty="0" smtClean="0"/>
              <a:t>Fastened to the Rock which cannot move</a:t>
            </a:r>
            <a:br>
              <a:rPr lang="en-US" b="1" dirty="0" smtClean="0"/>
            </a:br>
            <a:r>
              <a:rPr lang="en-US" b="1" dirty="0" smtClean="0"/>
              <a:t>Grounded firm and deep in the Savior's love</a:t>
            </a:r>
            <a:br>
              <a:rPr lang="en-US" b="1" dirty="0" smtClean="0"/>
            </a:br>
            <a:r>
              <a:rPr lang="en-US" b="1" dirty="0" smtClean="0"/>
              <a:t/>
            </a:r>
            <a:br>
              <a:rPr lang="en-US" b="1" dirty="0" smtClean="0"/>
            </a:br>
            <a:endParaRPr lang="en-US" dirty="0"/>
          </a:p>
        </p:txBody>
      </p:sp>
    </p:spTree>
    <p:extLst>
      <p:ext uri="{BB962C8B-B14F-4D97-AF65-F5344CB8AC3E}">
        <p14:creationId xmlns:p14="http://schemas.microsoft.com/office/powerpoint/2010/main" val="1801752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It is safely moored, 'twill the storm withstand</a:t>
            </a:r>
            <a:br>
              <a:rPr lang="en-US" b="1" dirty="0" smtClean="0"/>
            </a:br>
            <a:r>
              <a:rPr lang="en-US" b="1" dirty="0" smtClean="0"/>
              <a:t>For 'tis well secured by the Savior's hand</a:t>
            </a:r>
            <a:br>
              <a:rPr lang="en-US" b="1" dirty="0" smtClean="0"/>
            </a:br>
            <a:r>
              <a:rPr lang="en-US" b="1" dirty="0" smtClean="0"/>
              <a:t>Though the tempest rage and the wild winds blow</a:t>
            </a:r>
            <a:br>
              <a:rPr lang="en-US" b="1" dirty="0" smtClean="0"/>
            </a:br>
            <a:r>
              <a:rPr lang="en-US" b="1" dirty="0" smtClean="0"/>
              <a:t>Not an angry wave shall our bark </a:t>
            </a:r>
            <a:r>
              <a:rPr lang="en-US" b="1" dirty="0" err="1" smtClean="0"/>
              <a:t>o'erflow</a:t>
            </a:r>
            <a:r>
              <a:rPr lang="en-US" b="1" dirty="0" smtClean="0"/>
              <a:t/>
            </a:r>
            <a:br>
              <a:rPr lang="en-US" b="1" dirty="0" smtClean="0"/>
            </a:br>
            <a:r>
              <a:rPr lang="en-US" b="1" dirty="0" smtClean="0"/>
              <a:t/>
            </a:r>
            <a:br>
              <a:rPr lang="en-US" b="1" dirty="0" smtClean="0"/>
            </a:br>
            <a:r>
              <a:rPr lang="en-US" b="1" dirty="0" smtClean="0"/>
              <a:t>It will firmly hold in the Floods of Death</a:t>
            </a:r>
            <a:br>
              <a:rPr lang="en-US" b="1" dirty="0" smtClean="0"/>
            </a:br>
            <a:r>
              <a:rPr lang="en-US" b="1" dirty="0" smtClean="0"/>
              <a:t>When the waters cold chill our latest breath</a:t>
            </a:r>
            <a:br>
              <a:rPr lang="en-US" b="1" dirty="0" smtClean="0"/>
            </a:br>
            <a:r>
              <a:rPr lang="en-US" b="1" dirty="0" smtClean="0"/>
              <a:t>On the rising tide it can never fail</a:t>
            </a:r>
            <a:br>
              <a:rPr lang="en-US" b="1" dirty="0" smtClean="0"/>
            </a:br>
            <a:r>
              <a:rPr lang="en-US" b="1" dirty="0" smtClean="0"/>
              <a:t>While our hopes abide within the veil</a:t>
            </a:r>
            <a:endParaRPr lang="en-US" dirty="0"/>
          </a:p>
        </p:txBody>
      </p:sp>
    </p:spTree>
    <p:extLst>
      <p:ext uri="{BB962C8B-B14F-4D97-AF65-F5344CB8AC3E}">
        <p14:creationId xmlns:p14="http://schemas.microsoft.com/office/powerpoint/2010/main" val="3049847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When our eyes behold through the </a:t>
            </a:r>
            <a:r>
              <a:rPr lang="en-US" b="1" dirty="0" err="1" smtClean="0"/>
              <a:t>gath'ring</a:t>
            </a:r>
            <a:r>
              <a:rPr lang="en-US" b="1" dirty="0" smtClean="0"/>
              <a:t> night</a:t>
            </a:r>
            <a:br>
              <a:rPr lang="en-US" b="1" dirty="0" smtClean="0"/>
            </a:br>
            <a:r>
              <a:rPr lang="en-US" b="1" dirty="0" smtClean="0"/>
              <a:t>The city of gold, our harbor bright</a:t>
            </a:r>
            <a:br>
              <a:rPr lang="en-US" b="1" dirty="0" smtClean="0"/>
            </a:br>
            <a:r>
              <a:rPr lang="en-US" b="1" dirty="0" smtClean="0"/>
              <a:t>We shall anchor fast by the </a:t>
            </a:r>
            <a:r>
              <a:rPr lang="en-US" b="1" dirty="0" err="1" smtClean="0"/>
              <a:t>heav'nly</a:t>
            </a:r>
            <a:r>
              <a:rPr lang="en-US" b="1" dirty="0" smtClean="0"/>
              <a:t> shore</a:t>
            </a:r>
            <a:br>
              <a:rPr lang="en-US" b="1" dirty="0" smtClean="0"/>
            </a:br>
            <a:r>
              <a:rPr lang="en-US" b="1" dirty="0" smtClean="0"/>
              <a:t>With the storms all past forevermore</a:t>
            </a:r>
            <a:br>
              <a:rPr lang="en-US" b="1" dirty="0" smtClean="0"/>
            </a:br>
            <a:r>
              <a:rPr lang="en-US" b="1" dirty="0" smtClean="0"/>
              <a:t/>
            </a:r>
            <a:br>
              <a:rPr lang="en-US" b="1" dirty="0" smtClean="0"/>
            </a:br>
            <a:r>
              <a:rPr lang="en-US" b="1" i="1" dirty="0" smtClean="0"/>
              <a:t>Alternate verse:</a:t>
            </a:r>
            <a:br>
              <a:rPr lang="en-US" b="1" i="1" dirty="0" smtClean="0"/>
            </a:br>
            <a:r>
              <a:rPr lang="en-US" b="1" i="1" dirty="0" smtClean="0"/>
              <a:t>It will surely hold in the Straits of Fear</a:t>
            </a:r>
            <a:br>
              <a:rPr lang="en-US" b="1" i="1" dirty="0" smtClean="0"/>
            </a:br>
            <a:r>
              <a:rPr lang="en-US" b="1" i="1" dirty="0" smtClean="0"/>
              <a:t>When the breakers tell that the reef is near</a:t>
            </a:r>
            <a:br>
              <a:rPr lang="en-US" b="1" i="1" dirty="0" smtClean="0"/>
            </a:br>
            <a:r>
              <a:rPr lang="en-US" b="1" i="1" dirty="0" smtClean="0"/>
              <a:t>Though the tempest rave and the wild winds blow</a:t>
            </a:r>
            <a:br>
              <a:rPr lang="en-US" b="1" i="1" dirty="0" smtClean="0"/>
            </a:br>
            <a:r>
              <a:rPr lang="en-US" b="1" i="1" dirty="0" smtClean="0"/>
              <a:t>Not an angry wave shall our bark </a:t>
            </a:r>
            <a:r>
              <a:rPr lang="en-US" b="1" i="1" dirty="0" err="1" smtClean="0"/>
              <a:t>o'erflow</a:t>
            </a:r>
            <a:endParaRPr lang="en-US" dirty="0" smtClean="0"/>
          </a:p>
          <a:p>
            <a:endParaRPr lang="en-US" dirty="0"/>
          </a:p>
        </p:txBody>
      </p:sp>
    </p:spTree>
    <p:extLst>
      <p:ext uri="{BB962C8B-B14F-4D97-AF65-F5344CB8AC3E}">
        <p14:creationId xmlns:p14="http://schemas.microsoft.com/office/powerpoint/2010/main" val="32267483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350" y="171450"/>
            <a:ext cx="11220450" cy="6686550"/>
          </a:xfrm>
        </p:spPr>
        <p:txBody>
          <a:bodyPr>
            <a:normAutofit lnSpcReduction="10000"/>
          </a:bodyPr>
          <a:lstStyle/>
          <a:p>
            <a:r>
              <a:rPr lang="en-US" sz="3600" dirty="0"/>
              <a:t>The word HOPE means: A confident expectation of good.</a:t>
            </a:r>
            <a:br>
              <a:rPr lang="en-US" sz="3600" dirty="0"/>
            </a:br>
            <a:r>
              <a:rPr lang="en-US" sz="3600" dirty="0"/>
              <a:t/>
            </a:r>
            <a:br>
              <a:rPr lang="en-US" sz="3600" dirty="0"/>
            </a:br>
            <a:r>
              <a:rPr lang="en-US" sz="3600" dirty="0"/>
              <a:t>We live in a world today that seems to have lost hope. People look at the weather and have lost hope, at politicians and have lost hope. They look at the economy and have lost hope, Marriages, raising Kids, even our young people have lost hope. Sad but so true.</a:t>
            </a:r>
            <a:br>
              <a:rPr lang="en-US" sz="3600" dirty="0"/>
            </a:br>
            <a:r>
              <a:rPr lang="en-US" sz="3600" dirty="0"/>
              <a:t/>
            </a:r>
            <a:br>
              <a:rPr lang="en-US" sz="3600" dirty="0"/>
            </a:br>
            <a:r>
              <a:rPr lang="en-US" sz="3600" dirty="0"/>
              <a:t>What I have seen is that so many people wake up in the morning with a desire to have a great day and then life happens.</a:t>
            </a:r>
            <a:br>
              <a:rPr lang="en-US" sz="3600" dirty="0"/>
            </a:br>
            <a:r>
              <a:rPr lang="en-US" sz="3600" dirty="0"/>
              <a:t/>
            </a:r>
            <a:br>
              <a:rPr lang="en-US" sz="3600" dirty="0"/>
            </a:br>
            <a:r>
              <a:rPr lang="en-US" sz="3600" dirty="0"/>
              <a:t>What I want us to see today is that this happens to even the best people that live and have lived.</a:t>
            </a:r>
            <a:r>
              <a:rPr lang="en-US" dirty="0"/>
              <a:t/>
            </a:r>
            <a:br>
              <a:rPr lang="en-US" dirty="0"/>
            </a:br>
            <a:endParaRPr lang="en-US" dirty="0"/>
          </a:p>
        </p:txBody>
      </p:sp>
    </p:spTree>
    <p:extLst>
      <p:ext uri="{BB962C8B-B14F-4D97-AF65-F5344CB8AC3E}">
        <p14:creationId xmlns:p14="http://schemas.microsoft.com/office/powerpoint/2010/main" val="24190459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smtClean="0">
                <a:solidFill>
                  <a:srgbClr val="C00000"/>
                </a:solidFill>
              </a:rPr>
              <a:t>Abraham Lincoln Didn’t Quit!</a:t>
            </a:r>
            <a:endParaRPr lang="en-US" sz="5400" b="1" u="sng" dirty="0">
              <a:solidFill>
                <a:srgbClr val="C00000"/>
              </a:solidFill>
            </a:endParaRPr>
          </a:p>
        </p:txBody>
      </p:sp>
      <p:sp>
        <p:nvSpPr>
          <p:cNvPr id="3" name="Content Placeholder 2"/>
          <p:cNvSpPr>
            <a:spLocks noGrp="1"/>
          </p:cNvSpPr>
          <p:nvPr>
            <p:ph idx="1"/>
          </p:nvPr>
        </p:nvSpPr>
        <p:spPr/>
        <p:txBody>
          <a:bodyPr>
            <a:normAutofit lnSpcReduction="10000"/>
          </a:bodyPr>
          <a:lstStyle/>
          <a:p>
            <a:r>
              <a:rPr lang="en-US" dirty="0" smtClean="0"/>
              <a:t/>
            </a:r>
            <a:br>
              <a:rPr lang="en-US" dirty="0" smtClean="0"/>
            </a:br>
            <a:r>
              <a:rPr lang="en-US" sz="3600" dirty="0" smtClean="0"/>
              <a:t>Born into poverty, Lincoln was faced with defeat throughout his life. He lost eight elections, twice failed in business and suffered a nervous breakdown.</a:t>
            </a:r>
            <a:br>
              <a:rPr lang="en-US" sz="3600" dirty="0" smtClean="0"/>
            </a:br>
            <a:r>
              <a:rPr lang="en-US" sz="3600" dirty="0" smtClean="0"/>
              <a:t>He could have quit many times - but he didn't and because he didn't quit, he became one of the greatest presidents in the history of our country.</a:t>
            </a:r>
            <a:br>
              <a:rPr lang="en-US" sz="3600" dirty="0" smtClean="0"/>
            </a:br>
            <a:r>
              <a:rPr lang="en-US" sz="3600" dirty="0" smtClean="0"/>
              <a:t>Lincoln was a champion and he never gave up. </a:t>
            </a:r>
            <a:r>
              <a:rPr lang="en-US" sz="3600" dirty="0" smtClean="0"/>
              <a:t>:</a:t>
            </a:r>
            <a:r>
              <a:rPr lang="en-US" dirty="0" smtClean="0"/>
              <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1688327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075" y="158750"/>
            <a:ext cx="10515600" cy="6699250"/>
          </a:xfrm>
        </p:spPr>
        <p:txBody>
          <a:bodyPr>
            <a:normAutofit fontScale="85000" lnSpcReduction="20000"/>
          </a:bodyPr>
          <a:lstStyle/>
          <a:p>
            <a:r>
              <a:rPr lang="en-US" dirty="0"/>
              <a:t> </a:t>
            </a:r>
            <a:r>
              <a:rPr lang="en-US" b="1" i="1" u="sng" dirty="0">
                <a:solidFill>
                  <a:srgbClr val="0070C0"/>
                </a:solidFill>
              </a:rPr>
              <a:t>Here is a sketch of Lincoln's road to the White House:</a:t>
            </a:r>
            <a:r>
              <a:rPr lang="en-US" dirty="0"/>
              <a:t/>
            </a:r>
            <a:br>
              <a:rPr lang="en-US" dirty="0"/>
            </a:br>
            <a:r>
              <a:rPr lang="en-US" dirty="0"/>
              <a:t/>
            </a:r>
            <a:br>
              <a:rPr lang="en-US" dirty="0"/>
            </a:br>
            <a:r>
              <a:rPr lang="en-US" dirty="0"/>
              <a:t>1816: His family was forced out of their home. He had to work to support them.</a:t>
            </a:r>
            <a:br>
              <a:rPr lang="en-US" dirty="0"/>
            </a:br>
            <a:r>
              <a:rPr lang="en-US" dirty="0"/>
              <a:t>1818: His mother died. 1831: Failed in business. 1832: Ran for state legislature - lost.</a:t>
            </a:r>
            <a:br>
              <a:rPr lang="en-US" dirty="0"/>
            </a:br>
            <a:r>
              <a:rPr lang="en-US" dirty="0"/>
              <a:t>1832: Also lost his job - wanted to go to law school but couldn’t get in.</a:t>
            </a:r>
            <a:br>
              <a:rPr lang="en-US" dirty="0"/>
            </a:br>
            <a:r>
              <a:rPr lang="en-US" dirty="0"/>
              <a:t/>
            </a:r>
            <a:br>
              <a:rPr lang="en-US" dirty="0"/>
            </a:br>
            <a:r>
              <a:rPr lang="en-US" dirty="0"/>
              <a:t>1833: Borrowed some money from a friend to begin a business and by the end of the year he was bankrupt. He spent the next 17 years of his life paying off this debt.</a:t>
            </a:r>
            <a:br>
              <a:rPr lang="en-US" dirty="0"/>
            </a:br>
            <a:r>
              <a:rPr lang="en-US" dirty="0"/>
              <a:t>1834: Ran for state legislature again - won.</a:t>
            </a:r>
            <a:br>
              <a:rPr lang="en-US" dirty="0"/>
            </a:br>
            <a:r>
              <a:rPr lang="en-US" dirty="0"/>
              <a:t>1835: Was engaged to be married, sweetheart died and his heart was broken.</a:t>
            </a:r>
            <a:br>
              <a:rPr lang="en-US" dirty="0"/>
            </a:br>
            <a:r>
              <a:rPr lang="en-US" dirty="0"/>
              <a:t>1836: Had a total nervous breakdown and was in bed for six months.</a:t>
            </a:r>
            <a:br>
              <a:rPr lang="en-US" dirty="0"/>
            </a:br>
            <a:r>
              <a:rPr lang="en-US" dirty="0"/>
              <a:t>1838: Sought to become speaker of the state legislature - defeated.</a:t>
            </a:r>
            <a:br>
              <a:rPr lang="en-US" dirty="0"/>
            </a:br>
            <a:r>
              <a:rPr lang="en-US" dirty="0"/>
              <a:t/>
            </a:r>
            <a:br>
              <a:rPr lang="en-US" dirty="0"/>
            </a:br>
            <a:r>
              <a:rPr lang="en-US" dirty="0"/>
              <a:t>1840: Sought to become elector - defeated. 1843: Ran for Congress - lost.</a:t>
            </a:r>
            <a:br>
              <a:rPr lang="en-US" dirty="0"/>
            </a:br>
            <a:r>
              <a:rPr lang="en-US" dirty="0"/>
              <a:t>1846: Ran for Congress again - this time he won - went to Washington and did a good job.</a:t>
            </a:r>
            <a:br>
              <a:rPr lang="en-US" dirty="0"/>
            </a:br>
            <a:r>
              <a:rPr lang="en-US" dirty="0"/>
              <a:t>1848: Ran for re-election to Congress - lost.</a:t>
            </a:r>
            <a:br>
              <a:rPr lang="en-US" dirty="0"/>
            </a:br>
            <a:r>
              <a:rPr lang="en-US" dirty="0"/>
              <a:t>1849 Sought the job of land officer in his home state - rejected.</a:t>
            </a:r>
            <a:br>
              <a:rPr lang="en-US" dirty="0"/>
            </a:br>
            <a:r>
              <a:rPr lang="en-US" dirty="0"/>
              <a:t>1854: Ran for Senate of the United States - lost.</a:t>
            </a:r>
            <a:br>
              <a:rPr lang="en-US" dirty="0"/>
            </a:br>
            <a:r>
              <a:rPr lang="en-US" dirty="0"/>
              <a:t>1856: Sought the Vice-Presidential nomination at his party’s national convention - got less than 100 votes.</a:t>
            </a:r>
            <a:br>
              <a:rPr lang="en-US" dirty="0"/>
            </a:br>
            <a:r>
              <a:rPr lang="en-US" dirty="0"/>
              <a:t>1858: Ran for U.S. Senate again - again he lost. </a:t>
            </a:r>
            <a:br>
              <a:rPr lang="en-US" dirty="0"/>
            </a:br>
            <a:r>
              <a:rPr lang="en-US" dirty="0"/>
              <a:t>1860: Elected president of the United States.</a:t>
            </a:r>
          </a:p>
        </p:txBody>
      </p:sp>
    </p:spTree>
    <p:extLst>
      <p:ext uri="{BB962C8B-B14F-4D97-AF65-F5344CB8AC3E}">
        <p14:creationId xmlns:p14="http://schemas.microsoft.com/office/powerpoint/2010/main" val="27258412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200" y="104775"/>
            <a:ext cx="11420475" cy="6686550"/>
          </a:xfrm>
        </p:spPr>
      </p:pic>
    </p:spTree>
    <p:extLst>
      <p:ext uri="{BB962C8B-B14F-4D97-AF65-F5344CB8AC3E}">
        <p14:creationId xmlns:p14="http://schemas.microsoft.com/office/powerpoint/2010/main" val="9665223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498230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Heb.6:17-20</a:t>
            </a:r>
            <a:endParaRPr lang="en-US" dirty="0"/>
          </a:p>
        </p:txBody>
      </p:sp>
      <p:sp>
        <p:nvSpPr>
          <p:cNvPr id="3" name="Content Placeholder 2"/>
          <p:cNvSpPr>
            <a:spLocks noGrp="1"/>
          </p:cNvSpPr>
          <p:nvPr>
            <p:ph idx="1"/>
          </p:nvPr>
        </p:nvSpPr>
        <p:spPr>
          <a:xfrm>
            <a:off x="838200" y="1381124"/>
            <a:ext cx="11258550" cy="5476876"/>
          </a:xfrm>
        </p:spPr>
        <p:txBody>
          <a:bodyPr>
            <a:normAutofit lnSpcReduction="10000"/>
          </a:bodyPr>
          <a:lstStyle/>
          <a:p>
            <a:r>
              <a:rPr lang="en-US" sz="3000" dirty="0" smtClean="0">
                <a:effectLst/>
              </a:rPr>
              <a:t>Wherein God, willing more abundantly to shew unto the heirs of the promise the immutability of his counsel, confirmed it by an oath: that by two immutable </a:t>
            </a:r>
            <a:r>
              <a:rPr lang="en-US" sz="3000" dirty="0" smtClean="0">
                <a:effectLst/>
              </a:rPr>
              <a:t>things</a:t>
            </a:r>
            <a:r>
              <a:rPr lang="en-US" sz="3000" dirty="0" smtClean="0">
                <a:effectLst/>
              </a:rPr>
              <a:t>, in which it was impossible for God to lie, we might have a strong consolation, who have fled for refuge to lay hold upon</a:t>
            </a:r>
          </a:p>
          <a:p>
            <a:r>
              <a:rPr lang="en-US" sz="3000" dirty="0"/>
              <a:t> </a:t>
            </a:r>
            <a:r>
              <a:rPr lang="en-US" sz="3000" dirty="0" smtClean="0"/>
              <a:t>    </a:t>
            </a:r>
            <a:r>
              <a:rPr lang="en-US" sz="3000" dirty="0" smtClean="0">
                <a:effectLst/>
              </a:rPr>
              <a:t> </a:t>
            </a:r>
            <a:r>
              <a:rPr lang="en-US" sz="3500" b="1" u="sng" dirty="0" smtClean="0">
                <a:solidFill>
                  <a:srgbClr val="7030A0"/>
                </a:solidFill>
                <a:effectLst/>
              </a:rPr>
              <a:t>the hope set before us</a:t>
            </a:r>
            <a:r>
              <a:rPr lang="en-US" sz="3000" dirty="0" smtClean="0">
                <a:effectLst/>
              </a:rPr>
              <a:t>: </a:t>
            </a:r>
          </a:p>
          <a:p>
            <a:r>
              <a:rPr lang="en-US" sz="3000" b="1" dirty="0">
                <a:solidFill>
                  <a:srgbClr val="0070C0"/>
                </a:solidFill>
              </a:rPr>
              <a:t> </a:t>
            </a:r>
            <a:r>
              <a:rPr lang="en-US" sz="3000" b="1" dirty="0" smtClean="0">
                <a:solidFill>
                  <a:srgbClr val="0070C0"/>
                </a:solidFill>
              </a:rPr>
              <a:t>     </a:t>
            </a:r>
            <a:r>
              <a:rPr lang="en-US" sz="3000" b="1" dirty="0" smtClean="0">
                <a:solidFill>
                  <a:srgbClr val="0070C0"/>
                </a:solidFill>
                <a:effectLst/>
              </a:rPr>
              <a:t>which hope we have as an </a:t>
            </a:r>
            <a:r>
              <a:rPr lang="en-US" sz="4300" b="1" dirty="0" smtClean="0">
                <a:solidFill>
                  <a:srgbClr val="0070C0"/>
                </a:solidFill>
                <a:effectLst/>
              </a:rPr>
              <a:t>anchor of the soul</a:t>
            </a:r>
            <a:r>
              <a:rPr lang="en-US" sz="3000" dirty="0" smtClean="0">
                <a:effectLst/>
              </a:rPr>
              <a:t>,</a:t>
            </a:r>
          </a:p>
          <a:p>
            <a:r>
              <a:rPr lang="en-US" sz="3000" dirty="0" smtClean="0">
                <a:effectLst/>
              </a:rPr>
              <a:t> both sure and steadfast, and which </a:t>
            </a:r>
            <a:r>
              <a:rPr lang="en-US" sz="3000" dirty="0" err="1" smtClean="0">
                <a:effectLst/>
              </a:rPr>
              <a:t>entereth</a:t>
            </a:r>
            <a:r>
              <a:rPr lang="en-US" sz="3000" dirty="0" smtClean="0">
                <a:effectLst/>
              </a:rPr>
              <a:t> into that within the veil; whither the forerunner is for us entered, </a:t>
            </a:r>
            <a:r>
              <a:rPr lang="en-US" sz="4800" b="1" dirty="0" smtClean="0">
                <a:solidFill>
                  <a:srgbClr val="FF0000"/>
                </a:solidFill>
                <a:effectLst/>
              </a:rPr>
              <a:t>even Jesus, </a:t>
            </a:r>
            <a:r>
              <a:rPr lang="en-US" sz="3000" dirty="0" smtClean="0">
                <a:effectLst/>
              </a:rPr>
              <a:t>made an high priest for ever after the order of Melchizedek (Heb. 6:17-20).</a:t>
            </a:r>
          </a:p>
          <a:p>
            <a:r>
              <a:rPr lang="en-US" sz="3000" dirty="0" smtClean="0">
                <a:effectLst/>
              </a:rPr>
              <a:t>    This sure and steadfast hope enables us to persevere in the midst of adversity.</a:t>
            </a:r>
          </a:p>
          <a:p>
            <a:endParaRPr lang="en-US" dirty="0"/>
          </a:p>
        </p:txBody>
      </p:sp>
    </p:spTree>
    <p:extLst>
      <p:ext uri="{BB962C8B-B14F-4D97-AF65-F5344CB8AC3E}">
        <p14:creationId xmlns:p14="http://schemas.microsoft.com/office/powerpoint/2010/main" val="859633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3825"/>
            <a:ext cx="11277600" cy="6629400"/>
          </a:xfrm>
        </p:spPr>
        <p:txBody>
          <a:bodyPr>
            <a:normAutofit lnSpcReduction="10000"/>
          </a:bodyPr>
          <a:lstStyle/>
          <a:p>
            <a:r>
              <a:rPr lang="en-US" sz="3200" dirty="0" smtClean="0">
                <a:effectLst/>
              </a:rPr>
              <a:t>We who are Christians are heirs of that promise - a promise from God confirmed by an oath. The certainty of its being fulfilled rests on two immutable things: </a:t>
            </a:r>
          </a:p>
          <a:p>
            <a:r>
              <a:rPr lang="en-US" sz="3200" dirty="0"/>
              <a:t> </a:t>
            </a:r>
            <a:r>
              <a:rPr lang="en-US" sz="3200" dirty="0" smtClean="0">
                <a:effectLst/>
              </a:rPr>
              <a:t>(a) God's promise and</a:t>
            </a:r>
          </a:p>
          <a:p>
            <a:r>
              <a:rPr lang="en-US" sz="3200" dirty="0" smtClean="0">
                <a:effectLst/>
              </a:rPr>
              <a:t> (b) God's oath. </a:t>
            </a:r>
          </a:p>
          <a:p>
            <a:r>
              <a:rPr lang="en-US" sz="3200" dirty="0"/>
              <a:t> </a:t>
            </a:r>
            <a:r>
              <a:rPr lang="en-US" sz="3200" dirty="0" smtClean="0"/>
              <a:t>                </a:t>
            </a:r>
            <a:r>
              <a:rPr lang="en-US" sz="3200" dirty="0" smtClean="0">
                <a:effectLst/>
              </a:rPr>
              <a:t>God cannot lie (Tit. 1:2). Hence, we have grounds for our hope - the immutable word of God.</a:t>
            </a:r>
          </a:p>
          <a:p>
            <a:r>
              <a:rPr lang="en-US" sz="3200" dirty="0" smtClean="0">
                <a:effectLst/>
              </a:rPr>
              <a:t>  Parents were exhorted to teach their children the Lord's commandments "that they might set their hope in God, and not forget the works of God, but keep his commandments" (Psa. 78:7).</a:t>
            </a:r>
          </a:p>
          <a:p>
            <a:r>
              <a:rPr lang="en-US" sz="3200" dirty="0"/>
              <a:t> </a:t>
            </a:r>
            <a:r>
              <a:rPr lang="en-US" sz="3200" dirty="0" smtClean="0"/>
              <a:t> </a:t>
            </a:r>
            <a:r>
              <a:rPr lang="en-US" sz="3200" dirty="0" smtClean="0">
                <a:effectLst/>
              </a:rPr>
              <a:t> God is described as the "hope of Israel" (Jer. 14:8; 17:13). In the midst of life's uncertainties, </a:t>
            </a:r>
            <a:r>
              <a:rPr lang="en-US" sz="3200" dirty="0" smtClean="0">
                <a:solidFill>
                  <a:srgbClr val="FF0000"/>
                </a:solidFill>
                <a:effectLst/>
              </a:rPr>
              <a:t>there is only one fixed, immutable thing to which we can tie our hopes - God! </a:t>
            </a:r>
            <a:r>
              <a:rPr lang="en-US" sz="3200" dirty="0" smtClean="0">
                <a:effectLst/>
              </a:rPr>
              <a:t>All else may fail us before life is over.</a:t>
            </a:r>
          </a:p>
          <a:p>
            <a:endParaRPr lang="en-US" dirty="0"/>
          </a:p>
        </p:txBody>
      </p:sp>
    </p:spTree>
    <p:extLst>
      <p:ext uri="{BB962C8B-B14F-4D97-AF65-F5344CB8AC3E}">
        <p14:creationId xmlns:p14="http://schemas.microsoft.com/office/powerpoint/2010/main" val="4280929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2900" y="-1"/>
            <a:ext cx="10515600" cy="6715125"/>
          </a:xfrm>
        </p:spPr>
        <p:txBody>
          <a:bodyPr>
            <a:normAutofit lnSpcReduction="10000"/>
          </a:bodyPr>
          <a:lstStyle/>
          <a:p>
            <a:r>
              <a:rPr lang="en-US" sz="3600" b="1" dirty="0" smtClean="0">
                <a:effectLst/>
              </a:rPr>
              <a:t>Hope: an Anchor to the Soul</a:t>
            </a:r>
            <a:endParaRPr lang="en-US" sz="3600" dirty="0" smtClean="0">
              <a:effectLst/>
            </a:endParaRPr>
          </a:p>
          <a:p>
            <a:r>
              <a:rPr lang="en-US" sz="3600" dirty="0" smtClean="0">
                <a:effectLst/>
              </a:rPr>
              <a:t>The </a:t>
            </a:r>
            <a:r>
              <a:rPr lang="en-US" sz="3600" dirty="0" smtClean="0">
                <a:effectLst/>
              </a:rPr>
              <a:t>Hebrew </a:t>
            </a:r>
            <a:r>
              <a:rPr lang="en-US" sz="3600" dirty="0" smtClean="0">
                <a:effectLst/>
              </a:rPr>
              <a:t>passage describes hope as the anchor of the soul. </a:t>
            </a:r>
          </a:p>
          <a:p>
            <a:r>
              <a:rPr lang="en-US" sz="3600" dirty="0" smtClean="0">
                <a:effectLst/>
              </a:rPr>
              <a:t>The metaphor compares the Christian to a boat on the sea;</a:t>
            </a:r>
          </a:p>
          <a:p>
            <a:r>
              <a:rPr lang="en-US" sz="3600" dirty="0" smtClean="0">
                <a:effectLst/>
              </a:rPr>
              <a:t> the Christian is on the sea of life.</a:t>
            </a:r>
          </a:p>
          <a:p>
            <a:r>
              <a:rPr lang="en-US" sz="3600" dirty="0" smtClean="0">
                <a:effectLst/>
              </a:rPr>
              <a:t> There are storms which threaten to drive his ship from its port - the storms of persecution, adversity, doubt, death, etc.</a:t>
            </a:r>
          </a:p>
          <a:p>
            <a:r>
              <a:rPr lang="en-US" sz="3600" dirty="0" smtClean="0">
                <a:effectLst/>
              </a:rPr>
              <a:t> </a:t>
            </a:r>
            <a:r>
              <a:rPr lang="en-US" sz="3600" b="1" dirty="0" smtClean="0">
                <a:effectLst/>
              </a:rPr>
              <a:t>Just as the boat's anchor reaches down to the bottom of the ocean and out of sight, the Christian's anchor ascends out of sight into heaven where it is there fixed.</a:t>
            </a:r>
          </a:p>
          <a:p>
            <a:endParaRPr lang="en-US" dirty="0"/>
          </a:p>
        </p:txBody>
      </p:sp>
    </p:spTree>
    <p:extLst>
      <p:ext uri="{BB962C8B-B14F-4D97-AF65-F5344CB8AC3E}">
        <p14:creationId xmlns:p14="http://schemas.microsoft.com/office/powerpoint/2010/main" val="2476578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u="sng" dirty="0" smtClean="0">
                <a:solidFill>
                  <a:srgbClr val="7030A0"/>
                </a:solidFill>
              </a:rPr>
              <a:t>An Anchor MUST hold!</a:t>
            </a:r>
            <a:endParaRPr lang="en-US" sz="5400" b="1" u="sng" dirty="0">
              <a:solidFill>
                <a:srgbClr val="7030A0"/>
              </a:solidFill>
            </a:endParaRPr>
          </a:p>
        </p:txBody>
      </p:sp>
      <p:sp>
        <p:nvSpPr>
          <p:cNvPr id="3" name="Content Placeholder 2"/>
          <p:cNvSpPr>
            <a:spLocks noGrp="1"/>
          </p:cNvSpPr>
          <p:nvPr>
            <p:ph idx="1"/>
          </p:nvPr>
        </p:nvSpPr>
        <p:spPr/>
        <p:txBody>
          <a:bodyPr>
            <a:normAutofit lnSpcReduction="10000"/>
          </a:bodyPr>
          <a:lstStyle/>
          <a:p>
            <a:r>
              <a:rPr lang="en-US" sz="3200" dirty="0" smtClean="0">
                <a:effectLst/>
              </a:rPr>
              <a:t>To serve any purpose, an anchor must hold. It must be "sure and steadfast.“</a:t>
            </a:r>
          </a:p>
          <a:p>
            <a:r>
              <a:rPr lang="en-US" sz="3200" dirty="0" smtClean="0">
                <a:effectLst/>
              </a:rPr>
              <a:t> When sailors cast out an anchor,</a:t>
            </a:r>
          </a:p>
          <a:p>
            <a:r>
              <a:rPr lang="en-US" sz="3200" dirty="0" smtClean="0">
                <a:effectLst/>
              </a:rPr>
              <a:t> they want it to take hold on the bottom of the sea to prevent drifting, to keep them from being driven upon rocks which might destroy their ship. </a:t>
            </a:r>
          </a:p>
          <a:p>
            <a:endParaRPr lang="en-US" dirty="0"/>
          </a:p>
          <a:p>
            <a:r>
              <a:rPr lang="en-US" sz="3600" b="1" dirty="0" smtClean="0">
                <a:solidFill>
                  <a:srgbClr val="7030A0"/>
                </a:solidFill>
                <a:effectLst/>
              </a:rPr>
              <a:t>The Christian's hope also must be "sure and steadfast." It must hold</a:t>
            </a:r>
            <a:r>
              <a:rPr lang="en-US" dirty="0" smtClean="0">
                <a:effectLst/>
              </a:rPr>
              <a:t>.</a:t>
            </a:r>
            <a:endParaRPr lang="en-US" dirty="0"/>
          </a:p>
        </p:txBody>
      </p:sp>
    </p:spTree>
    <p:extLst>
      <p:ext uri="{BB962C8B-B14F-4D97-AF65-F5344CB8AC3E}">
        <p14:creationId xmlns:p14="http://schemas.microsoft.com/office/powerpoint/2010/main" val="1730954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2">
                    <a:lumMod val="75000"/>
                  </a:schemeClr>
                </a:solidFill>
              </a:rPr>
              <a:t>The Anchor of the Christian serves to </a:t>
            </a:r>
            <a:br>
              <a:rPr lang="en-US" b="1" dirty="0" smtClean="0">
                <a:solidFill>
                  <a:schemeClr val="accent2">
                    <a:lumMod val="75000"/>
                  </a:schemeClr>
                </a:solidFill>
              </a:rPr>
            </a:br>
            <a:r>
              <a:rPr lang="en-US" b="1" dirty="0" smtClean="0">
                <a:solidFill>
                  <a:schemeClr val="accent2">
                    <a:lumMod val="75000"/>
                  </a:schemeClr>
                </a:solidFill>
              </a:rPr>
              <a:t>give him stability in the midst of the storm!</a:t>
            </a:r>
            <a:endParaRPr lang="en-US" b="1" dirty="0">
              <a:solidFill>
                <a:schemeClr val="accent2">
                  <a:lumMod val="75000"/>
                </a:schemeClr>
              </a:solidFill>
            </a:endParaRPr>
          </a:p>
        </p:txBody>
      </p:sp>
      <p:sp>
        <p:nvSpPr>
          <p:cNvPr id="3" name="Content Placeholder 2"/>
          <p:cNvSpPr>
            <a:spLocks noGrp="1"/>
          </p:cNvSpPr>
          <p:nvPr>
            <p:ph idx="1"/>
          </p:nvPr>
        </p:nvSpPr>
        <p:spPr/>
        <p:txBody>
          <a:bodyPr>
            <a:normAutofit/>
          </a:bodyPr>
          <a:lstStyle/>
          <a:p>
            <a:r>
              <a:rPr lang="en-US" dirty="0" smtClean="0">
                <a:effectLst/>
              </a:rPr>
              <a:t>A </a:t>
            </a:r>
            <a:r>
              <a:rPr lang="en-US" dirty="0" smtClean="0">
                <a:solidFill>
                  <a:srgbClr val="00B050"/>
                </a:solidFill>
                <a:effectLst/>
              </a:rPr>
              <a:t>Christian's hope serves to give him stability in the midst of the storm.</a:t>
            </a:r>
          </a:p>
          <a:p>
            <a:r>
              <a:rPr lang="en-US" dirty="0" smtClean="0">
                <a:solidFill>
                  <a:srgbClr val="00B050"/>
                </a:solidFill>
                <a:effectLst/>
              </a:rPr>
              <a:t> </a:t>
            </a:r>
            <a:r>
              <a:rPr lang="en-US" sz="3500" b="1" u="sng" dirty="0" smtClean="0">
                <a:solidFill>
                  <a:srgbClr val="00B050"/>
                </a:solidFill>
                <a:effectLst/>
              </a:rPr>
              <a:t>During the storm, his ship may drift a little, but the fixed anchor will bring him back to his moorings.</a:t>
            </a:r>
          </a:p>
          <a:p>
            <a:r>
              <a:rPr lang="en-US" dirty="0" smtClean="0">
                <a:effectLst/>
              </a:rPr>
              <a:t> I have witnessed hope sustaining a Christian during the storm.</a:t>
            </a:r>
          </a:p>
          <a:p>
            <a:r>
              <a:rPr lang="en-US" dirty="0" smtClean="0">
                <a:effectLst/>
              </a:rPr>
              <a:t> In the midst of conflict, a Christian with fixed and rooted hope will stay faithful to God.</a:t>
            </a:r>
          </a:p>
          <a:p>
            <a:r>
              <a:rPr lang="en-US" dirty="0" smtClean="0">
                <a:effectLst/>
              </a:rPr>
              <a:t> </a:t>
            </a:r>
            <a:endParaRPr lang="en-US" dirty="0"/>
          </a:p>
        </p:txBody>
      </p:sp>
    </p:spTree>
    <p:extLst>
      <p:ext uri="{BB962C8B-B14F-4D97-AF65-F5344CB8AC3E}">
        <p14:creationId xmlns:p14="http://schemas.microsoft.com/office/powerpoint/2010/main" val="2820446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Will your Anchor Hold?</a:t>
            </a:r>
            <a:endParaRPr lang="en-US" b="1" dirty="0">
              <a:solidFill>
                <a:srgbClr val="FF0000"/>
              </a:solidFill>
            </a:endParaRPr>
          </a:p>
        </p:txBody>
      </p:sp>
      <p:sp>
        <p:nvSpPr>
          <p:cNvPr id="3" name="Content Placeholder 2"/>
          <p:cNvSpPr>
            <a:spLocks noGrp="1"/>
          </p:cNvSpPr>
          <p:nvPr>
            <p:ph idx="1"/>
          </p:nvPr>
        </p:nvSpPr>
        <p:spPr/>
        <p:txBody>
          <a:bodyPr>
            <a:normAutofit/>
          </a:bodyPr>
          <a:lstStyle/>
          <a:p>
            <a:r>
              <a:rPr lang="en-US" b="1" dirty="0" smtClean="0">
                <a:effectLst/>
              </a:rPr>
              <a:t>Will Your Anchor Hold?</a:t>
            </a:r>
            <a:endParaRPr lang="en-US" dirty="0" smtClean="0">
              <a:effectLst/>
            </a:endParaRPr>
          </a:p>
          <a:p>
            <a:r>
              <a:rPr lang="en-US" dirty="0" smtClean="0">
                <a:effectLst/>
              </a:rPr>
              <a:t>There are other hopes that men have. Job describes those who make gold their hope (Job 31:24). Others make power and strength their hope. These are the wicked concerning whom the wise man said, "The hope of the unjust men </a:t>
            </a:r>
            <a:r>
              <a:rPr lang="en-US" dirty="0" err="1" smtClean="0">
                <a:effectLst/>
              </a:rPr>
              <a:t>perisheth</a:t>
            </a:r>
            <a:r>
              <a:rPr lang="en-US" dirty="0" smtClean="0">
                <a:effectLst/>
              </a:rPr>
              <a:t>" (Prov. 11:7).</a:t>
            </a:r>
          </a:p>
          <a:p>
            <a:r>
              <a:rPr lang="en-US" dirty="0" smtClean="0">
                <a:effectLst/>
              </a:rPr>
              <a:t>Because some anchor their soul with the wrong hope, Priscilla J. Owens wrote the song "We Have An Anchor."</a:t>
            </a:r>
          </a:p>
          <a:p>
            <a:r>
              <a:rPr lang="en-US" dirty="0" smtClean="0">
                <a:effectLst/>
              </a:rPr>
              <a:t>The </a:t>
            </a:r>
            <a:r>
              <a:rPr lang="en-US" dirty="0" smtClean="0">
                <a:effectLst/>
              </a:rPr>
              <a:t>Christian's hope will anchor the soul, bringing him safely through every trial and temptation of life</a:t>
            </a:r>
            <a:endParaRPr lang="en-US" dirty="0">
              <a:effectLst/>
            </a:endParaRPr>
          </a:p>
        </p:txBody>
      </p:sp>
    </p:spTree>
    <p:extLst>
      <p:ext uri="{BB962C8B-B14F-4D97-AF65-F5344CB8AC3E}">
        <p14:creationId xmlns:p14="http://schemas.microsoft.com/office/powerpoint/2010/main" val="1660915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“We Have An Anchor”   song by </a:t>
            </a:r>
            <a:br>
              <a:rPr lang="en-US" b="1" dirty="0" smtClean="0">
                <a:solidFill>
                  <a:srgbClr val="FF0000"/>
                </a:solidFill>
              </a:rPr>
            </a:br>
            <a:r>
              <a:rPr lang="en-US" b="1" dirty="0" smtClean="0">
                <a:solidFill>
                  <a:srgbClr val="FF0000"/>
                </a:solidFill>
              </a:rPr>
              <a:t>Priscilla J. Owens.</a:t>
            </a:r>
            <a:endParaRPr lang="en-US" b="1"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r>
              <a:rPr lang="en-US" sz="3500" dirty="0" smtClean="0"/>
              <a:t>Will </a:t>
            </a:r>
            <a:r>
              <a:rPr lang="en-US" sz="3500" dirty="0"/>
              <a:t>your anchor hold in the storms of life,</a:t>
            </a:r>
          </a:p>
          <a:p>
            <a:r>
              <a:rPr lang="en-US" sz="3500" dirty="0"/>
              <a:t>When the clouds unfold their wings of strife?</a:t>
            </a:r>
          </a:p>
          <a:p>
            <a:r>
              <a:rPr lang="en-US" sz="3500" dirty="0"/>
              <a:t>When the strong tides lift and the cables strain,</a:t>
            </a:r>
          </a:p>
          <a:p>
            <a:r>
              <a:rPr lang="en-US" sz="3500" dirty="0"/>
              <a:t>Will your anchor drift, or firm remain?</a:t>
            </a:r>
          </a:p>
          <a:p>
            <a:r>
              <a:rPr lang="en-US" sz="3500" dirty="0"/>
              <a:t>We have an anchor that keeps the soul</a:t>
            </a:r>
          </a:p>
          <a:p>
            <a:r>
              <a:rPr lang="en-US" sz="3500" dirty="0"/>
              <a:t>Steadfast and sure while the billows roll,</a:t>
            </a:r>
          </a:p>
          <a:p>
            <a:r>
              <a:rPr lang="en-US" sz="3500" dirty="0"/>
              <a:t>Fastened to the rock which cannot move,</a:t>
            </a:r>
          </a:p>
          <a:p>
            <a:r>
              <a:rPr lang="en-US" sz="3500" dirty="0"/>
              <a:t>Grounded firm and deep in the Savior's love.</a:t>
            </a:r>
          </a:p>
          <a:p>
            <a:r>
              <a:rPr lang="en-US" dirty="0" smtClean="0"/>
              <a:t>    </a:t>
            </a:r>
            <a:r>
              <a:rPr lang="en-US" b="1" u="sng" dirty="0" smtClean="0">
                <a:solidFill>
                  <a:srgbClr val="C00000"/>
                </a:solidFill>
              </a:rPr>
              <a:t>The </a:t>
            </a:r>
            <a:r>
              <a:rPr lang="en-US" b="1" u="sng" dirty="0">
                <a:solidFill>
                  <a:srgbClr val="C00000"/>
                </a:solidFill>
              </a:rPr>
              <a:t>Christian's hope will anchor the soul, bringing him safely through every trial and temptation of life</a:t>
            </a:r>
          </a:p>
        </p:txBody>
      </p:sp>
    </p:spTree>
    <p:extLst>
      <p:ext uri="{BB962C8B-B14F-4D97-AF65-F5344CB8AC3E}">
        <p14:creationId xmlns:p14="http://schemas.microsoft.com/office/powerpoint/2010/main" val="22723468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2100</Words>
  <Application>Microsoft Office PowerPoint</Application>
  <PresentationFormat>Widescreen</PresentationFormat>
  <Paragraphs>124</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Will Your Anchor Hold in the Storms of Life?    </vt:lpstr>
      <vt:lpstr>Hope, the anchor of the soul</vt:lpstr>
      <vt:lpstr>Heb.6:17-20</vt:lpstr>
      <vt:lpstr>PowerPoint Presentation</vt:lpstr>
      <vt:lpstr>PowerPoint Presentation</vt:lpstr>
      <vt:lpstr>An Anchor MUST hold!</vt:lpstr>
      <vt:lpstr>The Anchor of the Christian serves to  give him stability in the midst of the storm!</vt:lpstr>
      <vt:lpstr>Will your Anchor Hold?</vt:lpstr>
      <vt:lpstr>“We Have An Anchor”   song by  Priscilla J. Owens.</vt:lpstr>
      <vt:lpstr>  Where does this ‘anchor—hope’ come from?</vt:lpstr>
      <vt:lpstr>1.It is the hope of the Resurrection..</vt:lpstr>
      <vt:lpstr>Although we sorrow when our loved ones die, we do not despair!   </vt:lpstr>
      <vt:lpstr>PowerPoint Presentation</vt:lpstr>
      <vt:lpstr>2.  It is the hope of eternal life in Heaven!</vt:lpstr>
      <vt:lpstr>Warning from God:   “There are those who have NO Hope”</vt:lpstr>
      <vt:lpstr>PowerPoint Presentation</vt:lpstr>
      <vt:lpstr>PowerPoint Presentation</vt:lpstr>
      <vt:lpstr>PowerPoint Presentation</vt:lpstr>
      <vt:lpstr>Hope gives “Blessed Assurance”</vt:lpstr>
      <vt:lpstr>PowerPoint Presentation</vt:lpstr>
      <vt:lpstr>Song:  Will your anchor hold?</vt:lpstr>
      <vt:lpstr>PowerPoint Presentation</vt:lpstr>
      <vt:lpstr>PowerPoint Presentation</vt:lpstr>
      <vt:lpstr>PowerPoint Presentation</vt:lpstr>
      <vt:lpstr>Abraham Lincoln Didn’t Quit!</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dc:creator>
  <cp:lastModifiedBy>mac</cp:lastModifiedBy>
  <cp:revision>16</cp:revision>
  <dcterms:created xsi:type="dcterms:W3CDTF">2016-05-19T07:02:09Z</dcterms:created>
  <dcterms:modified xsi:type="dcterms:W3CDTF">2016-05-22T01:39:04Z</dcterms:modified>
</cp:coreProperties>
</file>