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3"/>
  </p:handoutMasterIdLst>
  <p:sldIdLst>
    <p:sldId id="370" r:id="rId2"/>
    <p:sldId id="378" r:id="rId3"/>
    <p:sldId id="379" r:id="rId4"/>
    <p:sldId id="371" r:id="rId5"/>
    <p:sldId id="369" r:id="rId6"/>
    <p:sldId id="333" r:id="rId7"/>
    <p:sldId id="334" r:id="rId8"/>
    <p:sldId id="366" r:id="rId9"/>
    <p:sldId id="365" r:id="rId10"/>
    <p:sldId id="337" r:id="rId11"/>
    <p:sldId id="338" r:id="rId12"/>
    <p:sldId id="381" r:id="rId13"/>
    <p:sldId id="339" r:id="rId14"/>
    <p:sldId id="340" r:id="rId15"/>
    <p:sldId id="367" r:id="rId16"/>
    <p:sldId id="343" r:id="rId17"/>
    <p:sldId id="344" r:id="rId18"/>
    <p:sldId id="358" r:id="rId19"/>
    <p:sldId id="360" r:id="rId20"/>
    <p:sldId id="361" r:id="rId21"/>
    <p:sldId id="362" r:id="rId22"/>
    <p:sldId id="368" r:id="rId23"/>
    <p:sldId id="364" r:id="rId24"/>
    <p:sldId id="346" r:id="rId25"/>
    <p:sldId id="347" r:id="rId26"/>
    <p:sldId id="348" r:id="rId27"/>
    <p:sldId id="349" r:id="rId28"/>
    <p:sldId id="389" r:id="rId29"/>
    <p:sldId id="350" r:id="rId30"/>
    <p:sldId id="351" r:id="rId31"/>
    <p:sldId id="352" r:id="rId32"/>
    <p:sldId id="353" r:id="rId33"/>
    <p:sldId id="354" r:id="rId34"/>
    <p:sldId id="355" r:id="rId35"/>
    <p:sldId id="356" r:id="rId36"/>
    <p:sldId id="357" r:id="rId37"/>
    <p:sldId id="306" r:id="rId38"/>
    <p:sldId id="307" r:id="rId39"/>
    <p:sldId id="308" r:id="rId40"/>
    <p:sldId id="305" r:id="rId41"/>
    <p:sldId id="388" r:id="rId42"/>
    <p:sldId id="282" r:id="rId43"/>
    <p:sldId id="283" r:id="rId44"/>
    <p:sldId id="284" r:id="rId45"/>
    <p:sldId id="290" r:id="rId46"/>
    <p:sldId id="291" r:id="rId47"/>
    <p:sldId id="292" r:id="rId48"/>
    <p:sldId id="264" r:id="rId49"/>
    <p:sldId id="266" r:id="rId50"/>
    <p:sldId id="270" r:id="rId51"/>
    <p:sldId id="271" r:id="rId52"/>
    <p:sldId id="272" r:id="rId53"/>
    <p:sldId id="267" r:id="rId54"/>
    <p:sldId id="273" r:id="rId55"/>
    <p:sldId id="274" r:id="rId56"/>
    <p:sldId id="268" r:id="rId57"/>
    <p:sldId id="275" r:id="rId58"/>
    <p:sldId id="276" r:id="rId59"/>
    <p:sldId id="384" r:id="rId60"/>
    <p:sldId id="277" r:id="rId61"/>
    <p:sldId id="278" r:id="rId62"/>
    <p:sldId id="280" r:id="rId63"/>
    <p:sldId id="328" r:id="rId64"/>
    <p:sldId id="330" r:id="rId65"/>
    <p:sldId id="331" r:id="rId66"/>
    <p:sldId id="327" r:id="rId67"/>
    <p:sldId id="332" r:id="rId68"/>
    <p:sldId id="385" r:id="rId69"/>
    <p:sldId id="390" r:id="rId70"/>
    <p:sldId id="387" r:id="rId71"/>
    <p:sldId id="391" r:id="rId72"/>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99" d="100"/>
          <a:sy n="99" d="100"/>
        </p:scale>
        <p:origin x="8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07C6993C-5D62-4850-AB81-86F18A35CA4E}" type="datetimeFigureOut">
              <a:rPr lang="en-US" smtClean="0"/>
              <a:t>3/30/2018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9E9F8DDF-E046-4B40-ACE9-3CE4C383BC49}" type="slidenum">
              <a:rPr lang="en-US" smtClean="0"/>
              <a:t>‹#›</a:t>
            </a:fld>
            <a:endParaRPr lang="en-US"/>
          </a:p>
        </p:txBody>
      </p:sp>
    </p:spTree>
    <p:extLst>
      <p:ext uri="{BB962C8B-B14F-4D97-AF65-F5344CB8AC3E}">
        <p14:creationId xmlns:p14="http://schemas.microsoft.com/office/powerpoint/2010/main" val="12532244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35F76E-22C0-4962-AED4-0FF15A64D572}"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376902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5F76E-22C0-4962-AED4-0FF15A64D572}"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2597525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5F76E-22C0-4962-AED4-0FF15A64D572}"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168319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5F76E-22C0-4962-AED4-0FF15A64D572}"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2609547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35F76E-22C0-4962-AED4-0FF15A64D572}"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394853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35F76E-22C0-4962-AED4-0FF15A64D572}"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185177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35F76E-22C0-4962-AED4-0FF15A64D572}" type="datetimeFigureOut">
              <a:rPr lang="en-US" smtClean="0"/>
              <a:t>3/29/2018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309477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35F76E-22C0-4962-AED4-0FF15A64D572}" type="datetimeFigureOut">
              <a:rPr lang="en-US" smtClean="0"/>
              <a:t>3/29/2018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3531063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5F76E-22C0-4962-AED4-0FF15A64D572}" type="datetimeFigureOut">
              <a:rPr lang="en-US" smtClean="0"/>
              <a:t>3/29/2018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268000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5F76E-22C0-4962-AED4-0FF15A64D572}"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73804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5F76E-22C0-4962-AED4-0FF15A64D572}"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AC286-FDA3-4BB4-B855-9A0AB6CEC072}" type="slidenum">
              <a:rPr lang="en-US" smtClean="0"/>
              <a:t>‹#›</a:t>
            </a:fld>
            <a:endParaRPr lang="en-US"/>
          </a:p>
        </p:txBody>
      </p:sp>
    </p:spTree>
    <p:extLst>
      <p:ext uri="{BB962C8B-B14F-4D97-AF65-F5344CB8AC3E}">
        <p14:creationId xmlns:p14="http://schemas.microsoft.com/office/powerpoint/2010/main" val="27942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F76E-22C0-4962-AED4-0FF15A64D572}" type="datetimeFigureOut">
              <a:rPr lang="en-US" smtClean="0"/>
              <a:t>3/29/2018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AC286-FDA3-4BB4-B855-9A0AB6CEC072}" type="slidenum">
              <a:rPr lang="en-US" smtClean="0"/>
              <a:t>‹#›</a:t>
            </a:fld>
            <a:endParaRPr lang="en-US"/>
          </a:p>
        </p:txBody>
      </p:sp>
    </p:spTree>
    <p:extLst>
      <p:ext uri="{BB962C8B-B14F-4D97-AF65-F5344CB8AC3E}">
        <p14:creationId xmlns:p14="http://schemas.microsoft.com/office/powerpoint/2010/main" val="1398056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kingjamesbibleonline.org/Romans-10-9/" TargetMode="External"/><Relationship Id="rId2" Type="http://schemas.openxmlformats.org/officeDocument/2006/relationships/hyperlink" Target="https://www.kingjamesbibleonline.org/1-Peter-1-3/" TargetMode="External"/><Relationship Id="rId1" Type="http://schemas.openxmlformats.org/officeDocument/2006/relationships/slideLayout" Target="../slideLayouts/slideLayout2.xml"/><Relationship Id="rId4" Type="http://schemas.openxmlformats.org/officeDocument/2006/relationships/hyperlink" Target="https://www.kingjamesbibleonline.org/John-11-25/"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kingjamesbibleonline.org/Romans-6-4/" TargetMode="External"/><Relationship Id="rId2" Type="http://schemas.openxmlformats.org/officeDocument/2006/relationships/hyperlink" Target="https://www.kingjamesbibleonline.org/Romans-8-11/" TargetMode="External"/><Relationship Id="rId1" Type="http://schemas.openxmlformats.org/officeDocument/2006/relationships/slideLayout" Target="../slideLayouts/slideLayout2.xml"/><Relationship Id="rId4" Type="http://schemas.openxmlformats.org/officeDocument/2006/relationships/hyperlink" Target="https://www.kingjamesbibleonline.org/Acts-17-31/"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kingjamesbibleonline.org/Romans-8-34/"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kingjamesbibleonline.org/1-Corinthians-15-20/"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kingjamesbibleonline.org/Romans-14-9/"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biblia.com/bible/esv/1%20Cor%2015.54%E2%80%935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gotquestions.org/is-Jesus-the-Messiah.html" TargetMode="External"/><Relationship Id="rId2" Type="http://schemas.openxmlformats.org/officeDocument/2006/relationships/hyperlink" Target="https://www.gotquestions.org/Jesus-Son-of-God.html" TargetMode="External"/><Relationship Id="rId1" Type="http://schemas.openxmlformats.org/officeDocument/2006/relationships/slideLayout" Target="../slideLayouts/slideLayout2.xml"/><Relationship Id="rId6" Type="http://schemas.openxmlformats.org/officeDocument/2006/relationships/hyperlink" Target="https://biblia.com/bible/esv/1%20Cor%2015.3%E2%80%938" TargetMode="External"/><Relationship Id="rId5" Type="http://schemas.openxmlformats.org/officeDocument/2006/relationships/hyperlink" Target="https://biblia.com/bible/esv/John%202.18%E2%80%9322" TargetMode="External"/><Relationship Id="rId4" Type="http://schemas.openxmlformats.org/officeDocument/2006/relationships/hyperlink" Target="https://biblia.com/bible/esv/Matt%2016.1%E2%80%934"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biblia.com/bible/esv/Acts%2013.32%E2%80%9337" TargetMode="External"/><Relationship Id="rId2" Type="http://schemas.openxmlformats.org/officeDocument/2006/relationships/hyperlink" Target="https://biblia.com/bible/esv/Ps%2016.10" TargetMode="External"/><Relationship Id="rId1" Type="http://schemas.openxmlformats.org/officeDocument/2006/relationships/slideLayout" Target="../slideLayouts/slideLayout2.xml"/><Relationship Id="rId4" Type="http://schemas.openxmlformats.org/officeDocument/2006/relationships/hyperlink" Target="https://biblia.com/bible/esv/Acts%2013.38%E2%80%9339"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biblia.com/bible/esv/Mark%208.31" TargetMode="External"/><Relationship Id="rId2" Type="http://schemas.openxmlformats.org/officeDocument/2006/relationships/hyperlink" Target="https://biblia.com/bible/esv/Acts%2017.2%E2%80%933" TargetMode="External"/><Relationship Id="rId1" Type="http://schemas.openxmlformats.org/officeDocument/2006/relationships/slideLayout" Target="../slideLayouts/slideLayout2.xml"/><Relationship Id="rId6" Type="http://schemas.openxmlformats.org/officeDocument/2006/relationships/hyperlink" Target="https://biblia.com/bible/esv/1%20Cor%2015.14%E2%80%9319" TargetMode="External"/><Relationship Id="rId5" Type="http://schemas.openxmlformats.org/officeDocument/2006/relationships/hyperlink" Target="https://biblia.com/bible/esv/Mark%2010.34" TargetMode="External"/><Relationship Id="rId4" Type="http://schemas.openxmlformats.org/officeDocument/2006/relationships/hyperlink" Target="https://biblia.com/bible/esv/Mark%209.31"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biblia.com/bible/esv/John%2011.25" TargetMode="External"/><Relationship Id="rId2" Type="http://schemas.openxmlformats.org/officeDocument/2006/relationships/hyperlink" Target="https://www.gotquestions.org/resurrection-and-life.html" TargetMode="External"/><Relationship Id="rId1" Type="http://schemas.openxmlformats.org/officeDocument/2006/relationships/slideLayout" Target="../slideLayouts/slideLayout2.xml"/><Relationship Id="rId5" Type="http://schemas.openxmlformats.org/officeDocument/2006/relationships/hyperlink" Target="https://biblia.com/bible/esv/1%20Cor%2015.53%E2%80%9357" TargetMode="External"/><Relationship Id="rId4" Type="http://schemas.openxmlformats.org/officeDocument/2006/relationships/hyperlink" Target="https://biblia.com/bible/esv/1%20John%205.11%E2%80%9312" TargetMode="External"/></Relationships>
</file>

<file path=ppt/slides/_rels/slide55.xml.rels><?xml version="1.0" encoding="UTF-8" standalone="yes"?>
<Relationships xmlns="http://schemas.openxmlformats.org/package/2006/relationships"><Relationship Id="rId2" Type="http://schemas.openxmlformats.org/officeDocument/2006/relationships/hyperlink" Target="https://biblia.com/bible/esv/Heb%2010.12"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biblia.com/bible/esv/Hos%2013.14" TargetMode="External"/><Relationship Id="rId2" Type="http://schemas.openxmlformats.org/officeDocument/2006/relationships/hyperlink" Target="https://biblia.com/bible/esv/1%20Cor%2015.55"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gotquestions.org/Christian-martyrs.html" TargetMode="External"/><Relationship Id="rId2" Type="http://schemas.openxmlformats.org/officeDocument/2006/relationships/hyperlink" Target="https://biblia.com/bible/esv/1%20Cor%2015.58"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biblia.com/bible/esv/1%20Thess%204.13%E2%80%9318" TargetMode="External"/><Relationship Id="rId2" Type="http://schemas.openxmlformats.org/officeDocument/2006/relationships/hyperlink" Target="https://biblia.com/bible/esv/1%20Cor%2015.3%E2%80%934"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googleadservices.com/pagead/aclk?sa=L&amp;ai=DChcSEwjAi8Kfk4zaAhUZtsAKHesVCsQYABAFGgJpbQ&amp;ohost=www.google.com&amp;cid=CAASEuRoBhmdEFW2RSdk59j574QqRQ&amp;sig=AOD64_0muz6wW0ulWA-y7Xu0XJ3V5BZw8A&amp;rct=j&amp;q=&amp;ved=0ahUKEwiRlbyfk4zaAhVMyVMKHRPbDUkQ0QwIbg&amp;adur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915" y="0"/>
            <a:ext cx="12337915" cy="6858000"/>
          </a:xfrm>
        </p:spPr>
      </p:pic>
    </p:spTree>
    <p:extLst>
      <p:ext uri="{BB962C8B-B14F-4D97-AF65-F5344CB8AC3E}">
        <p14:creationId xmlns:p14="http://schemas.microsoft.com/office/powerpoint/2010/main" val="2861778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dirty="0"/>
              <a:t>The Various Appearances Of Jesus</a:t>
            </a:r>
            <a:endParaRPr lang="en-US" sz="4400" dirty="0"/>
          </a:p>
          <a:p>
            <a:r>
              <a:rPr lang="en-US" sz="4400" dirty="0"/>
              <a:t>Many different people saw Jesus after the resurrection. </a:t>
            </a:r>
            <a:r>
              <a:rPr lang="en-US" sz="4400" dirty="0" smtClean="0"/>
              <a:t>Some of the </a:t>
            </a:r>
            <a:r>
              <a:rPr lang="en-US" sz="4400" dirty="0" smtClean="0"/>
              <a:t> </a:t>
            </a:r>
            <a:r>
              <a:rPr lang="en-US" sz="4400" dirty="0"/>
              <a:t>appearances were as follows</a:t>
            </a:r>
          </a:p>
          <a:p>
            <a:endParaRPr lang="en-US" dirty="0"/>
          </a:p>
        </p:txBody>
      </p:sp>
    </p:spTree>
    <p:extLst>
      <p:ext uri="{BB962C8B-B14F-4D97-AF65-F5344CB8AC3E}">
        <p14:creationId xmlns:p14="http://schemas.microsoft.com/office/powerpoint/2010/main" val="764144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0" y="-2651224"/>
            <a:ext cx="12192000" cy="8947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b="1" dirty="0">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b="1" dirty="0">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sng" strike="noStrike" cap="none" normalizeH="0" baseline="0" dirty="0" smtClean="0">
              <a:ln>
                <a:noFill/>
              </a:ln>
              <a:solidFill>
                <a:srgbClr val="FF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sng" strike="noStrike" cap="none" normalizeH="0" baseline="0" dirty="0" smtClean="0">
                <a:ln>
                  <a:noFill/>
                </a:ln>
                <a:solidFill>
                  <a:srgbClr val="FF0000"/>
                </a:solidFill>
                <a:effectLst/>
                <a:latin typeface="Times New Roman" panose="02020603050405020304" pitchFamily="18" charset="0"/>
              </a:rPr>
              <a:t>1</a:t>
            </a:r>
            <a:r>
              <a:rPr kumimoji="0" lang="en-US" altLang="en-US" sz="3200" b="1" i="0" u="sng" strike="noStrike" cap="none" normalizeH="0" baseline="0" dirty="0" smtClean="0">
                <a:ln>
                  <a:noFill/>
                </a:ln>
                <a:solidFill>
                  <a:srgbClr val="FF0000"/>
                </a:solidFill>
                <a:effectLst/>
                <a:latin typeface="Times New Roman" panose="02020603050405020304" pitchFamily="18" charset="0"/>
              </a:rPr>
              <a:t>.  Mary Magdalene</a:t>
            </a:r>
            <a:endParaRPr kumimoji="0" lang="en-US" altLang="en-US" sz="3200" b="1" i="0" u="sng"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chemeClr val="tx1"/>
                </a:solidFill>
                <a:effectLst/>
                <a:latin typeface="Times New Roman" panose="02020603050405020304" pitchFamily="18" charset="0"/>
              </a:rPr>
              <a:t>The first appearance of Jesus was to Mary Magdalene.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endParaRPr>
          </a:p>
          <a:p>
            <a:r>
              <a:rPr lang="en-US" sz="3200" b="1" dirty="0"/>
              <a:t>John 20:14-16 </a:t>
            </a:r>
            <a:r>
              <a:rPr lang="en-US" sz="3200" baseline="30000" dirty="0" smtClean="0"/>
              <a:t>14</a:t>
            </a:r>
            <a:r>
              <a:rPr lang="en-US" sz="3200" baseline="30000" dirty="0"/>
              <a:t> </a:t>
            </a:r>
            <a:r>
              <a:rPr lang="en-US" sz="3200" dirty="0"/>
              <a:t>And when she had thus said, she turned herself back, and saw Jesus standing, and knew not that it was Jesus.</a:t>
            </a:r>
          </a:p>
          <a:p>
            <a:r>
              <a:rPr lang="en-US" sz="3200" baseline="30000" dirty="0"/>
              <a:t>15 </a:t>
            </a:r>
            <a:r>
              <a:rPr lang="en-US" sz="3200" dirty="0"/>
              <a:t>Jesus </a:t>
            </a:r>
            <a:r>
              <a:rPr lang="en-US" sz="3200" dirty="0" err="1"/>
              <a:t>saith</a:t>
            </a:r>
            <a:r>
              <a:rPr lang="en-US" sz="3200" dirty="0"/>
              <a:t> unto her, Woman, why </a:t>
            </a:r>
            <a:r>
              <a:rPr lang="en-US" sz="3200" dirty="0" err="1"/>
              <a:t>weepest</a:t>
            </a:r>
            <a:r>
              <a:rPr lang="en-US" sz="3200" dirty="0"/>
              <a:t> thou? whom </a:t>
            </a:r>
            <a:r>
              <a:rPr lang="en-US" sz="3200" dirty="0" err="1"/>
              <a:t>seekest</a:t>
            </a:r>
            <a:r>
              <a:rPr lang="en-US" sz="3200" dirty="0"/>
              <a:t> thou? She, supposing him to be the gardener, </a:t>
            </a:r>
            <a:r>
              <a:rPr lang="en-US" sz="3200" dirty="0" err="1"/>
              <a:t>saith</a:t>
            </a:r>
            <a:r>
              <a:rPr lang="en-US" sz="3200" dirty="0"/>
              <a:t> unto him, Sir, if thou have borne him hence, tell me where thou hast laid him, and I will take him away.</a:t>
            </a:r>
          </a:p>
          <a:p>
            <a:r>
              <a:rPr lang="en-US" sz="3200" baseline="30000" dirty="0"/>
              <a:t>16 </a:t>
            </a:r>
            <a:r>
              <a:rPr lang="en-US" sz="3200" dirty="0"/>
              <a:t>Jesus </a:t>
            </a:r>
            <a:r>
              <a:rPr lang="en-US" sz="3200" dirty="0" err="1"/>
              <a:t>saith</a:t>
            </a:r>
            <a:r>
              <a:rPr lang="en-US" sz="3200" dirty="0"/>
              <a:t> unto her, </a:t>
            </a:r>
            <a:r>
              <a:rPr lang="en-US" sz="3200" b="1" u="sng" dirty="0">
                <a:solidFill>
                  <a:schemeClr val="accent1">
                    <a:lumMod val="50000"/>
                  </a:schemeClr>
                </a:solidFill>
              </a:rPr>
              <a:t>Mary. </a:t>
            </a:r>
            <a:r>
              <a:rPr lang="en-US" sz="3200" dirty="0"/>
              <a:t>She turned herself, and </a:t>
            </a:r>
            <a:r>
              <a:rPr lang="en-US" sz="3200" dirty="0" err="1"/>
              <a:t>saith</a:t>
            </a:r>
            <a:r>
              <a:rPr lang="en-US" sz="3200" dirty="0"/>
              <a:t> unto him, </a:t>
            </a:r>
            <a:r>
              <a:rPr lang="en-US" sz="3200" dirty="0" err="1"/>
              <a:t>Rabboni</a:t>
            </a:r>
            <a:r>
              <a:rPr lang="en-US" sz="3200" dirty="0"/>
              <a:t>; which is to say, Master.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10873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1213227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566" y="466928"/>
            <a:ext cx="10838234" cy="5710035"/>
          </a:xfrm>
        </p:spPr>
        <p:txBody>
          <a:bodyPr/>
          <a:lstStyle/>
          <a:p>
            <a:r>
              <a:rPr lang="en-US" sz="4000" b="1" u="sng" dirty="0" smtClean="0">
                <a:solidFill>
                  <a:srgbClr val="FF0000"/>
                </a:solidFill>
              </a:rPr>
              <a:t>2.  Mary the Mother of James, Salome, And Joanna</a:t>
            </a:r>
          </a:p>
          <a:p>
            <a:endParaRPr lang="en-US" dirty="0"/>
          </a:p>
          <a:p>
            <a:endParaRPr lang="en-US" dirty="0"/>
          </a:p>
        </p:txBody>
      </p:sp>
    </p:spTree>
    <p:extLst>
      <p:ext uri="{BB962C8B-B14F-4D97-AF65-F5344CB8AC3E}">
        <p14:creationId xmlns:p14="http://schemas.microsoft.com/office/powerpoint/2010/main" val="493585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26460" y="549588"/>
            <a:ext cx="12425268" cy="690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tx1"/>
                </a:solidFill>
                <a:effectLst/>
                <a:latin typeface="Times New Roman" panose="02020603050405020304" pitchFamily="18" charset="0"/>
              </a:rPr>
              <a:t>Mary The Mother Of James, Salome, And Joanna</a:t>
            </a:r>
            <a:endParaRPr kumimoji="0" lang="en-US" altLang="en-US" sz="3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smtClean="0">
                <a:ln>
                  <a:noFill/>
                </a:ln>
                <a:solidFill>
                  <a:schemeClr val="tx1"/>
                </a:solidFill>
                <a:effectLst/>
                <a:latin typeface="Times New Roman" panose="02020603050405020304" pitchFamily="18" charset="0"/>
              </a:rPr>
              <a:t>Jesus also appeared to these three women. This happened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smtClean="0">
                <a:ln>
                  <a:noFill/>
                </a:ln>
                <a:solidFill>
                  <a:schemeClr val="tx1"/>
                </a:solidFill>
                <a:effectLst/>
                <a:latin typeface="Times New Roman" panose="02020603050405020304" pitchFamily="18" charset="0"/>
              </a:rPr>
              <a:t>after the appearance to Mary Magdalene. After an angel told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smtClean="0">
                <a:ln>
                  <a:noFill/>
                </a:ln>
                <a:solidFill>
                  <a:schemeClr val="tx1"/>
                </a:solidFill>
                <a:effectLst/>
                <a:latin typeface="Times New Roman" panose="02020603050405020304" pitchFamily="18" charset="0"/>
              </a:rPr>
              <a:t> them Jesus had risen, they were on their way to tell Jesus’ disciples </a:t>
            </a:r>
            <a:r>
              <a:rPr kumimoji="0" lang="en-US" altLang="en-US" sz="3600" b="0" i="0" u="none" strike="noStrike" cap="none" normalizeH="0" dirty="0" smtClean="0">
                <a:ln>
                  <a:noFill/>
                </a:ln>
                <a:solidFill>
                  <a:schemeClr val="tx1"/>
                </a:solidFill>
                <a:effectLst/>
                <a:latin typeface="Times New Roman" panose="02020603050405020304" pitchFamily="18" charset="0"/>
              </a:rPr>
              <a:t>  </a:t>
            </a:r>
            <a:r>
              <a:rPr kumimoji="0" lang="en-US" altLang="en-US" sz="3600" b="0" i="0" u="none" strike="noStrike" cap="none" normalizeH="0" baseline="0" dirty="0" smtClean="0">
                <a:ln>
                  <a:noFill/>
                </a:ln>
                <a:solidFill>
                  <a:schemeClr val="tx1"/>
                </a:solidFill>
                <a:effectLst/>
                <a:latin typeface="Times New Roman" panose="02020603050405020304" pitchFamily="18" charset="0"/>
              </a:rPr>
              <a:t>when </a:t>
            </a:r>
            <a:r>
              <a:rPr kumimoji="0" lang="en-US" altLang="en-US" sz="3600" b="1" i="0" u="sng" strike="noStrike" cap="none" normalizeH="0" baseline="0" dirty="0" smtClean="0">
                <a:ln>
                  <a:noFill/>
                </a:ln>
                <a:solidFill>
                  <a:schemeClr val="accent1">
                    <a:lumMod val="50000"/>
                  </a:schemeClr>
                </a:solidFill>
                <a:effectLst/>
                <a:latin typeface="Times New Roman" panose="02020603050405020304" pitchFamily="18" charset="0"/>
              </a:rPr>
              <a:t>they met the risen </a:t>
            </a:r>
            <a:r>
              <a:rPr kumimoji="0" lang="en-US" altLang="en-US" sz="3600" b="1" i="0" u="sng" strike="noStrike" cap="none" normalizeH="0" baseline="0" dirty="0" smtClean="0">
                <a:ln>
                  <a:noFill/>
                </a:ln>
                <a:solidFill>
                  <a:schemeClr val="accent1">
                    <a:lumMod val="50000"/>
                  </a:schemeClr>
                </a:solidFill>
                <a:effectLst/>
                <a:latin typeface="Times New Roman" panose="02020603050405020304" pitchFamily="18" charset="0"/>
              </a:rPr>
              <a:t>Christ</a:t>
            </a:r>
          </a:p>
          <a:p>
            <a:r>
              <a:rPr lang="en-US" sz="3600" b="1" dirty="0" smtClean="0"/>
              <a:t>     </a:t>
            </a:r>
          </a:p>
          <a:p>
            <a:r>
              <a:rPr lang="en-US" sz="3600" b="1" dirty="0" smtClean="0"/>
              <a:t> Matthew </a:t>
            </a:r>
            <a:r>
              <a:rPr lang="en-US" sz="3600" b="1" dirty="0"/>
              <a:t>28:9 </a:t>
            </a:r>
            <a:r>
              <a:rPr lang="en-US" sz="3600" baseline="30000" dirty="0" smtClean="0"/>
              <a:t>9</a:t>
            </a:r>
            <a:r>
              <a:rPr lang="en-US" sz="3600" baseline="30000" dirty="0"/>
              <a:t> </a:t>
            </a:r>
            <a:r>
              <a:rPr lang="en-US" sz="3600" dirty="0"/>
              <a:t>And as they went to tell his disciples, behold, Jesus met them, saying, All hail. And they came and held </a:t>
            </a:r>
            <a:endParaRPr lang="en-US" sz="3600" dirty="0" smtClean="0"/>
          </a:p>
          <a:p>
            <a:r>
              <a:rPr lang="en-US" sz="3600" dirty="0" smtClean="0"/>
              <a:t>him </a:t>
            </a:r>
            <a:r>
              <a:rPr lang="en-US" sz="3600" dirty="0"/>
              <a:t>by the feet, and worshipped him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b="1" i="0" u="sng" strike="noStrike" cap="none" normalizeH="0" baseline="0" dirty="0" smtClean="0">
              <a:ln>
                <a:noFill/>
              </a:ln>
              <a:solidFill>
                <a:schemeClr val="accent1">
                  <a:lumMod val="50000"/>
                </a:schemeClr>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506441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3.  Peter</a:t>
            </a:r>
            <a:endParaRPr lang="en-US" b="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484114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553" y="0"/>
            <a:ext cx="11906655" cy="6770451"/>
          </a:xfrm>
        </p:spPr>
        <p:txBody>
          <a:bodyPr>
            <a:normAutofit/>
          </a:bodyPr>
          <a:lstStyle/>
          <a:p>
            <a:endParaRPr lang="en-US" dirty="0" smtClean="0"/>
          </a:p>
          <a:p>
            <a:r>
              <a:rPr lang="en-US" sz="3600" dirty="0" smtClean="0"/>
              <a:t>Peter is the first person mentioned in Paul’s </a:t>
            </a:r>
          </a:p>
          <a:p>
            <a:r>
              <a:rPr lang="en-US" sz="3600" dirty="0" smtClean="0"/>
              <a:t>List of witnesses, and is the first of the apostles </a:t>
            </a:r>
          </a:p>
          <a:p>
            <a:r>
              <a:rPr lang="en-US" sz="3600" dirty="0" smtClean="0"/>
              <a:t>To see the risen Christ.  </a:t>
            </a:r>
            <a:endParaRPr lang="en-US" sz="3600" dirty="0" smtClean="0"/>
          </a:p>
          <a:p>
            <a:r>
              <a:rPr lang="en-US" sz="3600" dirty="0"/>
              <a:t> </a:t>
            </a:r>
            <a:r>
              <a:rPr lang="en-US" sz="3600" dirty="0" smtClean="0"/>
              <a:t>  </a:t>
            </a:r>
            <a:r>
              <a:rPr lang="en-US" sz="3600" dirty="0" smtClean="0"/>
              <a:t>This </a:t>
            </a:r>
            <a:r>
              <a:rPr lang="en-US" sz="3600" dirty="0" smtClean="0"/>
              <a:t>was a private </a:t>
            </a:r>
            <a:r>
              <a:rPr lang="en-US" sz="3600" dirty="0" smtClean="0"/>
              <a:t> appearance </a:t>
            </a:r>
            <a:r>
              <a:rPr lang="en-US" sz="3600" dirty="0" smtClean="0"/>
              <a:t>to </a:t>
            </a:r>
            <a:r>
              <a:rPr lang="en-US" sz="3600" dirty="0" smtClean="0"/>
              <a:t>perhaps reassure </a:t>
            </a:r>
            <a:r>
              <a:rPr lang="en-US" sz="3600" dirty="0" smtClean="0"/>
              <a:t>him, since he had just denied </a:t>
            </a:r>
            <a:r>
              <a:rPr lang="en-US" sz="3600" dirty="0" smtClean="0"/>
              <a:t>His </a:t>
            </a:r>
            <a:r>
              <a:rPr lang="en-US" sz="3600" dirty="0" smtClean="0"/>
              <a:t>Lord.  </a:t>
            </a:r>
            <a:r>
              <a:rPr lang="en-US" sz="3600" b="1" u="sng" dirty="0" smtClean="0"/>
              <a:t>The gospels are completely silent as to the </a:t>
            </a:r>
            <a:r>
              <a:rPr lang="en-US" sz="3600" b="1" u="sng" dirty="0" smtClean="0"/>
              <a:t>Details </a:t>
            </a:r>
            <a:r>
              <a:rPr lang="en-US" sz="3600" b="1" u="sng" dirty="0" smtClean="0"/>
              <a:t>of this meeting.  </a:t>
            </a:r>
          </a:p>
          <a:p>
            <a:r>
              <a:rPr lang="en-US" sz="3600" dirty="0"/>
              <a:t> </a:t>
            </a:r>
            <a:r>
              <a:rPr lang="en-US" sz="3600" dirty="0" smtClean="0"/>
              <a:t> Luke merely wrote:</a:t>
            </a:r>
          </a:p>
          <a:p>
            <a:r>
              <a:rPr lang="en-US" sz="3600" dirty="0"/>
              <a:t> </a:t>
            </a:r>
            <a:r>
              <a:rPr lang="en-US" sz="3600" dirty="0" smtClean="0"/>
              <a:t> </a:t>
            </a:r>
            <a:r>
              <a:rPr lang="en-US" sz="3600" b="1" dirty="0" smtClean="0">
                <a:solidFill>
                  <a:srgbClr val="FF0000"/>
                </a:solidFill>
              </a:rPr>
              <a:t>  The Lord is risen indeed, and has appeared to Simon!</a:t>
            </a:r>
          </a:p>
          <a:p>
            <a:r>
              <a:rPr lang="en-US" sz="3600" b="1" dirty="0" smtClean="0">
                <a:solidFill>
                  <a:srgbClr val="FF0000"/>
                </a:solidFill>
              </a:rPr>
              <a:t>Luke 24:34</a:t>
            </a:r>
            <a:endParaRPr lang="en-US" sz="3600" b="1" dirty="0">
              <a:solidFill>
                <a:srgbClr val="FF0000"/>
              </a:solidFill>
            </a:endParaRPr>
          </a:p>
        </p:txBody>
      </p:sp>
    </p:spTree>
    <p:extLst>
      <p:ext uri="{BB962C8B-B14F-4D97-AF65-F5344CB8AC3E}">
        <p14:creationId xmlns:p14="http://schemas.microsoft.com/office/powerpoint/2010/main" val="2563285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FF0000"/>
                </a:solidFill>
              </a:rPr>
              <a:t>4.  Two Disciples On the Emmaus Road</a:t>
            </a:r>
            <a:endParaRPr lang="en-US" b="1" i="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66741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56" y="74646"/>
            <a:ext cx="11846669" cy="6783353"/>
          </a:xfrm>
        </p:spPr>
        <p:txBody>
          <a:bodyPr>
            <a:normAutofit/>
          </a:bodyPr>
          <a:lstStyle/>
          <a:p>
            <a:r>
              <a:rPr lang="en-US" sz="3600" dirty="0" smtClean="0"/>
              <a:t>Later, on the Sunday that Jesus arose from the grave,</a:t>
            </a:r>
          </a:p>
          <a:p>
            <a:r>
              <a:rPr lang="en-US" sz="3600" dirty="0" smtClean="0"/>
              <a:t>Jesus Appeared to </a:t>
            </a:r>
            <a:r>
              <a:rPr lang="en-US" sz="3600" dirty="0" smtClean="0"/>
              <a:t>Cleopas  </a:t>
            </a:r>
            <a:r>
              <a:rPr lang="en-US" sz="3600" dirty="0" smtClean="0"/>
              <a:t>and another disciple on the</a:t>
            </a:r>
          </a:p>
          <a:p>
            <a:r>
              <a:rPr lang="en-US" sz="3600" dirty="0" smtClean="0"/>
              <a:t>Road to Emmaus.</a:t>
            </a:r>
          </a:p>
          <a:p>
            <a:r>
              <a:rPr lang="en-US" sz="3600" dirty="0"/>
              <a:t> </a:t>
            </a:r>
            <a:r>
              <a:rPr lang="en-US" sz="3600" dirty="0" smtClean="0"/>
              <a:t> </a:t>
            </a:r>
            <a:r>
              <a:rPr lang="en-US" sz="3600" b="1" dirty="0"/>
              <a:t>Luke 24:13-16 </a:t>
            </a:r>
            <a:r>
              <a:rPr lang="en-US" sz="3600" baseline="30000" dirty="0" smtClean="0"/>
              <a:t>13</a:t>
            </a:r>
            <a:r>
              <a:rPr lang="en-US" sz="3600" baseline="30000" dirty="0"/>
              <a:t> </a:t>
            </a:r>
            <a:r>
              <a:rPr lang="en-US" sz="3600" dirty="0"/>
              <a:t>And, behold, two of them went that same day to a village called Emmaus, which was from Jerusalem about threescore furlongs</a:t>
            </a:r>
            <a:r>
              <a:rPr lang="en-US" sz="3600" dirty="0" smtClean="0"/>
              <a:t>. (about 6 to 7 miles)</a:t>
            </a:r>
            <a:endParaRPr lang="en-US" sz="3600" dirty="0"/>
          </a:p>
          <a:p>
            <a:r>
              <a:rPr lang="en-US" sz="3600" baseline="30000" dirty="0"/>
              <a:t>14 </a:t>
            </a:r>
            <a:r>
              <a:rPr lang="en-US" sz="3600" dirty="0"/>
              <a:t>And they talked together of all these things which had happened.</a:t>
            </a:r>
          </a:p>
          <a:p>
            <a:r>
              <a:rPr lang="en-US" sz="3600" baseline="30000" dirty="0"/>
              <a:t>15 </a:t>
            </a:r>
            <a:r>
              <a:rPr lang="en-US" sz="3600" dirty="0"/>
              <a:t>And it came to pass, that, while they communed together and reasoned, Jesus himself drew near, and went with them.</a:t>
            </a:r>
          </a:p>
          <a:p>
            <a:r>
              <a:rPr lang="en-US" sz="3600" baseline="30000" dirty="0"/>
              <a:t>16 </a:t>
            </a:r>
            <a:r>
              <a:rPr lang="en-US" sz="3600" dirty="0"/>
              <a:t>But their eyes were </a:t>
            </a:r>
            <a:r>
              <a:rPr lang="en-US" sz="3600" dirty="0" err="1"/>
              <a:t>holden</a:t>
            </a:r>
            <a:r>
              <a:rPr lang="en-US" sz="3600" dirty="0"/>
              <a:t> that they should not know him</a:t>
            </a:r>
          </a:p>
          <a:p>
            <a:endParaRPr lang="en-US" dirty="0" smtClean="0"/>
          </a:p>
          <a:p>
            <a:endParaRPr lang="en-US" dirty="0" smtClean="0"/>
          </a:p>
          <a:p>
            <a:endParaRPr lang="en-US" dirty="0"/>
          </a:p>
        </p:txBody>
      </p:sp>
    </p:spTree>
    <p:extLst>
      <p:ext uri="{BB962C8B-B14F-4D97-AF65-F5344CB8AC3E}">
        <p14:creationId xmlns:p14="http://schemas.microsoft.com/office/powerpoint/2010/main" val="1762909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085" y="113556"/>
            <a:ext cx="11866124" cy="6744443"/>
          </a:xfrm>
        </p:spPr>
        <p:txBody>
          <a:bodyPr/>
          <a:lstStyle/>
          <a:p>
            <a:r>
              <a:rPr lang="en-US" sz="3600" baseline="30000" dirty="0" smtClean="0"/>
              <a:t>Luke 24: 17-20</a:t>
            </a:r>
            <a:r>
              <a:rPr lang="en-US" sz="3600" baseline="30000" dirty="0"/>
              <a:t> </a:t>
            </a:r>
            <a:r>
              <a:rPr lang="en-US" sz="3600" dirty="0"/>
              <a:t>And he said unto them, What manner of communications are these that ye have one to another, as ye walk, and are sad?</a:t>
            </a:r>
          </a:p>
          <a:p>
            <a:r>
              <a:rPr lang="en-US" sz="3600" baseline="30000" dirty="0"/>
              <a:t>18 </a:t>
            </a:r>
            <a:r>
              <a:rPr lang="en-US" sz="3600" dirty="0"/>
              <a:t>And the one of them, whose name was Cleopas, answering said unto him, Art thou only a stranger in Jerusalem, and hast not known the things which are come to pass there in these days?</a:t>
            </a:r>
          </a:p>
          <a:p>
            <a:r>
              <a:rPr lang="en-US" sz="3600" baseline="30000" dirty="0"/>
              <a:t>19 </a:t>
            </a:r>
            <a:r>
              <a:rPr lang="en-US" sz="3600" dirty="0"/>
              <a:t>And he said unto them, </a:t>
            </a:r>
            <a:r>
              <a:rPr lang="en-US" sz="3600" b="1" i="1" u="sng" dirty="0">
                <a:solidFill>
                  <a:srgbClr val="FF0000"/>
                </a:solidFill>
              </a:rPr>
              <a:t>What things? </a:t>
            </a:r>
            <a:r>
              <a:rPr lang="en-US" sz="3600" dirty="0"/>
              <a:t>And they said unto him,</a:t>
            </a:r>
            <a:r>
              <a:rPr lang="en-US" sz="3600" b="1" dirty="0"/>
              <a:t> </a:t>
            </a:r>
            <a:r>
              <a:rPr lang="en-US" sz="3600" b="1" dirty="0">
                <a:solidFill>
                  <a:schemeClr val="accent1">
                    <a:lumMod val="50000"/>
                  </a:schemeClr>
                </a:solidFill>
              </a:rPr>
              <a:t>Concerning Jesus of Nazareth</a:t>
            </a:r>
            <a:r>
              <a:rPr lang="en-US" sz="3600" dirty="0"/>
              <a:t>, which was a prophet mighty in deed and word before God and all the people:</a:t>
            </a:r>
          </a:p>
          <a:p>
            <a:r>
              <a:rPr lang="en-US" sz="3600" baseline="30000" dirty="0"/>
              <a:t>20 </a:t>
            </a:r>
            <a:r>
              <a:rPr lang="en-US" sz="3600" dirty="0"/>
              <a:t>And how the chief priests and </a:t>
            </a:r>
            <a:r>
              <a:rPr lang="en-US" sz="3600" b="1" u="sng" dirty="0"/>
              <a:t>our rulers </a:t>
            </a:r>
            <a:r>
              <a:rPr lang="en-US" sz="3600" dirty="0"/>
              <a:t>delivered him to be condemned to death, and have crucified him.</a:t>
            </a:r>
          </a:p>
          <a:p>
            <a:endParaRPr lang="en-US" dirty="0"/>
          </a:p>
        </p:txBody>
      </p:sp>
    </p:spTree>
    <p:extLst>
      <p:ext uri="{BB962C8B-B14F-4D97-AF65-F5344CB8AC3E}">
        <p14:creationId xmlns:p14="http://schemas.microsoft.com/office/powerpoint/2010/main" val="1923412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750996"/>
          </a:xfrm>
        </p:spPr>
        <p:txBody>
          <a:bodyPr>
            <a:normAutofit/>
          </a:bodyPr>
          <a:lstStyle/>
          <a:p>
            <a:r>
              <a:rPr lang="en-US" sz="3600" dirty="0" smtClean="0"/>
              <a:t>Luke 24:1 </a:t>
            </a:r>
            <a:r>
              <a:rPr lang="en-US" sz="3600" dirty="0"/>
              <a:t> Now upon the first day of the week, very early in the morning, they came unto the </a:t>
            </a:r>
            <a:r>
              <a:rPr lang="en-US" sz="3600" dirty="0" err="1"/>
              <a:t>sepulchre</a:t>
            </a:r>
            <a:r>
              <a:rPr lang="en-US" sz="3600" dirty="0"/>
              <a:t>, bringing the spices which they had prepared, and certain others with them.</a:t>
            </a:r>
          </a:p>
          <a:p>
            <a:r>
              <a:rPr lang="en-US" sz="3600" baseline="30000" dirty="0"/>
              <a:t>2 </a:t>
            </a:r>
            <a:r>
              <a:rPr lang="en-US" sz="3600" dirty="0"/>
              <a:t>And they found the stone rolled away from the </a:t>
            </a:r>
            <a:r>
              <a:rPr lang="en-US" sz="3600" dirty="0" err="1"/>
              <a:t>sepulchre</a:t>
            </a:r>
            <a:r>
              <a:rPr lang="en-US" sz="3600" dirty="0"/>
              <a:t>.</a:t>
            </a:r>
          </a:p>
          <a:p>
            <a:r>
              <a:rPr lang="en-US" sz="3600" baseline="30000" dirty="0"/>
              <a:t>3 </a:t>
            </a:r>
            <a:r>
              <a:rPr lang="en-US" sz="3600" dirty="0"/>
              <a:t>And they entered in, and found not the body of the Lord Jesus.</a:t>
            </a:r>
          </a:p>
          <a:p>
            <a:r>
              <a:rPr lang="en-US" sz="3600" baseline="30000" dirty="0"/>
              <a:t>4 </a:t>
            </a:r>
            <a:r>
              <a:rPr lang="en-US" sz="3600" dirty="0"/>
              <a:t>And it came to pass, as they were much perplexed thereabout, behold, two men stood by them in shining garments:</a:t>
            </a:r>
          </a:p>
          <a:p>
            <a:r>
              <a:rPr lang="en-US" sz="3600" baseline="30000" dirty="0"/>
              <a:t>5 </a:t>
            </a:r>
            <a:r>
              <a:rPr lang="en-US" sz="3600" dirty="0"/>
              <a:t>And as they were afraid, and bowed down their faces to the earth, they said unto them, Why seek ye the living among the dead?</a:t>
            </a:r>
          </a:p>
          <a:p>
            <a:endParaRPr lang="en-US" dirty="0"/>
          </a:p>
        </p:txBody>
      </p:sp>
    </p:spTree>
    <p:extLst>
      <p:ext uri="{BB962C8B-B14F-4D97-AF65-F5344CB8AC3E}">
        <p14:creationId xmlns:p14="http://schemas.microsoft.com/office/powerpoint/2010/main" val="29208753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0"/>
            <a:ext cx="11994204" cy="6858000"/>
          </a:xfrm>
        </p:spPr>
        <p:txBody>
          <a:bodyPr/>
          <a:lstStyle/>
          <a:p>
            <a:r>
              <a:rPr lang="en-US" sz="3600" baseline="30000" dirty="0" smtClean="0"/>
              <a:t>Luke 24: 21</a:t>
            </a:r>
            <a:r>
              <a:rPr lang="en-US" sz="3600" baseline="30000" dirty="0"/>
              <a:t> </a:t>
            </a:r>
            <a:r>
              <a:rPr lang="en-US" sz="3600" b="1" u="sng" dirty="0"/>
              <a:t>But we trusted </a:t>
            </a:r>
            <a:r>
              <a:rPr lang="en-US" sz="3600" dirty="0"/>
              <a:t>that it had been he which should have redeemed Israel: and beside all this, to day is the third day since these things were done.</a:t>
            </a:r>
          </a:p>
          <a:p>
            <a:r>
              <a:rPr lang="en-US" sz="3600" baseline="30000" dirty="0"/>
              <a:t>22 </a:t>
            </a:r>
            <a:r>
              <a:rPr lang="en-US" sz="3600" dirty="0"/>
              <a:t>Yea, and certain women also of our company made us astonished, which were early at the </a:t>
            </a:r>
            <a:r>
              <a:rPr lang="en-US" sz="3600" dirty="0" err="1"/>
              <a:t>sepulchre</a:t>
            </a:r>
            <a:r>
              <a:rPr lang="en-US" sz="3600" dirty="0"/>
              <a:t>;</a:t>
            </a:r>
          </a:p>
          <a:p>
            <a:r>
              <a:rPr lang="en-US" sz="3600" baseline="30000" dirty="0"/>
              <a:t>23 </a:t>
            </a:r>
            <a:r>
              <a:rPr lang="en-US" sz="3600" dirty="0"/>
              <a:t>And when they found not his body, they came, saying, that they had also seen a vision of angels, which said that he was alive.</a:t>
            </a:r>
          </a:p>
          <a:p>
            <a:r>
              <a:rPr lang="en-US" sz="3600" baseline="30000" dirty="0"/>
              <a:t>24 </a:t>
            </a:r>
            <a:r>
              <a:rPr lang="en-US" sz="3600" dirty="0"/>
              <a:t>And certain of them which were with us went to the </a:t>
            </a:r>
            <a:r>
              <a:rPr lang="en-US" sz="3600" dirty="0" err="1"/>
              <a:t>sepulchre</a:t>
            </a:r>
            <a:r>
              <a:rPr lang="en-US" sz="3600" dirty="0"/>
              <a:t>, and found it even so as the women had said: but him they saw not.</a:t>
            </a:r>
          </a:p>
          <a:p>
            <a:endParaRPr lang="en-US" dirty="0"/>
          </a:p>
        </p:txBody>
      </p:sp>
    </p:spTree>
    <p:extLst>
      <p:ext uri="{BB962C8B-B14F-4D97-AF65-F5344CB8AC3E}">
        <p14:creationId xmlns:p14="http://schemas.microsoft.com/office/powerpoint/2010/main" val="5950059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36186"/>
            <a:ext cx="12101209" cy="6721813"/>
          </a:xfrm>
        </p:spPr>
        <p:txBody>
          <a:bodyPr>
            <a:normAutofit/>
          </a:bodyPr>
          <a:lstStyle/>
          <a:p>
            <a:endParaRPr lang="en-US" baseline="30000" dirty="0" smtClean="0"/>
          </a:p>
          <a:p>
            <a:r>
              <a:rPr lang="en-US" sz="4000" baseline="30000" dirty="0" smtClean="0"/>
              <a:t>25</a:t>
            </a:r>
            <a:r>
              <a:rPr lang="en-US" sz="4000" baseline="30000" dirty="0"/>
              <a:t> </a:t>
            </a:r>
            <a:r>
              <a:rPr lang="en-US" sz="4000" dirty="0"/>
              <a:t>Then he said unto them, O fools, and slow of heart to believe all that the prophets have spoken:</a:t>
            </a:r>
          </a:p>
          <a:p>
            <a:r>
              <a:rPr lang="en-US" sz="4000" baseline="30000" dirty="0"/>
              <a:t>26 </a:t>
            </a:r>
            <a:r>
              <a:rPr lang="en-US" sz="4000" dirty="0"/>
              <a:t>Ought not Christ to have suffered these things, and to enter into his glory?</a:t>
            </a:r>
          </a:p>
          <a:p>
            <a:r>
              <a:rPr lang="en-US" sz="4000" baseline="30000" dirty="0"/>
              <a:t>27 </a:t>
            </a:r>
            <a:r>
              <a:rPr lang="en-US" sz="4000" dirty="0"/>
              <a:t>And beginning at Moses and all the prophets, he expounded unto them in all the scriptures the things concerning himself.</a:t>
            </a:r>
          </a:p>
          <a:p>
            <a:r>
              <a:rPr lang="en-US" sz="4000" baseline="30000" dirty="0"/>
              <a:t>28 </a:t>
            </a:r>
            <a:r>
              <a:rPr lang="en-US" sz="4000" dirty="0"/>
              <a:t>And they drew nigh unto the village, whither they went: and he made as though he would have gone further.</a:t>
            </a:r>
          </a:p>
          <a:p>
            <a:endParaRPr lang="en-US" dirty="0"/>
          </a:p>
        </p:txBody>
      </p:sp>
    </p:spTree>
    <p:extLst>
      <p:ext uri="{BB962C8B-B14F-4D97-AF65-F5344CB8AC3E}">
        <p14:creationId xmlns:p14="http://schemas.microsoft.com/office/powerpoint/2010/main" val="11285777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80" y="74645"/>
            <a:ext cx="12063920" cy="6695805"/>
          </a:xfrm>
        </p:spPr>
        <p:txBody>
          <a:bodyPr/>
          <a:lstStyle/>
          <a:p>
            <a:endParaRPr lang="en-US" sz="3600" baseline="30000" dirty="0" smtClean="0"/>
          </a:p>
          <a:p>
            <a:r>
              <a:rPr lang="en-US" sz="3600" baseline="30000" dirty="0" smtClean="0"/>
              <a:t>29</a:t>
            </a:r>
            <a:r>
              <a:rPr lang="en-US" sz="3600" baseline="30000" dirty="0"/>
              <a:t> </a:t>
            </a:r>
            <a:r>
              <a:rPr lang="en-US" sz="3600" dirty="0"/>
              <a:t>But they constrained him, saying, Abide with us: for it is toward evening, and the day is far spent. And he went in to tarry with them.</a:t>
            </a:r>
          </a:p>
          <a:p>
            <a:r>
              <a:rPr lang="en-US" sz="3600" baseline="30000" dirty="0"/>
              <a:t>30 </a:t>
            </a:r>
            <a:r>
              <a:rPr lang="en-US" sz="3600" dirty="0"/>
              <a:t>And it came to pass, as he sat at meat with them, he took bread, and blessed it, and brake, and gave to them.</a:t>
            </a:r>
          </a:p>
          <a:p>
            <a:r>
              <a:rPr lang="en-US" sz="3600" baseline="30000" dirty="0"/>
              <a:t>31</a:t>
            </a:r>
            <a:r>
              <a:rPr lang="en-US" sz="3600" b="1" u="sng" baseline="30000" dirty="0">
                <a:solidFill>
                  <a:schemeClr val="accent1">
                    <a:lumMod val="50000"/>
                  </a:schemeClr>
                </a:solidFill>
              </a:rPr>
              <a:t> </a:t>
            </a:r>
            <a:r>
              <a:rPr lang="en-US" sz="3600" b="1" u="sng" dirty="0">
                <a:solidFill>
                  <a:schemeClr val="accent1">
                    <a:lumMod val="50000"/>
                  </a:schemeClr>
                </a:solidFill>
              </a:rPr>
              <a:t>And their eyes were opened, </a:t>
            </a:r>
            <a:r>
              <a:rPr lang="en-US" sz="3600" dirty="0"/>
              <a:t>and they knew him; and he vanished out of their sight.</a:t>
            </a:r>
          </a:p>
          <a:p>
            <a:r>
              <a:rPr lang="en-US" sz="3600" baseline="30000" dirty="0"/>
              <a:t>32 </a:t>
            </a:r>
            <a:r>
              <a:rPr lang="en-US" sz="3600" dirty="0"/>
              <a:t>And they said one to another, Did not our heart burn within us, while he talked with us by the way, and while he opened to us the scriptures?</a:t>
            </a:r>
          </a:p>
          <a:p>
            <a:endParaRPr lang="en-US" dirty="0"/>
          </a:p>
        </p:txBody>
      </p:sp>
    </p:spTree>
    <p:extLst>
      <p:ext uri="{BB962C8B-B14F-4D97-AF65-F5344CB8AC3E}">
        <p14:creationId xmlns:p14="http://schemas.microsoft.com/office/powerpoint/2010/main" val="3871182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18" y="-1"/>
            <a:ext cx="11875851" cy="6780179"/>
          </a:xfrm>
        </p:spPr>
        <p:txBody>
          <a:bodyPr>
            <a:normAutofit/>
          </a:bodyPr>
          <a:lstStyle/>
          <a:p>
            <a:r>
              <a:rPr lang="en-US" sz="4000" baseline="30000" dirty="0" smtClean="0"/>
              <a:t>Luke 24: 33</a:t>
            </a:r>
            <a:r>
              <a:rPr lang="en-US" sz="4000" baseline="30000" dirty="0"/>
              <a:t> </a:t>
            </a:r>
            <a:r>
              <a:rPr lang="en-US" sz="4000" dirty="0"/>
              <a:t>And they rose up </a:t>
            </a:r>
            <a:r>
              <a:rPr lang="en-US" sz="4000" b="1" u="sng" dirty="0">
                <a:solidFill>
                  <a:srgbClr val="FF0000"/>
                </a:solidFill>
              </a:rPr>
              <a:t>the same hour</a:t>
            </a:r>
            <a:r>
              <a:rPr lang="en-US" sz="4000" dirty="0"/>
              <a:t>, and returned to Jerusalem</a:t>
            </a:r>
            <a:r>
              <a:rPr lang="en-US" sz="4000" dirty="0" smtClean="0"/>
              <a:t>,(Returned to Jerusalem ..about 6-7 miles))  </a:t>
            </a:r>
            <a:r>
              <a:rPr lang="en-US" sz="4000" dirty="0"/>
              <a:t>and found the</a:t>
            </a:r>
            <a:r>
              <a:rPr lang="en-US" sz="4000" b="1" u="sng" dirty="0"/>
              <a:t> eleven </a:t>
            </a:r>
            <a:r>
              <a:rPr lang="en-US" sz="4000" dirty="0"/>
              <a:t>gathered together, and them that were with them</a:t>
            </a:r>
            <a:r>
              <a:rPr lang="en-US" sz="4000" dirty="0" smtClean="0"/>
              <a:t>, </a:t>
            </a:r>
            <a:r>
              <a:rPr lang="en-US" sz="4000" baseline="30000" dirty="0" smtClean="0"/>
              <a:t>34</a:t>
            </a:r>
            <a:r>
              <a:rPr lang="en-US" sz="4000" baseline="30000" dirty="0"/>
              <a:t> </a:t>
            </a:r>
            <a:r>
              <a:rPr lang="en-US" sz="4000" b="1" dirty="0">
                <a:solidFill>
                  <a:srgbClr val="FF0000"/>
                </a:solidFill>
              </a:rPr>
              <a:t>Saying, The Lord is risen indeed, and hath appeared to Simon</a:t>
            </a:r>
            <a:r>
              <a:rPr lang="en-US" sz="4000" dirty="0"/>
              <a:t>.</a:t>
            </a:r>
          </a:p>
          <a:p>
            <a:r>
              <a:rPr lang="en-US" sz="4000" baseline="30000" dirty="0"/>
              <a:t>35 </a:t>
            </a:r>
            <a:r>
              <a:rPr lang="en-US" sz="4000" dirty="0"/>
              <a:t>And they told what things were done in the way, and how he was known of them in breaking of bread.</a:t>
            </a:r>
          </a:p>
          <a:p>
            <a:r>
              <a:rPr lang="en-US" sz="4000" baseline="30000" dirty="0"/>
              <a:t>36 </a:t>
            </a:r>
            <a:r>
              <a:rPr lang="en-US" sz="4000" dirty="0"/>
              <a:t>And as they thus </a:t>
            </a:r>
            <a:r>
              <a:rPr lang="en-US" sz="4000" dirty="0" err="1"/>
              <a:t>spake</a:t>
            </a:r>
            <a:r>
              <a:rPr lang="en-US" sz="4000" dirty="0"/>
              <a:t>, Jesus himself stood in the midst of them, and </a:t>
            </a:r>
            <a:r>
              <a:rPr lang="en-US" sz="4000" dirty="0" err="1"/>
              <a:t>saith</a:t>
            </a:r>
            <a:r>
              <a:rPr lang="en-US" sz="4000" dirty="0"/>
              <a:t> unto them, Peace be unto you.</a:t>
            </a:r>
          </a:p>
          <a:p>
            <a:endParaRPr lang="en-US" dirty="0"/>
          </a:p>
        </p:txBody>
      </p:sp>
    </p:spTree>
    <p:extLst>
      <p:ext uri="{BB962C8B-B14F-4D97-AF65-F5344CB8AC3E}">
        <p14:creationId xmlns:p14="http://schemas.microsoft.com/office/powerpoint/2010/main" val="364665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FF0000"/>
                </a:solidFill>
              </a:rPr>
              <a:t>5.  The Disciples -  Thomas Absent</a:t>
            </a:r>
            <a:endParaRPr lang="en-US" sz="4800" b="1" u="sng" dirty="0">
              <a:solidFill>
                <a:srgbClr val="FF0000"/>
              </a:solidFill>
            </a:endParaRPr>
          </a:p>
        </p:txBody>
      </p:sp>
      <p:sp>
        <p:nvSpPr>
          <p:cNvPr id="3" name="Content Placeholder 2"/>
          <p:cNvSpPr>
            <a:spLocks noGrp="1"/>
          </p:cNvSpPr>
          <p:nvPr>
            <p:ph idx="1"/>
          </p:nvPr>
        </p:nvSpPr>
        <p:spPr/>
        <p:txBody>
          <a:bodyPr>
            <a:normAutofit/>
          </a:bodyPr>
          <a:lstStyle/>
          <a:p>
            <a:r>
              <a:rPr lang="en-US" sz="3600" dirty="0" smtClean="0"/>
              <a:t>This is the last of the </a:t>
            </a:r>
            <a:r>
              <a:rPr lang="en-US" sz="3600" b="1" u="sng" dirty="0" smtClean="0">
                <a:solidFill>
                  <a:srgbClr val="FF0000"/>
                </a:solidFill>
              </a:rPr>
              <a:t>5 appearances of Jesus on</a:t>
            </a:r>
          </a:p>
          <a:p>
            <a:r>
              <a:rPr lang="en-US" sz="3600" dirty="0" smtClean="0"/>
              <a:t>The first Sunday after His Resurrection.  It took place </a:t>
            </a:r>
          </a:p>
          <a:p>
            <a:r>
              <a:rPr lang="en-US" sz="3600" dirty="0" smtClean="0"/>
              <a:t>In the evening, probably in the upper room in which Jesus had  Instituted the Lord’s Supper.  </a:t>
            </a:r>
          </a:p>
          <a:p>
            <a:r>
              <a:rPr lang="en-US" sz="3600" dirty="0"/>
              <a:t> </a:t>
            </a:r>
            <a:r>
              <a:rPr lang="en-US" sz="3600" dirty="0" smtClean="0"/>
              <a:t> It is recorded in both Luke’s and John’s gospel, giving</a:t>
            </a:r>
          </a:p>
          <a:p>
            <a:r>
              <a:rPr lang="en-US" sz="3600" dirty="0" smtClean="0"/>
              <a:t>Us two independent accounts as to what happened.  </a:t>
            </a:r>
          </a:p>
          <a:p>
            <a:r>
              <a:rPr lang="en-US" dirty="0"/>
              <a:t> </a:t>
            </a:r>
            <a:r>
              <a:rPr lang="en-US" dirty="0" smtClean="0"/>
              <a:t> </a:t>
            </a:r>
            <a:endParaRPr lang="en-US" dirty="0"/>
          </a:p>
        </p:txBody>
      </p:sp>
    </p:spTree>
    <p:extLst>
      <p:ext uri="{BB962C8B-B14F-4D97-AF65-F5344CB8AC3E}">
        <p14:creationId xmlns:p14="http://schemas.microsoft.com/office/powerpoint/2010/main" val="28198739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7" y="0"/>
            <a:ext cx="11896928" cy="6858000"/>
          </a:xfrm>
        </p:spPr>
        <p:txBody>
          <a:bodyPr>
            <a:noAutofit/>
          </a:bodyPr>
          <a:lstStyle/>
          <a:p>
            <a:r>
              <a:rPr lang="en-US" sz="3200" dirty="0"/>
              <a:t> </a:t>
            </a:r>
            <a:r>
              <a:rPr lang="en-US" sz="3600" dirty="0"/>
              <a:t>John wrote: </a:t>
            </a:r>
            <a:r>
              <a:rPr lang="en-US" sz="3600" b="1" dirty="0"/>
              <a:t>John </a:t>
            </a:r>
            <a:r>
              <a:rPr lang="en-US" sz="3600" b="1" dirty="0" smtClean="0"/>
              <a:t>20:19-20</a:t>
            </a:r>
            <a:r>
              <a:rPr lang="en-US" sz="3600" baseline="30000" dirty="0" smtClean="0"/>
              <a:t>19</a:t>
            </a:r>
            <a:r>
              <a:rPr lang="en-US" sz="3600" baseline="30000" dirty="0"/>
              <a:t> </a:t>
            </a:r>
            <a:endParaRPr lang="en-US" sz="3600" baseline="30000" dirty="0" smtClean="0"/>
          </a:p>
          <a:p>
            <a:r>
              <a:rPr lang="en-US" sz="3600" dirty="0" smtClean="0"/>
              <a:t>Then </a:t>
            </a:r>
            <a:r>
              <a:rPr lang="en-US" sz="3600" dirty="0"/>
              <a:t>the same day at evening, being the first day of the week, when the doors were shut where the disciples were assembled for fear of the Jews, came Jesus and stood in the midst, and </a:t>
            </a:r>
            <a:r>
              <a:rPr lang="en-US" sz="3600" dirty="0" err="1"/>
              <a:t>saith</a:t>
            </a:r>
            <a:r>
              <a:rPr lang="en-US" sz="3600" dirty="0"/>
              <a:t> unto them, Peace be unto you.</a:t>
            </a:r>
          </a:p>
          <a:p>
            <a:r>
              <a:rPr lang="en-US" sz="3600" baseline="30000" dirty="0"/>
              <a:t>20 </a:t>
            </a:r>
            <a:r>
              <a:rPr lang="en-US" sz="3600" dirty="0"/>
              <a:t>And when he had so said, he shewed unto them his hands and his side. Then were the disciples glad, when they saw the </a:t>
            </a:r>
            <a:r>
              <a:rPr lang="en-US" sz="3600" cap="small" dirty="0"/>
              <a:t>Lord</a:t>
            </a:r>
            <a:r>
              <a:rPr lang="en-US" sz="3600" dirty="0" smtClean="0"/>
              <a:t>.</a:t>
            </a:r>
          </a:p>
          <a:p>
            <a:r>
              <a:rPr lang="en-US" sz="3600" dirty="0" smtClean="0"/>
              <a:t> </a:t>
            </a:r>
            <a:r>
              <a:rPr lang="en-US" sz="3600" b="1" dirty="0" smtClean="0"/>
              <a:t>John </a:t>
            </a:r>
            <a:r>
              <a:rPr lang="en-US" sz="3600" b="1" dirty="0"/>
              <a:t>20:24 </a:t>
            </a:r>
            <a:r>
              <a:rPr lang="en-US" sz="3600" baseline="30000" dirty="0" smtClean="0"/>
              <a:t>24</a:t>
            </a:r>
            <a:r>
              <a:rPr lang="en-US" sz="3600" baseline="30000" dirty="0"/>
              <a:t> </a:t>
            </a:r>
            <a:r>
              <a:rPr lang="en-US" sz="3600" dirty="0"/>
              <a:t>But Thomas, one of the twelve, called </a:t>
            </a:r>
            <a:r>
              <a:rPr lang="en-US" sz="3600" dirty="0" err="1"/>
              <a:t>Didymus</a:t>
            </a:r>
            <a:r>
              <a:rPr lang="en-US" sz="3600" dirty="0"/>
              <a:t>, </a:t>
            </a:r>
            <a:r>
              <a:rPr lang="en-US" sz="3600" b="1" i="1" u="sng" dirty="0">
                <a:solidFill>
                  <a:srgbClr val="FF0000"/>
                </a:solidFill>
              </a:rPr>
              <a:t>was not with them </a:t>
            </a:r>
            <a:r>
              <a:rPr lang="en-US" sz="3600" dirty="0"/>
              <a:t>when Jesus came.</a:t>
            </a:r>
          </a:p>
          <a:p>
            <a:endParaRPr lang="en-US" sz="3600" dirty="0"/>
          </a:p>
        </p:txBody>
      </p:sp>
    </p:spTree>
    <p:extLst>
      <p:ext uri="{BB962C8B-B14F-4D97-AF65-F5344CB8AC3E}">
        <p14:creationId xmlns:p14="http://schemas.microsoft.com/office/powerpoint/2010/main" val="881125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81753" cy="6926094"/>
          </a:xfrm>
        </p:spPr>
        <p:txBody>
          <a:bodyPr>
            <a:normAutofit/>
          </a:bodyPr>
          <a:lstStyle/>
          <a:p>
            <a:r>
              <a:rPr lang="en-US" sz="3600" b="1" i="1" u="sng" dirty="0" smtClean="0">
                <a:solidFill>
                  <a:srgbClr val="FF0000"/>
                </a:solidFill>
              </a:rPr>
              <a:t> 6.  All the Disciples</a:t>
            </a:r>
          </a:p>
          <a:p>
            <a:r>
              <a:rPr lang="en-US" sz="3600" dirty="0"/>
              <a:t> </a:t>
            </a:r>
            <a:r>
              <a:rPr lang="en-US" sz="3600" dirty="0" smtClean="0"/>
              <a:t> </a:t>
            </a:r>
            <a:r>
              <a:rPr lang="en-US" sz="3600" b="1" u="sng" dirty="0" smtClean="0"/>
              <a:t>Eight days later </a:t>
            </a:r>
            <a:r>
              <a:rPr lang="en-US" sz="3600" dirty="0" smtClean="0"/>
              <a:t>He appeared again—this time with Thomas</a:t>
            </a:r>
          </a:p>
          <a:p>
            <a:r>
              <a:rPr lang="en-US" sz="3600" dirty="0" smtClean="0"/>
              <a:t>Present.</a:t>
            </a:r>
            <a:r>
              <a:rPr lang="en-US" sz="3600" b="1" dirty="0"/>
              <a:t> </a:t>
            </a:r>
            <a:endParaRPr lang="en-US" sz="3600" b="1" dirty="0" smtClean="0"/>
          </a:p>
          <a:p>
            <a:r>
              <a:rPr lang="en-US" sz="3600" b="1" dirty="0" smtClean="0"/>
              <a:t>John </a:t>
            </a:r>
            <a:r>
              <a:rPr lang="en-US" sz="3600" b="1" dirty="0"/>
              <a:t>20:26-28 </a:t>
            </a:r>
            <a:r>
              <a:rPr lang="en-US" sz="3600" baseline="30000" dirty="0" smtClean="0"/>
              <a:t>26</a:t>
            </a:r>
            <a:r>
              <a:rPr lang="en-US" sz="3600" baseline="30000" dirty="0"/>
              <a:t> </a:t>
            </a:r>
            <a:r>
              <a:rPr lang="en-US" sz="3600" dirty="0"/>
              <a:t>And after eight days again his disciples were within, and </a:t>
            </a:r>
            <a:r>
              <a:rPr lang="en-US" sz="3600" b="1" u="sng" dirty="0">
                <a:solidFill>
                  <a:srgbClr val="FF0000"/>
                </a:solidFill>
              </a:rPr>
              <a:t>Thomas with them</a:t>
            </a:r>
            <a:r>
              <a:rPr lang="en-US" sz="3600" dirty="0"/>
              <a:t>: then came Jesus, the doors being shut, and stood in the midst, and said, Peace be unto you</a:t>
            </a:r>
            <a:r>
              <a:rPr lang="en-US" sz="3600" dirty="0" smtClean="0"/>
              <a:t>.  </a:t>
            </a:r>
            <a:r>
              <a:rPr lang="en-US" sz="3600" u="sng" dirty="0" smtClean="0"/>
              <a:t>(Why was Thomas absent the first time?)</a:t>
            </a:r>
            <a:endParaRPr lang="en-US" sz="3600" u="sng" dirty="0"/>
          </a:p>
          <a:p>
            <a:r>
              <a:rPr lang="en-US" sz="3600" baseline="30000" dirty="0"/>
              <a:t>27 </a:t>
            </a:r>
            <a:r>
              <a:rPr lang="en-US" sz="3600" dirty="0"/>
              <a:t>Then </a:t>
            </a:r>
            <a:r>
              <a:rPr lang="en-US" sz="3600" dirty="0" err="1"/>
              <a:t>saith</a:t>
            </a:r>
            <a:r>
              <a:rPr lang="en-US" sz="3600" dirty="0"/>
              <a:t> he to Thomas, Reach hither thy finger, and behold my hands; and reach hither thy hand, and thrust it into my side: and be not faithless, but believing.</a:t>
            </a:r>
          </a:p>
          <a:p>
            <a:r>
              <a:rPr lang="en-US" sz="3600" baseline="30000" dirty="0"/>
              <a:t>28 </a:t>
            </a:r>
            <a:r>
              <a:rPr lang="en-US" sz="3600" dirty="0"/>
              <a:t>And Thomas answered and said unto him, My </a:t>
            </a:r>
            <a:r>
              <a:rPr lang="en-US" sz="3600" cap="small" dirty="0"/>
              <a:t>Lord</a:t>
            </a:r>
            <a:r>
              <a:rPr lang="en-US" sz="3600" dirty="0"/>
              <a:t> and my God</a:t>
            </a:r>
          </a:p>
          <a:p>
            <a:endParaRPr lang="en-US" sz="3600" dirty="0" smtClean="0"/>
          </a:p>
        </p:txBody>
      </p:sp>
    </p:spTree>
    <p:extLst>
      <p:ext uri="{BB962C8B-B14F-4D97-AF65-F5344CB8AC3E}">
        <p14:creationId xmlns:p14="http://schemas.microsoft.com/office/powerpoint/2010/main" val="11806174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02" y="0"/>
            <a:ext cx="10515600" cy="6741268"/>
          </a:xfrm>
        </p:spPr>
        <p:txBody>
          <a:bodyPr>
            <a:normAutofit/>
          </a:bodyPr>
          <a:lstStyle/>
          <a:p>
            <a:r>
              <a:rPr lang="en-US" sz="3600" b="1" i="1" u="sng" dirty="0" smtClean="0">
                <a:solidFill>
                  <a:srgbClr val="FF0000"/>
                </a:solidFill>
              </a:rPr>
              <a:t>7 Disciples At The Sea of Galilee</a:t>
            </a:r>
          </a:p>
          <a:p>
            <a:endParaRPr lang="en-US" sz="3600" dirty="0"/>
          </a:p>
          <a:p>
            <a:r>
              <a:rPr lang="en-US" sz="3600" dirty="0" smtClean="0"/>
              <a:t>Another appearance was to 7 disciples on the Sea of</a:t>
            </a:r>
          </a:p>
          <a:p>
            <a:r>
              <a:rPr lang="en-US" sz="3600" dirty="0" smtClean="0"/>
              <a:t>Galilee. </a:t>
            </a:r>
            <a:r>
              <a:rPr lang="en-US" sz="3600" dirty="0" smtClean="0"/>
              <a:t>   John 21:1-2</a:t>
            </a:r>
          </a:p>
          <a:p>
            <a:r>
              <a:rPr lang="en-US" sz="3600" dirty="0" smtClean="0"/>
              <a:t>  </a:t>
            </a:r>
            <a:r>
              <a:rPr lang="en-US" sz="3600" dirty="0" smtClean="0"/>
              <a:t>1</a:t>
            </a:r>
            <a:r>
              <a:rPr lang="en-US" sz="3600" dirty="0"/>
              <a:t> After these things Jesus shewed himself again to the disciples at the sea of </a:t>
            </a:r>
            <a:r>
              <a:rPr lang="en-US" sz="3600" dirty="0" err="1"/>
              <a:t>Tiberias</a:t>
            </a:r>
            <a:r>
              <a:rPr lang="en-US" sz="3600" dirty="0"/>
              <a:t>; and on this wise shewed he himself.</a:t>
            </a:r>
          </a:p>
          <a:p>
            <a:r>
              <a:rPr lang="en-US" sz="3600" baseline="30000" dirty="0"/>
              <a:t>2 </a:t>
            </a:r>
            <a:r>
              <a:rPr lang="en-US" sz="3600" dirty="0"/>
              <a:t>There were together Simon Peter, and Thomas called </a:t>
            </a:r>
            <a:r>
              <a:rPr lang="en-US" sz="3600" dirty="0" err="1"/>
              <a:t>Didymus</a:t>
            </a:r>
            <a:r>
              <a:rPr lang="en-US" sz="3600" dirty="0"/>
              <a:t>, and Nathanael of Cana in Galilee, and the sons of Zebedee, and two other of his disciples.</a:t>
            </a:r>
          </a:p>
          <a:p>
            <a:endParaRPr lang="en-US" sz="3600" dirty="0" smtClean="0"/>
          </a:p>
          <a:p>
            <a:endParaRPr lang="en-US" dirty="0"/>
          </a:p>
        </p:txBody>
      </p:sp>
    </p:spTree>
    <p:extLst>
      <p:ext uri="{BB962C8B-B14F-4D97-AF65-F5344CB8AC3E}">
        <p14:creationId xmlns:p14="http://schemas.microsoft.com/office/powerpoint/2010/main" val="41648018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6936" y="1866985"/>
            <a:ext cx="5330757" cy="3882062"/>
          </a:xfrm>
        </p:spPr>
      </p:pic>
    </p:spTree>
    <p:extLst>
      <p:ext uri="{BB962C8B-B14F-4D97-AF65-F5344CB8AC3E}">
        <p14:creationId xmlns:p14="http://schemas.microsoft.com/office/powerpoint/2010/main" val="29586133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7" y="116732"/>
            <a:ext cx="11916383" cy="6741268"/>
          </a:xfrm>
        </p:spPr>
        <p:txBody>
          <a:bodyPr/>
          <a:lstStyle/>
          <a:p>
            <a:r>
              <a:rPr lang="en-US" sz="3600" b="1" dirty="0" smtClean="0">
                <a:solidFill>
                  <a:srgbClr val="FF0000"/>
                </a:solidFill>
              </a:rPr>
              <a:t>8.  A Mountain In Galilee</a:t>
            </a:r>
          </a:p>
          <a:p>
            <a:endParaRPr lang="en-US" sz="3600" dirty="0"/>
          </a:p>
          <a:p>
            <a:r>
              <a:rPr lang="en-US" sz="3600" dirty="0" smtClean="0"/>
              <a:t>There is also the account of Jesus appearing before</a:t>
            </a:r>
          </a:p>
          <a:p>
            <a:r>
              <a:rPr lang="en-US" sz="3600" dirty="0" smtClean="0"/>
              <a:t>His 11 disciples in Galilee.</a:t>
            </a:r>
          </a:p>
          <a:p>
            <a:r>
              <a:rPr lang="en-US" sz="3600" b="1" dirty="0"/>
              <a:t>Matthew 28:16-17 </a:t>
            </a:r>
            <a:r>
              <a:rPr lang="en-US" sz="3600" baseline="30000" dirty="0" smtClean="0"/>
              <a:t>16</a:t>
            </a:r>
            <a:r>
              <a:rPr lang="en-US" sz="3600" baseline="30000" dirty="0"/>
              <a:t> </a:t>
            </a:r>
            <a:r>
              <a:rPr lang="en-US" sz="3600" dirty="0"/>
              <a:t>Then the eleven disciples went away into Galilee, </a:t>
            </a:r>
            <a:r>
              <a:rPr lang="en-US" sz="3600" b="1" u="sng" dirty="0"/>
              <a:t>into a mountain </a:t>
            </a:r>
            <a:r>
              <a:rPr lang="en-US" sz="3600" dirty="0"/>
              <a:t>where Jesus had appointed them.</a:t>
            </a:r>
          </a:p>
          <a:p>
            <a:r>
              <a:rPr lang="en-US" sz="3600" baseline="30000" dirty="0"/>
              <a:t>17 </a:t>
            </a:r>
            <a:r>
              <a:rPr lang="en-US" sz="3600" dirty="0"/>
              <a:t>And when they saw him, they worshipped him: </a:t>
            </a:r>
            <a:endParaRPr lang="en-US" sz="3600" dirty="0" smtClean="0"/>
          </a:p>
          <a:p>
            <a:r>
              <a:rPr lang="en-US" sz="3600" dirty="0" smtClean="0"/>
              <a:t>but </a:t>
            </a:r>
            <a:r>
              <a:rPr lang="en-US" sz="3600" dirty="0"/>
              <a:t>some doubted.</a:t>
            </a:r>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511147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50" y="0"/>
            <a:ext cx="12033114" cy="6789906"/>
          </a:xfrm>
        </p:spPr>
        <p:txBody>
          <a:bodyPr>
            <a:normAutofit/>
          </a:bodyPr>
          <a:lstStyle/>
          <a:p>
            <a:r>
              <a:rPr lang="en-US" sz="3600" b="1" u="sng" baseline="30000" dirty="0">
                <a:solidFill>
                  <a:srgbClr val="FF0000"/>
                </a:solidFill>
              </a:rPr>
              <a:t>6 </a:t>
            </a:r>
            <a:r>
              <a:rPr lang="en-US" sz="3600" b="1" u="sng" dirty="0">
                <a:solidFill>
                  <a:srgbClr val="FF0000"/>
                </a:solidFill>
              </a:rPr>
              <a:t>He is not here, but is risen</a:t>
            </a:r>
            <a:r>
              <a:rPr lang="en-US" sz="3600" dirty="0"/>
              <a:t>: remember how he </a:t>
            </a:r>
            <a:r>
              <a:rPr lang="en-US" sz="3600" dirty="0" err="1"/>
              <a:t>spake</a:t>
            </a:r>
            <a:r>
              <a:rPr lang="en-US" sz="3600" dirty="0"/>
              <a:t> unto you when he was yet in Galilee,</a:t>
            </a:r>
          </a:p>
          <a:p>
            <a:r>
              <a:rPr lang="en-US" sz="3600" baseline="30000" dirty="0"/>
              <a:t>7 </a:t>
            </a:r>
            <a:r>
              <a:rPr lang="en-US" sz="3600" dirty="0"/>
              <a:t>Saying, The Son of man must be delivered into the hands of sinful men, and be crucified, and the third day rise again.</a:t>
            </a:r>
          </a:p>
          <a:p>
            <a:r>
              <a:rPr lang="en-US" sz="3600" baseline="30000" dirty="0"/>
              <a:t>8 </a:t>
            </a:r>
            <a:r>
              <a:rPr lang="en-US" sz="3600" dirty="0"/>
              <a:t>And they remembered his words,</a:t>
            </a:r>
          </a:p>
          <a:p>
            <a:r>
              <a:rPr lang="en-US" sz="3600" baseline="30000" dirty="0"/>
              <a:t>9 </a:t>
            </a:r>
            <a:r>
              <a:rPr lang="en-US" sz="3600" dirty="0"/>
              <a:t>And returned from the </a:t>
            </a:r>
            <a:r>
              <a:rPr lang="en-US" sz="3600" dirty="0" err="1"/>
              <a:t>sepulchre</a:t>
            </a:r>
            <a:r>
              <a:rPr lang="en-US" sz="3600" dirty="0"/>
              <a:t>, and told all these things unto the eleven, and to all the rest.</a:t>
            </a:r>
          </a:p>
          <a:p>
            <a:r>
              <a:rPr lang="en-US" sz="3600" baseline="30000" dirty="0"/>
              <a:t>10 </a:t>
            </a:r>
            <a:r>
              <a:rPr lang="en-US" sz="3600" dirty="0"/>
              <a:t>It was Mary Magdalene and Joanna, and Mary the mother of James, and other women that were with them, which told these things unto the apostles.</a:t>
            </a:r>
          </a:p>
          <a:p>
            <a:r>
              <a:rPr lang="en-US" sz="3600" baseline="30000" dirty="0"/>
              <a:t>11 </a:t>
            </a:r>
            <a:r>
              <a:rPr lang="en-US" sz="3600" dirty="0"/>
              <a:t>And their words seemed to them as idle tales, and they believed them not.</a:t>
            </a:r>
          </a:p>
          <a:p>
            <a:endParaRPr lang="en-US" dirty="0"/>
          </a:p>
        </p:txBody>
      </p:sp>
    </p:spTree>
    <p:extLst>
      <p:ext uri="{BB962C8B-B14F-4D97-AF65-F5344CB8AC3E}">
        <p14:creationId xmlns:p14="http://schemas.microsoft.com/office/powerpoint/2010/main" val="984232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724" y="74646"/>
            <a:ext cx="11908276" cy="6783354"/>
          </a:xfrm>
        </p:spPr>
        <p:txBody>
          <a:bodyPr/>
          <a:lstStyle/>
          <a:p>
            <a:endParaRPr lang="en-US" sz="3600" dirty="0" smtClean="0"/>
          </a:p>
          <a:p>
            <a:r>
              <a:rPr lang="en-US" sz="3600" b="1" i="1" u="sng" dirty="0" smtClean="0">
                <a:solidFill>
                  <a:srgbClr val="FF0000"/>
                </a:solidFill>
              </a:rPr>
              <a:t>9. OVER 500 PEOPLE!   </a:t>
            </a:r>
          </a:p>
          <a:p>
            <a:r>
              <a:rPr lang="en-US" sz="3600" dirty="0"/>
              <a:t> </a:t>
            </a:r>
            <a:r>
              <a:rPr lang="en-US" sz="3600" dirty="0" smtClean="0"/>
              <a:t> On another occasion, Jesus appeared to over 500</a:t>
            </a:r>
          </a:p>
          <a:p>
            <a:r>
              <a:rPr lang="en-US" sz="3600" dirty="0" smtClean="0"/>
              <a:t>People at one time.  </a:t>
            </a:r>
          </a:p>
          <a:p>
            <a:r>
              <a:rPr lang="en-US" sz="3600" dirty="0"/>
              <a:t> </a:t>
            </a:r>
            <a:r>
              <a:rPr lang="en-US" sz="3600" dirty="0" smtClean="0"/>
              <a:t>  I Cor. 15:6  </a:t>
            </a:r>
            <a:r>
              <a:rPr lang="en-US" sz="3600" baseline="30000" dirty="0" smtClean="0"/>
              <a:t>6</a:t>
            </a:r>
            <a:r>
              <a:rPr lang="en-US" sz="3600" baseline="30000" dirty="0"/>
              <a:t> </a:t>
            </a:r>
            <a:r>
              <a:rPr lang="en-US" sz="3600" dirty="0"/>
              <a:t>After that, he was seen of </a:t>
            </a:r>
            <a:r>
              <a:rPr lang="en-US" sz="3600" dirty="0" smtClean="0"/>
              <a:t>above</a:t>
            </a:r>
          </a:p>
          <a:p>
            <a:r>
              <a:rPr lang="en-US" sz="3600" dirty="0" smtClean="0"/>
              <a:t> </a:t>
            </a:r>
            <a:r>
              <a:rPr lang="en-US" sz="3600" dirty="0"/>
              <a:t>five hundred brethren at once; of whom the </a:t>
            </a:r>
            <a:r>
              <a:rPr lang="en-US" sz="3600" dirty="0" smtClean="0"/>
              <a:t>greater</a:t>
            </a:r>
          </a:p>
          <a:p>
            <a:r>
              <a:rPr lang="en-US" sz="3600" dirty="0" smtClean="0"/>
              <a:t> </a:t>
            </a:r>
            <a:r>
              <a:rPr lang="en-US" sz="3600" dirty="0"/>
              <a:t>part remain unto this present, but some are fallen asleep.</a:t>
            </a:r>
          </a:p>
          <a:p>
            <a:r>
              <a:rPr lang="en-US" dirty="0" smtClean="0"/>
              <a:t>“</a:t>
            </a:r>
            <a:endParaRPr lang="en-US" dirty="0"/>
          </a:p>
        </p:txBody>
      </p:sp>
    </p:spTree>
    <p:extLst>
      <p:ext uri="{BB962C8B-B14F-4D97-AF65-F5344CB8AC3E}">
        <p14:creationId xmlns:p14="http://schemas.microsoft.com/office/powerpoint/2010/main" val="28399507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5643"/>
            <a:ext cx="11353800" cy="6021320"/>
          </a:xfrm>
        </p:spPr>
        <p:txBody>
          <a:bodyPr>
            <a:normAutofit/>
          </a:bodyPr>
          <a:lstStyle/>
          <a:p>
            <a:r>
              <a:rPr lang="en-US" sz="3600" b="1" i="1" u="sng" dirty="0" smtClean="0">
                <a:solidFill>
                  <a:srgbClr val="FF0000"/>
                </a:solidFill>
              </a:rPr>
              <a:t>10. James</a:t>
            </a:r>
          </a:p>
          <a:p>
            <a:r>
              <a:rPr lang="en-US" sz="3600" dirty="0"/>
              <a:t> </a:t>
            </a:r>
            <a:endParaRPr lang="en-US" sz="3600" dirty="0" smtClean="0"/>
          </a:p>
          <a:p>
            <a:r>
              <a:rPr lang="en-US" sz="3600" dirty="0" smtClean="0"/>
              <a:t>The Bible also says that Jesus appeared to</a:t>
            </a:r>
          </a:p>
          <a:p>
            <a:r>
              <a:rPr lang="en-US" sz="3600" dirty="0" smtClean="0"/>
              <a:t>His half-brother James.</a:t>
            </a:r>
          </a:p>
          <a:p>
            <a:endParaRPr lang="en-US" sz="3600" dirty="0" smtClean="0"/>
          </a:p>
          <a:p>
            <a:r>
              <a:rPr lang="en-US" sz="3600" dirty="0" smtClean="0"/>
              <a:t>I Cor.15:7</a:t>
            </a:r>
          </a:p>
          <a:p>
            <a:r>
              <a:rPr lang="en-US" sz="3600" baseline="30000" dirty="0" smtClean="0"/>
              <a:t>7</a:t>
            </a:r>
            <a:r>
              <a:rPr lang="en-US" sz="3600" baseline="30000" dirty="0"/>
              <a:t> </a:t>
            </a:r>
            <a:r>
              <a:rPr lang="en-US" sz="3600" dirty="0"/>
              <a:t>After that, he was seen of James; then of all the apostles</a:t>
            </a:r>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35404548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009" y="116732"/>
            <a:ext cx="11906655" cy="6741268"/>
          </a:xfrm>
        </p:spPr>
        <p:txBody>
          <a:bodyPr>
            <a:normAutofit/>
          </a:bodyPr>
          <a:lstStyle/>
          <a:p>
            <a:r>
              <a:rPr lang="en-US" sz="3600" b="1" i="1" u="sng" dirty="0" smtClean="0">
                <a:solidFill>
                  <a:srgbClr val="FF0000"/>
                </a:solidFill>
              </a:rPr>
              <a:t>11.  Saul</a:t>
            </a:r>
          </a:p>
          <a:p>
            <a:pPr marL="0" indent="0">
              <a:buNone/>
            </a:pPr>
            <a:r>
              <a:rPr lang="en-US" sz="3600" dirty="0" smtClean="0"/>
              <a:t>     After Jesus’ ascension He appeared again-this time to</a:t>
            </a:r>
          </a:p>
          <a:p>
            <a:r>
              <a:rPr lang="en-US" sz="3600" dirty="0" smtClean="0"/>
              <a:t>Saul of Tarsus.</a:t>
            </a:r>
          </a:p>
          <a:p>
            <a:r>
              <a:rPr lang="en-US" sz="3600" dirty="0"/>
              <a:t> </a:t>
            </a:r>
            <a:r>
              <a:rPr lang="en-US" sz="3600" dirty="0" smtClean="0"/>
              <a:t> Acts 9:3-5 </a:t>
            </a:r>
            <a:r>
              <a:rPr lang="en-US" sz="3600" baseline="30000" dirty="0" smtClean="0"/>
              <a:t>3</a:t>
            </a:r>
            <a:r>
              <a:rPr lang="en-US" sz="3600" baseline="30000" dirty="0"/>
              <a:t> </a:t>
            </a:r>
            <a:r>
              <a:rPr lang="en-US" sz="3600" dirty="0"/>
              <a:t>And as he journeyed, he came near Damascus: and suddenly there shined round about him a light from heaven:</a:t>
            </a:r>
          </a:p>
          <a:p>
            <a:r>
              <a:rPr lang="en-US" sz="3600" baseline="30000" dirty="0"/>
              <a:t>4 </a:t>
            </a:r>
            <a:r>
              <a:rPr lang="en-US" sz="3600" dirty="0"/>
              <a:t>And he fell to the earth, and heard a voice saying unto him, Saul, Saul, why </a:t>
            </a:r>
            <a:r>
              <a:rPr lang="en-US" sz="3600" dirty="0" err="1"/>
              <a:t>persecutest</a:t>
            </a:r>
            <a:r>
              <a:rPr lang="en-US" sz="3600" dirty="0"/>
              <a:t> thou me?</a:t>
            </a:r>
          </a:p>
          <a:p>
            <a:r>
              <a:rPr lang="en-US" sz="3600" baseline="30000" dirty="0"/>
              <a:t>5 </a:t>
            </a:r>
            <a:r>
              <a:rPr lang="en-US" sz="3600" dirty="0"/>
              <a:t>And he said, Who art thou, Lord? And the Lord said, I am Jesus whom thou </a:t>
            </a:r>
            <a:r>
              <a:rPr lang="en-US" sz="3600" dirty="0" err="1"/>
              <a:t>persecutest</a:t>
            </a:r>
            <a:r>
              <a:rPr lang="en-US" sz="3600" dirty="0"/>
              <a:t>: it is hard for thee to kick against the pricks.</a:t>
            </a:r>
          </a:p>
          <a:p>
            <a:r>
              <a:rPr lang="en-US" dirty="0" smtClean="0"/>
              <a:t>  </a:t>
            </a:r>
          </a:p>
          <a:p>
            <a:endParaRPr lang="en-US" dirty="0"/>
          </a:p>
          <a:p>
            <a:endParaRPr lang="en-US" dirty="0"/>
          </a:p>
        </p:txBody>
      </p:sp>
    </p:spTree>
    <p:extLst>
      <p:ext uri="{BB962C8B-B14F-4D97-AF65-F5344CB8AC3E}">
        <p14:creationId xmlns:p14="http://schemas.microsoft.com/office/powerpoint/2010/main" val="2438565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87549"/>
            <a:ext cx="12013659" cy="6692630"/>
          </a:xfrm>
        </p:spPr>
        <p:txBody>
          <a:bodyPr>
            <a:normAutofit/>
          </a:bodyPr>
          <a:lstStyle/>
          <a:p>
            <a:r>
              <a:rPr lang="en-US" sz="3600" dirty="0" smtClean="0"/>
              <a:t> </a:t>
            </a:r>
          </a:p>
          <a:p>
            <a:r>
              <a:rPr lang="en-US" sz="3600" dirty="0" smtClean="0"/>
              <a:t>,,These </a:t>
            </a:r>
            <a:r>
              <a:rPr lang="en-US" sz="3600" dirty="0" smtClean="0"/>
              <a:t>are the appearances of Jesus that the N.T.</a:t>
            </a:r>
          </a:p>
          <a:p>
            <a:r>
              <a:rPr lang="en-US" sz="3600" dirty="0" smtClean="0"/>
              <a:t>Records.  They caused His disciples to believe that </a:t>
            </a:r>
          </a:p>
          <a:p>
            <a:r>
              <a:rPr lang="en-US" sz="3600" dirty="0" smtClean="0"/>
              <a:t>He had risen from the dead. </a:t>
            </a:r>
            <a:endParaRPr lang="en-US" sz="3600" dirty="0"/>
          </a:p>
          <a:p>
            <a:pPr algn="ctr"/>
            <a:r>
              <a:rPr lang="en-US" sz="3600" dirty="0" smtClean="0"/>
              <a:t>  </a:t>
            </a:r>
            <a:r>
              <a:rPr lang="en-US" sz="3600" b="1" u="sng" dirty="0" smtClean="0">
                <a:solidFill>
                  <a:srgbClr val="FF0000"/>
                </a:solidFill>
              </a:rPr>
              <a:t>Accts 1:3  </a:t>
            </a:r>
            <a:r>
              <a:rPr lang="en-US" sz="4400" dirty="0" smtClean="0"/>
              <a:t>Luke says </a:t>
            </a:r>
            <a:r>
              <a:rPr lang="en-US" sz="4400" baseline="30000" dirty="0" smtClean="0"/>
              <a:t>3 “</a:t>
            </a:r>
            <a:r>
              <a:rPr lang="en-US" sz="4400" baseline="30000" dirty="0"/>
              <a:t> </a:t>
            </a:r>
            <a:r>
              <a:rPr lang="en-US" sz="4400" dirty="0"/>
              <a:t>To whom also he shewed himself </a:t>
            </a:r>
            <a:endParaRPr lang="en-US" sz="4400" dirty="0" smtClean="0"/>
          </a:p>
          <a:p>
            <a:r>
              <a:rPr lang="en-US" sz="4400" dirty="0" smtClean="0"/>
              <a:t>alive </a:t>
            </a:r>
            <a:r>
              <a:rPr lang="en-US" sz="4400" dirty="0"/>
              <a:t>after his passion by many infallible proofs</a:t>
            </a:r>
            <a:r>
              <a:rPr lang="en-US" sz="4400" dirty="0" smtClean="0"/>
              <a:t>,</a:t>
            </a:r>
          </a:p>
          <a:p>
            <a:r>
              <a:rPr lang="en-US" sz="4400" dirty="0" smtClean="0"/>
              <a:t> </a:t>
            </a:r>
            <a:r>
              <a:rPr lang="en-US" sz="4400" b="1" dirty="0">
                <a:solidFill>
                  <a:srgbClr val="00B050"/>
                </a:solidFill>
              </a:rPr>
              <a:t>being seen of them forty days</a:t>
            </a:r>
            <a:r>
              <a:rPr lang="en-US" sz="4400" dirty="0"/>
              <a:t>, and speaking of </a:t>
            </a:r>
            <a:endParaRPr lang="en-US" sz="4400" dirty="0" smtClean="0"/>
          </a:p>
          <a:p>
            <a:r>
              <a:rPr lang="en-US" sz="4400" dirty="0" smtClean="0"/>
              <a:t>the </a:t>
            </a:r>
            <a:r>
              <a:rPr lang="en-US" sz="4400" dirty="0"/>
              <a:t>things pertaining to the kingdom of God:</a:t>
            </a:r>
            <a:endParaRPr lang="en-US" sz="4400" dirty="0" smtClean="0"/>
          </a:p>
        </p:txBody>
      </p:sp>
    </p:spTree>
    <p:extLst>
      <p:ext uri="{BB962C8B-B14F-4D97-AF65-F5344CB8AC3E}">
        <p14:creationId xmlns:p14="http://schemas.microsoft.com/office/powerpoint/2010/main" val="34681440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19" y="-1"/>
            <a:ext cx="11914762" cy="6712085"/>
          </a:xfrm>
        </p:spPr>
        <p:txBody>
          <a:bodyPr>
            <a:normAutofit/>
          </a:bodyPr>
          <a:lstStyle/>
          <a:p>
            <a:endParaRPr lang="en-US" sz="4000" dirty="0" smtClean="0"/>
          </a:p>
          <a:p>
            <a:endParaRPr lang="en-US" sz="4000" dirty="0"/>
          </a:p>
          <a:p>
            <a:r>
              <a:rPr lang="en-US" sz="4000" dirty="0" smtClean="0"/>
              <a:t>The Bible says that Jesus made a number of </a:t>
            </a:r>
          </a:p>
          <a:p>
            <a:r>
              <a:rPr lang="en-US" sz="4000" dirty="0" smtClean="0"/>
              <a:t>Appearances after His death.  They were to a </a:t>
            </a:r>
          </a:p>
          <a:p>
            <a:r>
              <a:rPr lang="en-US" sz="4000" dirty="0" smtClean="0"/>
              <a:t>Number of different people over a 40 day </a:t>
            </a:r>
          </a:p>
          <a:p>
            <a:r>
              <a:rPr lang="en-US" sz="4000" dirty="0" smtClean="0"/>
              <a:t>Period.  The Bible specifically says that on Sunday,</a:t>
            </a:r>
          </a:p>
          <a:p>
            <a:r>
              <a:rPr lang="en-US" sz="4000" dirty="0" smtClean="0"/>
              <a:t>The First day of the Week, on the day that Jesus was</a:t>
            </a:r>
          </a:p>
          <a:p>
            <a:r>
              <a:rPr lang="en-US" sz="4000" dirty="0" smtClean="0"/>
              <a:t>Raised up from the dead,</a:t>
            </a:r>
            <a:endParaRPr lang="en-US" sz="4000" dirty="0"/>
          </a:p>
        </p:txBody>
      </p:sp>
    </p:spTree>
    <p:extLst>
      <p:ext uri="{BB962C8B-B14F-4D97-AF65-F5344CB8AC3E}">
        <p14:creationId xmlns:p14="http://schemas.microsoft.com/office/powerpoint/2010/main" val="4223700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8" y="0"/>
            <a:ext cx="11948809" cy="6858000"/>
          </a:xfrm>
        </p:spPr>
        <p:txBody>
          <a:bodyPr>
            <a:normAutofit/>
          </a:bodyPr>
          <a:lstStyle/>
          <a:p>
            <a:endParaRPr lang="en-US" sz="3600" dirty="0" smtClean="0"/>
          </a:p>
          <a:p>
            <a:r>
              <a:rPr lang="en-US" sz="3600" dirty="0" smtClean="0"/>
              <a:t>1</a:t>
            </a:r>
            <a:r>
              <a:rPr lang="en-US" sz="3600" dirty="0" smtClean="0"/>
              <a:t>. Jesus appeared to  Mary Magdalene, </a:t>
            </a:r>
          </a:p>
          <a:p>
            <a:r>
              <a:rPr lang="en-US" sz="3600" dirty="0" smtClean="0"/>
              <a:t>2. To the women that came to Jesus’ tomb</a:t>
            </a:r>
          </a:p>
          <a:p>
            <a:r>
              <a:rPr lang="en-US" sz="3600" dirty="0"/>
              <a:t> </a:t>
            </a:r>
            <a:r>
              <a:rPr lang="en-US" sz="3600" dirty="0" smtClean="0"/>
              <a:t>  (Mary the Mother of James, Salome, and Joanna)</a:t>
            </a:r>
          </a:p>
          <a:p>
            <a:r>
              <a:rPr lang="en-US" sz="3600" dirty="0" smtClean="0"/>
              <a:t>3. To Peter</a:t>
            </a:r>
          </a:p>
          <a:p>
            <a:r>
              <a:rPr lang="en-US" sz="3600" dirty="0" smtClean="0"/>
              <a:t>4. To 2 disciples on the Emmaus road</a:t>
            </a:r>
          </a:p>
          <a:p>
            <a:r>
              <a:rPr lang="en-US" sz="3600" dirty="0" smtClean="0"/>
              <a:t>5. He also appeared to the 11 Disciples with Thomas </a:t>
            </a:r>
            <a:r>
              <a:rPr lang="en-US" sz="3600" dirty="0" smtClean="0"/>
              <a:t>absent</a:t>
            </a:r>
          </a:p>
          <a:p>
            <a:endParaRPr lang="en-US" sz="3600" dirty="0"/>
          </a:p>
          <a:p>
            <a:r>
              <a:rPr lang="en-US" sz="3600" dirty="0" smtClean="0"/>
              <a:t>All of these on the day in which He had </a:t>
            </a:r>
          </a:p>
          <a:p>
            <a:r>
              <a:rPr lang="en-US" sz="3600" dirty="0" smtClean="0"/>
              <a:t>Risen from the dead!</a:t>
            </a:r>
            <a:endParaRPr lang="en-US" sz="3600" dirty="0" smtClean="0"/>
          </a:p>
        </p:txBody>
      </p:sp>
    </p:spTree>
    <p:extLst>
      <p:ext uri="{BB962C8B-B14F-4D97-AF65-F5344CB8AC3E}">
        <p14:creationId xmlns:p14="http://schemas.microsoft.com/office/powerpoint/2010/main" val="354268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dirty="0" smtClean="0"/>
              <a:t>These appearances convinced His disciples,</a:t>
            </a:r>
          </a:p>
          <a:p>
            <a:r>
              <a:rPr lang="en-US" sz="4400" dirty="0" smtClean="0"/>
              <a:t>Beyond any doubt, that Jesus had risen from the dead!</a:t>
            </a:r>
          </a:p>
          <a:p>
            <a:endParaRPr lang="en-US" sz="4400" dirty="0"/>
          </a:p>
          <a:p>
            <a:r>
              <a:rPr lang="en-US" sz="4400" dirty="0" smtClean="0"/>
              <a:t>Do they convince you?</a:t>
            </a:r>
          </a:p>
          <a:p>
            <a:endParaRPr lang="en-US" dirty="0" smtClean="0"/>
          </a:p>
        </p:txBody>
      </p:sp>
    </p:spTree>
    <p:extLst>
      <p:ext uri="{BB962C8B-B14F-4D97-AF65-F5344CB8AC3E}">
        <p14:creationId xmlns:p14="http://schemas.microsoft.com/office/powerpoint/2010/main" val="41590475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4373"/>
            <a:ext cx="12101209" cy="6617983"/>
          </a:xfrm>
        </p:spPr>
        <p:txBody>
          <a:bodyPr>
            <a:normAutofit/>
          </a:bodyPr>
          <a:lstStyle/>
          <a:p>
            <a:r>
              <a:rPr lang="en-US" sz="3600" dirty="0" smtClean="0"/>
              <a:t>Acts 4:33  And with great power gave the apostles witness of </a:t>
            </a:r>
            <a:r>
              <a:rPr lang="en-US" sz="3600" b="1" u="sng" dirty="0" smtClean="0"/>
              <a:t>the resurrection of the Lord Jesus</a:t>
            </a:r>
            <a:r>
              <a:rPr lang="en-US" sz="3600" dirty="0" smtClean="0"/>
              <a:t>: and great grace was upon them all.</a:t>
            </a:r>
          </a:p>
          <a:p>
            <a:endParaRPr lang="en-US" sz="3600" dirty="0"/>
          </a:p>
          <a:p>
            <a:r>
              <a:rPr lang="en-US" sz="3600" b="1" dirty="0" smtClean="0">
                <a:solidFill>
                  <a:srgbClr val="FF0000"/>
                </a:solidFill>
              </a:rPr>
              <a:t>People  WHO SAID THEY WITNESSED THE</a:t>
            </a:r>
          </a:p>
          <a:p>
            <a:r>
              <a:rPr lang="en-US" sz="3600" b="1" dirty="0" smtClean="0">
                <a:solidFill>
                  <a:srgbClr val="FF0000"/>
                </a:solidFill>
              </a:rPr>
              <a:t>LORD JESUS CHRIST BEING RAISED FROM</a:t>
            </a:r>
          </a:p>
          <a:p>
            <a:r>
              <a:rPr lang="en-US" sz="3600" b="1" dirty="0" smtClean="0">
                <a:solidFill>
                  <a:srgbClr val="FF0000"/>
                </a:solidFill>
              </a:rPr>
              <a:t>THE DEAD!</a:t>
            </a:r>
          </a:p>
          <a:p>
            <a:endParaRPr lang="en-US" sz="3600" dirty="0"/>
          </a:p>
          <a:p>
            <a:r>
              <a:rPr lang="en-US" sz="3600" dirty="0" smtClean="0"/>
              <a:t>Do you believe them?</a:t>
            </a:r>
            <a:endParaRPr lang="en-US" sz="3600" dirty="0"/>
          </a:p>
        </p:txBody>
      </p:sp>
    </p:spTree>
    <p:extLst>
      <p:ext uri="{BB962C8B-B14F-4D97-AF65-F5344CB8AC3E}">
        <p14:creationId xmlns:p14="http://schemas.microsoft.com/office/powerpoint/2010/main" val="42943553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91481" cy="6760723"/>
          </a:xfrm>
        </p:spPr>
        <p:txBody>
          <a:bodyPr>
            <a:normAutofit/>
          </a:bodyPr>
          <a:lstStyle/>
          <a:p>
            <a:r>
              <a:rPr lang="en-US" sz="3600" dirty="0" smtClean="0"/>
              <a:t>Acts 23:6  But when Paul perceived that the one part were Sadducees, and the other Pharisees, he cried out in the council, Men and brethren, I am a Pharisee, the son of a Pharisee: of the hope and </a:t>
            </a:r>
            <a:r>
              <a:rPr lang="en-US" sz="3600" b="1" u="sng" dirty="0" smtClean="0"/>
              <a:t>resurrection of the dead I am called in question</a:t>
            </a:r>
          </a:p>
          <a:p>
            <a:endParaRPr lang="en-US" sz="3600" b="1" u="sng" dirty="0"/>
          </a:p>
          <a:p>
            <a:r>
              <a:rPr lang="en-US" sz="3600" b="1" u="sng" dirty="0" smtClean="0"/>
              <a:t>Paul’s preaching was:</a:t>
            </a:r>
          </a:p>
          <a:p>
            <a:r>
              <a:rPr lang="en-US" sz="3600" b="1" u="sng" dirty="0" smtClean="0"/>
              <a:t>1.  Hope</a:t>
            </a:r>
          </a:p>
          <a:p>
            <a:r>
              <a:rPr lang="en-US" sz="3600" b="1" u="sng" dirty="0" smtClean="0"/>
              <a:t>2.  Resurrection of the dead!</a:t>
            </a:r>
            <a:endParaRPr lang="en-US" sz="3600" b="1" u="sng" dirty="0"/>
          </a:p>
        </p:txBody>
      </p:sp>
    </p:spTree>
    <p:extLst>
      <p:ext uri="{BB962C8B-B14F-4D97-AF65-F5344CB8AC3E}">
        <p14:creationId xmlns:p14="http://schemas.microsoft.com/office/powerpoint/2010/main" val="14473502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8" y="0"/>
            <a:ext cx="11937460" cy="6858000"/>
          </a:xfrm>
        </p:spPr>
        <p:txBody>
          <a:bodyPr>
            <a:normAutofit/>
          </a:bodyPr>
          <a:lstStyle/>
          <a:p>
            <a:endParaRPr lang="en-US" sz="3600" dirty="0" smtClean="0"/>
          </a:p>
          <a:p>
            <a:r>
              <a:rPr lang="en-US" sz="3600" dirty="0" smtClean="0"/>
              <a:t>Acts 24:21  Except it be for this one voice, that I cried standing among them, </a:t>
            </a:r>
            <a:r>
              <a:rPr lang="en-US" sz="3600" b="1" u="sng" dirty="0" smtClean="0"/>
              <a:t>Touching the resurrection of the dead </a:t>
            </a:r>
            <a:r>
              <a:rPr lang="en-US" sz="3600" dirty="0" smtClean="0"/>
              <a:t>I am called in question by you this day. </a:t>
            </a:r>
          </a:p>
          <a:p>
            <a:endParaRPr lang="en-US" sz="3600" dirty="0"/>
          </a:p>
          <a:p>
            <a:r>
              <a:rPr lang="en-US" sz="3600" dirty="0" smtClean="0"/>
              <a:t>Paul restates that truth:</a:t>
            </a:r>
          </a:p>
          <a:p>
            <a:r>
              <a:rPr lang="en-US" sz="3600" dirty="0"/>
              <a:t> </a:t>
            </a:r>
            <a:r>
              <a:rPr lang="en-US" sz="3600" dirty="0" smtClean="0"/>
              <a:t> “Touching the resurrection of the </a:t>
            </a:r>
            <a:r>
              <a:rPr lang="en-US" sz="3600" dirty="0" err="1" smtClean="0"/>
              <a:t>dead”..I</a:t>
            </a:r>
            <a:r>
              <a:rPr lang="en-US" sz="3600" dirty="0" smtClean="0"/>
              <a:t> am called in</a:t>
            </a:r>
          </a:p>
          <a:p>
            <a:r>
              <a:rPr lang="en-US" sz="3600" dirty="0" smtClean="0"/>
              <a:t>Question by you this day.</a:t>
            </a:r>
            <a:endParaRPr lang="en-US" sz="3600" dirty="0"/>
          </a:p>
        </p:txBody>
      </p:sp>
    </p:spTree>
    <p:extLst>
      <p:ext uri="{BB962C8B-B14F-4D97-AF65-F5344CB8AC3E}">
        <p14:creationId xmlns:p14="http://schemas.microsoft.com/office/powerpoint/2010/main" val="2232461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94" y="0"/>
            <a:ext cx="12198485" cy="6955277"/>
          </a:xfrm>
        </p:spPr>
      </p:pic>
    </p:spTree>
    <p:extLst>
      <p:ext uri="{BB962C8B-B14F-4D97-AF65-F5344CB8AC3E}">
        <p14:creationId xmlns:p14="http://schemas.microsoft.com/office/powerpoint/2010/main" val="2449607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136187"/>
            <a:ext cx="11207885" cy="6040776"/>
          </a:xfrm>
        </p:spPr>
        <p:txBody>
          <a:bodyPr/>
          <a:lstStyle/>
          <a:p>
            <a:r>
              <a:rPr lang="en-US" sz="3600" b="1" dirty="0" smtClean="0"/>
              <a:t>Acts 17:18</a:t>
            </a:r>
          </a:p>
          <a:p>
            <a:r>
              <a:rPr lang="en-US" sz="3600" dirty="0" smtClean="0"/>
              <a:t>“Then certain philosophers of the Epicureans, and of the </a:t>
            </a:r>
            <a:r>
              <a:rPr lang="en-US" sz="3600" dirty="0" err="1" smtClean="0"/>
              <a:t>Stoicks</a:t>
            </a:r>
            <a:r>
              <a:rPr lang="en-US" sz="3600" dirty="0" smtClean="0"/>
              <a:t>, encountered him. And some said, </a:t>
            </a:r>
            <a:r>
              <a:rPr lang="en-US" sz="3600" b="1" u="sng" dirty="0" smtClean="0"/>
              <a:t>What will this babbler say? </a:t>
            </a:r>
            <a:r>
              <a:rPr lang="en-US" sz="3600" dirty="0" smtClean="0"/>
              <a:t>other some, He </a:t>
            </a:r>
            <a:r>
              <a:rPr lang="en-US" sz="3600" dirty="0" err="1" smtClean="0"/>
              <a:t>seemeth</a:t>
            </a:r>
            <a:r>
              <a:rPr lang="en-US" sz="3600" dirty="0" smtClean="0"/>
              <a:t> to be a setter forth of strange gods: because he preached unto them </a:t>
            </a:r>
            <a:r>
              <a:rPr lang="en-US" sz="3600" b="1" u="sng" dirty="0" smtClean="0"/>
              <a:t>Jesus, and the resurrection.” </a:t>
            </a:r>
          </a:p>
          <a:p>
            <a:endParaRPr lang="en-US" sz="3600" b="1" u="sng" dirty="0"/>
          </a:p>
          <a:p>
            <a:r>
              <a:rPr lang="en-US" sz="3600" b="1" u="sng" dirty="0" smtClean="0"/>
              <a:t>What did Paul (the babbler) preach?  </a:t>
            </a:r>
          </a:p>
          <a:p>
            <a:r>
              <a:rPr lang="en-US" sz="3600" b="1" u="sng" dirty="0"/>
              <a:t> </a:t>
            </a:r>
            <a:r>
              <a:rPr lang="en-US" sz="3600" b="1" u="sng" dirty="0" smtClean="0"/>
              <a:t>  Jesus, and the Resurrection!</a:t>
            </a:r>
          </a:p>
          <a:p>
            <a:endParaRPr lang="en-US" dirty="0"/>
          </a:p>
        </p:txBody>
      </p:sp>
    </p:spTree>
    <p:extLst>
      <p:ext uri="{BB962C8B-B14F-4D97-AF65-F5344CB8AC3E}">
        <p14:creationId xmlns:p14="http://schemas.microsoft.com/office/powerpoint/2010/main" val="24972811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b="1" dirty="0"/>
              <a:t>Scriptures abound to prove that people believed in Jesus’ resurrection and preached it</a:t>
            </a:r>
            <a:endParaRPr lang="en-US" sz="5400" dirty="0"/>
          </a:p>
        </p:txBody>
      </p:sp>
    </p:spTree>
    <p:extLst>
      <p:ext uri="{BB962C8B-B14F-4D97-AF65-F5344CB8AC3E}">
        <p14:creationId xmlns:p14="http://schemas.microsoft.com/office/powerpoint/2010/main" val="17014538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084" y="133011"/>
            <a:ext cx="11827213" cy="6627711"/>
          </a:xfrm>
        </p:spPr>
        <p:txBody>
          <a:bodyPr>
            <a:noAutofit/>
          </a:bodyPr>
          <a:lstStyle/>
          <a:p>
            <a:r>
              <a:rPr lang="en-US" sz="3600" b="1" dirty="0">
                <a:hlinkClick r:id="rId2" tooltip="1 Peter 1:3"/>
              </a:rPr>
              <a:t>1 Peter 1:3</a:t>
            </a:r>
            <a:r>
              <a:rPr lang="en-US" sz="3600" dirty="0"/>
              <a:t> - Blessed [be] the God and Father of our Lord Jesus Christ, which according to his abundant mercy hath begotten us again unto a lively hope </a:t>
            </a:r>
            <a:r>
              <a:rPr lang="en-US" sz="3600" b="1" u="sng" dirty="0"/>
              <a:t>by the resurrection of Jesus Christ from the dead</a:t>
            </a:r>
            <a:r>
              <a:rPr lang="en-US" sz="3600" dirty="0"/>
              <a:t>,</a:t>
            </a:r>
            <a:br>
              <a:rPr lang="en-US" sz="3600" dirty="0"/>
            </a:br>
            <a:r>
              <a:rPr lang="en-US" sz="3600" dirty="0"/>
              <a:t/>
            </a:r>
            <a:br>
              <a:rPr lang="en-US" sz="3600" dirty="0"/>
            </a:br>
            <a:r>
              <a:rPr lang="en-US" sz="3600" dirty="0"/>
              <a:t/>
            </a:r>
            <a:br>
              <a:rPr lang="en-US" sz="3600" dirty="0"/>
            </a:br>
            <a:r>
              <a:rPr lang="en-US" sz="3600" b="1" dirty="0" smtClean="0">
                <a:hlinkClick r:id="rId3" tooltip="Romans 10:9"/>
              </a:rPr>
              <a:t>Romans </a:t>
            </a:r>
            <a:r>
              <a:rPr lang="en-US" sz="3600" b="1" dirty="0">
                <a:hlinkClick r:id="rId3" tooltip="Romans 10:9"/>
              </a:rPr>
              <a:t>10:9</a:t>
            </a:r>
            <a:r>
              <a:rPr lang="en-US" sz="3600" dirty="0"/>
              <a:t> - That if thou shalt confess with thy mouth the Lord Jesus, and shalt </a:t>
            </a:r>
            <a:r>
              <a:rPr lang="en-US" sz="3600" b="1" u="sng" dirty="0"/>
              <a:t>believe in thine heart that God hath raised him from the dead</a:t>
            </a:r>
            <a:r>
              <a:rPr lang="en-US" sz="3600" dirty="0"/>
              <a:t>, thou shalt be saved.</a:t>
            </a:r>
            <a:br>
              <a:rPr lang="en-US" sz="3600" dirty="0"/>
            </a:br>
            <a:r>
              <a:rPr lang="en-US" sz="3600" dirty="0"/>
              <a:t/>
            </a:r>
            <a:br>
              <a:rPr lang="en-US" sz="3600" dirty="0"/>
            </a:br>
            <a:r>
              <a:rPr lang="en-US" sz="3600" b="1" dirty="0">
                <a:hlinkClick r:id="rId4" tooltip="John 11:25"/>
              </a:rPr>
              <a:t>John 11:25</a:t>
            </a:r>
            <a:r>
              <a:rPr lang="en-US" sz="3600" dirty="0"/>
              <a:t> - Jesus said unto her, </a:t>
            </a:r>
            <a:r>
              <a:rPr lang="en-US" sz="3600" b="1" u="sng" dirty="0"/>
              <a:t>I am the resurrection</a:t>
            </a:r>
            <a:r>
              <a:rPr lang="en-US" sz="3600" dirty="0"/>
              <a:t>, and the life: he that believeth in me, though he were dead, yet shall he live:</a:t>
            </a:r>
          </a:p>
        </p:txBody>
      </p:sp>
    </p:spTree>
    <p:extLst>
      <p:ext uri="{BB962C8B-B14F-4D97-AF65-F5344CB8AC3E}">
        <p14:creationId xmlns:p14="http://schemas.microsoft.com/office/powerpoint/2010/main" val="12568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0" y="0"/>
            <a:ext cx="12114179" cy="6858000"/>
          </a:xfrm>
        </p:spPr>
        <p:txBody>
          <a:bodyPr>
            <a:noAutofit/>
          </a:bodyPr>
          <a:lstStyle/>
          <a:p>
            <a:r>
              <a:rPr lang="en-US" sz="3600" b="1" dirty="0">
                <a:hlinkClick r:id="rId2" tooltip="Romans 8:11"/>
              </a:rPr>
              <a:t>Romans 8:11</a:t>
            </a:r>
            <a:r>
              <a:rPr lang="en-US" sz="3600" dirty="0"/>
              <a:t> - </a:t>
            </a:r>
            <a:r>
              <a:rPr lang="en-US" sz="3600" b="1" u="sng" dirty="0"/>
              <a:t>But if the Spirit of him that raised up Jesus from the dead dwell in you</a:t>
            </a:r>
            <a:r>
              <a:rPr lang="en-US" sz="3600" dirty="0"/>
              <a:t>, he that raised up Christ from the dead shall also quicken your mortal bodies by his Spirit that </a:t>
            </a:r>
            <a:r>
              <a:rPr lang="en-US" sz="3600" dirty="0" err="1"/>
              <a:t>dwelleth</a:t>
            </a:r>
            <a:r>
              <a:rPr lang="en-US" sz="3600" dirty="0"/>
              <a:t> in you.</a:t>
            </a:r>
            <a:br>
              <a:rPr lang="en-US" sz="3600" dirty="0"/>
            </a:br>
            <a:r>
              <a:rPr lang="en-US" sz="3600" dirty="0"/>
              <a:t/>
            </a:r>
            <a:br>
              <a:rPr lang="en-US" sz="3600" dirty="0"/>
            </a:br>
            <a:r>
              <a:rPr lang="en-US" sz="3600" b="1" dirty="0">
                <a:hlinkClick r:id="rId3" tooltip="Romans 6:4"/>
              </a:rPr>
              <a:t>Romans 6:4</a:t>
            </a:r>
            <a:r>
              <a:rPr lang="en-US" sz="3600" dirty="0"/>
              <a:t> - Therefore we are buried with him by baptism into death: </a:t>
            </a:r>
            <a:r>
              <a:rPr lang="en-US" sz="3600" b="1" u="sng" dirty="0"/>
              <a:t>that like as Christ was raised up from the dead by the glory of the Father</a:t>
            </a:r>
            <a:r>
              <a:rPr lang="en-US" sz="3600" dirty="0"/>
              <a:t>, even so we also should walk in newness of life.</a:t>
            </a:r>
            <a:br>
              <a:rPr lang="en-US" sz="3600" dirty="0"/>
            </a:br>
            <a:r>
              <a:rPr lang="en-US" sz="3600" dirty="0"/>
              <a:t/>
            </a:r>
            <a:br>
              <a:rPr lang="en-US" sz="3600" dirty="0"/>
            </a:br>
            <a:r>
              <a:rPr lang="en-US" sz="3600" b="1" dirty="0">
                <a:hlinkClick r:id="rId4" tooltip="Acts 17:31"/>
              </a:rPr>
              <a:t>Acts 17:31</a:t>
            </a:r>
            <a:r>
              <a:rPr lang="en-US" sz="3600" dirty="0"/>
              <a:t> - Because he hath appointed a day, in the which he will judge the world in righteousness by [that] man whom he hath ordained; [whereof] </a:t>
            </a:r>
            <a:r>
              <a:rPr lang="en-US" sz="3600" b="1" u="sng" dirty="0"/>
              <a:t>he hath given assurance unto all [men], in that he hath raised him from the dead</a:t>
            </a:r>
            <a:r>
              <a:rPr lang="en-US" sz="3600" dirty="0"/>
              <a:t>.</a:t>
            </a:r>
          </a:p>
        </p:txBody>
      </p:sp>
    </p:spTree>
    <p:extLst>
      <p:ext uri="{BB962C8B-B14F-4D97-AF65-F5344CB8AC3E}">
        <p14:creationId xmlns:p14="http://schemas.microsoft.com/office/powerpoint/2010/main" val="120399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098" y="87548"/>
            <a:ext cx="11879093" cy="6770451"/>
          </a:xfrm>
        </p:spPr>
        <p:txBody>
          <a:bodyPr/>
          <a:lstStyle/>
          <a:p>
            <a:endParaRPr lang="en-US" sz="3600" baseline="30000" dirty="0" smtClean="0"/>
          </a:p>
          <a:p>
            <a:r>
              <a:rPr lang="en-US" sz="3600" b="1" i="1" u="sng" baseline="30000" dirty="0" smtClean="0">
                <a:solidFill>
                  <a:srgbClr val="FF0000"/>
                </a:solidFill>
              </a:rPr>
              <a:t>I Cor. 15:1-4  </a:t>
            </a:r>
          </a:p>
          <a:p>
            <a:r>
              <a:rPr lang="en-US" sz="3600" dirty="0"/>
              <a:t>15 Moreover, brethren, I declare unto you the gospel which I preached unto you, which also ye have received, and wherein ye stand;</a:t>
            </a:r>
          </a:p>
          <a:p>
            <a:r>
              <a:rPr lang="en-US" sz="3600" baseline="30000" dirty="0"/>
              <a:t>2 </a:t>
            </a:r>
            <a:r>
              <a:rPr lang="en-US" sz="3600" dirty="0"/>
              <a:t>By which also ye are saved, if ye keep in memory what I preached unto you, unless ye have believed in vain.</a:t>
            </a:r>
          </a:p>
          <a:p>
            <a:r>
              <a:rPr lang="en-US" sz="3600" baseline="30000" dirty="0"/>
              <a:t>3 </a:t>
            </a:r>
            <a:r>
              <a:rPr lang="en-US" sz="3600" dirty="0"/>
              <a:t>For I delivered unto you first of all that which I also received, how that Christ died for our sins according to the scriptures;</a:t>
            </a:r>
          </a:p>
          <a:p>
            <a:r>
              <a:rPr lang="en-US" sz="3600" baseline="30000" dirty="0"/>
              <a:t>4 </a:t>
            </a:r>
            <a:r>
              <a:rPr lang="en-US" sz="3600" dirty="0"/>
              <a:t>And that he was buried, and that </a:t>
            </a:r>
            <a:r>
              <a:rPr lang="en-US" sz="3600" b="1" i="1" u="sng" dirty="0">
                <a:solidFill>
                  <a:srgbClr val="00B050"/>
                </a:solidFill>
                <a:effectLst>
                  <a:outerShdw blurRad="38100" dist="38100" dir="2700000" algn="tl">
                    <a:srgbClr val="000000">
                      <a:alpha val="43137"/>
                    </a:srgbClr>
                  </a:outerShdw>
                </a:effectLst>
              </a:rPr>
              <a:t>he rose again the third day </a:t>
            </a:r>
            <a:r>
              <a:rPr lang="en-US" sz="3600" dirty="0"/>
              <a:t>according to the scriptures:</a:t>
            </a:r>
          </a:p>
          <a:p>
            <a:endParaRPr lang="en-US" sz="3600" b="1" i="1" u="sng" baseline="30000" dirty="0">
              <a:solidFill>
                <a:srgbClr val="FF0000"/>
              </a:solidFill>
            </a:endParaRPr>
          </a:p>
          <a:p>
            <a:endParaRPr lang="en-US" dirty="0"/>
          </a:p>
        </p:txBody>
      </p:sp>
    </p:spTree>
    <p:extLst>
      <p:ext uri="{BB962C8B-B14F-4D97-AF65-F5344CB8AC3E}">
        <p14:creationId xmlns:p14="http://schemas.microsoft.com/office/powerpoint/2010/main" val="10417635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a:hlinkClick r:id="rId2" tooltip="Romans 8:34"/>
              </a:rPr>
              <a:t>Romans 8:34</a:t>
            </a:r>
            <a:r>
              <a:rPr lang="en-US" sz="3600" dirty="0"/>
              <a:t> - Who [is] he that </a:t>
            </a:r>
            <a:r>
              <a:rPr lang="en-US" sz="3600" dirty="0" err="1"/>
              <a:t>condemneth</a:t>
            </a:r>
            <a:r>
              <a:rPr lang="en-US" sz="3600" dirty="0"/>
              <a:t>? [It is] Christ that died, yea rather, </a:t>
            </a:r>
            <a:r>
              <a:rPr lang="en-US" sz="3600" b="1" u="sng" dirty="0"/>
              <a:t>that is risen again</a:t>
            </a:r>
            <a:r>
              <a:rPr lang="en-US" sz="3600" dirty="0"/>
              <a:t>, who is even at the right hand of God, who also </a:t>
            </a:r>
            <a:r>
              <a:rPr lang="en-US" sz="3600" dirty="0" err="1"/>
              <a:t>maketh</a:t>
            </a:r>
            <a:r>
              <a:rPr lang="en-US" sz="3600" dirty="0"/>
              <a:t> intercession for us.</a:t>
            </a:r>
          </a:p>
        </p:txBody>
      </p:sp>
    </p:spTree>
    <p:extLst>
      <p:ext uri="{BB962C8B-B14F-4D97-AF65-F5344CB8AC3E}">
        <p14:creationId xmlns:p14="http://schemas.microsoft.com/office/powerpoint/2010/main" val="330064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dirty="0">
                <a:hlinkClick r:id="rId2" tooltip="1 Corinthians 15:20"/>
              </a:rPr>
              <a:t>1 Corinthians 15:20</a:t>
            </a:r>
            <a:r>
              <a:rPr lang="en-US" sz="4000" dirty="0"/>
              <a:t> - But now </a:t>
            </a:r>
            <a:r>
              <a:rPr lang="en-US" sz="4000" b="1" u="sng" dirty="0"/>
              <a:t>is Christ risen from the dead</a:t>
            </a:r>
            <a:r>
              <a:rPr lang="en-US" sz="4000" dirty="0"/>
              <a:t>, [and] become the </a:t>
            </a:r>
            <a:r>
              <a:rPr lang="en-US" sz="4000" dirty="0" err="1"/>
              <a:t>firstfruits</a:t>
            </a:r>
            <a:r>
              <a:rPr lang="en-US" sz="4000" dirty="0"/>
              <a:t> of them that slept.</a:t>
            </a:r>
          </a:p>
        </p:txBody>
      </p:sp>
    </p:spTree>
    <p:extLst>
      <p:ext uri="{BB962C8B-B14F-4D97-AF65-F5344CB8AC3E}">
        <p14:creationId xmlns:p14="http://schemas.microsoft.com/office/powerpoint/2010/main" val="360105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a:hlinkClick r:id="rId2" tooltip="Romans 14:9"/>
              </a:rPr>
              <a:t>Romans 14:9</a:t>
            </a:r>
            <a:r>
              <a:rPr lang="en-US" sz="3600" dirty="0"/>
              <a:t> - For to this end Christ both </a:t>
            </a:r>
            <a:r>
              <a:rPr lang="en-US" sz="3600" b="1" u="sng" dirty="0">
                <a:solidFill>
                  <a:srgbClr val="00B050"/>
                </a:solidFill>
              </a:rPr>
              <a:t>died, and rose</a:t>
            </a:r>
            <a:r>
              <a:rPr lang="en-US" sz="3600" dirty="0"/>
              <a:t>, and revived, that he might be Lord both of the dead and living</a:t>
            </a:r>
          </a:p>
        </p:txBody>
      </p:sp>
    </p:spTree>
    <p:extLst>
      <p:ext uri="{BB962C8B-B14F-4D97-AF65-F5344CB8AC3E}">
        <p14:creationId xmlns:p14="http://schemas.microsoft.com/office/powerpoint/2010/main" val="203936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87549"/>
            <a:ext cx="11945566" cy="6770451"/>
          </a:xfrm>
        </p:spPr>
        <p:txBody>
          <a:bodyPr>
            <a:normAutofit lnSpcReduction="10000"/>
          </a:bodyPr>
          <a:lstStyle/>
          <a:p>
            <a:endParaRPr lang="en-US" b="1" u="sng" dirty="0" smtClean="0">
              <a:solidFill>
                <a:srgbClr val="FF0000"/>
              </a:solidFill>
            </a:endParaRPr>
          </a:p>
          <a:p>
            <a:r>
              <a:rPr lang="en-US" sz="3600" b="1" u="sng" dirty="0" smtClean="0">
                <a:solidFill>
                  <a:srgbClr val="FF0000"/>
                </a:solidFill>
              </a:rPr>
              <a:t>Why does this  </a:t>
            </a:r>
            <a:r>
              <a:rPr lang="en-US" sz="3600" b="1" u="sng" dirty="0" smtClean="0">
                <a:solidFill>
                  <a:srgbClr val="FF0000"/>
                </a:solidFill>
              </a:rPr>
              <a:t>day </a:t>
            </a:r>
            <a:r>
              <a:rPr lang="en-US" sz="3600" b="1" u="sng" dirty="0" smtClean="0">
                <a:solidFill>
                  <a:srgbClr val="FF0000"/>
                </a:solidFill>
              </a:rPr>
              <a:t>, The Lord’s Day, mean </a:t>
            </a:r>
            <a:r>
              <a:rPr lang="en-US" sz="3600" b="1" u="sng" dirty="0" smtClean="0">
                <a:solidFill>
                  <a:srgbClr val="FF0000"/>
                </a:solidFill>
              </a:rPr>
              <a:t>so  much to </a:t>
            </a:r>
            <a:r>
              <a:rPr lang="en-US" sz="3600" b="1" u="sng" dirty="0" smtClean="0">
                <a:solidFill>
                  <a:srgbClr val="FF0000"/>
                </a:solidFill>
              </a:rPr>
              <a:t>us?:</a:t>
            </a:r>
            <a:endParaRPr lang="en-US" sz="3600" b="1" u="sng" dirty="0" smtClean="0">
              <a:solidFill>
                <a:srgbClr val="FF0000"/>
              </a:solidFill>
            </a:endParaRPr>
          </a:p>
          <a:p>
            <a:r>
              <a:rPr lang="en-US" sz="3600" dirty="0"/>
              <a:t> </a:t>
            </a:r>
            <a:r>
              <a:rPr lang="en-US" sz="3600" dirty="0" smtClean="0"/>
              <a:t>  1.  It is the “Lord’s day”.   It’s Sunday.   It is the day </a:t>
            </a:r>
            <a:r>
              <a:rPr lang="en-US" sz="3600" dirty="0" smtClean="0"/>
              <a:t>that Jesus</a:t>
            </a:r>
          </a:p>
          <a:p>
            <a:r>
              <a:rPr lang="en-US" sz="3600" dirty="0"/>
              <a:t> </a:t>
            </a:r>
            <a:r>
              <a:rPr lang="en-US" sz="3600" dirty="0" smtClean="0"/>
              <a:t>       was raised from the day.</a:t>
            </a:r>
            <a:endParaRPr lang="en-US" sz="3600" dirty="0" smtClean="0"/>
          </a:p>
          <a:p>
            <a:r>
              <a:rPr lang="en-US" sz="3600" dirty="0"/>
              <a:t> </a:t>
            </a:r>
            <a:r>
              <a:rPr lang="en-US" sz="3600" dirty="0" smtClean="0"/>
              <a:t>  2.  It is the day upon which the early disciples </a:t>
            </a:r>
          </a:p>
          <a:p>
            <a:r>
              <a:rPr lang="en-US" sz="3600" dirty="0"/>
              <a:t> </a:t>
            </a:r>
            <a:r>
              <a:rPr lang="en-US" sz="3600" dirty="0" smtClean="0"/>
              <a:t>  came together to ‘break bread’…remember the Lord</a:t>
            </a:r>
            <a:r>
              <a:rPr lang="en-US" sz="3600" dirty="0" smtClean="0"/>
              <a:t>. Acts 20:7</a:t>
            </a:r>
            <a:endParaRPr lang="en-US" sz="3600" dirty="0" smtClean="0"/>
          </a:p>
          <a:p>
            <a:r>
              <a:rPr lang="en-US" sz="3600" dirty="0"/>
              <a:t> </a:t>
            </a:r>
            <a:r>
              <a:rPr lang="en-US" sz="3600" dirty="0" smtClean="0"/>
              <a:t>  3.  It is the day that God’s Son showed Himself ‘alive’…</a:t>
            </a:r>
          </a:p>
          <a:p>
            <a:r>
              <a:rPr lang="en-US" sz="3600" dirty="0"/>
              <a:t> </a:t>
            </a:r>
            <a:r>
              <a:rPr lang="en-US" sz="3600" dirty="0" smtClean="0"/>
              <a:t>   “He is not here…he has risen!” </a:t>
            </a:r>
            <a:r>
              <a:rPr lang="en-US" sz="3600" dirty="0" smtClean="0"/>
              <a:t> Luke 24:1ff</a:t>
            </a:r>
            <a:endParaRPr lang="en-US" sz="3600" dirty="0" smtClean="0"/>
          </a:p>
          <a:p>
            <a:r>
              <a:rPr lang="en-US" sz="3600" dirty="0"/>
              <a:t> </a:t>
            </a:r>
            <a:r>
              <a:rPr lang="en-US" sz="3600" dirty="0" smtClean="0"/>
              <a:t>  4.  It is the day of Jesus’ Resurrection</a:t>
            </a:r>
            <a:r>
              <a:rPr lang="en-US" sz="3600" dirty="0" smtClean="0"/>
              <a:t>.  He appeared to so many!</a:t>
            </a:r>
          </a:p>
          <a:p>
            <a:r>
              <a:rPr lang="en-US" sz="3600" dirty="0"/>
              <a:t> </a:t>
            </a:r>
            <a:r>
              <a:rPr lang="en-US" sz="3600" dirty="0" smtClean="0"/>
              <a:t>       Saul…Acts 9:6-9</a:t>
            </a:r>
            <a:endParaRPr lang="en-US" sz="3600" dirty="0"/>
          </a:p>
        </p:txBody>
      </p:sp>
    </p:spTree>
    <p:extLst>
      <p:ext uri="{BB962C8B-B14F-4D97-AF65-F5344CB8AC3E}">
        <p14:creationId xmlns:p14="http://schemas.microsoft.com/office/powerpoint/2010/main" val="34050143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77821"/>
            <a:ext cx="11945566" cy="6702358"/>
          </a:xfrm>
        </p:spPr>
        <p:txBody>
          <a:bodyPr>
            <a:normAutofit/>
          </a:bodyPr>
          <a:lstStyle/>
          <a:p>
            <a:pPr marL="0" indent="0">
              <a:buNone/>
            </a:pPr>
            <a:r>
              <a:rPr lang="en-US" sz="3600" b="1" u="sng" dirty="0" smtClean="0">
                <a:solidFill>
                  <a:schemeClr val="accent1">
                    <a:lumMod val="50000"/>
                  </a:schemeClr>
                </a:solidFill>
                <a:effectLst/>
              </a:rPr>
              <a:t>.But, Why is the Resurrection so important?</a:t>
            </a:r>
          </a:p>
          <a:p>
            <a:pPr marL="0" indent="0">
              <a:buNone/>
            </a:pPr>
            <a:r>
              <a:rPr lang="en-US" sz="3600" dirty="0" smtClean="0">
                <a:effectLst/>
              </a:rPr>
              <a:t>1</a:t>
            </a:r>
            <a:r>
              <a:rPr lang="en-US" sz="3600" baseline="30000" dirty="0" smtClean="0">
                <a:effectLst/>
              </a:rPr>
              <a:t>st</a:t>
            </a:r>
            <a:r>
              <a:rPr lang="en-US" sz="3600" dirty="0" smtClean="0">
                <a:effectLst/>
              </a:rPr>
              <a:t>., </a:t>
            </a:r>
            <a:r>
              <a:rPr lang="en-US" sz="3600" dirty="0"/>
              <a:t>T</a:t>
            </a:r>
            <a:r>
              <a:rPr lang="en-US" sz="3600" dirty="0" smtClean="0">
                <a:effectLst/>
              </a:rPr>
              <a:t>he </a:t>
            </a:r>
            <a:r>
              <a:rPr lang="en-US" sz="3600" dirty="0" smtClean="0">
                <a:effectLst/>
              </a:rPr>
              <a:t>resurrection witnesses to the immense power of God Himself</a:t>
            </a:r>
          </a:p>
          <a:p>
            <a:r>
              <a:rPr lang="en-US" sz="3600" dirty="0" smtClean="0">
                <a:effectLst/>
              </a:rPr>
              <a:t>      To </a:t>
            </a:r>
            <a:r>
              <a:rPr lang="en-US" sz="3600" dirty="0" smtClean="0">
                <a:effectLst/>
              </a:rPr>
              <a:t>believe in the resurrection is to believe in God. If God exists, and if He created the universe and has power over it, then He has power to raise the dead. </a:t>
            </a:r>
            <a:r>
              <a:rPr lang="en-US" sz="3600" dirty="0" smtClean="0"/>
              <a:t>AND </a:t>
            </a:r>
            <a:r>
              <a:rPr lang="en-US" sz="3600" dirty="0" smtClean="0">
                <a:effectLst/>
              </a:rPr>
              <a:t>He </a:t>
            </a:r>
            <a:r>
              <a:rPr lang="en-US" sz="3600" dirty="0" smtClean="0">
                <a:effectLst/>
              </a:rPr>
              <a:t>does </a:t>
            </a:r>
            <a:r>
              <a:rPr lang="en-US" sz="3600" dirty="0" smtClean="0">
                <a:effectLst/>
              </a:rPr>
              <a:t>!. </a:t>
            </a:r>
            <a:r>
              <a:rPr lang="en-US" sz="3600" dirty="0" smtClean="0">
                <a:effectLst/>
              </a:rPr>
              <a:t>Only He who created life can resurrect it after death, only He can reverse the hideousness that is death itself, and only He can remove the sting and gain the victory over the grave (</a:t>
            </a:r>
            <a:r>
              <a:rPr lang="en-US" sz="3600" dirty="0" smtClean="0">
                <a:effectLst/>
                <a:hlinkClick r:id="rId2"/>
              </a:rPr>
              <a:t>1 Corinthians 15:54–55</a:t>
            </a:r>
            <a:r>
              <a:rPr lang="en-US" sz="3600" dirty="0" smtClean="0">
                <a:effectLst/>
              </a:rPr>
              <a:t>).</a:t>
            </a:r>
          </a:p>
          <a:p>
            <a:r>
              <a:rPr lang="en-US" sz="3600" dirty="0"/>
              <a:t> </a:t>
            </a:r>
            <a:r>
              <a:rPr lang="en-US" sz="3600" dirty="0" smtClean="0"/>
              <a:t>  </a:t>
            </a:r>
            <a:r>
              <a:rPr lang="en-US" sz="3600" dirty="0" smtClean="0">
                <a:effectLst/>
              </a:rPr>
              <a:t> </a:t>
            </a:r>
            <a:r>
              <a:rPr lang="en-US" sz="3600" dirty="0" smtClean="0">
                <a:effectLst/>
              </a:rPr>
              <a:t>In resurrecting Jesus from the grave, </a:t>
            </a:r>
            <a:r>
              <a:rPr lang="en-US" sz="3600" b="1" u="sng" dirty="0" smtClean="0">
                <a:effectLst/>
              </a:rPr>
              <a:t>God reminds us of His absolute sovereignty over life and death</a:t>
            </a:r>
            <a:endParaRPr lang="en-US" sz="3600" b="1" u="sng" dirty="0"/>
          </a:p>
        </p:txBody>
      </p:sp>
    </p:spTree>
    <p:extLst>
      <p:ext uri="{BB962C8B-B14F-4D97-AF65-F5344CB8AC3E}">
        <p14:creationId xmlns:p14="http://schemas.microsoft.com/office/powerpoint/2010/main" val="1278768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Do you believe that Jesus was </a:t>
            </a:r>
            <a:br>
              <a:rPr lang="en-US" b="1" dirty="0" smtClean="0">
                <a:solidFill>
                  <a:srgbClr val="FF0000"/>
                </a:solidFill>
              </a:rPr>
            </a:br>
            <a:r>
              <a:rPr lang="en-US" b="1" dirty="0" smtClean="0">
                <a:solidFill>
                  <a:srgbClr val="FF0000"/>
                </a:solidFill>
              </a:rPr>
              <a:t>Raised up from the dead?</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Do you believe in the Resurrection of Jesus</a:t>
            </a:r>
          </a:p>
          <a:p>
            <a:r>
              <a:rPr lang="en-US" sz="4400" dirty="0" smtClean="0"/>
              <a:t>Christ from the dead?</a:t>
            </a:r>
            <a:endParaRPr lang="en-US" sz="4400" dirty="0"/>
          </a:p>
        </p:txBody>
      </p:sp>
    </p:spTree>
    <p:extLst>
      <p:ext uri="{BB962C8B-B14F-4D97-AF65-F5344CB8AC3E}">
        <p14:creationId xmlns:p14="http://schemas.microsoft.com/office/powerpoint/2010/main" val="9344287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3" y="0"/>
            <a:ext cx="12012039" cy="6750996"/>
          </a:xfrm>
        </p:spPr>
        <p:txBody>
          <a:bodyPr>
            <a:normAutofit/>
          </a:bodyPr>
          <a:lstStyle/>
          <a:p>
            <a:r>
              <a:rPr lang="en-US" sz="3600" b="1" u="sng" dirty="0" smtClean="0">
                <a:solidFill>
                  <a:schemeClr val="accent1">
                    <a:lumMod val="50000"/>
                  </a:schemeClr>
                </a:solidFill>
                <a:effectLst/>
              </a:rPr>
              <a:t>2</a:t>
            </a:r>
            <a:r>
              <a:rPr lang="en-US" sz="3600" b="1" u="sng" baseline="30000" dirty="0" smtClean="0">
                <a:solidFill>
                  <a:schemeClr val="accent1">
                    <a:lumMod val="50000"/>
                  </a:schemeClr>
                </a:solidFill>
                <a:effectLst/>
              </a:rPr>
              <a:t>nd</a:t>
            </a:r>
            <a:r>
              <a:rPr lang="en-US" sz="3600" b="1" u="sng" dirty="0" smtClean="0">
                <a:solidFill>
                  <a:schemeClr val="accent1">
                    <a:lumMod val="50000"/>
                  </a:schemeClr>
                </a:solidFill>
                <a:effectLst/>
              </a:rPr>
              <a:t>.  </a:t>
            </a:r>
            <a:r>
              <a:rPr lang="en-US" sz="3600" dirty="0" smtClean="0">
                <a:effectLst/>
              </a:rPr>
              <a:t>The </a:t>
            </a:r>
            <a:r>
              <a:rPr lang="en-US" sz="3600" dirty="0" smtClean="0">
                <a:effectLst/>
              </a:rPr>
              <a:t>resurrection of Jesus Christ is also important because it validates who Jesus claimed to be, namely, the </a:t>
            </a:r>
            <a:r>
              <a:rPr lang="en-US" sz="3600" dirty="0" smtClean="0">
                <a:effectLst/>
                <a:hlinkClick r:id="rId2"/>
              </a:rPr>
              <a:t>Son of God</a:t>
            </a:r>
            <a:r>
              <a:rPr lang="en-US" sz="3600" dirty="0" smtClean="0">
                <a:effectLst/>
              </a:rPr>
              <a:t> and </a:t>
            </a:r>
            <a:r>
              <a:rPr lang="en-US" sz="3600" dirty="0" smtClean="0">
                <a:effectLst/>
                <a:hlinkClick r:id="rId3"/>
              </a:rPr>
              <a:t>Messiah</a:t>
            </a:r>
            <a:r>
              <a:rPr lang="en-US" sz="3600" dirty="0" smtClean="0">
                <a:effectLst/>
              </a:rPr>
              <a:t>.</a:t>
            </a:r>
          </a:p>
          <a:p>
            <a:r>
              <a:rPr lang="en-US" sz="3600" dirty="0" smtClean="0">
                <a:effectLst/>
              </a:rPr>
              <a:t>According to Jesus, His resurrection was the “sign from heaven” that authenticated His ministry (</a:t>
            </a:r>
            <a:r>
              <a:rPr lang="en-US" sz="3600" dirty="0" smtClean="0">
                <a:effectLst/>
                <a:hlinkClick r:id="rId4"/>
              </a:rPr>
              <a:t>Matthew 16:1–4</a:t>
            </a:r>
            <a:r>
              <a:rPr lang="en-US" sz="3600" dirty="0" smtClean="0">
                <a:effectLst/>
              </a:rPr>
              <a:t>) </a:t>
            </a:r>
          </a:p>
          <a:p>
            <a:r>
              <a:rPr lang="en-US" sz="3600" dirty="0" smtClean="0">
                <a:effectLst/>
              </a:rPr>
              <a:t> </a:t>
            </a:r>
            <a:r>
              <a:rPr lang="en-US" sz="3600" dirty="0" smtClean="0">
                <a:effectLst/>
              </a:rPr>
              <a:t>The </a:t>
            </a:r>
            <a:r>
              <a:rPr lang="en-US" sz="3600" dirty="0" smtClean="0">
                <a:effectLst/>
              </a:rPr>
              <a:t>proof that He had authority over even the temple in Jerusalem (</a:t>
            </a:r>
            <a:r>
              <a:rPr lang="en-US" sz="3600" dirty="0" smtClean="0">
                <a:effectLst/>
                <a:hlinkClick r:id="rId5"/>
              </a:rPr>
              <a:t>John 2:18–22</a:t>
            </a:r>
            <a:r>
              <a:rPr lang="en-US" sz="3600" dirty="0" smtClean="0">
                <a:effectLst/>
              </a:rPr>
              <a:t>). </a:t>
            </a:r>
          </a:p>
          <a:p>
            <a:r>
              <a:rPr lang="en-US" sz="3600" dirty="0" smtClean="0">
                <a:effectLst/>
              </a:rPr>
              <a:t>The resurrection of Jesus Christ, attested to by hundreds of eyewitnesses (</a:t>
            </a:r>
            <a:r>
              <a:rPr lang="en-US" sz="3600" dirty="0" smtClean="0">
                <a:effectLst/>
                <a:hlinkClick r:id="rId6"/>
              </a:rPr>
              <a:t>1 Corinthians 15:3–8</a:t>
            </a:r>
            <a:r>
              <a:rPr lang="en-US" sz="3600" dirty="0" smtClean="0">
                <a:effectLst/>
              </a:rPr>
              <a:t>), provides irrefutable proof that He is the Savior of the world.</a:t>
            </a:r>
            <a:endParaRPr lang="en-US" sz="3600" dirty="0"/>
          </a:p>
        </p:txBody>
      </p:sp>
    </p:spTree>
    <p:extLst>
      <p:ext uri="{BB962C8B-B14F-4D97-AF65-F5344CB8AC3E}">
        <p14:creationId xmlns:p14="http://schemas.microsoft.com/office/powerpoint/2010/main" val="20378777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789906"/>
          </a:xfrm>
        </p:spPr>
        <p:txBody>
          <a:bodyPr>
            <a:normAutofit/>
          </a:bodyPr>
          <a:lstStyle/>
          <a:p>
            <a:r>
              <a:rPr lang="en-US" sz="3600" b="1" u="sng" dirty="0" smtClean="0">
                <a:solidFill>
                  <a:schemeClr val="accent1">
                    <a:lumMod val="50000"/>
                  </a:schemeClr>
                </a:solidFill>
              </a:rPr>
              <a:t>3</a:t>
            </a:r>
            <a:r>
              <a:rPr lang="en-US" sz="3600" b="1" u="sng" baseline="30000" dirty="0" smtClean="0">
                <a:solidFill>
                  <a:schemeClr val="accent1">
                    <a:lumMod val="50000"/>
                  </a:schemeClr>
                </a:solidFill>
              </a:rPr>
              <a:t>rd</a:t>
            </a:r>
            <a:r>
              <a:rPr lang="en-US" sz="3600" b="1" u="sng" dirty="0" smtClean="0">
                <a:solidFill>
                  <a:schemeClr val="accent1">
                    <a:lumMod val="50000"/>
                  </a:schemeClr>
                </a:solidFill>
              </a:rPr>
              <a:t> </a:t>
            </a:r>
            <a:r>
              <a:rPr lang="en-US" sz="3600" dirty="0" smtClean="0"/>
              <a:t>. I</a:t>
            </a:r>
            <a:r>
              <a:rPr lang="en-US" sz="3600" dirty="0" smtClean="0">
                <a:effectLst/>
              </a:rPr>
              <a:t>t </a:t>
            </a:r>
            <a:r>
              <a:rPr lang="en-US" sz="3600" dirty="0" smtClean="0">
                <a:effectLst/>
              </a:rPr>
              <a:t>proves His sinless character and divine nature.</a:t>
            </a:r>
          </a:p>
          <a:p>
            <a:r>
              <a:rPr lang="en-US" sz="3600" dirty="0" smtClean="0">
                <a:effectLst/>
              </a:rPr>
              <a:t> The Scriptures said God’s “Holy One” would never see corruption (</a:t>
            </a:r>
            <a:r>
              <a:rPr lang="en-US" sz="3600" dirty="0" smtClean="0">
                <a:effectLst/>
                <a:hlinkClick r:id="rId2"/>
              </a:rPr>
              <a:t>Psalm 16:10</a:t>
            </a:r>
            <a:r>
              <a:rPr lang="en-US" sz="3600" dirty="0" smtClean="0">
                <a:effectLst/>
              </a:rPr>
              <a:t>),</a:t>
            </a:r>
          </a:p>
          <a:p>
            <a:r>
              <a:rPr lang="en-US" sz="3600" dirty="0" smtClean="0">
                <a:effectLst/>
              </a:rPr>
              <a:t> and Jesus never saw corruption, even after He died </a:t>
            </a:r>
            <a:r>
              <a:rPr lang="en-US" sz="3600" dirty="0" smtClean="0">
                <a:effectLst/>
              </a:rPr>
              <a:t>( </a:t>
            </a:r>
            <a:r>
              <a:rPr lang="en-US" sz="3600" dirty="0" smtClean="0">
                <a:effectLst/>
                <a:hlinkClick r:id="rId3"/>
              </a:rPr>
              <a:t>Acts 13:32–37</a:t>
            </a:r>
            <a:r>
              <a:rPr lang="en-US" sz="3600" dirty="0" smtClean="0">
                <a:effectLst/>
              </a:rPr>
              <a:t>).</a:t>
            </a:r>
          </a:p>
          <a:p>
            <a:r>
              <a:rPr lang="en-US" sz="3600" dirty="0" smtClean="0">
                <a:effectLst/>
              </a:rPr>
              <a:t> It was on the basis of the resurrection of Christ that Paul preached, “Through Jesus the forgiveness of sins is proclaimed to you.</a:t>
            </a:r>
          </a:p>
          <a:p>
            <a:r>
              <a:rPr lang="en-US" sz="3600" dirty="0" smtClean="0">
                <a:effectLst/>
              </a:rPr>
              <a:t> Through him everyone who believes and obeys HIM is set free from every sin” (</a:t>
            </a:r>
            <a:r>
              <a:rPr lang="en-US" sz="3600" dirty="0" smtClean="0">
                <a:effectLst/>
                <a:hlinkClick r:id="rId4"/>
              </a:rPr>
              <a:t>Acts 13:38–39</a:t>
            </a:r>
            <a:r>
              <a:rPr lang="en-US" sz="3600" dirty="0" smtClean="0">
                <a:effectLst/>
              </a:rPr>
              <a:t>).</a:t>
            </a:r>
            <a:endParaRPr lang="en-US" sz="3600" dirty="0"/>
          </a:p>
        </p:txBody>
      </p:sp>
    </p:spTree>
    <p:extLst>
      <p:ext uri="{BB962C8B-B14F-4D97-AF65-F5344CB8AC3E}">
        <p14:creationId xmlns:p14="http://schemas.microsoft.com/office/powerpoint/2010/main" val="16855576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0"/>
            <a:ext cx="11994205" cy="6858000"/>
          </a:xfrm>
        </p:spPr>
        <p:txBody>
          <a:bodyPr>
            <a:normAutofit/>
          </a:bodyPr>
          <a:lstStyle/>
          <a:p>
            <a:r>
              <a:rPr lang="en-US" sz="3600" b="1" u="sng" dirty="0" smtClean="0">
                <a:solidFill>
                  <a:schemeClr val="accent1">
                    <a:lumMod val="50000"/>
                  </a:schemeClr>
                </a:solidFill>
                <a:effectLst/>
              </a:rPr>
              <a:t>4</a:t>
            </a:r>
            <a:r>
              <a:rPr lang="en-US" sz="3600" b="1" u="sng" baseline="30000" dirty="0" smtClean="0">
                <a:solidFill>
                  <a:schemeClr val="accent1">
                    <a:lumMod val="50000"/>
                  </a:schemeClr>
                </a:solidFill>
                <a:effectLst/>
              </a:rPr>
              <a:t>th</a:t>
            </a:r>
            <a:r>
              <a:rPr lang="en-US" sz="3600" b="1" u="sng" dirty="0" smtClean="0">
                <a:solidFill>
                  <a:schemeClr val="accent1">
                    <a:lumMod val="50000"/>
                  </a:schemeClr>
                </a:solidFill>
                <a:effectLst/>
              </a:rPr>
              <a:t> </a:t>
            </a:r>
            <a:r>
              <a:rPr lang="en-US" sz="3600" dirty="0" smtClean="0">
                <a:effectLst/>
              </a:rPr>
              <a:t>It </a:t>
            </a:r>
            <a:r>
              <a:rPr lang="en-US" sz="3600" dirty="0" smtClean="0">
                <a:effectLst/>
              </a:rPr>
              <a:t>also validates the Old Testament prophecies that foretold of Jesus’ suffering and resurrection </a:t>
            </a:r>
            <a:r>
              <a:rPr lang="en-US" sz="3600" dirty="0" smtClean="0">
                <a:effectLst/>
              </a:rPr>
              <a:t>(</a:t>
            </a:r>
            <a:r>
              <a:rPr lang="en-US" sz="3600" dirty="0" smtClean="0">
                <a:effectLst/>
                <a:hlinkClick r:id="rId2"/>
              </a:rPr>
              <a:t>Acts </a:t>
            </a:r>
            <a:r>
              <a:rPr lang="en-US" sz="3600" dirty="0" smtClean="0">
                <a:effectLst/>
                <a:hlinkClick r:id="rId2"/>
              </a:rPr>
              <a:t>17:2–3</a:t>
            </a:r>
            <a:r>
              <a:rPr lang="en-US" sz="3600" dirty="0" smtClean="0">
                <a:effectLst/>
              </a:rPr>
              <a:t>). </a:t>
            </a:r>
          </a:p>
          <a:p>
            <a:r>
              <a:rPr lang="en-US" sz="3600" dirty="0" smtClean="0">
                <a:effectLst/>
              </a:rPr>
              <a:t>Christ’s resurrection also authenticated His own claims that He would be raised on the third day (</a:t>
            </a:r>
            <a:r>
              <a:rPr lang="en-US" sz="3600" dirty="0" smtClean="0">
                <a:effectLst/>
                <a:hlinkClick r:id="rId3"/>
              </a:rPr>
              <a:t>Mark 8:31</a:t>
            </a:r>
            <a:r>
              <a:rPr lang="en-US" sz="3600" dirty="0" smtClean="0">
                <a:effectLst/>
              </a:rPr>
              <a:t>; </a:t>
            </a:r>
            <a:r>
              <a:rPr lang="en-US" sz="3600" dirty="0" smtClean="0">
                <a:effectLst/>
                <a:hlinkClick r:id="rId4"/>
              </a:rPr>
              <a:t>9:31</a:t>
            </a:r>
            <a:r>
              <a:rPr lang="en-US" sz="3600" dirty="0" smtClean="0">
                <a:effectLst/>
              </a:rPr>
              <a:t>; </a:t>
            </a:r>
            <a:r>
              <a:rPr lang="en-US" sz="3600" dirty="0" smtClean="0">
                <a:effectLst/>
                <a:hlinkClick r:id="rId5"/>
              </a:rPr>
              <a:t>10:34</a:t>
            </a:r>
            <a:r>
              <a:rPr lang="en-US" sz="3600" dirty="0" smtClean="0">
                <a:effectLst/>
              </a:rPr>
              <a:t>). </a:t>
            </a:r>
          </a:p>
          <a:p>
            <a:r>
              <a:rPr lang="en-US" sz="3600" dirty="0" smtClean="0">
                <a:effectLst/>
              </a:rPr>
              <a:t>If Jesus Christ is not resurrected, then we have no hope that we will be, either.</a:t>
            </a:r>
          </a:p>
          <a:p>
            <a:r>
              <a:rPr lang="en-US" sz="3600" b="1" u="sng" dirty="0" smtClean="0">
                <a:solidFill>
                  <a:srgbClr val="00B050"/>
                </a:solidFill>
                <a:effectLst/>
              </a:rPr>
              <a:t> In fact, apart from Christ’s resurrection, we have no Savior, no salvation, and no hope of eternal life.</a:t>
            </a:r>
          </a:p>
          <a:p>
            <a:r>
              <a:rPr lang="en-US" sz="3600" dirty="0" smtClean="0">
                <a:effectLst/>
              </a:rPr>
              <a:t> As Paul said, our faith would be “useless,” the gospel would be altogether powerless, and our sins would remain unforgiven (</a:t>
            </a:r>
            <a:r>
              <a:rPr lang="en-US" sz="3600" dirty="0" smtClean="0">
                <a:effectLst/>
                <a:hlinkClick r:id="rId6"/>
              </a:rPr>
              <a:t>1 Corinthians 15:14–19</a:t>
            </a:r>
            <a:r>
              <a:rPr lang="en-US" sz="3600" dirty="0" smtClean="0">
                <a:effectLst/>
              </a:rPr>
              <a:t>).</a:t>
            </a:r>
            <a:endParaRPr lang="en-US" sz="3600" dirty="0"/>
          </a:p>
        </p:txBody>
      </p:sp>
    </p:spTree>
    <p:extLst>
      <p:ext uri="{BB962C8B-B14F-4D97-AF65-F5344CB8AC3E}">
        <p14:creationId xmlns:p14="http://schemas.microsoft.com/office/powerpoint/2010/main" val="34829926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8996" y="1490645"/>
            <a:ext cx="6858000" cy="3801202"/>
          </a:xfrm>
        </p:spPr>
      </p:pic>
      <p:sp>
        <p:nvSpPr>
          <p:cNvPr id="6" name="TextBox 5"/>
          <p:cNvSpPr txBox="1"/>
          <p:nvPr/>
        </p:nvSpPr>
        <p:spPr>
          <a:xfrm>
            <a:off x="2723745" y="457200"/>
            <a:ext cx="5476820" cy="646331"/>
          </a:xfrm>
          <a:prstGeom prst="rect">
            <a:avLst/>
          </a:prstGeom>
          <a:noFill/>
        </p:spPr>
        <p:txBody>
          <a:bodyPr wrap="none" rtlCol="0">
            <a:spAutoFit/>
          </a:bodyPr>
          <a:lstStyle/>
          <a:p>
            <a:r>
              <a:rPr lang="en-US" sz="3600" b="1" dirty="0" smtClean="0"/>
              <a:t>To Spend Eternity With God</a:t>
            </a:r>
            <a:endParaRPr lang="en-US" sz="3600" b="1" dirty="0"/>
          </a:p>
        </p:txBody>
      </p:sp>
      <p:sp>
        <p:nvSpPr>
          <p:cNvPr id="2" name="TextBox 1"/>
          <p:cNvSpPr txBox="1"/>
          <p:nvPr/>
        </p:nvSpPr>
        <p:spPr>
          <a:xfrm>
            <a:off x="1780162" y="5710136"/>
            <a:ext cx="9364244" cy="584775"/>
          </a:xfrm>
          <a:prstGeom prst="rect">
            <a:avLst/>
          </a:prstGeom>
          <a:noFill/>
        </p:spPr>
        <p:txBody>
          <a:bodyPr wrap="square" rtlCol="0">
            <a:spAutoFit/>
          </a:bodyPr>
          <a:lstStyle/>
          <a:p>
            <a:r>
              <a:rPr lang="en-US" sz="3200" b="1" i="1" u="sng" dirty="0" smtClean="0">
                <a:solidFill>
                  <a:srgbClr val="00B050"/>
                </a:solidFill>
              </a:rPr>
              <a:t>That’s what I want.  Isn’t it what you want?</a:t>
            </a:r>
            <a:endParaRPr lang="en-US" sz="3200" b="1" i="1" u="sng" dirty="0">
              <a:solidFill>
                <a:srgbClr val="00B050"/>
              </a:solidFill>
            </a:endParaRPr>
          </a:p>
        </p:txBody>
      </p:sp>
    </p:spTree>
    <p:extLst>
      <p:ext uri="{BB962C8B-B14F-4D97-AF65-F5344CB8AC3E}">
        <p14:creationId xmlns:p14="http://schemas.microsoft.com/office/powerpoint/2010/main" val="31171750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42843" cy="6858000"/>
          </a:xfrm>
        </p:spPr>
        <p:txBody>
          <a:bodyPr>
            <a:normAutofit/>
          </a:bodyPr>
          <a:lstStyle/>
          <a:p>
            <a:r>
              <a:rPr lang="en-US" sz="3600" dirty="0" smtClean="0">
                <a:effectLst/>
              </a:rPr>
              <a:t/>
            </a:r>
            <a:br>
              <a:rPr lang="en-US" sz="3600" dirty="0" smtClean="0">
                <a:effectLst/>
              </a:rPr>
            </a:br>
            <a:r>
              <a:rPr lang="en-US" sz="3600" dirty="0" smtClean="0">
                <a:effectLst/>
              </a:rPr>
              <a:t>Jesus said, “</a:t>
            </a:r>
            <a:r>
              <a:rPr lang="en-US" sz="3600" dirty="0" smtClean="0">
                <a:effectLst/>
                <a:hlinkClick r:id="rId2"/>
              </a:rPr>
              <a:t>I am the resurrection and the life</a:t>
            </a:r>
            <a:r>
              <a:rPr lang="en-US" sz="3600" dirty="0" smtClean="0">
                <a:effectLst/>
              </a:rPr>
              <a:t>” (</a:t>
            </a:r>
            <a:r>
              <a:rPr lang="en-US" sz="3600" dirty="0" smtClean="0">
                <a:effectLst/>
                <a:hlinkClick r:id="rId3"/>
              </a:rPr>
              <a:t>John 11:25</a:t>
            </a:r>
            <a:r>
              <a:rPr lang="en-US" sz="3600" dirty="0" smtClean="0">
                <a:effectLst/>
              </a:rPr>
              <a:t>), and in that statement claimed to be the source of both.</a:t>
            </a:r>
          </a:p>
          <a:p>
            <a:r>
              <a:rPr lang="en-US" sz="3600" dirty="0" smtClean="0">
                <a:effectLst/>
              </a:rPr>
              <a:t>          Jesus </a:t>
            </a:r>
            <a:r>
              <a:rPr lang="en-US" sz="3600" dirty="0" smtClean="0">
                <a:effectLst/>
              </a:rPr>
              <a:t>does more than </a:t>
            </a:r>
            <a:r>
              <a:rPr lang="en-US" sz="3600" i="1" dirty="0" smtClean="0">
                <a:effectLst/>
              </a:rPr>
              <a:t>give</a:t>
            </a:r>
            <a:r>
              <a:rPr lang="en-US" sz="3600" dirty="0" smtClean="0">
                <a:effectLst/>
              </a:rPr>
              <a:t> life; </a:t>
            </a:r>
            <a:r>
              <a:rPr lang="en-US" sz="3600" b="1" u="sng" dirty="0" smtClean="0">
                <a:effectLst/>
              </a:rPr>
              <a:t>He </a:t>
            </a:r>
            <a:r>
              <a:rPr lang="en-US" sz="3600" b="1" i="1" u="sng" dirty="0" smtClean="0">
                <a:effectLst/>
              </a:rPr>
              <a:t>is</a:t>
            </a:r>
            <a:r>
              <a:rPr lang="en-US" sz="3600" b="1" u="sng" dirty="0" smtClean="0">
                <a:effectLst/>
              </a:rPr>
              <a:t> life</a:t>
            </a:r>
            <a:r>
              <a:rPr lang="en-US" sz="3600" dirty="0" smtClean="0">
                <a:effectLst/>
              </a:rPr>
              <a:t>, and that’s why death has no power over Him. Jesus confers His life on those who </a:t>
            </a:r>
            <a:r>
              <a:rPr lang="en-US" sz="3600" dirty="0" smtClean="0"/>
              <a:t>obey</a:t>
            </a:r>
            <a:r>
              <a:rPr lang="en-US" sz="3600" dirty="0" smtClean="0">
                <a:effectLst/>
              </a:rPr>
              <a:t> </a:t>
            </a:r>
            <a:r>
              <a:rPr lang="en-US" sz="3600" dirty="0" smtClean="0">
                <a:effectLst/>
              </a:rPr>
              <a:t>Him, so that we can share His triumph over death </a:t>
            </a:r>
            <a:endParaRPr lang="en-US" sz="3600" dirty="0" smtClean="0">
              <a:effectLst/>
            </a:endParaRPr>
          </a:p>
          <a:p>
            <a:r>
              <a:rPr lang="en-US" sz="3600" dirty="0" smtClean="0">
                <a:effectLst/>
              </a:rPr>
              <a:t>(</a:t>
            </a:r>
            <a:r>
              <a:rPr lang="en-US" sz="3600" dirty="0" smtClean="0">
                <a:effectLst/>
                <a:hlinkClick r:id="rId4"/>
              </a:rPr>
              <a:t>1 John 5:11–12</a:t>
            </a:r>
            <a:r>
              <a:rPr lang="en-US" sz="3600" dirty="0" smtClean="0">
                <a:effectLst/>
              </a:rPr>
              <a:t>). </a:t>
            </a:r>
            <a:endParaRPr lang="en-US" sz="3600" dirty="0" smtClean="0">
              <a:effectLst/>
            </a:endParaRPr>
          </a:p>
          <a:p>
            <a:r>
              <a:rPr lang="en-US" sz="3600" dirty="0"/>
              <a:t> </a:t>
            </a:r>
            <a:r>
              <a:rPr lang="en-US" sz="3600" dirty="0" smtClean="0"/>
              <a:t>  </a:t>
            </a:r>
            <a:r>
              <a:rPr lang="en-US" sz="3600" dirty="0" smtClean="0">
                <a:effectLst/>
              </a:rPr>
              <a:t>We </a:t>
            </a:r>
            <a:r>
              <a:rPr lang="en-US" sz="3600" dirty="0" smtClean="0">
                <a:effectLst/>
              </a:rPr>
              <a:t>who believe in Jesus </a:t>
            </a:r>
            <a:r>
              <a:rPr lang="en-US" sz="3600" dirty="0" smtClean="0">
                <a:effectLst/>
              </a:rPr>
              <a:t>Christ and are faithful till death, </a:t>
            </a:r>
            <a:r>
              <a:rPr lang="en-US" sz="3600" dirty="0" smtClean="0">
                <a:effectLst/>
              </a:rPr>
              <a:t>will personally experience resurrection because, having the life Jesus gives, we have overcome death. </a:t>
            </a:r>
            <a:r>
              <a:rPr lang="en-US" sz="3600" dirty="0" smtClean="0"/>
              <a:t>When we are in Jesus, it is </a:t>
            </a:r>
            <a:r>
              <a:rPr lang="en-US" sz="3600" dirty="0" smtClean="0">
                <a:effectLst/>
              </a:rPr>
              <a:t> </a:t>
            </a:r>
            <a:r>
              <a:rPr lang="en-US" sz="3600" dirty="0" smtClean="0">
                <a:effectLst/>
              </a:rPr>
              <a:t>impossible for death to win (</a:t>
            </a:r>
            <a:r>
              <a:rPr lang="en-US" sz="3600" dirty="0" smtClean="0">
                <a:effectLst/>
                <a:hlinkClick r:id="rId5"/>
              </a:rPr>
              <a:t>1 Corinthians 15:53–57</a:t>
            </a:r>
            <a:r>
              <a:rPr lang="en-US" sz="3600" dirty="0" smtClean="0">
                <a:effectLst/>
              </a:rPr>
              <a:t>).</a:t>
            </a:r>
            <a:endParaRPr lang="en-US" sz="3600" dirty="0"/>
          </a:p>
        </p:txBody>
      </p:sp>
    </p:spTree>
    <p:extLst>
      <p:ext uri="{BB962C8B-B14F-4D97-AF65-F5344CB8AC3E}">
        <p14:creationId xmlns:p14="http://schemas.microsoft.com/office/powerpoint/2010/main" val="22973736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460" y="107004"/>
            <a:ext cx="11945566" cy="6069959"/>
          </a:xfrm>
        </p:spPr>
        <p:txBody>
          <a:bodyPr>
            <a:noAutofit/>
          </a:bodyPr>
          <a:lstStyle/>
          <a:p>
            <a:pPr marL="0" indent="0">
              <a:buNone/>
            </a:pPr>
            <a:r>
              <a:rPr lang="en-US" sz="4000" b="1" dirty="0" smtClean="0">
                <a:solidFill>
                  <a:schemeClr val="accent1">
                    <a:lumMod val="50000"/>
                  </a:schemeClr>
                </a:solidFill>
                <a:effectLst/>
              </a:rPr>
              <a:t>#5  </a:t>
            </a:r>
            <a:r>
              <a:rPr lang="en-US" sz="4000" dirty="0" smtClean="0">
                <a:effectLst/>
              </a:rPr>
              <a:t>. </a:t>
            </a:r>
            <a:r>
              <a:rPr lang="en-US" sz="4000" dirty="0" smtClean="0">
                <a:effectLst/>
              </a:rPr>
              <a:t>The resurrection of Jesus Christ is important as a testimony to the resurrection of human beings, which is a basic tenet of the Christian faith. </a:t>
            </a:r>
            <a:endParaRPr lang="en-US" sz="4000" dirty="0" smtClean="0">
              <a:effectLst/>
            </a:endParaRPr>
          </a:p>
          <a:p>
            <a:pPr marL="0" indent="0">
              <a:buNone/>
            </a:pPr>
            <a:r>
              <a:rPr lang="en-US" sz="4000" dirty="0"/>
              <a:t> </a:t>
            </a:r>
            <a:r>
              <a:rPr lang="en-US" sz="4000" dirty="0" smtClean="0"/>
              <a:t> </a:t>
            </a:r>
            <a:r>
              <a:rPr lang="en-US" sz="4000" dirty="0" smtClean="0">
                <a:effectLst/>
              </a:rPr>
              <a:t>Unlike </a:t>
            </a:r>
            <a:r>
              <a:rPr lang="en-US" sz="4000" dirty="0" smtClean="0">
                <a:effectLst/>
              </a:rPr>
              <a:t>other religions, Christianity possesses a Founder who </a:t>
            </a:r>
            <a:r>
              <a:rPr lang="en-US" sz="4000" b="1" u="sng" dirty="0" smtClean="0">
                <a:solidFill>
                  <a:schemeClr val="accent1">
                    <a:lumMod val="50000"/>
                  </a:schemeClr>
                </a:solidFill>
                <a:effectLst/>
              </a:rPr>
              <a:t>transcends death and promises that His followers will do the same</a:t>
            </a:r>
            <a:r>
              <a:rPr lang="en-US" sz="4000" dirty="0" smtClean="0">
                <a:effectLst/>
              </a:rPr>
              <a:t>. Every other religion was founded by men or prophets whose end was the grave. As Christians, we know that </a:t>
            </a:r>
            <a:r>
              <a:rPr lang="en-US" sz="4000" dirty="0" smtClean="0"/>
              <a:t>Jesus </a:t>
            </a:r>
            <a:r>
              <a:rPr lang="en-US" sz="4000" dirty="0" smtClean="0">
                <a:effectLst/>
              </a:rPr>
              <a:t> </a:t>
            </a:r>
            <a:r>
              <a:rPr lang="en-US" sz="4000" dirty="0" smtClean="0">
                <a:effectLst/>
              </a:rPr>
              <a:t>became man, died for our sins, and was resurrected the third day. The grave could not hold </a:t>
            </a:r>
            <a:r>
              <a:rPr lang="en-US" sz="4000" dirty="0" err="1" smtClean="0">
                <a:effectLst/>
              </a:rPr>
              <a:t>Him.And</a:t>
            </a:r>
            <a:r>
              <a:rPr lang="en-US" sz="4000" dirty="0" smtClean="0">
                <a:effectLst/>
              </a:rPr>
              <a:t> it won’t hold us !  </a:t>
            </a:r>
            <a:r>
              <a:rPr lang="en-US" sz="4000" dirty="0" smtClean="0">
                <a:effectLst/>
              </a:rPr>
              <a:t>He lives, </a:t>
            </a:r>
            <a:r>
              <a:rPr lang="en-US" sz="4000" dirty="0" smtClean="0">
                <a:effectLst/>
              </a:rPr>
              <a:t>and so shall </a:t>
            </a:r>
            <a:r>
              <a:rPr lang="en-US" sz="4000" dirty="0" err="1" smtClean="0">
                <a:effectLst/>
              </a:rPr>
              <a:t>we..and</a:t>
            </a:r>
            <a:r>
              <a:rPr lang="en-US" sz="4000" dirty="0" smtClean="0">
                <a:effectLst/>
              </a:rPr>
              <a:t> </a:t>
            </a:r>
            <a:r>
              <a:rPr lang="en-US" sz="4000" dirty="0" smtClean="0">
                <a:effectLst/>
              </a:rPr>
              <a:t>He sits today at the right hand of the Father in heaven (</a:t>
            </a:r>
            <a:r>
              <a:rPr lang="en-US" sz="4000" dirty="0" smtClean="0">
                <a:effectLst/>
                <a:hlinkClick r:id="rId2"/>
              </a:rPr>
              <a:t>Hebrews 10:12</a:t>
            </a:r>
            <a:r>
              <a:rPr lang="en-US" sz="4000" dirty="0" smtClean="0">
                <a:effectLst/>
              </a:rPr>
              <a:t>).</a:t>
            </a:r>
            <a:endParaRPr lang="en-US" sz="4000" dirty="0"/>
          </a:p>
        </p:txBody>
      </p:sp>
    </p:spTree>
    <p:extLst>
      <p:ext uri="{BB962C8B-B14F-4D97-AF65-F5344CB8AC3E}">
        <p14:creationId xmlns:p14="http://schemas.microsoft.com/office/powerpoint/2010/main" val="39109547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4289" y="1770434"/>
            <a:ext cx="6955277" cy="3570051"/>
          </a:xfrm>
        </p:spPr>
      </p:pic>
      <p:sp>
        <p:nvSpPr>
          <p:cNvPr id="5" name="TextBox 4"/>
          <p:cNvSpPr txBox="1"/>
          <p:nvPr/>
        </p:nvSpPr>
        <p:spPr>
          <a:xfrm>
            <a:off x="4270443" y="437744"/>
            <a:ext cx="4467377" cy="769441"/>
          </a:xfrm>
          <a:prstGeom prst="rect">
            <a:avLst/>
          </a:prstGeom>
          <a:noFill/>
        </p:spPr>
        <p:txBody>
          <a:bodyPr wrap="square" rtlCol="0">
            <a:spAutoFit/>
          </a:bodyPr>
          <a:lstStyle/>
          <a:p>
            <a:r>
              <a:rPr lang="en-US" sz="4400" b="1" dirty="0" smtClean="0"/>
              <a:t>To Be forgiven</a:t>
            </a:r>
            <a:endParaRPr lang="en-US" sz="4400" b="1" dirty="0"/>
          </a:p>
        </p:txBody>
      </p:sp>
      <p:sp>
        <p:nvSpPr>
          <p:cNvPr id="3" name="TextBox 2"/>
          <p:cNvSpPr txBox="1"/>
          <p:nvPr/>
        </p:nvSpPr>
        <p:spPr>
          <a:xfrm>
            <a:off x="4980561" y="5549791"/>
            <a:ext cx="2607013" cy="707886"/>
          </a:xfrm>
          <a:prstGeom prst="rect">
            <a:avLst/>
          </a:prstGeom>
          <a:noFill/>
        </p:spPr>
        <p:txBody>
          <a:bodyPr wrap="square" rtlCol="0">
            <a:spAutoFit/>
          </a:bodyPr>
          <a:lstStyle/>
          <a:p>
            <a:r>
              <a:rPr lang="en-US" sz="4000" b="1" dirty="0" smtClean="0">
                <a:solidFill>
                  <a:srgbClr val="00B050"/>
                </a:solidFill>
              </a:rPr>
              <a:t>I Tim. 1:15 </a:t>
            </a:r>
            <a:endParaRPr lang="en-US" sz="4000" b="1" dirty="0">
              <a:solidFill>
                <a:srgbClr val="00B050"/>
              </a:solidFill>
            </a:endParaRPr>
          </a:p>
        </p:txBody>
      </p:sp>
    </p:spTree>
    <p:extLst>
      <p:ext uri="{BB962C8B-B14F-4D97-AF65-F5344CB8AC3E}">
        <p14:creationId xmlns:p14="http://schemas.microsoft.com/office/powerpoint/2010/main" val="1706124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370" y="214008"/>
            <a:ext cx="11896928" cy="6459165"/>
          </a:xfrm>
        </p:spPr>
        <p:txBody>
          <a:bodyPr>
            <a:normAutofit/>
          </a:bodyPr>
          <a:lstStyle/>
          <a:p>
            <a:endParaRPr lang="en-US" sz="3600" dirty="0" smtClean="0">
              <a:effectLst/>
            </a:endParaRPr>
          </a:p>
          <a:p>
            <a:r>
              <a:rPr lang="en-US" sz="3600" dirty="0" smtClean="0">
                <a:effectLst/>
              </a:rPr>
              <a:t>    The </a:t>
            </a:r>
            <a:r>
              <a:rPr lang="en-US" sz="3600" dirty="0" smtClean="0">
                <a:effectLst/>
              </a:rPr>
              <a:t>Word of God guarantees the believer’s resurrection at the coming of Jesus Christ for His church . Such assurance results in a great song of triumph as Paul writes in </a:t>
            </a:r>
            <a:endParaRPr lang="en-US" sz="3600" dirty="0" smtClean="0">
              <a:effectLst/>
            </a:endParaRPr>
          </a:p>
          <a:p>
            <a:r>
              <a:rPr lang="en-US" sz="3600" dirty="0">
                <a:hlinkClick r:id="rId2"/>
              </a:rPr>
              <a:t> </a:t>
            </a:r>
            <a:r>
              <a:rPr lang="en-US" sz="3600" dirty="0" smtClean="0">
                <a:hlinkClick r:id="rId2"/>
              </a:rPr>
              <a:t>   </a:t>
            </a:r>
            <a:r>
              <a:rPr lang="en-US" sz="3600" dirty="0" smtClean="0">
                <a:effectLst/>
                <a:hlinkClick r:id="rId2"/>
              </a:rPr>
              <a:t>1 </a:t>
            </a:r>
            <a:r>
              <a:rPr lang="en-US" sz="3600" dirty="0" smtClean="0">
                <a:effectLst/>
                <a:hlinkClick r:id="rId2"/>
              </a:rPr>
              <a:t>Corinthians 15:55</a:t>
            </a:r>
            <a:r>
              <a:rPr lang="en-US" sz="3600" dirty="0" smtClean="0">
                <a:effectLst/>
              </a:rPr>
              <a:t>, “Where, O death, is your victory? Where, O death, is your sting?” (cf. </a:t>
            </a:r>
            <a:r>
              <a:rPr lang="en-US" sz="3600" dirty="0" smtClean="0">
                <a:effectLst/>
                <a:hlinkClick r:id="rId3"/>
              </a:rPr>
              <a:t>Hosea 13:14</a:t>
            </a:r>
            <a:r>
              <a:rPr lang="en-US" sz="3600" dirty="0" smtClean="0">
                <a:effectLst/>
              </a:rPr>
              <a:t>).</a:t>
            </a:r>
            <a:endParaRPr lang="en-US" sz="3600" dirty="0"/>
          </a:p>
        </p:txBody>
      </p:sp>
    </p:spTree>
    <p:extLst>
      <p:ext uri="{BB962C8B-B14F-4D97-AF65-F5344CB8AC3E}">
        <p14:creationId xmlns:p14="http://schemas.microsoft.com/office/powerpoint/2010/main" val="2948207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136187"/>
            <a:ext cx="12269821" cy="6721813"/>
          </a:xfrm>
        </p:spPr>
        <p:txBody>
          <a:bodyPr>
            <a:normAutofit/>
          </a:bodyPr>
          <a:lstStyle/>
          <a:p>
            <a:r>
              <a:rPr lang="en-US" sz="3600" b="1" u="sng" dirty="0" smtClean="0">
                <a:solidFill>
                  <a:srgbClr val="FF0000"/>
                </a:solidFill>
                <a:effectLst/>
              </a:rPr>
              <a:t>The importance of the resurrection of Christ has an impact on our service to the Lord now. </a:t>
            </a:r>
            <a:r>
              <a:rPr lang="en-US" sz="3600" dirty="0" smtClean="0">
                <a:effectLst/>
              </a:rPr>
              <a:t>Paul ends his discourse on resurrection with these words: </a:t>
            </a:r>
            <a:r>
              <a:rPr lang="en-US" sz="3600" dirty="0" smtClean="0">
                <a:effectLst/>
              </a:rPr>
              <a:t>” </a:t>
            </a:r>
            <a:r>
              <a:rPr lang="en-US" sz="3600" dirty="0" smtClean="0">
                <a:effectLst/>
              </a:rPr>
              <a:t>(</a:t>
            </a:r>
            <a:r>
              <a:rPr lang="en-US" sz="3600" dirty="0" smtClean="0">
                <a:effectLst/>
                <a:hlinkClick r:id="rId2"/>
              </a:rPr>
              <a:t>1 Corinthians 15:58</a:t>
            </a:r>
            <a:r>
              <a:rPr lang="en-US" sz="3600" dirty="0" smtClean="0">
                <a:effectLst/>
              </a:rPr>
              <a:t>).   </a:t>
            </a:r>
          </a:p>
          <a:p>
            <a:r>
              <a:rPr lang="en-US" sz="3600" dirty="0"/>
              <a:t> </a:t>
            </a:r>
            <a:r>
              <a:rPr lang="en-US" sz="3600" dirty="0" smtClean="0"/>
              <a:t>      </a:t>
            </a:r>
            <a:r>
              <a:rPr lang="en-US" sz="3600" dirty="0" smtClean="0">
                <a:effectLst/>
              </a:rPr>
              <a:t>Because </a:t>
            </a:r>
            <a:r>
              <a:rPr lang="en-US" sz="3600" dirty="0" smtClean="0">
                <a:effectLst/>
              </a:rPr>
              <a:t>we know we will be resurrected to new life, we can endure persecution and danger for Christ’s sake (verses 30–32), just as our Lord did</a:t>
            </a:r>
            <a:r>
              <a:rPr lang="en-US" sz="3600" dirty="0" smtClean="0">
                <a:effectLst/>
              </a:rPr>
              <a:t>.</a:t>
            </a:r>
          </a:p>
          <a:p>
            <a:r>
              <a:rPr lang="en-US" sz="3600" dirty="0"/>
              <a:t> </a:t>
            </a:r>
            <a:r>
              <a:rPr lang="en-US" sz="3600" dirty="0" smtClean="0"/>
              <a:t>   </a:t>
            </a:r>
            <a:r>
              <a:rPr lang="en-US" sz="3600" dirty="0" smtClean="0">
                <a:effectLst/>
              </a:rPr>
              <a:t> </a:t>
            </a:r>
            <a:r>
              <a:rPr lang="en-US" sz="3600" dirty="0" smtClean="0">
                <a:effectLst/>
              </a:rPr>
              <a:t>Because of the resurrection of Jesus Christ, thousands of </a:t>
            </a:r>
            <a:r>
              <a:rPr lang="en-US" sz="3600" dirty="0" smtClean="0">
                <a:effectLst/>
                <a:hlinkClick r:id="rId3"/>
              </a:rPr>
              <a:t>Christian martyrs</a:t>
            </a:r>
            <a:r>
              <a:rPr lang="en-US" sz="3600" dirty="0" smtClean="0">
                <a:effectLst/>
              </a:rPr>
              <a:t> through history have willingly traded their earthly lives for everlasting life and the promise of resurrection.</a:t>
            </a:r>
            <a:endParaRPr lang="en-US" sz="3600" dirty="0"/>
          </a:p>
        </p:txBody>
      </p:sp>
    </p:spTree>
    <p:extLst>
      <p:ext uri="{BB962C8B-B14F-4D97-AF65-F5344CB8AC3E}">
        <p14:creationId xmlns:p14="http://schemas.microsoft.com/office/powerpoint/2010/main" val="360173338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7820"/>
            <a:ext cx="12191999" cy="6780179"/>
          </a:xfrm>
        </p:spPr>
      </p:pic>
    </p:spTree>
    <p:extLst>
      <p:ext uri="{BB962C8B-B14F-4D97-AF65-F5344CB8AC3E}">
        <p14:creationId xmlns:p14="http://schemas.microsoft.com/office/powerpoint/2010/main" val="2071729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4800" dirty="0" smtClean="0"/>
              <a:t>The Convincing proof in the </a:t>
            </a:r>
            <a:r>
              <a:rPr lang="en-US" sz="4800" dirty="0" smtClean="0"/>
              <a:t>New Testament</a:t>
            </a:r>
          </a:p>
          <a:p>
            <a:r>
              <a:rPr lang="en-US" sz="4800" dirty="0" smtClean="0"/>
              <a:t>Days…</a:t>
            </a:r>
          </a:p>
          <a:p>
            <a:r>
              <a:rPr lang="en-US" sz="4800" b="1" u="sng" dirty="0" smtClean="0">
                <a:solidFill>
                  <a:srgbClr val="FF0000"/>
                </a:solidFill>
              </a:rPr>
              <a:t>The </a:t>
            </a:r>
            <a:r>
              <a:rPr lang="en-US" sz="4800" b="1" u="sng" dirty="0" smtClean="0">
                <a:solidFill>
                  <a:srgbClr val="FF0000"/>
                </a:solidFill>
              </a:rPr>
              <a:t>Appearances of Jesus after He was </a:t>
            </a:r>
          </a:p>
          <a:p>
            <a:r>
              <a:rPr lang="en-US" sz="4800" b="1" u="sng" dirty="0" smtClean="0">
                <a:solidFill>
                  <a:srgbClr val="FF0000"/>
                </a:solidFill>
              </a:rPr>
              <a:t>Raised from the dead</a:t>
            </a:r>
            <a:r>
              <a:rPr lang="en-US" sz="4800" b="1" u="sng" dirty="0" smtClean="0">
                <a:solidFill>
                  <a:srgbClr val="FF0000"/>
                </a:solidFill>
              </a:rPr>
              <a:t>. People saw Him</a:t>
            </a:r>
          </a:p>
          <a:p>
            <a:r>
              <a:rPr lang="en-US" sz="4800" b="1" u="sng" dirty="0" smtClean="0">
                <a:solidFill>
                  <a:srgbClr val="FF0000"/>
                </a:solidFill>
              </a:rPr>
              <a:t>Alive who had seen him dead!</a:t>
            </a:r>
            <a:endParaRPr lang="en-US" sz="4800" b="1" u="sng" dirty="0">
              <a:solidFill>
                <a:srgbClr val="FF0000"/>
              </a:solidFill>
            </a:endParaRPr>
          </a:p>
        </p:txBody>
      </p:sp>
    </p:spTree>
    <p:extLst>
      <p:ext uri="{BB962C8B-B14F-4D97-AF65-F5344CB8AC3E}">
        <p14:creationId xmlns:p14="http://schemas.microsoft.com/office/powerpoint/2010/main" val="231846685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825" y="136186"/>
            <a:ext cx="11858017" cy="6614809"/>
          </a:xfrm>
        </p:spPr>
        <p:txBody>
          <a:bodyPr>
            <a:normAutofit/>
          </a:bodyPr>
          <a:lstStyle/>
          <a:p>
            <a:r>
              <a:rPr lang="en-US" sz="3600" dirty="0" smtClean="0">
                <a:effectLst/>
              </a:rPr>
              <a:t>    </a:t>
            </a:r>
          </a:p>
          <a:p>
            <a:endParaRPr lang="en-US" sz="3600" dirty="0"/>
          </a:p>
          <a:p>
            <a:r>
              <a:rPr lang="en-US" sz="3600" dirty="0" smtClean="0">
                <a:effectLst/>
              </a:rPr>
              <a:t>     The </a:t>
            </a:r>
            <a:r>
              <a:rPr lang="en-US" sz="3600" dirty="0" smtClean="0">
                <a:effectLst/>
              </a:rPr>
              <a:t>resurrection is the triumphant and glorious victory for every </a:t>
            </a:r>
            <a:r>
              <a:rPr lang="en-US" sz="3600" dirty="0" smtClean="0">
                <a:effectLst/>
              </a:rPr>
              <a:t>faithful believer</a:t>
            </a:r>
            <a:r>
              <a:rPr lang="en-US" sz="3600" dirty="0" smtClean="0">
                <a:effectLst/>
              </a:rPr>
              <a:t>. </a:t>
            </a:r>
            <a:endParaRPr lang="en-US" sz="3600" dirty="0" smtClean="0">
              <a:effectLst/>
            </a:endParaRPr>
          </a:p>
          <a:p>
            <a:r>
              <a:rPr lang="en-US" sz="3600" dirty="0"/>
              <a:t> </a:t>
            </a:r>
            <a:r>
              <a:rPr lang="en-US" sz="3600" dirty="0" smtClean="0"/>
              <a:t>   </a:t>
            </a:r>
            <a:r>
              <a:rPr lang="en-US" sz="3600" dirty="0" smtClean="0">
                <a:effectLst/>
              </a:rPr>
              <a:t>Jesus </a:t>
            </a:r>
            <a:r>
              <a:rPr lang="en-US" sz="3600" dirty="0" smtClean="0">
                <a:effectLst/>
              </a:rPr>
              <a:t>Christ died, was buried, and rose the third day according to the Scriptures (</a:t>
            </a:r>
            <a:r>
              <a:rPr lang="en-US" sz="3600" dirty="0" smtClean="0">
                <a:effectLst/>
                <a:hlinkClick r:id="rId2"/>
              </a:rPr>
              <a:t>1 Corinthians 15:3–4</a:t>
            </a:r>
            <a:r>
              <a:rPr lang="en-US" sz="3600" dirty="0" smtClean="0">
                <a:effectLst/>
              </a:rPr>
              <a:t>). </a:t>
            </a:r>
            <a:r>
              <a:rPr lang="en-US" sz="3600" b="1" u="sng" dirty="0" smtClean="0">
                <a:solidFill>
                  <a:schemeClr val="accent1">
                    <a:lumMod val="50000"/>
                  </a:schemeClr>
                </a:solidFill>
                <a:effectLst/>
              </a:rPr>
              <a:t>And He is coming again! </a:t>
            </a:r>
            <a:r>
              <a:rPr lang="en-US" sz="3600" b="1" u="sng" dirty="0" smtClean="0">
                <a:solidFill>
                  <a:schemeClr val="accent1">
                    <a:lumMod val="50000"/>
                  </a:schemeClr>
                </a:solidFill>
                <a:effectLst/>
              </a:rPr>
              <a:t>   (Why?  To Raise the dead!) </a:t>
            </a:r>
            <a:r>
              <a:rPr lang="en-US" sz="3600" dirty="0" smtClean="0">
                <a:effectLst/>
              </a:rPr>
              <a:t>The </a:t>
            </a:r>
            <a:r>
              <a:rPr lang="en-US" sz="3600" dirty="0" smtClean="0">
                <a:effectLst/>
              </a:rPr>
              <a:t>dead in Christ will be raised up, and those who are alive at His coming will be changed and receive new, glorified bodies </a:t>
            </a:r>
            <a:endParaRPr lang="en-US" sz="3600" dirty="0" smtClean="0">
              <a:effectLst/>
            </a:endParaRPr>
          </a:p>
          <a:p>
            <a:r>
              <a:rPr lang="en-US" sz="3600" dirty="0" smtClean="0">
                <a:effectLst/>
              </a:rPr>
              <a:t>(</a:t>
            </a:r>
            <a:r>
              <a:rPr lang="en-US" sz="3600" dirty="0" smtClean="0">
                <a:effectLst/>
                <a:hlinkClick r:id="rId3"/>
              </a:rPr>
              <a:t>1 Thessalonians 4:13–18</a:t>
            </a:r>
            <a:r>
              <a:rPr lang="en-US" sz="3600" dirty="0" smtClean="0">
                <a:effectLst/>
              </a:rPr>
              <a:t>).</a:t>
            </a:r>
            <a:endParaRPr lang="en-US" sz="3600" dirty="0"/>
          </a:p>
        </p:txBody>
      </p:sp>
    </p:spTree>
    <p:extLst>
      <p:ext uri="{BB962C8B-B14F-4D97-AF65-F5344CB8AC3E}">
        <p14:creationId xmlns:p14="http://schemas.microsoft.com/office/powerpoint/2010/main" val="39748285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214008"/>
            <a:ext cx="11819106" cy="6575897"/>
          </a:xfrm>
        </p:spPr>
        <p:txBody>
          <a:bodyPr>
            <a:normAutofit/>
          </a:bodyPr>
          <a:lstStyle/>
          <a:p>
            <a:r>
              <a:rPr lang="en-US" sz="4000" b="1" u="sng" dirty="0" smtClean="0">
                <a:solidFill>
                  <a:srgbClr val="FF0000"/>
                </a:solidFill>
                <a:effectLst/>
              </a:rPr>
              <a:t>Why is the resurrection of Jesus Christ important?</a:t>
            </a:r>
          </a:p>
          <a:p>
            <a:r>
              <a:rPr lang="en-US" sz="4000" dirty="0" smtClean="0">
                <a:effectLst/>
              </a:rPr>
              <a:t> It proves who Jesus is.</a:t>
            </a:r>
          </a:p>
          <a:p>
            <a:r>
              <a:rPr lang="en-US" sz="4000" dirty="0" smtClean="0">
                <a:effectLst/>
              </a:rPr>
              <a:t> It demonstrates that God accepted Jesus’ sacrifice on </a:t>
            </a:r>
            <a:r>
              <a:rPr lang="en-US" sz="4000" dirty="0" smtClean="0">
                <a:effectLst/>
              </a:rPr>
              <a:t> behalf of sinners.</a:t>
            </a:r>
            <a:endParaRPr lang="en-US" sz="4000" dirty="0" smtClean="0">
              <a:effectLst/>
            </a:endParaRPr>
          </a:p>
          <a:p>
            <a:r>
              <a:rPr lang="en-US" sz="4000" dirty="0" smtClean="0">
                <a:effectLst/>
              </a:rPr>
              <a:t> It shows that God has the power to raise us from the dead.</a:t>
            </a:r>
          </a:p>
          <a:p>
            <a:r>
              <a:rPr lang="en-US" sz="4000" dirty="0" smtClean="0">
                <a:effectLst/>
              </a:rPr>
              <a:t> It guarantees that the bodies of those who believe in Christ </a:t>
            </a:r>
            <a:r>
              <a:rPr lang="en-US" sz="4000" dirty="0" smtClean="0">
                <a:effectLst/>
              </a:rPr>
              <a:t>and are faithful to Him, will </a:t>
            </a:r>
            <a:r>
              <a:rPr lang="en-US" sz="4000" dirty="0" smtClean="0">
                <a:effectLst/>
              </a:rPr>
              <a:t>not remain dead but will be resurrected unto eternal life.</a:t>
            </a:r>
            <a:endParaRPr lang="en-US" sz="4000" dirty="0"/>
          </a:p>
        </p:txBody>
      </p:sp>
    </p:spTree>
    <p:extLst>
      <p:ext uri="{BB962C8B-B14F-4D97-AF65-F5344CB8AC3E}">
        <p14:creationId xmlns:p14="http://schemas.microsoft.com/office/powerpoint/2010/main" val="14667545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rPr>
              <a:t>The Resurrection </a:t>
            </a:r>
            <a:r>
              <a:rPr lang="en-US" b="1" dirty="0" smtClean="0">
                <a:hlinkClick r:id="rId2"/>
              </a:rPr>
              <a:t>| </a:t>
            </a:r>
            <a:r>
              <a:rPr lang="en-US" b="1" dirty="0">
                <a:hlinkClick r:id="rId2"/>
              </a:rPr>
              <a:t>Changes Everything‎</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421056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sz="3600" b="1" u="sng" dirty="0">
                <a:solidFill>
                  <a:srgbClr val="7030A0"/>
                </a:solidFill>
              </a:rPr>
              <a:t>THE FOUR WITNESSES AGREE</a:t>
            </a:r>
          </a:p>
          <a:p>
            <a:r>
              <a:rPr lang="en-US" sz="4000" dirty="0"/>
              <a:t>The four witnesses are Matthew, </a:t>
            </a:r>
            <a:r>
              <a:rPr lang="en-US" sz="4000" dirty="0" smtClean="0"/>
              <a:t>, </a:t>
            </a:r>
            <a:r>
              <a:rPr lang="en-US" sz="4000" dirty="0"/>
              <a:t>Mark, </a:t>
            </a:r>
            <a:r>
              <a:rPr lang="en-US" sz="4000" dirty="0" smtClean="0"/>
              <a:t> </a:t>
            </a:r>
            <a:r>
              <a:rPr lang="en-US" sz="4000" dirty="0"/>
              <a:t>Luke, </a:t>
            </a:r>
            <a:r>
              <a:rPr lang="en-US" sz="4000" dirty="0" smtClean="0"/>
              <a:t>and </a:t>
            </a:r>
            <a:r>
              <a:rPr lang="en-US" sz="4000" dirty="0" smtClean="0"/>
              <a:t>John </a:t>
            </a:r>
            <a:endParaRPr lang="en-US" sz="4000" dirty="0" smtClean="0"/>
          </a:p>
          <a:p>
            <a:r>
              <a:rPr lang="en-US" sz="4000" dirty="0" smtClean="0"/>
              <a:t> </a:t>
            </a:r>
          </a:p>
          <a:p>
            <a:r>
              <a:rPr lang="en-US" sz="4000" dirty="0" smtClean="0"/>
              <a:t>What </a:t>
            </a:r>
            <a:r>
              <a:rPr lang="en-US" sz="4000" dirty="0"/>
              <a:t>do they say</a:t>
            </a:r>
            <a:r>
              <a:rPr lang="en-US" sz="4000" dirty="0" smtClean="0"/>
              <a:t>?</a:t>
            </a:r>
          </a:p>
          <a:p>
            <a:r>
              <a:rPr lang="en-US" sz="4000" dirty="0" smtClean="0"/>
              <a:t> </a:t>
            </a:r>
            <a:r>
              <a:rPr lang="en-US" sz="4000" dirty="0"/>
              <a:t>What do they ALL say? </a:t>
            </a:r>
            <a:endParaRPr lang="en-US" sz="4000" dirty="0" smtClean="0"/>
          </a:p>
          <a:p>
            <a:r>
              <a:rPr lang="en-US" sz="4000" dirty="0" smtClean="0"/>
              <a:t>What </a:t>
            </a:r>
            <a:r>
              <a:rPr lang="en-US" sz="4000" dirty="0"/>
              <a:t>is their witness?</a:t>
            </a:r>
          </a:p>
          <a:p>
            <a:endParaRPr lang="en-US" dirty="0"/>
          </a:p>
        </p:txBody>
      </p:sp>
    </p:spTree>
    <p:extLst>
      <p:ext uri="{BB962C8B-B14F-4D97-AF65-F5344CB8AC3E}">
        <p14:creationId xmlns:p14="http://schemas.microsoft.com/office/powerpoint/2010/main" val="206244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97276"/>
            <a:ext cx="11877473" cy="6760723"/>
          </a:xfrm>
        </p:spPr>
        <p:txBody>
          <a:bodyPr>
            <a:normAutofit fontScale="92500" lnSpcReduction="20000"/>
          </a:bodyPr>
          <a:lstStyle/>
          <a:p>
            <a:r>
              <a:rPr lang="en-US" sz="3900" dirty="0"/>
              <a:t>They said, and they all say, that Jesus of Nazareth is, was, and ever is a supernatural Person.</a:t>
            </a:r>
          </a:p>
          <a:p>
            <a:r>
              <a:rPr lang="en-US" sz="3900" dirty="0"/>
              <a:t> They say, and they all say, that he performed the greatest wonders ever seen on earth. </a:t>
            </a:r>
          </a:p>
          <a:p>
            <a:r>
              <a:rPr lang="en-US" sz="3900" dirty="0"/>
              <a:t>They say, and they all say, that he raised the dead to life again. </a:t>
            </a:r>
          </a:p>
          <a:p>
            <a:r>
              <a:rPr lang="en-US" sz="3900" dirty="0"/>
              <a:t>They say, and they all say, that he gave himself up to die in order to redeem people from sin.</a:t>
            </a:r>
          </a:p>
          <a:p>
            <a:r>
              <a:rPr lang="en-US" sz="3900" dirty="0"/>
              <a:t> They say, and they all say, that he was crucified and buried in the tomb of Joseph of Arimathea.</a:t>
            </a:r>
          </a:p>
          <a:p>
            <a:r>
              <a:rPr lang="en-US" sz="3900" dirty="0"/>
              <a:t> They say, and they all say, that he rose from the dead on the third day.</a:t>
            </a:r>
          </a:p>
          <a:p>
            <a:r>
              <a:rPr lang="en-US" sz="3900" dirty="0"/>
              <a:t> They say, and they all say, that he repeatedly appeared to his own group in his resurrection body.</a:t>
            </a:r>
          </a:p>
          <a:p>
            <a:endParaRPr lang="en-US" dirty="0"/>
          </a:p>
        </p:txBody>
      </p:sp>
    </p:spTree>
    <p:extLst>
      <p:ext uri="{BB962C8B-B14F-4D97-AF65-F5344CB8AC3E}">
        <p14:creationId xmlns:p14="http://schemas.microsoft.com/office/powerpoint/2010/main" val="361511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0"/>
            <a:ext cx="11935839" cy="6780179"/>
          </a:xfrm>
        </p:spPr>
        <p:txBody>
          <a:bodyPr/>
          <a:lstStyle/>
          <a:p>
            <a:r>
              <a:rPr lang="en-US" sz="4000" dirty="0"/>
              <a:t>They say, and they all say, that he commanded the gospel of salvation to be proclaimed to all people.</a:t>
            </a:r>
          </a:p>
          <a:p>
            <a:r>
              <a:rPr lang="en-US" sz="4000" dirty="0"/>
              <a:t> They say, and they all say, that he ascended to God and that all power in heaven and upon earth belongs to him.</a:t>
            </a:r>
          </a:p>
          <a:p>
            <a:r>
              <a:rPr lang="en-US" sz="4000" dirty="0"/>
              <a:t> They say, and they all say, that he is one with Almighty God. </a:t>
            </a:r>
          </a:p>
          <a:p>
            <a:endParaRPr lang="en-US" dirty="0"/>
          </a:p>
        </p:txBody>
      </p:sp>
    </p:spTree>
    <p:extLst>
      <p:ext uri="{BB962C8B-B14F-4D97-AF65-F5344CB8AC3E}">
        <p14:creationId xmlns:p14="http://schemas.microsoft.com/office/powerpoint/2010/main" val="319700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353" y="0"/>
            <a:ext cx="11982856" cy="6858000"/>
          </a:xfrm>
        </p:spPr>
        <p:txBody>
          <a:bodyPr>
            <a:normAutofit/>
          </a:bodyPr>
          <a:lstStyle/>
          <a:p>
            <a:r>
              <a:rPr lang="en-US" sz="3600" dirty="0" smtClean="0"/>
              <a:t>They </a:t>
            </a:r>
            <a:r>
              <a:rPr lang="en-US" sz="3600" dirty="0"/>
              <a:t>say, and they all say, that he alone can redeem human beings from the curse of sin</a:t>
            </a:r>
            <a:r>
              <a:rPr lang="en-US" sz="3600" dirty="0" smtClean="0"/>
              <a:t>.</a:t>
            </a:r>
          </a:p>
          <a:p>
            <a:r>
              <a:rPr lang="en-US" sz="3600" dirty="0" smtClean="0"/>
              <a:t> </a:t>
            </a:r>
            <a:r>
              <a:rPr lang="en-US" sz="3600" dirty="0"/>
              <a:t>They say, and they all say, that he shall judge all people on the last day</a:t>
            </a:r>
            <a:r>
              <a:rPr lang="en-US" sz="3600" dirty="0" smtClean="0"/>
              <a:t>.</a:t>
            </a:r>
          </a:p>
          <a:p>
            <a:r>
              <a:rPr lang="en-US" sz="3600" dirty="0" smtClean="0"/>
              <a:t> </a:t>
            </a:r>
            <a:r>
              <a:rPr lang="en-US" sz="3600" dirty="0"/>
              <a:t>They say, and they all say, that he is now enthroned with God in heaven. </a:t>
            </a:r>
            <a:endParaRPr lang="en-US" sz="3600" dirty="0" smtClean="0"/>
          </a:p>
          <a:p>
            <a:r>
              <a:rPr lang="en-US" sz="3600" dirty="0" smtClean="0"/>
              <a:t>They </a:t>
            </a:r>
            <a:r>
              <a:rPr lang="en-US" sz="3600" dirty="0"/>
              <a:t>say, and they all say, that he loves and cares for his spiritual body, the church. </a:t>
            </a:r>
            <a:endParaRPr lang="en-US" sz="3600" dirty="0" smtClean="0"/>
          </a:p>
          <a:p>
            <a:r>
              <a:rPr lang="en-US" sz="3600" dirty="0" smtClean="0"/>
              <a:t>They </a:t>
            </a:r>
            <a:r>
              <a:rPr lang="en-US" sz="3600" dirty="0"/>
              <a:t>say, and they all say, that he is the Christ promised in the Old Testament</a:t>
            </a:r>
            <a:r>
              <a:rPr lang="en-US" sz="3600" dirty="0" smtClean="0"/>
              <a:t>.</a:t>
            </a:r>
          </a:p>
          <a:p>
            <a:r>
              <a:rPr lang="en-US" sz="3600" dirty="0" smtClean="0"/>
              <a:t> </a:t>
            </a:r>
            <a:r>
              <a:rPr lang="en-US" sz="3600" dirty="0"/>
              <a:t>They say, and they all say, that his alone is the name through which people ought to pray. </a:t>
            </a:r>
            <a:endParaRPr lang="en-US" sz="3600" dirty="0" smtClean="0"/>
          </a:p>
        </p:txBody>
      </p:sp>
    </p:spTree>
    <p:extLst>
      <p:ext uri="{BB962C8B-B14F-4D97-AF65-F5344CB8AC3E}">
        <p14:creationId xmlns:p14="http://schemas.microsoft.com/office/powerpoint/2010/main" val="31047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33115" cy="6858000"/>
          </a:xfrm>
        </p:spPr>
        <p:txBody>
          <a:bodyPr/>
          <a:lstStyle/>
          <a:p>
            <a:endParaRPr lang="en-US" sz="3600" dirty="0" smtClean="0"/>
          </a:p>
          <a:p>
            <a:r>
              <a:rPr lang="en-US" sz="3600" dirty="0" smtClean="0"/>
              <a:t>They </a:t>
            </a:r>
            <a:r>
              <a:rPr lang="en-US" sz="3600" dirty="0"/>
              <a:t>say, and they all say, that he is Lord and </a:t>
            </a:r>
            <a:r>
              <a:rPr lang="en-US" sz="3600" dirty="0" err="1"/>
              <a:t>Saviour</a:t>
            </a:r>
            <a:r>
              <a:rPr lang="en-US" sz="3600" dirty="0"/>
              <a:t>. </a:t>
            </a:r>
          </a:p>
          <a:p>
            <a:endParaRPr lang="en-US" sz="4800" b="1" i="1" u="sng" dirty="0" smtClean="0">
              <a:solidFill>
                <a:srgbClr val="FF0000"/>
              </a:solidFill>
            </a:endParaRPr>
          </a:p>
          <a:p>
            <a:r>
              <a:rPr lang="en-US" sz="4800" b="1" i="1" u="sng" dirty="0" smtClean="0">
                <a:solidFill>
                  <a:srgbClr val="FF0000"/>
                </a:solidFill>
              </a:rPr>
              <a:t>They </a:t>
            </a:r>
            <a:r>
              <a:rPr lang="en-US" sz="4800" b="1" i="1" u="sng" dirty="0">
                <a:solidFill>
                  <a:srgbClr val="FF0000"/>
                </a:solidFill>
              </a:rPr>
              <a:t>say, and they all say, that the fate of every soul ever born on earth hinges on that soul's relationship with Jesus Christ.</a:t>
            </a:r>
          </a:p>
          <a:p>
            <a:endParaRPr lang="en-US" dirty="0"/>
          </a:p>
        </p:txBody>
      </p:sp>
    </p:spTree>
    <p:extLst>
      <p:ext uri="{BB962C8B-B14F-4D97-AF65-F5344CB8AC3E}">
        <p14:creationId xmlns:p14="http://schemas.microsoft.com/office/powerpoint/2010/main" val="225676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459" y="87548"/>
            <a:ext cx="11906655" cy="6770451"/>
          </a:xfrm>
        </p:spPr>
        <p:txBody>
          <a:bodyPr>
            <a:normAutofit/>
          </a:bodyPr>
          <a:lstStyle/>
          <a:p>
            <a:r>
              <a:rPr lang="en-US" sz="4400" b="1" u="sng" dirty="0" smtClean="0">
                <a:solidFill>
                  <a:schemeClr val="accent1">
                    <a:lumMod val="50000"/>
                  </a:schemeClr>
                </a:solidFill>
              </a:rPr>
              <a:t>And, what is OUR relationship with </a:t>
            </a:r>
          </a:p>
          <a:p>
            <a:r>
              <a:rPr lang="en-US" sz="4400" b="1" u="sng" dirty="0">
                <a:solidFill>
                  <a:schemeClr val="accent1">
                    <a:lumMod val="50000"/>
                  </a:schemeClr>
                </a:solidFill>
              </a:rPr>
              <a:t> </a:t>
            </a:r>
            <a:r>
              <a:rPr lang="en-US" sz="4400" b="1" u="sng" dirty="0" smtClean="0">
                <a:solidFill>
                  <a:schemeClr val="accent1">
                    <a:lumMod val="50000"/>
                  </a:schemeClr>
                </a:solidFill>
              </a:rPr>
              <a:t> Jesus Christ this morning?</a:t>
            </a:r>
          </a:p>
          <a:p>
            <a:r>
              <a:rPr lang="en-US" sz="4400" b="1" dirty="0" smtClean="0"/>
              <a:t>    John </a:t>
            </a:r>
            <a:r>
              <a:rPr lang="en-US" sz="4400" b="1" dirty="0"/>
              <a:t>5:28-29 </a:t>
            </a:r>
            <a:r>
              <a:rPr lang="en-US" sz="4400" baseline="30000" dirty="0" smtClean="0"/>
              <a:t>28</a:t>
            </a:r>
            <a:r>
              <a:rPr lang="en-US" sz="4400" baseline="30000" dirty="0"/>
              <a:t> </a:t>
            </a:r>
            <a:r>
              <a:rPr lang="en-US" sz="4400" dirty="0"/>
              <a:t>Marvel not at this: for the hour is coming, in the which </a:t>
            </a:r>
            <a:r>
              <a:rPr lang="en-US" sz="4400" b="1" u="sng" dirty="0">
                <a:solidFill>
                  <a:srgbClr val="00B050"/>
                </a:solidFill>
              </a:rPr>
              <a:t>all</a:t>
            </a:r>
            <a:r>
              <a:rPr lang="en-US" sz="4400" dirty="0"/>
              <a:t> that are in the graves shall hear his voice,</a:t>
            </a:r>
          </a:p>
          <a:p>
            <a:r>
              <a:rPr lang="en-US" sz="4400" baseline="30000" dirty="0"/>
              <a:t>29 </a:t>
            </a:r>
            <a:r>
              <a:rPr lang="en-US" sz="4400" dirty="0"/>
              <a:t>And </a:t>
            </a:r>
            <a:r>
              <a:rPr lang="en-US" sz="4400" b="1" dirty="0">
                <a:solidFill>
                  <a:srgbClr val="00B050"/>
                </a:solidFill>
              </a:rPr>
              <a:t>shall come forth</a:t>
            </a:r>
            <a:r>
              <a:rPr lang="en-US" sz="4400" dirty="0"/>
              <a:t>; they that have done good, unto the resurrection of </a:t>
            </a:r>
            <a:r>
              <a:rPr lang="en-US" sz="4400" b="1" u="sng" dirty="0">
                <a:solidFill>
                  <a:srgbClr val="00B050"/>
                </a:solidFill>
              </a:rPr>
              <a:t>life</a:t>
            </a:r>
            <a:r>
              <a:rPr lang="en-US" sz="4400" dirty="0"/>
              <a:t>; and they that have done evil, unto the resurrection of </a:t>
            </a:r>
            <a:r>
              <a:rPr lang="en-US" sz="4400" b="1" u="sng" dirty="0">
                <a:solidFill>
                  <a:srgbClr val="00B050"/>
                </a:solidFill>
              </a:rPr>
              <a:t>damnation</a:t>
            </a:r>
            <a:r>
              <a:rPr lang="en-US" sz="4400" dirty="0"/>
              <a:t>.</a:t>
            </a:r>
          </a:p>
          <a:p>
            <a:pPr marL="0" indent="0">
              <a:buNone/>
            </a:pPr>
            <a:endParaRPr lang="en-US" sz="4400" b="1" dirty="0" smtClean="0"/>
          </a:p>
          <a:p>
            <a:endParaRPr lang="en-US" sz="4400" b="1" dirty="0"/>
          </a:p>
        </p:txBody>
      </p:sp>
    </p:spTree>
    <p:extLst>
      <p:ext uri="{BB962C8B-B14F-4D97-AF65-F5344CB8AC3E}">
        <p14:creationId xmlns:p14="http://schemas.microsoft.com/office/powerpoint/2010/main" val="424324306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sz="19900" b="1" dirty="0" smtClean="0">
                <a:solidFill>
                  <a:schemeClr val="accent1">
                    <a:lumMod val="50000"/>
                  </a:schemeClr>
                </a:solidFill>
              </a:rPr>
              <a:t>Folks:</a:t>
            </a:r>
            <a:endParaRPr lang="en-US" b="1" dirty="0">
              <a:solidFill>
                <a:schemeClr val="accent1">
                  <a:lumMod val="50000"/>
                </a:schemeClr>
              </a:solidFill>
            </a:endParaRPr>
          </a:p>
        </p:txBody>
      </p:sp>
    </p:spTree>
    <p:extLst>
      <p:ext uri="{BB962C8B-B14F-4D97-AF65-F5344CB8AC3E}">
        <p14:creationId xmlns:p14="http://schemas.microsoft.com/office/powerpoint/2010/main" val="1652437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442" y="-1"/>
            <a:ext cx="12041222" cy="6780179"/>
          </a:xfrm>
        </p:spPr>
        <p:txBody>
          <a:bodyPr/>
          <a:lstStyle/>
          <a:p>
            <a:r>
              <a:rPr lang="en-US" sz="4000" dirty="0"/>
              <a:t>The main reason the disciples believed in the resurrection of Jesus is that they saw Him alive </a:t>
            </a:r>
            <a:r>
              <a:rPr lang="en-US" sz="4000" b="1" u="sng" dirty="0">
                <a:solidFill>
                  <a:srgbClr val="FF0000"/>
                </a:solidFill>
              </a:rPr>
              <a:t>after</a:t>
            </a:r>
            <a:r>
              <a:rPr lang="en-US" sz="4000" dirty="0"/>
              <a:t> He was dead. </a:t>
            </a:r>
            <a:endParaRPr lang="en-US" sz="4000" dirty="0" smtClean="0"/>
          </a:p>
          <a:p>
            <a:r>
              <a:rPr lang="en-US" sz="4000" dirty="0" smtClean="0"/>
              <a:t>Jesus </a:t>
            </a:r>
            <a:r>
              <a:rPr lang="en-US" sz="4000" dirty="0"/>
              <a:t>presented Himself alive on a number of different occasions to His followers.</a:t>
            </a:r>
          </a:p>
          <a:p>
            <a:r>
              <a:rPr lang="en-US" sz="4000" dirty="0" smtClean="0"/>
              <a:t> </a:t>
            </a:r>
            <a:r>
              <a:rPr lang="en-US" sz="4000" dirty="0"/>
              <a:t>W</a:t>
            </a:r>
            <a:r>
              <a:rPr lang="en-US" sz="4000" dirty="0" smtClean="0"/>
              <a:t>e </a:t>
            </a:r>
            <a:r>
              <a:rPr lang="en-US" sz="4000" dirty="0"/>
              <a:t>see them testifying, time and time again, to the fact they were </a:t>
            </a:r>
            <a:r>
              <a:rPr lang="en-US" sz="4000" b="1" u="sng" dirty="0">
                <a:solidFill>
                  <a:srgbClr val="FF0000"/>
                </a:solidFill>
              </a:rPr>
              <a:t>eyewitnesses</a:t>
            </a:r>
            <a:r>
              <a:rPr lang="en-US" sz="4000" dirty="0"/>
              <a:t> of His resurrection. This firsthand evidence of the disciples is </a:t>
            </a:r>
            <a:r>
              <a:rPr lang="en-US" sz="4000" b="1" u="sng" dirty="0">
                <a:solidFill>
                  <a:srgbClr val="FF0000"/>
                </a:solidFill>
              </a:rPr>
              <a:t>a powerful argument for the resurrection of Christ</a:t>
            </a:r>
            <a:r>
              <a:rPr lang="en-US" sz="4000" dirty="0"/>
              <a:t>. The disciples knew that He had risen because </a:t>
            </a:r>
            <a:r>
              <a:rPr lang="en-US" sz="4000" b="1" dirty="0">
                <a:solidFill>
                  <a:srgbClr val="7030A0"/>
                </a:solidFill>
              </a:rPr>
              <a:t>they saw Him with their own eyes</a:t>
            </a:r>
          </a:p>
          <a:p>
            <a:endParaRPr lang="en-US" dirty="0"/>
          </a:p>
        </p:txBody>
      </p:sp>
    </p:spTree>
    <p:extLst>
      <p:ext uri="{BB962C8B-B14F-4D97-AF65-F5344CB8AC3E}">
        <p14:creationId xmlns:p14="http://schemas.microsoft.com/office/powerpoint/2010/main" val="2587203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915" y="0"/>
            <a:ext cx="12337915" cy="6858000"/>
          </a:xfrm>
        </p:spPr>
      </p:pic>
    </p:spTree>
    <p:extLst>
      <p:ext uri="{BB962C8B-B14F-4D97-AF65-F5344CB8AC3E}">
        <p14:creationId xmlns:p14="http://schemas.microsoft.com/office/powerpoint/2010/main" val="41593850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600" b="1" dirty="0" smtClean="0">
                <a:solidFill>
                  <a:schemeClr val="accent1">
                    <a:lumMod val="50000"/>
                  </a:schemeClr>
                </a:solidFill>
              </a:rPr>
              <a:t>Let’s be sure that we are </a:t>
            </a:r>
          </a:p>
          <a:p>
            <a:r>
              <a:rPr lang="en-US" sz="6600" b="1" dirty="0" smtClean="0">
                <a:solidFill>
                  <a:schemeClr val="accent1">
                    <a:lumMod val="50000"/>
                  </a:schemeClr>
                </a:solidFill>
              </a:rPr>
              <a:t>Ready to be raised in the</a:t>
            </a:r>
          </a:p>
          <a:p>
            <a:r>
              <a:rPr lang="en-US" sz="6600" b="1" dirty="0" smtClean="0">
                <a:solidFill>
                  <a:schemeClr val="accent1">
                    <a:lumMod val="50000"/>
                  </a:schemeClr>
                </a:solidFill>
              </a:rPr>
              <a:t>Last day by Jesus Christ!</a:t>
            </a:r>
            <a:endParaRPr lang="en-US" sz="6600" b="1" dirty="0">
              <a:solidFill>
                <a:schemeClr val="accent1">
                  <a:lumMod val="50000"/>
                </a:schemeClr>
              </a:solidFill>
            </a:endParaRPr>
          </a:p>
        </p:txBody>
      </p:sp>
    </p:spTree>
    <p:extLst>
      <p:ext uri="{BB962C8B-B14F-4D97-AF65-F5344CB8AC3E}">
        <p14:creationId xmlns:p14="http://schemas.microsoft.com/office/powerpoint/2010/main" val="852842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solidFill>
                  <a:srgbClr val="FF0000"/>
                </a:solidFill>
              </a:rPr>
              <a:t>Look what </a:t>
            </a:r>
            <a:r>
              <a:rPr lang="en-US" sz="4800" b="1" i="1" dirty="0" smtClean="0">
                <a:solidFill>
                  <a:srgbClr val="FF0000"/>
                </a:solidFill>
              </a:rPr>
              <a:t>Jesus</a:t>
            </a:r>
            <a:r>
              <a:rPr lang="en-US" sz="4800" b="1" dirty="0" smtClean="0">
                <a:solidFill>
                  <a:srgbClr val="FF0000"/>
                </a:solidFill>
              </a:rPr>
              <a:t> said about His own</a:t>
            </a:r>
          </a:p>
          <a:p>
            <a:r>
              <a:rPr lang="en-US" sz="4800" b="1" dirty="0" smtClean="0">
                <a:solidFill>
                  <a:srgbClr val="FF0000"/>
                </a:solidFill>
              </a:rPr>
              <a:t>Resurrection from the dead</a:t>
            </a:r>
            <a:endParaRPr lang="en-US" sz="4800" b="1" dirty="0">
              <a:solidFill>
                <a:srgbClr val="FF0000"/>
              </a:solidFill>
            </a:endParaRPr>
          </a:p>
        </p:txBody>
      </p:sp>
    </p:spTree>
    <p:extLst>
      <p:ext uri="{BB962C8B-B14F-4D97-AF65-F5344CB8AC3E}">
        <p14:creationId xmlns:p14="http://schemas.microsoft.com/office/powerpoint/2010/main" val="2004823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64" y="0"/>
            <a:ext cx="10515600" cy="6858000"/>
          </a:xfrm>
        </p:spPr>
        <p:txBody>
          <a:bodyPr>
            <a:normAutofit/>
          </a:bodyPr>
          <a:lstStyle/>
          <a:p>
            <a:pPr marL="0" indent="0">
              <a:buNone/>
            </a:pPr>
            <a:r>
              <a:rPr lang="en-US" sz="3500" dirty="0" smtClean="0"/>
              <a:t>   </a:t>
            </a:r>
          </a:p>
          <a:p>
            <a:pPr marL="0" indent="0">
              <a:buNone/>
            </a:pPr>
            <a:endParaRPr lang="en-US" sz="3500" dirty="0"/>
          </a:p>
          <a:p>
            <a:pPr marL="0" indent="0">
              <a:buNone/>
            </a:pPr>
            <a:r>
              <a:rPr lang="en-US" sz="4000" dirty="0" smtClean="0"/>
              <a:t>“ I </a:t>
            </a:r>
            <a:r>
              <a:rPr lang="en-US" sz="4000" dirty="0" smtClean="0"/>
              <a:t>am the Living One, I was dead, and behold I am alive for  Ever and ever!  And I hold the keys of death and Hades   (Rev. 1:18) </a:t>
            </a:r>
            <a:endParaRPr lang="en-US" sz="4000" dirty="0" smtClean="0"/>
          </a:p>
          <a:p>
            <a:pPr marL="0" indent="0">
              <a:buNone/>
            </a:pPr>
            <a:endParaRPr lang="en-US" sz="4000" dirty="0" smtClean="0"/>
          </a:p>
          <a:p>
            <a:pPr marL="0" indent="0">
              <a:buNone/>
            </a:pPr>
            <a:r>
              <a:rPr lang="en-US" sz="4000" dirty="0" smtClean="0"/>
              <a:t>Luke records Jesus’ saying:  “Look at my hands and my feet.  It is I myself!  Touch me and  see; a ghost does not have   flesh and bones, as you see I have. (Luke 24:39</a:t>
            </a:r>
            <a:r>
              <a:rPr lang="en-US" sz="3600" dirty="0" smtClean="0"/>
              <a:t>)</a:t>
            </a:r>
            <a:endParaRPr lang="en-US" sz="3600" dirty="0"/>
          </a:p>
        </p:txBody>
      </p:sp>
    </p:spTree>
    <p:extLst>
      <p:ext uri="{BB962C8B-B14F-4D97-AF65-F5344CB8AC3E}">
        <p14:creationId xmlns:p14="http://schemas.microsoft.com/office/powerpoint/2010/main" val="1983378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1888</TotalTime>
  <Words>2761</Words>
  <Application>Microsoft Office PowerPoint</Application>
  <PresentationFormat>Widescreen</PresentationFormat>
  <Paragraphs>300</Paragraphs>
  <Slides>71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Do you believe that Jesus was  Raised up from the dead?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Peter</vt:lpstr>
      <vt:lpstr>PowerPoint Presentation</vt:lpstr>
      <vt:lpstr>4.  Two Disciples On the Emmaus Road</vt:lpstr>
      <vt:lpstr>PowerPoint Presentation</vt:lpstr>
      <vt:lpstr>PowerPoint Presentation</vt:lpstr>
      <vt:lpstr>PowerPoint Presentation</vt:lpstr>
      <vt:lpstr>PowerPoint Presentation</vt:lpstr>
      <vt:lpstr>PowerPoint Presentation</vt:lpstr>
      <vt:lpstr>PowerPoint Presentation</vt:lpstr>
      <vt:lpstr>5.  The Disciples -  Thomas Absent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Resurrection | Changes Everything‎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64</cp:revision>
  <cp:lastPrinted>2018-03-31T01:03:17Z</cp:lastPrinted>
  <dcterms:created xsi:type="dcterms:W3CDTF">2018-03-27T08:47:34Z</dcterms:created>
  <dcterms:modified xsi:type="dcterms:W3CDTF">2018-03-31T02:45:47Z</dcterms:modified>
</cp:coreProperties>
</file>