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75" r:id="rId2"/>
    <p:sldId id="269" r:id="rId3"/>
    <p:sldId id="276" r:id="rId4"/>
    <p:sldId id="277" r:id="rId5"/>
    <p:sldId id="301" r:id="rId6"/>
    <p:sldId id="278" r:id="rId7"/>
    <p:sldId id="300" r:id="rId8"/>
    <p:sldId id="280" r:id="rId9"/>
    <p:sldId id="281" r:id="rId10"/>
    <p:sldId id="273" r:id="rId11"/>
    <p:sldId id="274" r:id="rId12"/>
    <p:sldId id="282" r:id="rId13"/>
    <p:sldId id="299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4" r:id="rId25"/>
    <p:sldId id="298" r:id="rId26"/>
    <p:sldId id="297" r:id="rId27"/>
    <p:sldId id="263" r:id="rId28"/>
    <p:sldId id="296" r:id="rId29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CC5D2-8F7D-4F33-B766-6F47974DC4E0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75675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CC4D9-2B08-4295-BDC6-4A5363B7B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21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0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51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18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57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92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1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56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8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14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02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894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FF4A2-22DB-4325-B237-80C20E66F01E}" type="datetimeFigureOut">
              <a:rPr lang="en-US" smtClean="0"/>
              <a:t>4/14/2019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65CFD-797A-4C56-9C98-1E01B00058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6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e.knowing-jesus.com/Proverbs/22/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5325" cy="6858000"/>
          </a:xfrm>
        </p:spPr>
      </p:pic>
      <p:sp>
        <p:nvSpPr>
          <p:cNvPr id="5" name="TextBox 4"/>
          <p:cNvSpPr txBox="1"/>
          <p:nvPr/>
        </p:nvSpPr>
        <p:spPr>
          <a:xfrm>
            <a:off x="742950" y="5238750"/>
            <a:ext cx="95279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Let’s Walk In the Old Paths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5712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870"/>
            <a:ext cx="12070080" cy="6755130"/>
          </a:xfrm>
        </p:spPr>
        <p:txBody>
          <a:bodyPr>
            <a:normAutofit/>
          </a:bodyPr>
          <a:lstStyle/>
          <a:p>
            <a:r>
              <a:rPr lang="he-IL" dirty="0" smtClean="0"/>
              <a:t>כה אמר יי </a:t>
            </a:r>
          </a:p>
          <a:p>
            <a:pPr lvl="1"/>
            <a:r>
              <a:rPr lang="en-US" dirty="0" smtClean="0"/>
              <a:t>for so says the LORD</a:t>
            </a:r>
          </a:p>
          <a:p>
            <a:r>
              <a:rPr lang="he-IL" dirty="0" smtClean="0"/>
              <a:t>עמדו על דרכים </a:t>
            </a:r>
          </a:p>
          <a:p>
            <a:pPr lvl="1"/>
            <a:r>
              <a:rPr lang="he-IL" dirty="0" smtClean="0"/>
              <a:t>!</a:t>
            </a:r>
            <a:r>
              <a:rPr lang="en-US" dirty="0" smtClean="0"/>
              <a:t>stand! upon paths/ways</a:t>
            </a:r>
          </a:p>
          <a:p>
            <a:r>
              <a:rPr lang="he-IL" dirty="0" smtClean="0"/>
              <a:t>וראו ושאלו לנתבות עולם </a:t>
            </a:r>
          </a:p>
          <a:p>
            <a:pPr lvl="1"/>
            <a:r>
              <a:rPr lang="en-US" dirty="0" smtClean="0"/>
              <a:t>and-then !see! and !inquire! of eternal </a:t>
            </a:r>
            <a:r>
              <a:rPr lang="en-US" dirty="0" err="1" smtClean="0"/>
              <a:t>treadings</a:t>
            </a:r>
            <a:r>
              <a:rPr lang="en-US" dirty="0" smtClean="0"/>
              <a:t>/followings</a:t>
            </a:r>
          </a:p>
          <a:p>
            <a:r>
              <a:rPr lang="he-IL" dirty="0" smtClean="0"/>
              <a:t>אי זה דרך הטוב </a:t>
            </a:r>
          </a:p>
          <a:p>
            <a:pPr lvl="1"/>
            <a:r>
              <a:rPr lang="he-IL" dirty="0" smtClean="0"/>
              <a:t>(</a:t>
            </a:r>
            <a:r>
              <a:rPr lang="en-US" dirty="0" smtClean="0"/>
              <a:t>about) which are good paths</a:t>
            </a:r>
          </a:p>
          <a:p>
            <a:r>
              <a:rPr lang="he-IL" dirty="0" smtClean="0"/>
              <a:t>ולכו בה </a:t>
            </a:r>
          </a:p>
          <a:p>
            <a:pPr lvl="1"/>
            <a:r>
              <a:rPr lang="en-US" dirty="0" smtClean="0"/>
              <a:t>and-then !proceed! of-them</a:t>
            </a:r>
          </a:p>
          <a:p>
            <a:r>
              <a:rPr lang="he-IL" dirty="0" smtClean="0"/>
              <a:t>ומצאו מרגוע לנפשכם </a:t>
            </a:r>
          </a:p>
          <a:p>
            <a:pPr lvl="1"/>
            <a:r>
              <a:rPr lang="en-US" dirty="0" smtClean="0"/>
              <a:t>and !find/discover! calmness of your breaths/souls</a:t>
            </a:r>
          </a:p>
          <a:p>
            <a:r>
              <a:rPr lang="he-IL" dirty="0" smtClean="0"/>
              <a:t>ויאמרו לא נלך </a:t>
            </a:r>
          </a:p>
          <a:p>
            <a:pPr lvl="1"/>
            <a:r>
              <a:rPr lang="en-US" dirty="0" smtClean="0"/>
              <a:t>and-then say-them not passive-walked-on</a:t>
            </a:r>
          </a:p>
          <a:p>
            <a:pPr lvl="1"/>
            <a:r>
              <a:rPr lang="en-US" dirty="0" smtClean="0"/>
              <a:t>= and then they say "not walked".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Cry to ask for the Old Paths</a:t>
            </a:r>
          </a:p>
          <a:p>
            <a:endParaRPr lang="en-US" sz="4000" dirty="0" smtClean="0"/>
          </a:p>
          <a:p>
            <a:r>
              <a:rPr lang="en-US" sz="4000" dirty="0"/>
              <a:t> </a:t>
            </a:r>
            <a:r>
              <a:rPr lang="en-US" sz="4000" dirty="0" smtClean="0"/>
              <a:t>  Is it obsolete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or a Pressing Need?</a:t>
            </a:r>
          </a:p>
          <a:p>
            <a:endParaRPr lang="en-US" sz="4000" dirty="0"/>
          </a:p>
          <a:p>
            <a:pPr marL="0" indent="0">
              <a:buNone/>
            </a:pPr>
            <a:r>
              <a:rPr lang="en-US" sz="4000" dirty="0" smtClean="0"/>
              <a:t>Don’t we need to do the same today?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0108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972300"/>
          </a:xfrm>
        </p:spPr>
        <p:txBody>
          <a:bodyPr>
            <a:normAutofit fontScale="32500" lnSpcReduction="20000"/>
          </a:bodyPr>
          <a:lstStyle/>
          <a:p>
            <a:r>
              <a:rPr lang="en-US" sz="11100" b="1" u="sng" dirty="0" smtClean="0"/>
              <a:t>Why ask for the old, ancient paths?  1. They are </a:t>
            </a:r>
            <a:r>
              <a:rPr lang="en-US" sz="11100" b="1" u="sng" dirty="0" err="1" smtClean="0"/>
              <a:t>Plain!Simple</a:t>
            </a:r>
            <a:endParaRPr lang="en-US" sz="11100" b="1" u="sng" dirty="0" smtClean="0"/>
          </a:p>
          <a:p>
            <a:r>
              <a:rPr lang="en-US" sz="11100" b="1" u="sng" dirty="0"/>
              <a:t> </a:t>
            </a:r>
            <a:r>
              <a:rPr lang="en-US" sz="11100" b="1" u="sng" dirty="0" smtClean="0"/>
              <a:t>  and true!</a:t>
            </a:r>
          </a:p>
          <a:p>
            <a:pPr marL="0" indent="0">
              <a:buNone/>
            </a:pPr>
            <a:r>
              <a:rPr lang="en-US" sz="4900" dirty="0"/>
              <a:t> </a:t>
            </a:r>
            <a:r>
              <a:rPr lang="en-US" sz="4900" dirty="0" smtClean="0"/>
              <a:t>  </a:t>
            </a:r>
            <a:r>
              <a:rPr lang="en-US" sz="9800" b="1" u="sng" dirty="0" smtClean="0">
                <a:solidFill>
                  <a:srgbClr val="FF0000"/>
                </a:solidFill>
              </a:rPr>
              <a:t>1.  The Old Paths are Plain!   </a:t>
            </a:r>
            <a:r>
              <a:rPr lang="en-US" sz="9800" dirty="0" smtClean="0"/>
              <a:t>Simple, True</a:t>
            </a:r>
          </a:p>
          <a:p>
            <a:r>
              <a:rPr lang="en-US" sz="9800" dirty="0"/>
              <a:t> </a:t>
            </a:r>
            <a:r>
              <a:rPr lang="en-US" sz="9800" dirty="0" smtClean="0"/>
              <a:t>    </a:t>
            </a:r>
            <a:r>
              <a:rPr lang="en-US" sz="11100" dirty="0" err="1" smtClean="0"/>
              <a:t>Jerm</a:t>
            </a:r>
            <a:r>
              <a:rPr lang="en-US" sz="11100" dirty="0" smtClean="0"/>
              <a:t>. 10:23;  Prov. 14:12;  Prov. 16:25</a:t>
            </a:r>
          </a:p>
          <a:p>
            <a:r>
              <a:rPr lang="en-US" sz="11100" dirty="0"/>
              <a:t> </a:t>
            </a:r>
            <a:r>
              <a:rPr lang="en-US" sz="11100" dirty="0" smtClean="0"/>
              <a:t>    Illustration:   Matt. 19:16-20   He needed to trust in God!</a:t>
            </a:r>
          </a:p>
          <a:p>
            <a:r>
              <a:rPr lang="en-US" sz="11100" dirty="0"/>
              <a:t> </a:t>
            </a:r>
            <a:r>
              <a:rPr lang="en-US" sz="11100" dirty="0" smtClean="0"/>
              <a:t>      </a:t>
            </a:r>
            <a:r>
              <a:rPr lang="en-US" sz="11100" b="1" dirty="0" smtClean="0">
                <a:solidFill>
                  <a:srgbClr val="00B050"/>
                </a:solidFill>
              </a:rPr>
              <a:t>a)  Do not lie.  Rev. 21:8 ; Jas.3:14 Lie not against the truth</a:t>
            </a:r>
          </a:p>
          <a:p>
            <a:r>
              <a:rPr lang="en-US" sz="11100" dirty="0"/>
              <a:t> </a:t>
            </a:r>
            <a:r>
              <a:rPr lang="en-US" sz="11100" dirty="0" smtClean="0"/>
              <a:t>      </a:t>
            </a:r>
            <a:r>
              <a:rPr lang="en-US" sz="11100" b="1" dirty="0" smtClean="0">
                <a:solidFill>
                  <a:srgbClr val="002060"/>
                </a:solidFill>
              </a:rPr>
              <a:t>b)  Do not steal. Eph. 4:28</a:t>
            </a:r>
          </a:p>
          <a:p>
            <a:r>
              <a:rPr lang="en-US" sz="11100" dirty="0"/>
              <a:t> </a:t>
            </a:r>
            <a:r>
              <a:rPr lang="en-US" sz="11100" dirty="0" smtClean="0"/>
              <a:t>      </a:t>
            </a:r>
            <a:r>
              <a:rPr lang="en-US" sz="11100" b="1" dirty="0" smtClean="0">
                <a:solidFill>
                  <a:srgbClr val="FF0000"/>
                </a:solidFill>
              </a:rPr>
              <a:t>c)  Do not </a:t>
            </a:r>
            <a:r>
              <a:rPr lang="en-US" sz="11100" b="1" dirty="0" err="1" smtClean="0">
                <a:solidFill>
                  <a:srgbClr val="FF0000"/>
                </a:solidFill>
              </a:rPr>
              <a:t>gossip..I</a:t>
            </a:r>
            <a:r>
              <a:rPr lang="en-US" sz="11100" b="1" dirty="0" smtClean="0">
                <a:solidFill>
                  <a:srgbClr val="FF0000"/>
                </a:solidFill>
              </a:rPr>
              <a:t> Tim. 5:18 </a:t>
            </a:r>
          </a:p>
          <a:p>
            <a:r>
              <a:rPr lang="en-US" sz="11100" dirty="0"/>
              <a:t> </a:t>
            </a:r>
            <a:r>
              <a:rPr lang="en-US" sz="11100" dirty="0" smtClean="0"/>
              <a:t>      </a:t>
            </a:r>
            <a:r>
              <a:rPr lang="en-US" sz="11100" b="1" dirty="0" smtClean="0">
                <a:solidFill>
                  <a:srgbClr val="7030A0"/>
                </a:solidFill>
              </a:rPr>
              <a:t>d)  Pay your debts. Rom.13:8 </a:t>
            </a:r>
            <a:r>
              <a:rPr lang="en-US" sz="9800" dirty="0" smtClean="0"/>
              <a:t>Owe </a:t>
            </a:r>
            <a:r>
              <a:rPr lang="en-US" sz="9800" dirty="0"/>
              <a:t>nothing to anyone except to love one another; for he who loves his neighbor has fulfilled the </a:t>
            </a:r>
            <a:r>
              <a:rPr lang="en-US" sz="9800" dirty="0" smtClean="0"/>
              <a:t>law </a:t>
            </a:r>
          </a:p>
          <a:p>
            <a:pPr marL="0" indent="0">
              <a:buNone/>
            </a:pPr>
            <a:r>
              <a:rPr lang="en-US" sz="9800" dirty="0" smtClean="0"/>
              <a:t>(</a:t>
            </a:r>
            <a:r>
              <a:rPr lang="en-US" sz="9800" dirty="0">
                <a:hlinkClick r:id="rId2"/>
              </a:rPr>
              <a:t>Proverbs </a:t>
            </a:r>
            <a:r>
              <a:rPr lang="en-US" sz="9800" dirty="0" smtClean="0">
                <a:hlinkClick r:id="rId2"/>
              </a:rPr>
              <a:t>22:7</a:t>
            </a:r>
            <a:r>
              <a:rPr lang="en-US" sz="9800" dirty="0" smtClean="0"/>
              <a:t>) The </a:t>
            </a:r>
            <a:r>
              <a:rPr lang="en-US" sz="9800" dirty="0"/>
              <a:t>rich rules over the poor, And the borrower becomes the lender's slave.</a:t>
            </a:r>
          </a:p>
          <a:p>
            <a:endParaRPr lang="en-US" sz="3600" dirty="0"/>
          </a:p>
          <a:p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1893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0025" y="0"/>
            <a:ext cx="12392025" cy="6858000"/>
          </a:xfrm>
        </p:spPr>
      </p:pic>
    </p:spTree>
    <p:extLst>
      <p:ext uri="{BB962C8B-B14F-4D97-AF65-F5344CB8AC3E}">
        <p14:creationId xmlns:p14="http://schemas.microsoft.com/office/powerpoint/2010/main" val="391897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2.  The Old Paths are unchanging</a:t>
            </a:r>
            <a:r>
              <a:rPr lang="en-US" sz="4000" b="1" dirty="0" smtClean="0">
                <a:solidFill>
                  <a:srgbClr val="FF0000"/>
                </a:solidFill>
              </a:rPr>
              <a:t>.  </a:t>
            </a:r>
            <a:r>
              <a:rPr lang="en-US" sz="4000" dirty="0" smtClean="0"/>
              <a:t>God does not change.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Isa. 55:8-9  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Heb.13:8       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He doesn’t tell you one thing today, and changes it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tomorrow!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     Same Yesterday, Today, and Forever!</a:t>
            </a:r>
          </a:p>
          <a:p>
            <a:endParaRPr lang="en-US" sz="4000" dirty="0" smtClean="0"/>
          </a:p>
          <a:p>
            <a:r>
              <a:rPr lang="en-US" sz="4000" dirty="0"/>
              <a:t>Hebrews 13:8 </a:t>
            </a:r>
            <a:r>
              <a:rPr lang="en-US" sz="4000" dirty="0" smtClean="0"/>
              <a:t> </a:t>
            </a:r>
            <a:r>
              <a:rPr lang="en-US" sz="4000" b="1" dirty="0"/>
              <a:t>Jesus</a:t>
            </a:r>
            <a:r>
              <a:rPr lang="en-US" sz="4000" dirty="0"/>
              <a:t> </a:t>
            </a:r>
            <a:r>
              <a:rPr lang="en-US" sz="4000" b="1" dirty="0"/>
              <a:t>Christ</a:t>
            </a:r>
            <a:r>
              <a:rPr lang="en-US" sz="4000" dirty="0"/>
              <a:t> the </a:t>
            </a:r>
            <a:r>
              <a:rPr lang="en-US" sz="4000" b="1" dirty="0"/>
              <a:t>same</a:t>
            </a:r>
            <a:r>
              <a:rPr lang="en-US" sz="4000" dirty="0"/>
              <a:t> </a:t>
            </a:r>
            <a:r>
              <a:rPr lang="en-US" sz="4000" b="1" dirty="0"/>
              <a:t>yesterday</a:t>
            </a:r>
            <a:r>
              <a:rPr lang="en-US" sz="4000" dirty="0"/>
              <a:t>, and </a:t>
            </a:r>
            <a:r>
              <a:rPr lang="en-US" sz="4000" b="1" dirty="0"/>
              <a:t>to day</a:t>
            </a:r>
            <a:r>
              <a:rPr lang="en-US" sz="4000" dirty="0"/>
              <a:t>, and </a:t>
            </a:r>
            <a:r>
              <a:rPr lang="en-US" sz="4000" b="1" dirty="0"/>
              <a:t>for ever</a:t>
            </a:r>
            <a:r>
              <a:rPr lang="en-US" sz="4000" dirty="0"/>
              <a:t>.</a:t>
            </a:r>
            <a:endParaRPr lang="en-US" sz="4000" dirty="0" smtClean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2616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264"/>
            <a:ext cx="12192000" cy="6632575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3.  The Old Paths are paths of righteousness.   </a:t>
            </a:r>
          </a:p>
          <a:p>
            <a:r>
              <a:rPr lang="en-US" sz="3600" b="1" u="sng" dirty="0" smtClean="0">
                <a:solidFill>
                  <a:srgbClr val="0070C0"/>
                </a:solidFill>
              </a:rPr>
              <a:t>Peter told Cornelius:   Acts 10:35-36 </a:t>
            </a:r>
          </a:p>
          <a:p>
            <a:r>
              <a:rPr lang="en-US" sz="3600" u="sng" dirty="0" smtClean="0"/>
              <a:t>When you walk in the old paths, you are walking</a:t>
            </a:r>
          </a:p>
          <a:p>
            <a:r>
              <a:rPr lang="en-US" sz="3600" u="sng" dirty="0" smtClean="0"/>
              <a:t>In the light!  I John 1:7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a) </a:t>
            </a:r>
            <a:r>
              <a:rPr lang="en-US" sz="3600" dirty="0" err="1" smtClean="0"/>
              <a:t>Your’re</a:t>
            </a:r>
            <a:r>
              <a:rPr lang="en-US" sz="3600" dirty="0" smtClean="0"/>
              <a:t>  letting your light shine. Matt.5:16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b) You are doing what is right. I Tim.1:15;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c) The old paths lead you to a happy home with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loved ones, beautiful marriages, children blessed,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and you know you are right with God!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“It is well with my soul”…</a:t>
            </a:r>
          </a:p>
          <a:p>
            <a:r>
              <a:rPr lang="en-US" sz="3600" u="sng" dirty="0">
                <a:solidFill>
                  <a:srgbClr val="FF0000"/>
                </a:solidFill>
              </a:rPr>
              <a:t> </a:t>
            </a:r>
            <a:r>
              <a:rPr lang="en-US" sz="3600" u="sng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en-US" sz="3600" u="sng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561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" y="80010"/>
            <a:ext cx="12111990" cy="667512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4.  The old paths  produce plenty.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Some of the riches people that have ever lived in this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world were God’s people!   Can you think of anyone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who had more than Abraham and Solomon?.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b="1" dirty="0" smtClean="0">
                <a:solidFill>
                  <a:srgbClr val="0070C0"/>
                </a:solidFill>
              </a:rPr>
              <a:t>   Phil. 4:19   MY GOD… </a:t>
            </a:r>
            <a:r>
              <a:rPr lang="en-US" sz="3600" b="1" u="sng" dirty="0" smtClean="0">
                <a:solidFill>
                  <a:srgbClr val="0070C0"/>
                </a:solidFill>
              </a:rPr>
              <a:t>But </a:t>
            </a:r>
            <a:r>
              <a:rPr lang="en-US" sz="3600" b="1" u="sng" dirty="0">
                <a:solidFill>
                  <a:srgbClr val="0070C0"/>
                </a:solidFill>
              </a:rPr>
              <a:t>my God </a:t>
            </a:r>
            <a:r>
              <a:rPr lang="en-US" sz="3600" b="1" dirty="0">
                <a:solidFill>
                  <a:srgbClr val="0070C0"/>
                </a:solidFill>
              </a:rPr>
              <a:t>shall supply all your need according to his riches in glory by Christ Jesus.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r>
              <a:rPr lang="en-US" sz="3600" dirty="0"/>
              <a:t> </a:t>
            </a:r>
            <a:r>
              <a:rPr lang="en-US" sz="3600" dirty="0" smtClean="0"/>
              <a:t>     The Old paths teach you to work!  2 Thess.3:10;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Matt. 6 :32,33   My Father </a:t>
            </a:r>
            <a:r>
              <a:rPr lang="en-US" sz="3600" dirty="0" err="1" smtClean="0"/>
              <a:t>knoweth</a:t>
            </a:r>
            <a:r>
              <a:rPr lang="en-US" sz="3600" dirty="0" smtClean="0"/>
              <a:t>  what you have need of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11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2880" y="0"/>
            <a:ext cx="12192000" cy="6176963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5.  The Old Paths give you rest.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</a:t>
            </a:r>
            <a:r>
              <a:rPr lang="en-US" sz="3600" dirty="0" smtClean="0"/>
              <a:t>And you shall find Rest for your souls.  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6:16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   (Bring Christ your broken life)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The Old Paths lead us to  the Prince of Peace.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I want my soul to be at peace with God.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Jesus said:  Matt. 11:28-30  Come unto me and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   I will give you rest.</a:t>
            </a:r>
          </a:p>
          <a:p>
            <a:endParaRPr lang="en-US" sz="3600" b="1" dirty="0"/>
          </a:p>
          <a:p>
            <a:r>
              <a:rPr lang="en-US" sz="3600" b="1" dirty="0" smtClean="0"/>
              <a:t>Lord, what must I do?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Acts 2:37   People on the day of Pentecost</a:t>
            </a:r>
          </a:p>
          <a:p>
            <a:r>
              <a:rPr lang="en-US" sz="3600" b="1" dirty="0" smtClean="0"/>
              <a:t> </a:t>
            </a:r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04750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" y="0"/>
            <a:ext cx="12108180" cy="6732270"/>
          </a:xfrm>
        </p:spPr>
        <p:txBody>
          <a:bodyPr/>
          <a:lstStyle/>
          <a:p>
            <a:r>
              <a:rPr lang="en-US" sz="3600" dirty="0" smtClean="0"/>
              <a:t>What did the people do that Jeremiah pleaded with to </a:t>
            </a:r>
          </a:p>
          <a:p>
            <a:r>
              <a:rPr lang="en-US" sz="3600" dirty="0" smtClean="0"/>
              <a:t>Ask for the old paths and walk therein.??</a:t>
            </a:r>
          </a:p>
          <a:p>
            <a:endParaRPr lang="en-US" sz="3600" dirty="0"/>
          </a:p>
          <a:p>
            <a:r>
              <a:rPr lang="en-US" sz="3600" dirty="0" smtClean="0"/>
              <a:t>They said:</a:t>
            </a:r>
          </a:p>
          <a:p>
            <a:r>
              <a:rPr lang="en-US" sz="5400" b="1" dirty="0" smtClean="0"/>
              <a:t>WE WILL NOT WALK THEREIN!</a:t>
            </a:r>
          </a:p>
          <a:p>
            <a:r>
              <a:rPr lang="en-US" sz="5400" b="1" u="sng" dirty="0">
                <a:solidFill>
                  <a:srgbClr val="FF0000"/>
                </a:solidFill>
              </a:rPr>
              <a:t> </a:t>
            </a:r>
            <a:r>
              <a:rPr lang="en-US" sz="5400" b="1" u="sng" dirty="0" smtClean="0">
                <a:solidFill>
                  <a:srgbClr val="FF0000"/>
                </a:solidFill>
              </a:rPr>
              <a:t>   We will not do it!</a:t>
            </a:r>
          </a:p>
          <a:p>
            <a:endParaRPr lang="en-US" sz="5400" b="1" dirty="0"/>
          </a:p>
          <a:p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03753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" y="102870"/>
            <a:ext cx="11830050" cy="66294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i="1" u="sng" dirty="0" smtClean="0">
                <a:solidFill>
                  <a:srgbClr val="FF0000"/>
                </a:solidFill>
              </a:rPr>
              <a:t>What really happened?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God said:</a:t>
            </a:r>
          </a:p>
          <a:p>
            <a:r>
              <a:rPr lang="en-US" sz="4800" dirty="0" smtClean="0"/>
              <a:t>1.  </a:t>
            </a:r>
            <a:r>
              <a:rPr lang="en-US" sz="4800" dirty="0" err="1" smtClean="0"/>
              <a:t>Jerm</a:t>
            </a:r>
            <a:r>
              <a:rPr lang="en-US" sz="4800" dirty="0" smtClean="0"/>
              <a:t>. 6:2   The daughter of Zion (a poetic</a:t>
            </a:r>
          </a:p>
          <a:p>
            <a:r>
              <a:rPr lang="en-US" sz="4800" dirty="0" smtClean="0"/>
              <a:t>Name for Jerusalem) shall be cut off.   And it </a:t>
            </a:r>
          </a:p>
          <a:p>
            <a:r>
              <a:rPr lang="en-US" sz="4800" dirty="0" smtClean="0"/>
              <a:t>Was.</a:t>
            </a:r>
          </a:p>
          <a:p>
            <a:r>
              <a:rPr lang="en-US" sz="4800" dirty="0" smtClean="0"/>
              <a:t>2.  </a:t>
            </a:r>
            <a:r>
              <a:rPr lang="en-US" sz="4800" dirty="0" err="1" smtClean="0"/>
              <a:t>Jerm</a:t>
            </a:r>
            <a:r>
              <a:rPr lang="en-US" sz="4800" dirty="0" smtClean="0"/>
              <a:t>. 6 :3  She shall be encircled with tents.  And she was.</a:t>
            </a:r>
          </a:p>
          <a:p>
            <a:r>
              <a:rPr lang="en-US" sz="4800" dirty="0" smtClean="0"/>
              <a:t>3. </a:t>
            </a:r>
            <a:r>
              <a:rPr lang="en-US" sz="4800" dirty="0" err="1" smtClean="0"/>
              <a:t>Jerm</a:t>
            </a:r>
            <a:r>
              <a:rPr lang="en-US" sz="4800" dirty="0" smtClean="0"/>
              <a:t>. 6:4 The lengthening shadows mark the closing of the Day of God’s favor upon racial Israel. </a:t>
            </a:r>
          </a:p>
          <a:p>
            <a:pPr marL="0" indent="0">
              <a:buNone/>
            </a:pPr>
            <a:r>
              <a:rPr lang="en-US" sz="4800" dirty="0" smtClean="0"/>
              <a:t>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8243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i="1" u="sng" dirty="0" smtClean="0">
                <a:solidFill>
                  <a:srgbClr val="FF0000"/>
                </a:solidFill>
              </a:rPr>
              <a:t>Jeremiah 6:16 </a:t>
            </a:r>
            <a:endParaRPr lang="en-US" sz="6600" b="1" i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“Thus </a:t>
            </a:r>
            <a:r>
              <a:rPr lang="en-US" sz="4800" dirty="0" err="1" smtClean="0"/>
              <a:t>saith</a:t>
            </a:r>
            <a:r>
              <a:rPr lang="en-US" sz="4800" dirty="0" smtClean="0"/>
              <a:t> the LORD, Stand ye in the ways, and see, and ask for the old paths, where </a:t>
            </a:r>
            <a:r>
              <a:rPr lang="en-US" sz="4800" i="1" dirty="0" smtClean="0"/>
              <a:t>is</a:t>
            </a:r>
            <a:r>
              <a:rPr lang="en-US" sz="4800" dirty="0" smtClean="0"/>
              <a:t> the good way, and walk therein, and ye shall find rest for your souls. But they said, We will not walk </a:t>
            </a:r>
            <a:r>
              <a:rPr lang="en-US" sz="4800" i="1" dirty="0" smtClean="0"/>
              <a:t>therein</a:t>
            </a:r>
            <a:r>
              <a:rPr lang="en-US" sz="4800" dirty="0" smtClean="0"/>
              <a:t>.”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76520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4. 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6:5  Her palaces shall be destroyed. (and they were)</a:t>
            </a:r>
          </a:p>
          <a:p>
            <a:r>
              <a:rPr lang="en-US" sz="3600" dirty="0" smtClean="0"/>
              <a:t>5. 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6:6  The military shall cast up a mound against her.</a:t>
            </a:r>
          </a:p>
          <a:p>
            <a:r>
              <a:rPr lang="en-US" sz="3600" dirty="0" smtClean="0"/>
              <a:t>Happened just as God said it would.</a:t>
            </a:r>
          </a:p>
          <a:p>
            <a:r>
              <a:rPr lang="en-US" sz="3600" dirty="0" smtClean="0"/>
              <a:t>6. Jerm.6:8  She shall be uninhabited, a desolation.  And it was.</a:t>
            </a:r>
          </a:p>
          <a:p>
            <a:r>
              <a:rPr lang="en-US" sz="3600" dirty="0" smtClean="0"/>
              <a:t>7.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 :9  The vine of Israel shall be stripped and gleaned</a:t>
            </a:r>
          </a:p>
          <a:p>
            <a:r>
              <a:rPr lang="en-US" sz="3600" dirty="0" smtClean="0"/>
              <a:t>And it was.</a:t>
            </a:r>
          </a:p>
          <a:p>
            <a:r>
              <a:rPr lang="en-US" sz="3600" dirty="0" smtClean="0"/>
              <a:t>8. 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6:11  The wrath of God shall be poured out upon her</a:t>
            </a:r>
          </a:p>
          <a:p>
            <a:r>
              <a:rPr lang="en-US" sz="3600" dirty="0" smtClean="0"/>
              <a:t>Children, the young men, the husbands and wives, and even upon All the old people.  It was!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361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732270"/>
          </a:xfrm>
        </p:spPr>
        <p:txBody>
          <a:bodyPr>
            <a:norm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9.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 :12  the houses, fields, wives of the people shall be </a:t>
            </a:r>
          </a:p>
          <a:p>
            <a:r>
              <a:rPr lang="en-US" sz="3600" dirty="0" smtClean="0"/>
              <a:t>Taken away from them and given to the invaders.  It happened!</a:t>
            </a:r>
          </a:p>
          <a:p>
            <a:r>
              <a:rPr lang="en-US" sz="3600" dirty="0" smtClean="0"/>
              <a:t>10.Jerm. 6:25  the nation shall fall; it shall be cast down.  It was.</a:t>
            </a:r>
          </a:p>
          <a:p>
            <a:r>
              <a:rPr lang="en-US" sz="3600" dirty="0" smtClean="0"/>
              <a:t>11.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6:19  God will bring evil upon her people. He did.</a:t>
            </a:r>
          </a:p>
          <a:p>
            <a:r>
              <a:rPr lang="en-US" sz="3600" dirty="0" smtClean="0"/>
              <a:t>12.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6:21  God will place  </a:t>
            </a:r>
            <a:r>
              <a:rPr lang="en-US" sz="3600" dirty="0" err="1" smtClean="0"/>
              <a:t>stumblingblocks</a:t>
            </a:r>
            <a:r>
              <a:rPr lang="en-US" sz="3600" dirty="0" smtClean="0"/>
              <a:t>  in their way; </a:t>
            </a:r>
          </a:p>
          <a:p>
            <a:r>
              <a:rPr lang="en-US" sz="3600" dirty="0" smtClean="0"/>
              <a:t>Fathers and sons, friends and neighbors shall perish.(They did!) </a:t>
            </a:r>
          </a:p>
          <a:p>
            <a:r>
              <a:rPr lang="en-US" sz="3600" dirty="0" smtClean="0"/>
              <a:t>13.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6:24  The power of the defenders (Israel) shall be feeble, And anguish shall overwhelm them.(It was!)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3339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14300"/>
            <a:ext cx="11944350" cy="66294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14. 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6:25  The people will fear to go outside, for the sword of the enemy will be everywhere.  ( True. .happened!)</a:t>
            </a:r>
          </a:p>
          <a:p>
            <a:r>
              <a:rPr lang="en-US" sz="3600" dirty="0" smtClean="0"/>
              <a:t>15. </a:t>
            </a:r>
            <a:r>
              <a:rPr lang="en-US" sz="3600" dirty="0" err="1" smtClean="0"/>
              <a:t>Jerm</a:t>
            </a:r>
            <a:r>
              <a:rPr lang="en-US" sz="3600" dirty="0" smtClean="0"/>
              <a:t>. 6:26  They shall clothe themselves in sackcloth and</a:t>
            </a:r>
          </a:p>
          <a:p>
            <a:r>
              <a:rPr lang="en-US" sz="3600" dirty="0"/>
              <a:t>a</a:t>
            </a:r>
            <a:r>
              <a:rPr lang="en-US" sz="3600" dirty="0" smtClean="0"/>
              <a:t>shes, mourning as for an only son; destruction shall descend suddenly upon them.  (Too late!)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</a:t>
            </a:r>
            <a:r>
              <a:rPr lang="en-US" sz="3600" b="1" dirty="0" smtClean="0"/>
              <a:t>People I have known…waited too late.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969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" y="0"/>
            <a:ext cx="12031980" cy="6766560"/>
          </a:xfrm>
        </p:spPr>
        <p:txBody>
          <a:bodyPr>
            <a:normAutofit/>
          </a:bodyPr>
          <a:lstStyle/>
          <a:p>
            <a:r>
              <a:rPr lang="en-US" sz="3600" b="1" u="sng" dirty="0" smtClean="0"/>
              <a:t>Some of you in this building today:   </a:t>
            </a:r>
            <a:r>
              <a:rPr lang="en-US" sz="3600" dirty="0" smtClean="0"/>
              <a:t>I have begged you</a:t>
            </a:r>
          </a:p>
          <a:p>
            <a:r>
              <a:rPr lang="en-US" sz="3600" dirty="0" smtClean="0"/>
              <a:t>To obey the gospel,  you have heard some of the finest</a:t>
            </a:r>
          </a:p>
          <a:p>
            <a:r>
              <a:rPr lang="en-US" sz="3600" dirty="0" smtClean="0"/>
              <a:t>Preaching by others, you know the way, but you have</a:t>
            </a:r>
          </a:p>
          <a:p>
            <a:r>
              <a:rPr lang="en-US" sz="3600" dirty="0" smtClean="0"/>
              <a:t>Not been baptized.  Why?   Do you not believe that God</a:t>
            </a:r>
          </a:p>
          <a:p>
            <a:r>
              <a:rPr lang="en-US" sz="3600" dirty="0" smtClean="0"/>
              <a:t>Means what He says?   Mark 16:15,16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I don’t want you to be lost.  Hell is terrible.  Jesus died to</a:t>
            </a:r>
          </a:p>
          <a:p>
            <a:r>
              <a:rPr lang="en-US" sz="3600" dirty="0" smtClean="0"/>
              <a:t>Keep you from having to be cast into the fiery furnace.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Why do you wait?  Husband/wife/father/daughter/son…</a:t>
            </a:r>
          </a:p>
          <a:p>
            <a:r>
              <a:rPr lang="en-US" sz="3600" dirty="0" smtClean="0"/>
              <a:t>Young and old…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187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870"/>
            <a:ext cx="12192000" cy="666369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Ask for the Old Paths,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where is the good way,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and walk therein…………….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and ye shall find rest for your souls!.  </a:t>
            </a:r>
          </a:p>
          <a:p>
            <a:endParaRPr lang="en-US" sz="3600" dirty="0"/>
          </a:p>
          <a:p>
            <a:r>
              <a:rPr lang="en-US" sz="3600" dirty="0" smtClean="0"/>
              <a:t>But……………………………………………………..they said,</a:t>
            </a:r>
          </a:p>
          <a:p>
            <a:r>
              <a:rPr lang="en-US" sz="4400" b="1" dirty="0"/>
              <a:t> </a:t>
            </a:r>
            <a:r>
              <a:rPr lang="en-US" sz="4400" b="1" dirty="0" smtClean="0"/>
              <a:t>  We will not walk therein! </a:t>
            </a:r>
          </a:p>
          <a:p>
            <a:endParaRPr lang="en-US" sz="4400" b="1" dirty="0"/>
          </a:p>
          <a:p>
            <a:r>
              <a:rPr lang="en-US" sz="4400" b="1" dirty="0" smtClean="0"/>
              <a:t> And God did what He said He would do!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185234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25325" cy="6858000"/>
          </a:xfrm>
        </p:spPr>
      </p:pic>
      <p:sp>
        <p:nvSpPr>
          <p:cNvPr id="5" name="TextBox 4"/>
          <p:cNvSpPr txBox="1"/>
          <p:nvPr/>
        </p:nvSpPr>
        <p:spPr>
          <a:xfrm>
            <a:off x="742950" y="5238750"/>
            <a:ext cx="952799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/>
              <a:t>Let’s Walk In the Old Paths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71567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Conclusion: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3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" y="66674"/>
            <a:ext cx="12106275" cy="6791325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1. Speak where the Bible speaks and remain silent where the bible is silent.  I Pet.4:11</a:t>
            </a:r>
          </a:p>
          <a:p>
            <a:endParaRPr lang="en-US" sz="3600" dirty="0"/>
          </a:p>
          <a:p>
            <a:r>
              <a:rPr lang="en-US" sz="3600" b="1" dirty="0" smtClean="0">
                <a:solidFill>
                  <a:srgbClr val="00B050"/>
                </a:solidFill>
              </a:rPr>
              <a:t>2.  Love the brotherhood.   I Pet. 2:17</a:t>
            </a:r>
          </a:p>
          <a:p>
            <a:endParaRPr lang="en-US" sz="3600" dirty="0"/>
          </a:p>
          <a:p>
            <a:r>
              <a:rPr lang="en-US" sz="3600" b="1" dirty="0" smtClean="0">
                <a:solidFill>
                  <a:srgbClr val="FF0000"/>
                </a:solidFill>
              </a:rPr>
              <a:t>3.  Share what you have with others.  Matt. 7:12</a:t>
            </a:r>
          </a:p>
          <a:p>
            <a:endParaRPr lang="en-US" sz="3600" dirty="0" smtClean="0"/>
          </a:p>
          <a:p>
            <a:r>
              <a:rPr lang="en-US" sz="36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Stick Together.  Acts 2:42</a:t>
            </a:r>
          </a:p>
          <a:p>
            <a:endParaRPr lang="en-US" sz="3600" dirty="0"/>
          </a:p>
          <a:p>
            <a:r>
              <a:rPr lang="en-US" sz="3600" dirty="0" smtClean="0"/>
              <a:t>Give me the Old Time </a:t>
            </a:r>
            <a:r>
              <a:rPr lang="en-US" sz="3600" dirty="0" err="1" smtClean="0"/>
              <a:t>Religion..the</a:t>
            </a:r>
            <a:r>
              <a:rPr lang="en-US" sz="3600" dirty="0" smtClean="0"/>
              <a:t> Religion of Peter, Paul, and the Apostles!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98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Are you prepared to meet God today?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900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04370" cy="6858000"/>
          </a:xfrm>
        </p:spPr>
        <p:txBody>
          <a:bodyPr/>
          <a:lstStyle/>
          <a:p>
            <a:r>
              <a:rPr lang="en-US" sz="4400" b="1" i="1" u="sng" dirty="0" smtClean="0"/>
              <a:t>Condition of God’s people is not good.</a:t>
            </a:r>
          </a:p>
          <a:p>
            <a:endParaRPr lang="en-US" sz="4400" b="1" i="1" u="sng" dirty="0" smtClean="0"/>
          </a:p>
          <a:p>
            <a:pPr marL="0" indent="0">
              <a:buNone/>
            </a:pPr>
            <a:r>
              <a:rPr lang="en-US" sz="3600" dirty="0"/>
              <a:t> </a:t>
            </a:r>
            <a:r>
              <a:rPr lang="en-US" sz="3600" dirty="0" smtClean="0"/>
              <a:t>    .</a:t>
            </a:r>
            <a:r>
              <a:rPr lang="en-US" sz="4400" dirty="0" smtClean="0"/>
              <a:t> </a:t>
            </a:r>
            <a:r>
              <a:rPr lang="en-US" sz="4400" b="1" dirty="0"/>
              <a:t>Jeremiah 6:13-16 </a:t>
            </a:r>
            <a:r>
              <a:rPr lang="en-US" sz="4400" baseline="30000" dirty="0" smtClean="0"/>
              <a:t>13</a:t>
            </a:r>
            <a:r>
              <a:rPr lang="en-US" sz="4400" baseline="30000" dirty="0"/>
              <a:t> </a:t>
            </a:r>
            <a:r>
              <a:rPr lang="en-US" sz="4400" dirty="0"/>
              <a:t>For </a:t>
            </a:r>
            <a:r>
              <a:rPr lang="en-US" sz="4400" b="1" u="sng" dirty="0"/>
              <a:t>from the least </a:t>
            </a:r>
            <a:r>
              <a:rPr lang="en-US" sz="4400" dirty="0"/>
              <a:t>of them even </a:t>
            </a:r>
            <a:r>
              <a:rPr lang="en-US" sz="4400" b="1" dirty="0"/>
              <a:t>unto the greatest </a:t>
            </a:r>
            <a:r>
              <a:rPr lang="en-US" sz="4400" dirty="0"/>
              <a:t>of them </a:t>
            </a:r>
            <a:r>
              <a:rPr lang="en-US" sz="4400" b="1" u="sng" dirty="0">
                <a:solidFill>
                  <a:srgbClr val="FF0000"/>
                </a:solidFill>
              </a:rPr>
              <a:t>every one </a:t>
            </a:r>
            <a:r>
              <a:rPr lang="en-US" sz="4400" dirty="0"/>
              <a:t>is given to 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covetousness</a:t>
            </a:r>
            <a:r>
              <a:rPr lang="en-US" sz="4400" dirty="0"/>
              <a:t>; </a:t>
            </a:r>
            <a:endParaRPr lang="en-US" sz="4400" dirty="0" smtClean="0"/>
          </a:p>
          <a:p>
            <a:pPr marL="0" indent="0">
              <a:buNone/>
            </a:pPr>
            <a:r>
              <a:rPr lang="en-US" sz="4400" dirty="0" smtClean="0"/>
              <a:t>and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</a:t>
            </a:r>
            <a:r>
              <a:rPr lang="en-US" sz="4400" b="1" u="sng" dirty="0"/>
              <a:t>from the prophet even unto the priest </a:t>
            </a:r>
            <a:r>
              <a:rPr lang="en-US" sz="4400" dirty="0"/>
              <a:t>every one </a:t>
            </a:r>
            <a:r>
              <a:rPr lang="en-US" sz="4400" dirty="0" err="1"/>
              <a:t>dealeth</a:t>
            </a:r>
            <a:r>
              <a:rPr lang="en-US" sz="4400" dirty="0"/>
              <a:t> falsely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81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0"/>
            <a:ext cx="12096750" cy="6777990"/>
          </a:xfrm>
        </p:spPr>
        <p:txBody>
          <a:bodyPr/>
          <a:lstStyle/>
          <a:p>
            <a:endParaRPr lang="en-US" baseline="30000" dirty="0" smtClean="0"/>
          </a:p>
          <a:p>
            <a:r>
              <a:rPr lang="en-US" sz="4000" baseline="30000" dirty="0" smtClean="0"/>
              <a:t>Verse  14</a:t>
            </a:r>
            <a:r>
              <a:rPr lang="en-US" sz="4000" dirty="0" smtClean="0"/>
              <a:t>  </a:t>
            </a:r>
          </a:p>
          <a:p>
            <a:r>
              <a:rPr lang="en-US" sz="4000" dirty="0" smtClean="0"/>
              <a:t>They </a:t>
            </a:r>
            <a:r>
              <a:rPr lang="en-US" sz="4000" dirty="0"/>
              <a:t>have healed also the hurt of the daughter of my people slightly, saying</a:t>
            </a:r>
            <a:r>
              <a:rPr lang="en-US" sz="4000" dirty="0" smtClean="0"/>
              <a:t>, </a:t>
            </a:r>
          </a:p>
          <a:p>
            <a:r>
              <a:rPr lang="en-US" sz="4800" b="1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4800" b="1" u="sng" dirty="0" smtClean="0">
                <a:solidFill>
                  <a:srgbClr val="FF0000"/>
                </a:solidFill>
              </a:rPr>
              <a:t>Peace</a:t>
            </a:r>
            <a:r>
              <a:rPr lang="en-US" sz="4800" b="1" u="sng" dirty="0">
                <a:solidFill>
                  <a:srgbClr val="FF0000"/>
                </a:solidFill>
              </a:rPr>
              <a:t>, peace</a:t>
            </a:r>
            <a:r>
              <a:rPr lang="en-US" sz="4800" b="1" u="sng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sz="4800" b="1" u="sng" dirty="0">
                <a:solidFill>
                  <a:srgbClr val="FF0000"/>
                </a:solidFill>
              </a:rPr>
              <a:t> </a:t>
            </a:r>
            <a:r>
              <a:rPr lang="en-US" sz="4800" b="1" u="sng" dirty="0" smtClean="0">
                <a:solidFill>
                  <a:srgbClr val="FF0000"/>
                </a:solidFill>
              </a:rPr>
              <a:t>       </a:t>
            </a:r>
            <a:r>
              <a:rPr lang="en-US" sz="4800" b="1" u="sng" dirty="0">
                <a:solidFill>
                  <a:srgbClr val="FF0000"/>
                </a:solidFill>
              </a:rPr>
              <a:t>when there is no peace.</a:t>
            </a:r>
          </a:p>
        </p:txBody>
      </p:sp>
    </p:spTree>
    <p:extLst>
      <p:ext uri="{BB962C8B-B14F-4D97-AF65-F5344CB8AC3E}">
        <p14:creationId xmlns:p14="http://schemas.microsoft.com/office/powerpoint/2010/main" val="40699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73025"/>
            <a:ext cx="12087225" cy="6623050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</a:rPr>
              <a:t> </a:t>
            </a:r>
            <a:r>
              <a:rPr lang="en-US" sz="3600" b="1" dirty="0" smtClean="0">
                <a:solidFill>
                  <a:srgbClr val="FF0000"/>
                </a:solidFill>
              </a:rPr>
              <a:t>1. Some </a:t>
            </a:r>
            <a:r>
              <a:rPr lang="en-US" sz="3600" b="1" dirty="0">
                <a:solidFill>
                  <a:srgbClr val="FF0000"/>
                </a:solidFill>
              </a:rPr>
              <a:t>have peace because they live for entertainment and excitement, distracting them from higher things.</a:t>
            </a:r>
          </a:p>
          <a:p>
            <a:r>
              <a:rPr lang="en-US" sz="3600" dirty="0" smtClean="0"/>
              <a:t>·</a:t>
            </a:r>
          </a:p>
          <a:p>
            <a:r>
              <a:rPr lang="en-US" sz="3600" b="1" dirty="0">
                <a:solidFill>
                  <a:srgbClr val="0070C0"/>
                </a:solidFill>
              </a:rPr>
              <a:t> </a:t>
            </a:r>
            <a:r>
              <a:rPr lang="en-US" sz="3600" b="1" dirty="0" smtClean="0">
                <a:solidFill>
                  <a:srgbClr val="0070C0"/>
                </a:solidFill>
              </a:rPr>
              <a:t>2. Some </a:t>
            </a:r>
            <a:r>
              <a:rPr lang="en-US" sz="3600" b="1" dirty="0">
                <a:solidFill>
                  <a:srgbClr val="0070C0"/>
                </a:solidFill>
              </a:rPr>
              <a:t>have peace because they tell themselves there is no God and therefore no accountability before Him.</a:t>
            </a:r>
          </a:p>
          <a:p>
            <a:r>
              <a:rPr lang="en-US" sz="3600" dirty="0" smtClean="0"/>
              <a:t>·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 3.</a:t>
            </a:r>
            <a:r>
              <a:rPr lang="en-US" sz="3600" b="1" dirty="0">
                <a:solidFill>
                  <a:srgbClr val="00B050"/>
                </a:solidFill>
              </a:rPr>
              <a:t> Some have peace because they </a:t>
            </a:r>
            <a:r>
              <a:rPr lang="en-US" sz="3600" b="1" dirty="0" smtClean="0">
                <a:solidFill>
                  <a:srgbClr val="00B050"/>
                </a:solidFill>
              </a:rPr>
              <a:t>are ignorant </a:t>
            </a:r>
            <a:r>
              <a:rPr lang="en-US" sz="3600" b="1" dirty="0">
                <a:solidFill>
                  <a:srgbClr val="00B050"/>
                </a:solidFill>
              </a:rPr>
              <a:t>of the things of God and need to be told the truth of their responsibility.</a:t>
            </a:r>
          </a:p>
          <a:p>
            <a:endParaRPr lang="en-US" sz="3600" dirty="0" smtClean="0"/>
          </a:p>
          <a:p>
            <a:r>
              <a:rPr lang="en-US" sz="3600" b="1" dirty="0" smtClean="0">
                <a:solidFill>
                  <a:srgbClr val="7030A0"/>
                </a:solidFill>
              </a:rPr>
              <a:t>·4. </a:t>
            </a:r>
            <a:r>
              <a:rPr lang="en-US" sz="3600" b="1" dirty="0">
                <a:solidFill>
                  <a:srgbClr val="7030A0"/>
                </a:solidFill>
              </a:rPr>
              <a:t> Some have peace because they intend to do better later in life and such future wishes are enough to make them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7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" y="102870"/>
            <a:ext cx="12111990" cy="6755130"/>
          </a:xfrm>
        </p:spPr>
        <p:txBody>
          <a:bodyPr/>
          <a:lstStyle/>
          <a:p>
            <a:endParaRPr lang="en-US" baseline="30000" dirty="0" smtClean="0"/>
          </a:p>
          <a:p>
            <a:endParaRPr lang="en-US" sz="3600" baseline="30000" dirty="0"/>
          </a:p>
          <a:p>
            <a:r>
              <a:rPr lang="en-US" sz="3600" baseline="30000" dirty="0" smtClean="0"/>
              <a:t>Verse 15</a:t>
            </a:r>
            <a:r>
              <a:rPr lang="en-US" sz="3600" baseline="30000" dirty="0"/>
              <a:t> </a:t>
            </a:r>
            <a:endParaRPr lang="en-US" sz="3600" baseline="30000" dirty="0" smtClean="0"/>
          </a:p>
          <a:p>
            <a:r>
              <a:rPr lang="en-US" sz="3600" dirty="0" smtClean="0"/>
              <a:t>?? Were </a:t>
            </a:r>
            <a:r>
              <a:rPr lang="en-US" sz="3600" dirty="0"/>
              <a:t>they ashamed when they had committed abomination? </a:t>
            </a:r>
            <a:endParaRPr lang="en-US" sz="3600" dirty="0" smtClean="0"/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nay</a:t>
            </a:r>
            <a:r>
              <a:rPr lang="en-US" sz="4400" b="1" u="sng" dirty="0">
                <a:solidFill>
                  <a:srgbClr val="FF0000"/>
                </a:solidFill>
              </a:rPr>
              <a:t>, they were not at all ashamed, </a:t>
            </a:r>
            <a:endParaRPr lang="en-US" sz="4400" b="1" u="sng" dirty="0" smtClean="0">
              <a:solidFill>
                <a:srgbClr val="FF0000"/>
              </a:solidFill>
            </a:endParaRPr>
          </a:p>
          <a:p>
            <a:r>
              <a:rPr lang="en-US" sz="4400" b="1" u="sng" dirty="0" smtClean="0">
                <a:solidFill>
                  <a:srgbClr val="FF0000"/>
                </a:solidFill>
              </a:rPr>
              <a:t>neither </a:t>
            </a:r>
            <a:r>
              <a:rPr lang="en-US" sz="4400" b="1" u="sng" dirty="0">
                <a:solidFill>
                  <a:srgbClr val="FF0000"/>
                </a:solidFill>
              </a:rPr>
              <a:t>could they blush</a:t>
            </a:r>
            <a:r>
              <a:rPr lang="en-US" sz="4400" b="1" u="sng" dirty="0" smtClean="0">
                <a:solidFill>
                  <a:srgbClr val="FF0000"/>
                </a:solidFill>
              </a:rPr>
              <a:t>: 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600" dirty="0" smtClean="0"/>
              <a:t>therefore </a:t>
            </a:r>
            <a:r>
              <a:rPr lang="en-US" sz="3600" dirty="0"/>
              <a:t>they shall fall among them that fall: at the time that I visit them they shall be cast down, </a:t>
            </a:r>
            <a:r>
              <a:rPr lang="en-US" sz="3600" b="1" dirty="0" err="1"/>
              <a:t>saith</a:t>
            </a:r>
            <a:r>
              <a:rPr lang="en-US" sz="3600" b="1" dirty="0"/>
              <a:t> the </a:t>
            </a:r>
            <a:r>
              <a:rPr lang="en-US" sz="3600" b="1" cap="small" dirty="0"/>
              <a:t>Lord</a:t>
            </a:r>
            <a:r>
              <a:rPr lang="en-US" sz="3600" b="1" dirty="0" smtClean="0"/>
              <a:t>.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(over 400 times ..in </a:t>
            </a:r>
            <a:r>
              <a:rPr lang="en-US" sz="3600" b="1" dirty="0" err="1" smtClean="0"/>
              <a:t>Jermeiah</a:t>
            </a:r>
            <a:r>
              <a:rPr lang="en-US" sz="3600" b="1" dirty="0" smtClean="0"/>
              <a:t> 147 and in Ezekiel 126)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921858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3025"/>
            <a:ext cx="12192000" cy="69088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·1, </a:t>
            </a:r>
            <a:r>
              <a:rPr lang="en-US" sz="3600" dirty="0"/>
              <a:t> To benefit from the </a:t>
            </a:r>
            <a:r>
              <a:rPr lang="en-US" sz="3600" b="1" dirty="0"/>
              <a:t>old paths</a:t>
            </a:r>
            <a:r>
              <a:rPr lang="en-US" sz="3600" dirty="0"/>
              <a:t>, God told them to position themselves (</a:t>
            </a:r>
            <a:r>
              <a:rPr lang="en-US" sz="3600" b="1" dirty="0"/>
              <a:t>stand in the ways</a:t>
            </a:r>
            <a:r>
              <a:rPr lang="en-US" sz="3600" dirty="0"/>
              <a:t>).</a:t>
            </a:r>
          </a:p>
          <a:p>
            <a:r>
              <a:rPr lang="en-US" sz="3600" dirty="0"/>
              <a:t>· </a:t>
            </a:r>
            <a:r>
              <a:rPr lang="en-US" sz="3600" dirty="0" smtClean="0"/>
              <a:t>2. To </a:t>
            </a:r>
            <a:r>
              <a:rPr lang="en-US" sz="3600" dirty="0"/>
              <a:t>benefit from the </a:t>
            </a:r>
            <a:r>
              <a:rPr lang="en-US" sz="3600" b="1" dirty="0"/>
              <a:t>old paths</a:t>
            </a:r>
            <a:r>
              <a:rPr lang="en-US" sz="3600" dirty="0"/>
              <a:t>, God told them to look for </a:t>
            </a:r>
            <a:r>
              <a:rPr lang="en-US" sz="3600" dirty="0" smtClean="0"/>
              <a:t>the </a:t>
            </a:r>
          </a:p>
          <a:p>
            <a:r>
              <a:rPr lang="en-US" sz="3600" dirty="0" smtClean="0"/>
              <a:t>Old paths  </a:t>
            </a:r>
            <a:r>
              <a:rPr lang="en-US" sz="3600" dirty="0"/>
              <a:t>(</a:t>
            </a:r>
            <a:r>
              <a:rPr lang="en-US" sz="3600" b="1" dirty="0"/>
              <a:t>see</a:t>
            </a:r>
            <a:r>
              <a:rPr lang="en-US" sz="3600" dirty="0"/>
              <a:t>).</a:t>
            </a:r>
          </a:p>
          <a:p>
            <a:r>
              <a:rPr lang="en-US" sz="3600" dirty="0"/>
              <a:t>· </a:t>
            </a:r>
            <a:r>
              <a:rPr lang="en-US" sz="3600" dirty="0" smtClean="0"/>
              <a:t>3. To </a:t>
            </a:r>
            <a:r>
              <a:rPr lang="en-US" sz="3600" dirty="0"/>
              <a:t>benefit from the </a:t>
            </a:r>
            <a:r>
              <a:rPr lang="en-US" sz="3600" b="1" dirty="0"/>
              <a:t>old paths</a:t>
            </a:r>
            <a:r>
              <a:rPr lang="en-US" sz="3600" dirty="0"/>
              <a:t>, God told them to </a:t>
            </a:r>
            <a:r>
              <a:rPr lang="en-US" sz="3600" b="1" dirty="0"/>
              <a:t>ask</a:t>
            </a:r>
            <a:r>
              <a:rPr lang="en-US" sz="3600" dirty="0"/>
              <a:t> for them, to desire them.</a:t>
            </a:r>
          </a:p>
          <a:p>
            <a:r>
              <a:rPr lang="en-US" sz="3600" dirty="0" smtClean="0"/>
              <a:t>·4. </a:t>
            </a:r>
            <a:r>
              <a:rPr lang="en-US" sz="3600" dirty="0"/>
              <a:t> To benefit from the </a:t>
            </a:r>
            <a:r>
              <a:rPr lang="en-US" sz="3600" b="1" dirty="0"/>
              <a:t>old paths</a:t>
            </a:r>
            <a:r>
              <a:rPr lang="en-US" sz="3600" dirty="0"/>
              <a:t>, God told them to see them as </a:t>
            </a:r>
            <a:r>
              <a:rPr lang="en-US" sz="3600" b="1" dirty="0"/>
              <a:t>the good way</a:t>
            </a:r>
            <a:r>
              <a:rPr lang="en-US" sz="3600" dirty="0"/>
              <a:t>.</a:t>
            </a:r>
          </a:p>
          <a:p>
            <a:r>
              <a:rPr lang="en-US" sz="3600" dirty="0"/>
              <a:t>· </a:t>
            </a:r>
            <a:r>
              <a:rPr lang="en-US" sz="3600" dirty="0" smtClean="0"/>
              <a:t>5. To </a:t>
            </a:r>
            <a:r>
              <a:rPr lang="en-US" sz="3600" dirty="0"/>
              <a:t>benefit from the </a:t>
            </a:r>
            <a:r>
              <a:rPr lang="en-US" sz="3600" b="1" dirty="0"/>
              <a:t>old paths</a:t>
            </a:r>
            <a:r>
              <a:rPr lang="en-US" sz="3600" dirty="0"/>
              <a:t>, God told them to </a:t>
            </a:r>
            <a:r>
              <a:rPr lang="en-US" sz="3600" b="1" dirty="0"/>
              <a:t>walk in it</a:t>
            </a:r>
            <a:r>
              <a:rPr lang="en-US" sz="3600" dirty="0"/>
              <a:t> – to actually </a:t>
            </a:r>
            <a:r>
              <a:rPr lang="en-US" sz="3600" i="1" dirty="0"/>
              <a:t>obey</a:t>
            </a:r>
            <a:r>
              <a:rPr lang="en-US" sz="3600" dirty="0"/>
              <a:t> and </a:t>
            </a:r>
            <a:r>
              <a:rPr lang="en-US" sz="3600" i="1" dirty="0"/>
              <a:t>follow</a:t>
            </a:r>
            <a:r>
              <a:rPr lang="en-US" sz="3600" dirty="0"/>
              <a:t> God as indicated by His word and work in days gone by.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1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" y="0"/>
            <a:ext cx="12108180" cy="6777990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Stand ye in the ways, and see…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Stand </a:t>
            </a:r>
            <a:r>
              <a:rPr lang="en-US" sz="3600" dirty="0" smtClean="0"/>
              <a:t>-    Stop, Stand, </a:t>
            </a:r>
            <a:r>
              <a:rPr lang="en-US" sz="3600" dirty="0" err="1" smtClean="0"/>
              <a:t>Pause,..consider</a:t>
            </a:r>
            <a:r>
              <a:rPr lang="en-US" sz="3600" dirty="0" smtClean="0"/>
              <a:t> all the ways…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See</a:t>
            </a:r>
            <a:r>
              <a:rPr lang="en-US" sz="3600" dirty="0" smtClean="0"/>
              <a:t>:        Observe; Pay attention to;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and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>
                <a:solidFill>
                  <a:srgbClr val="FF0000"/>
                </a:solidFill>
              </a:rPr>
              <a:t>Ask</a:t>
            </a:r>
            <a:r>
              <a:rPr lang="en-US" sz="3600" dirty="0" smtClean="0"/>
              <a:t>         for the old paths    why the old paths?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(</a:t>
            </a:r>
            <a:r>
              <a:rPr lang="en-US" sz="3600" b="1" u="sng" dirty="0" smtClean="0">
                <a:solidFill>
                  <a:srgbClr val="FF0000"/>
                </a:solidFill>
              </a:rPr>
              <a:t>Where Is the Good way</a:t>
            </a:r>
            <a:r>
              <a:rPr lang="en-US" sz="3600" dirty="0" smtClean="0"/>
              <a:t>…)  God’s ways are so much better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than ours.   (Isa. 55:8,9  For my thoughts are not your thoughts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neither are my ways, your ways..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Walk    </a:t>
            </a:r>
            <a:r>
              <a:rPr lang="en-US" sz="3600" dirty="0" smtClean="0"/>
              <a:t> </a:t>
            </a:r>
            <a:r>
              <a:rPr lang="en-US" sz="3600" dirty="0" err="1" smtClean="0"/>
              <a:t>therein..obey</a:t>
            </a:r>
            <a:r>
              <a:rPr lang="en-US" sz="3600" dirty="0" smtClean="0"/>
              <a:t> God  (Heb.5:8,9)</a:t>
            </a:r>
          </a:p>
          <a:p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dirty="0" smtClean="0"/>
              <a:t>And ye shall find </a:t>
            </a:r>
            <a:r>
              <a:rPr lang="en-US" sz="3600" b="1" u="sng" dirty="0" smtClean="0">
                <a:solidFill>
                  <a:srgbClr val="FF0000"/>
                </a:solidFill>
              </a:rPr>
              <a:t>rest</a:t>
            </a:r>
            <a:r>
              <a:rPr lang="en-US" sz="3600" b="1" dirty="0" smtClean="0"/>
              <a:t> for your souls..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18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04370" cy="6858000"/>
          </a:xfrm>
        </p:spPr>
        <p:txBody>
          <a:bodyPr>
            <a:normAutofit/>
          </a:bodyPr>
          <a:lstStyle/>
          <a:p>
            <a:r>
              <a:rPr lang="en-US" sz="5400" b="1" i="1" u="sng" dirty="0" smtClean="0">
                <a:solidFill>
                  <a:srgbClr val="FF0000"/>
                </a:solidFill>
              </a:rPr>
              <a:t>But they said:</a:t>
            </a:r>
          </a:p>
          <a:p>
            <a:endParaRPr lang="en-US" sz="5400" b="1" i="1" u="sng" dirty="0" smtClean="0">
              <a:solidFill>
                <a:srgbClr val="FF0000"/>
              </a:solidFill>
            </a:endParaRPr>
          </a:p>
          <a:p>
            <a:r>
              <a:rPr lang="en-US" sz="6000" b="1" i="1" u="sng" dirty="0">
                <a:solidFill>
                  <a:srgbClr val="FF0000"/>
                </a:solidFill>
              </a:rPr>
              <a:t> </a:t>
            </a:r>
            <a:r>
              <a:rPr lang="en-US" sz="6000" b="1" i="1" u="sng" dirty="0" smtClean="0">
                <a:solidFill>
                  <a:srgbClr val="FF0000"/>
                </a:solidFill>
              </a:rPr>
              <a:t>  </a:t>
            </a:r>
            <a:r>
              <a:rPr lang="en-US" sz="6000" b="1" i="1" u="sng" dirty="0" smtClean="0"/>
              <a:t>We will </a:t>
            </a:r>
            <a:r>
              <a:rPr lang="en-US" sz="6000" b="1" i="1" dirty="0" smtClean="0">
                <a:solidFill>
                  <a:srgbClr val="FF0000"/>
                </a:solidFill>
              </a:rPr>
              <a:t>not</a:t>
            </a:r>
            <a:r>
              <a:rPr lang="en-US" sz="6000" b="1" i="1" u="sng" dirty="0" smtClean="0"/>
              <a:t> walk therein</a:t>
            </a:r>
            <a:endParaRPr lang="en-US" sz="6000" b="1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62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1460</TotalTime>
  <Words>1436</Words>
  <Application>Microsoft Office PowerPoint</Application>
  <PresentationFormat>Widescreen</PresentationFormat>
  <Paragraphs>190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PowerPoint Presentation</vt:lpstr>
      <vt:lpstr>Jeremiah 6:16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Conclusion: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Out your own salvation with fear and trembling</dc:title>
  <dc:creator>mac</dc:creator>
  <cp:lastModifiedBy>Eddie Gooch</cp:lastModifiedBy>
  <cp:revision>37</cp:revision>
  <cp:lastPrinted>2019-04-13T21:58:58Z</cp:lastPrinted>
  <dcterms:created xsi:type="dcterms:W3CDTF">2019-04-09T03:07:25Z</dcterms:created>
  <dcterms:modified xsi:type="dcterms:W3CDTF">2019-04-14T15:17:03Z</dcterms:modified>
</cp:coreProperties>
</file>