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7" r:id="rId20"/>
    <p:sldId id="278" r:id="rId21"/>
    <p:sldId id="281" r:id="rId22"/>
    <p:sldId id="272" r:id="rId23"/>
    <p:sldId id="284" r:id="rId24"/>
    <p:sldId id="273" r:id="rId25"/>
    <p:sldId id="274" r:id="rId26"/>
    <p:sldId id="286"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E1D6C4-8BC2-41A2-BBFA-16B3FEB5F612}" type="datetimeFigureOut">
              <a:rPr lang="en-US" smtClean="0"/>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87692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1D6C4-8BC2-41A2-BBFA-16B3FEB5F612}" type="datetimeFigureOut">
              <a:rPr lang="en-US" smtClean="0"/>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066370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1D6C4-8BC2-41A2-BBFA-16B3FEB5F612}" type="datetimeFigureOut">
              <a:rPr lang="en-US" smtClean="0"/>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189789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1D6C4-8BC2-41A2-BBFA-16B3FEB5F612}" type="datetimeFigureOut">
              <a:rPr lang="en-US" smtClean="0"/>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37095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1D6C4-8BC2-41A2-BBFA-16B3FEB5F612}" type="datetimeFigureOut">
              <a:rPr lang="en-US" smtClean="0"/>
              <a:t>5/5/2017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142133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1D6C4-8BC2-41A2-BBFA-16B3FEB5F612}" type="datetimeFigureOut">
              <a:rPr lang="en-US" smtClean="0"/>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20464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E1D6C4-8BC2-41A2-BBFA-16B3FEB5F612}" type="datetimeFigureOut">
              <a:rPr lang="en-US" smtClean="0"/>
              <a:t>5/5/2017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526430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E1D6C4-8BC2-41A2-BBFA-16B3FEB5F612}" type="datetimeFigureOut">
              <a:rPr lang="en-US" smtClean="0"/>
              <a:t>5/5/2017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354015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1D6C4-8BC2-41A2-BBFA-16B3FEB5F612}" type="datetimeFigureOut">
              <a:rPr lang="en-US" smtClean="0"/>
              <a:t>5/5/2017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385207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1D6C4-8BC2-41A2-BBFA-16B3FEB5F612}" type="datetimeFigureOut">
              <a:rPr lang="en-US" smtClean="0"/>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650756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1D6C4-8BC2-41A2-BBFA-16B3FEB5F612}" type="datetimeFigureOut">
              <a:rPr lang="en-US" smtClean="0"/>
              <a:t>5/5/2017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215B1-0EE9-42ED-89F5-C9DC5B0378DD}" type="slidenum">
              <a:rPr lang="en-US" smtClean="0"/>
              <a:t>‹#›</a:t>
            </a:fld>
            <a:endParaRPr lang="en-US"/>
          </a:p>
        </p:txBody>
      </p:sp>
    </p:spTree>
    <p:extLst>
      <p:ext uri="{BB962C8B-B14F-4D97-AF65-F5344CB8AC3E}">
        <p14:creationId xmlns:p14="http://schemas.microsoft.com/office/powerpoint/2010/main" val="2842876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1D6C4-8BC2-41A2-BBFA-16B3FEB5F612}" type="datetimeFigureOut">
              <a:rPr lang="en-US" smtClean="0"/>
              <a:t>5/5/2017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8215B1-0EE9-42ED-89F5-C9DC5B0378DD}" type="slidenum">
              <a:rPr lang="en-US" smtClean="0"/>
              <a:t>‹#›</a:t>
            </a:fld>
            <a:endParaRPr lang="en-US"/>
          </a:p>
        </p:txBody>
      </p:sp>
    </p:spTree>
    <p:extLst>
      <p:ext uri="{BB962C8B-B14F-4D97-AF65-F5344CB8AC3E}">
        <p14:creationId xmlns:p14="http://schemas.microsoft.com/office/powerpoint/2010/main" val="3018360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biblegateway.com/passage/?search=Acts+10:2&amp;version=KJV" TargetMode="External"/><Relationship Id="rId2" Type="http://schemas.openxmlformats.org/officeDocument/2006/relationships/hyperlink" Target="https://www.biblegateway.com/passage/?search=Deuteronomy+6:2&amp;version=KJ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biblegateway.com/passage/?search=Romans+3:18&amp;version=KJV" TargetMode="External"/><Relationship Id="rId2" Type="http://schemas.openxmlformats.org/officeDocument/2006/relationships/hyperlink" Target="https://www.biblegateway.com/passage/?search=Acts+13:26&amp;version=KJV"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2%20Corinthians+7:1&amp;version=KJ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Hebrews+11:7&amp;version=KJV" TargetMode="External"/><Relationship Id="rId2" Type="http://schemas.openxmlformats.org/officeDocument/2006/relationships/hyperlink" Target="https://www.biblegateway.com/passage/?search=Hebrews+10:31&amp;version=KJV"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Hebrews+12:28&amp;version=KJV"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biblegateway.com/passage/?search=1%20Peter+3:15&amp;version=KJV" TargetMode="External"/><Relationship Id="rId2" Type="http://schemas.openxmlformats.org/officeDocument/2006/relationships/hyperlink" Target="https://www.biblegateway.com/passage/?search=1%20Peter+2:17&amp;version=KJV"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Revelation+14:7&amp;version=KJV"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biblegateway.com/passage/?search=1+Kings+19&amp;version=KJ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biblegateway.com/passage/?search=Ecclesiastes+8:11&amp;version=KJ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rgbClr val="FF0000"/>
                </a:solidFill>
              </a:rPr>
              <a:t>Taking God Seriously..</a:t>
            </a:r>
            <a:endParaRPr lang="en-US" b="1" u="sng" dirty="0">
              <a:solidFill>
                <a:srgbClr val="FF0000"/>
              </a:solidFill>
            </a:endParaRPr>
          </a:p>
        </p:txBody>
      </p:sp>
      <p:sp>
        <p:nvSpPr>
          <p:cNvPr id="3" name="Subtitle 2"/>
          <p:cNvSpPr>
            <a:spLocks noGrp="1"/>
          </p:cNvSpPr>
          <p:nvPr>
            <p:ph type="subTitle" idx="1"/>
          </p:nvPr>
        </p:nvSpPr>
        <p:spPr/>
        <p:txBody>
          <a:bodyPr>
            <a:normAutofit/>
          </a:bodyPr>
          <a:lstStyle/>
          <a:p>
            <a:r>
              <a:rPr lang="en-US" sz="6600" dirty="0" smtClean="0"/>
              <a:t>Acts 5:1-11</a:t>
            </a:r>
            <a:endParaRPr lang="en-US" sz="6600" dirty="0"/>
          </a:p>
        </p:txBody>
      </p:sp>
    </p:spTree>
    <p:extLst>
      <p:ext uri="{BB962C8B-B14F-4D97-AF65-F5344CB8AC3E}">
        <p14:creationId xmlns:p14="http://schemas.microsoft.com/office/powerpoint/2010/main" val="383233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136186"/>
            <a:ext cx="11887200" cy="6605081"/>
          </a:xfrm>
        </p:spPr>
        <p:txBody>
          <a:bodyPr>
            <a:normAutofit fontScale="92500" lnSpcReduction="10000"/>
          </a:bodyPr>
          <a:lstStyle/>
          <a:p>
            <a:r>
              <a:rPr lang="en-US" sz="3600" dirty="0" smtClean="0"/>
              <a:t>Observe the details:  </a:t>
            </a:r>
          </a:p>
          <a:p>
            <a:r>
              <a:rPr lang="en-US" sz="3600" b="1" u="sng" dirty="0" smtClean="0">
                <a:solidFill>
                  <a:schemeClr val="accent6">
                    <a:lumMod val="50000"/>
                  </a:schemeClr>
                </a:solidFill>
              </a:rPr>
              <a:t>1.  Their plot to deceive.</a:t>
            </a:r>
          </a:p>
          <a:p>
            <a:r>
              <a:rPr lang="en-US" sz="3600" dirty="0"/>
              <a:t> </a:t>
            </a:r>
            <a:r>
              <a:rPr lang="en-US" sz="3600" dirty="0" smtClean="0"/>
              <a:t>    a)  They sold a possession  (Acts 5:1)</a:t>
            </a:r>
          </a:p>
          <a:p>
            <a:r>
              <a:rPr lang="en-US" sz="3600" dirty="0"/>
              <a:t> </a:t>
            </a:r>
            <a:r>
              <a:rPr lang="en-US" sz="3600" dirty="0" smtClean="0"/>
              <a:t>    b)  They plotted  together to give a certain amount of</a:t>
            </a:r>
          </a:p>
          <a:p>
            <a:r>
              <a:rPr lang="en-US" sz="3600" dirty="0" smtClean="0"/>
              <a:t>The possession to the apostles but  they wanted it to</a:t>
            </a:r>
          </a:p>
          <a:p>
            <a:r>
              <a:rPr lang="en-US" sz="3600" dirty="0" smtClean="0"/>
              <a:t>Appear as their giving it all.   They lied together about</a:t>
            </a:r>
          </a:p>
          <a:p>
            <a:r>
              <a:rPr lang="en-US" sz="3600" dirty="0" smtClean="0"/>
              <a:t>The amount that they were paid and what they gave</a:t>
            </a:r>
          </a:p>
          <a:p>
            <a:r>
              <a:rPr lang="en-US" sz="3600" dirty="0" smtClean="0"/>
              <a:t>To the Lord. </a:t>
            </a:r>
          </a:p>
          <a:p>
            <a:r>
              <a:rPr lang="en-US" sz="3600" dirty="0"/>
              <a:t> </a:t>
            </a:r>
            <a:r>
              <a:rPr lang="en-US" sz="3600" dirty="0" smtClean="0"/>
              <a:t>  They wanted it to appear as being something that it</a:t>
            </a:r>
          </a:p>
          <a:p>
            <a:r>
              <a:rPr lang="en-US" sz="3600" dirty="0" smtClean="0"/>
              <a:t>Wasn’t! </a:t>
            </a:r>
          </a:p>
          <a:p>
            <a:r>
              <a:rPr lang="en-US" sz="3600" dirty="0"/>
              <a:t> </a:t>
            </a:r>
            <a:r>
              <a:rPr lang="en-US" sz="3600" dirty="0" smtClean="0"/>
              <a:t>    </a:t>
            </a:r>
            <a:r>
              <a:rPr lang="en-US" sz="3600" b="1" i="1" u="sng" dirty="0" smtClean="0">
                <a:solidFill>
                  <a:srgbClr val="FF0000"/>
                </a:solidFill>
              </a:rPr>
              <a:t>False appearance!  Can get anyone of us in trouble!</a:t>
            </a:r>
          </a:p>
          <a:p>
            <a:r>
              <a:rPr lang="en-US" dirty="0" smtClean="0"/>
              <a:t>    </a:t>
            </a:r>
            <a:endParaRPr lang="en-US" dirty="0"/>
          </a:p>
        </p:txBody>
      </p:sp>
    </p:spTree>
    <p:extLst>
      <p:ext uri="{BB962C8B-B14F-4D97-AF65-F5344CB8AC3E}">
        <p14:creationId xmlns:p14="http://schemas.microsoft.com/office/powerpoint/2010/main" val="281438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p:cTn id="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They intended to deceive the apostles!</a:t>
            </a:r>
            <a:endParaRPr lang="en-US" sz="4800" b="1" dirty="0"/>
          </a:p>
        </p:txBody>
      </p:sp>
    </p:spTree>
    <p:extLst>
      <p:ext uri="{BB962C8B-B14F-4D97-AF65-F5344CB8AC3E}">
        <p14:creationId xmlns:p14="http://schemas.microsoft.com/office/powerpoint/2010/main" val="1546760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1" y="107004"/>
            <a:ext cx="11974749" cy="6634264"/>
          </a:xfrm>
        </p:spPr>
        <p:txBody>
          <a:bodyPr>
            <a:normAutofit/>
          </a:bodyPr>
          <a:lstStyle/>
          <a:p>
            <a:r>
              <a:rPr lang="en-US" sz="4000" b="1" dirty="0" smtClean="0"/>
              <a:t>Peter knew what they had gotten and what they</a:t>
            </a:r>
          </a:p>
          <a:p>
            <a:r>
              <a:rPr lang="en-US" sz="4000" b="1" dirty="0" smtClean="0"/>
              <a:t>Were giving and what their ‘lie’ was!</a:t>
            </a:r>
          </a:p>
          <a:p>
            <a:r>
              <a:rPr lang="en-US" sz="4000" b="1" u="sng" dirty="0">
                <a:solidFill>
                  <a:srgbClr val="FF0000"/>
                </a:solidFill>
              </a:rPr>
              <a:t> </a:t>
            </a:r>
            <a:r>
              <a:rPr lang="en-US" sz="4000" b="1" u="sng" dirty="0" smtClean="0">
                <a:solidFill>
                  <a:srgbClr val="FF0000"/>
                </a:solidFill>
              </a:rPr>
              <a:t>  Lying to Peter was lying to the Holy Spirit!</a:t>
            </a:r>
          </a:p>
          <a:p>
            <a:r>
              <a:rPr lang="en-US" sz="4000" b="1" dirty="0"/>
              <a:t> </a:t>
            </a:r>
            <a:r>
              <a:rPr lang="en-US" sz="4000" b="1" dirty="0" smtClean="0"/>
              <a:t>   Notice these facts about what we are told about</a:t>
            </a:r>
          </a:p>
          <a:p>
            <a:r>
              <a:rPr lang="en-US" sz="4000" b="1" dirty="0" smtClean="0"/>
              <a:t>The situation:</a:t>
            </a:r>
          </a:p>
          <a:p>
            <a:r>
              <a:rPr lang="en-US" sz="4000" b="1" dirty="0"/>
              <a:t> </a:t>
            </a:r>
            <a:r>
              <a:rPr lang="en-US" sz="4000" b="1" dirty="0" smtClean="0"/>
              <a:t>  </a:t>
            </a:r>
            <a:r>
              <a:rPr lang="en-US" sz="4000" u="sng" dirty="0" smtClean="0">
                <a:solidFill>
                  <a:srgbClr val="7030A0"/>
                </a:solidFill>
              </a:rPr>
              <a:t>1. The land was his to use.</a:t>
            </a:r>
          </a:p>
          <a:p>
            <a:r>
              <a:rPr lang="en-US" sz="4000" b="1" dirty="0"/>
              <a:t> </a:t>
            </a:r>
            <a:r>
              <a:rPr lang="en-US" sz="4000" b="1" dirty="0" smtClean="0"/>
              <a:t>  </a:t>
            </a:r>
            <a:r>
              <a:rPr lang="en-US" sz="4000" b="1" u="sng" dirty="0" smtClean="0">
                <a:solidFill>
                  <a:srgbClr val="0070C0"/>
                </a:solidFill>
              </a:rPr>
              <a:t>2. The money was his to control</a:t>
            </a:r>
          </a:p>
          <a:p>
            <a:r>
              <a:rPr lang="en-US" sz="4000" b="1" u="sng" dirty="0">
                <a:solidFill>
                  <a:schemeClr val="accent6">
                    <a:lumMod val="75000"/>
                  </a:schemeClr>
                </a:solidFill>
              </a:rPr>
              <a:t> </a:t>
            </a:r>
            <a:r>
              <a:rPr lang="en-US" sz="4000" b="1" u="sng" dirty="0" smtClean="0">
                <a:solidFill>
                  <a:schemeClr val="accent6">
                    <a:lumMod val="75000"/>
                  </a:schemeClr>
                </a:solidFill>
              </a:rPr>
              <a:t>  3.  No where are we told that they were told to</a:t>
            </a:r>
          </a:p>
          <a:p>
            <a:r>
              <a:rPr lang="en-US" sz="4000" b="1" u="sng" dirty="0">
                <a:solidFill>
                  <a:schemeClr val="accent6">
                    <a:lumMod val="75000"/>
                  </a:schemeClr>
                </a:solidFill>
              </a:rPr>
              <a:t> </a:t>
            </a:r>
            <a:r>
              <a:rPr lang="en-US" sz="4000" b="1" u="sng" dirty="0" smtClean="0">
                <a:solidFill>
                  <a:schemeClr val="accent6">
                    <a:lumMod val="75000"/>
                  </a:schemeClr>
                </a:solidFill>
              </a:rPr>
              <a:t>      sell and give 100%  price of the land to the Lord!</a:t>
            </a:r>
            <a:endParaRPr lang="en-US" sz="4000" b="1" u="sng" dirty="0">
              <a:solidFill>
                <a:schemeClr val="accent6">
                  <a:lumMod val="75000"/>
                </a:schemeClr>
              </a:solidFill>
            </a:endParaRPr>
          </a:p>
        </p:txBody>
      </p:sp>
    </p:spTree>
    <p:extLst>
      <p:ext uri="{BB962C8B-B14F-4D97-AF65-F5344CB8AC3E}">
        <p14:creationId xmlns:p14="http://schemas.microsoft.com/office/powerpoint/2010/main" val="13957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9" dur="500"/>
                                        <p:tgtEl>
                                          <p:spTgt spid="3">
                                            <p:txEl>
                                              <p:pRg st="5" end="5"/>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 calcmode="lin" valueType="num">
                                      <p:cBhvr>
                                        <p:cTn id="1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p:cTn id="2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3" dur="500"/>
                                        <p:tgtEl>
                                          <p:spTgt spid="3">
                                            <p:txEl>
                                              <p:pRg st="7" end="7"/>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 calcmode="lin" valueType="num">
                                      <p:cBhvr>
                                        <p:cTn id="2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4026"/>
            <a:ext cx="10945237" cy="4351338"/>
          </a:xfrm>
        </p:spPr>
        <p:txBody>
          <a:bodyPr>
            <a:normAutofit/>
          </a:bodyPr>
          <a:lstStyle/>
          <a:p>
            <a:r>
              <a:rPr lang="en-US" sz="4000" b="1" u="sng" dirty="0" smtClean="0">
                <a:solidFill>
                  <a:schemeClr val="accent6">
                    <a:lumMod val="75000"/>
                  </a:schemeClr>
                </a:solidFill>
              </a:rPr>
              <a:t>The Death of </a:t>
            </a:r>
            <a:r>
              <a:rPr lang="en-US" sz="4000" b="1" u="sng" dirty="0" err="1" smtClean="0">
                <a:solidFill>
                  <a:schemeClr val="accent6">
                    <a:lumMod val="75000"/>
                  </a:schemeClr>
                </a:solidFill>
              </a:rPr>
              <a:t>Ananaias</a:t>
            </a:r>
            <a:endParaRPr lang="en-US" sz="4000" b="1" u="sng" dirty="0" smtClean="0">
              <a:solidFill>
                <a:schemeClr val="accent6">
                  <a:lumMod val="75000"/>
                </a:schemeClr>
              </a:solidFill>
            </a:endParaRPr>
          </a:p>
          <a:p>
            <a:r>
              <a:rPr lang="en-US" sz="4000" b="1" dirty="0"/>
              <a:t> </a:t>
            </a:r>
            <a:r>
              <a:rPr lang="en-US" sz="4000" b="1" dirty="0" smtClean="0"/>
              <a:t>  </a:t>
            </a:r>
            <a:r>
              <a:rPr lang="en-US" sz="4000" baseline="30000" dirty="0" smtClean="0"/>
              <a:t>5 </a:t>
            </a:r>
            <a:r>
              <a:rPr lang="en-US" sz="4000" dirty="0" smtClean="0"/>
              <a:t>And Ananias hearing these words fell down, and gave up the ghost: and great fear came on all them that heard these things.</a:t>
            </a:r>
          </a:p>
          <a:p>
            <a:r>
              <a:rPr lang="en-US" sz="4000" baseline="30000" dirty="0" smtClean="0"/>
              <a:t>6 </a:t>
            </a:r>
            <a:r>
              <a:rPr lang="en-US" sz="4000" dirty="0" smtClean="0"/>
              <a:t>And the young men arose, wound him up, and carried him out, and buried him.</a:t>
            </a:r>
          </a:p>
          <a:p>
            <a:endParaRPr lang="en-US" sz="4000" b="1" dirty="0"/>
          </a:p>
        </p:txBody>
      </p:sp>
    </p:spTree>
    <p:extLst>
      <p:ext uri="{BB962C8B-B14F-4D97-AF65-F5344CB8AC3E}">
        <p14:creationId xmlns:p14="http://schemas.microsoft.com/office/powerpoint/2010/main" val="1284934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369" y="214008"/>
            <a:ext cx="11867745" cy="6643991"/>
          </a:xfrm>
        </p:spPr>
        <p:txBody>
          <a:bodyPr>
            <a:noAutofit/>
          </a:bodyPr>
          <a:lstStyle/>
          <a:p>
            <a:r>
              <a:rPr lang="en-US" sz="3600" dirty="0" err="1" smtClean="0"/>
              <a:t>Sapphira</a:t>
            </a:r>
            <a:r>
              <a:rPr lang="en-US" sz="3600" dirty="0" smtClean="0"/>
              <a:t>,  </a:t>
            </a:r>
            <a:r>
              <a:rPr lang="en-US" sz="3600" dirty="0" err="1" smtClean="0"/>
              <a:t>Ananaias</a:t>
            </a:r>
            <a:r>
              <a:rPr lang="en-US" sz="3600" dirty="0" smtClean="0"/>
              <a:t>’ wife :</a:t>
            </a:r>
          </a:p>
          <a:p>
            <a:r>
              <a:rPr lang="en-US" sz="3600" dirty="0"/>
              <a:t> </a:t>
            </a:r>
            <a:r>
              <a:rPr lang="en-US" sz="3600" dirty="0" smtClean="0"/>
              <a:t>  1.  She comes in about 3 hours later.</a:t>
            </a:r>
          </a:p>
          <a:p>
            <a:r>
              <a:rPr lang="en-US" sz="3600" dirty="0"/>
              <a:t> </a:t>
            </a:r>
            <a:r>
              <a:rPr lang="en-US" sz="3600" dirty="0" smtClean="0"/>
              <a:t>  2.  She did not know that here husband was dead.</a:t>
            </a:r>
          </a:p>
          <a:p>
            <a:r>
              <a:rPr lang="en-US" sz="3600" dirty="0"/>
              <a:t> </a:t>
            </a:r>
            <a:r>
              <a:rPr lang="en-US" sz="3600" dirty="0" smtClean="0"/>
              <a:t>  3.  She was asked by Peter:   Did you sell the land</a:t>
            </a:r>
          </a:p>
          <a:p>
            <a:r>
              <a:rPr lang="en-US" sz="3600" dirty="0"/>
              <a:t> </a:t>
            </a:r>
            <a:r>
              <a:rPr lang="en-US" sz="3600" dirty="0" smtClean="0"/>
              <a:t>       for a certain amount?  (  She answers:  Yes)</a:t>
            </a:r>
          </a:p>
          <a:p>
            <a:r>
              <a:rPr lang="en-US" sz="3600" dirty="0"/>
              <a:t> </a:t>
            </a:r>
            <a:r>
              <a:rPr lang="en-US" sz="3600" dirty="0" smtClean="0"/>
              <a:t>  4.  Peter asked her a tremendously important question:</a:t>
            </a:r>
          </a:p>
          <a:p>
            <a:r>
              <a:rPr lang="en-US" sz="3600" dirty="0"/>
              <a:t> </a:t>
            </a:r>
            <a:r>
              <a:rPr lang="en-US" sz="3600" dirty="0" smtClean="0"/>
              <a:t>      “Why did you agree with your husband to lie.”?</a:t>
            </a:r>
          </a:p>
          <a:p>
            <a:pPr marL="0" indent="0">
              <a:buNone/>
            </a:pPr>
            <a:r>
              <a:rPr lang="en-US" sz="3600" dirty="0" smtClean="0"/>
              <a:t>     </a:t>
            </a:r>
            <a:r>
              <a:rPr lang="en-US" sz="3600" b="1" u="sng" dirty="0" smtClean="0">
                <a:solidFill>
                  <a:schemeClr val="accent6">
                    <a:lumMod val="75000"/>
                  </a:schemeClr>
                </a:solidFill>
              </a:rPr>
              <a:t>Immediately:  </a:t>
            </a:r>
            <a:r>
              <a:rPr lang="en-US" sz="3600" b="1" u="sng" dirty="0" err="1" smtClean="0">
                <a:solidFill>
                  <a:schemeClr val="accent6">
                    <a:lumMod val="75000"/>
                  </a:schemeClr>
                </a:solidFill>
              </a:rPr>
              <a:t>Sapphira</a:t>
            </a:r>
            <a:r>
              <a:rPr lang="en-US" sz="3600" b="1" u="sng" dirty="0" smtClean="0">
                <a:solidFill>
                  <a:schemeClr val="accent6">
                    <a:lumMod val="75000"/>
                  </a:schemeClr>
                </a:solidFill>
              </a:rPr>
              <a:t> falls dead!  At the feet of Peter!</a:t>
            </a:r>
          </a:p>
          <a:p>
            <a:r>
              <a:rPr lang="en-US" sz="3600" dirty="0"/>
              <a:t> </a:t>
            </a:r>
            <a:r>
              <a:rPr lang="en-US" sz="3600" dirty="0" smtClean="0"/>
              <a:t> And </a:t>
            </a:r>
            <a:r>
              <a:rPr lang="en-US" sz="3600" dirty="0" err="1" smtClean="0"/>
              <a:t>immediately..the</a:t>
            </a:r>
            <a:r>
              <a:rPr lang="en-US" sz="3600" dirty="0" smtClean="0"/>
              <a:t> young men that had buried her</a:t>
            </a:r>
          </a:p>
          <a:p>
            <a:r>
              <a:rPr lang="en-US" sz="3600" dirty="0" smtClean="0"/>
              <a:t>Husband carried her body away and buried her by </a:t>
            </a:r>
            <a:r>
              <a:rPr lang="en-US" sz="3600" dirty="0" err="1" smtClean="0"/>
              <a:t>Ananaias</a:t>
            </a:r>
            <a:r>
              <a:rPr lang="en-US" sz="3600" dirty="0" smtClean="0"/>
              <a:t>!</a:t>
            </a:r>
            <a:endParaRPr lang="en-US" sz="3600" dirty="0"/>
          </a:p>
        </p:txBody>
      </p:sp>
    </p:spTree>
    <p:extLst>
      <p:ext uri="{BB962C8B-B14F-4D97-AF65-F5344CB8AC3E}">
        <p14:creationId xmlns:p14="http://schemas.microsoft.com/office/powerpoint/2010/main" val="34928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800" b="1" u="sng" dirty="0" smtClean="0">
                <a:solidFill>
                  <a:schemeClr val="accent6">
                    <a:lumMod val="75000"/>
                  </a:schemeClr>
                </a:solidFill>
              </a:rPr>
              <a:t>The church at Jerusalem lost two members.</a:t>
            </a:r>
          </a:p>
          <a:p>
            <a:r>
              <a:rPr lang="en-US" sz="4800" b="1" u="sng" dirty="0" smtClean="0">
                <a:solidFill>
                  <a:schemeClr val="accent6">
                    <a:lumMod val="75000"/>
                  </a:schemeClr>
                </a:solidFill>
              </a:rPr>
              <a:t>Two members of the church die immediately</a:t>
            </a:r>
          </a:p>
          <a:p>
            <a:r>
              <a:rPr lang="en-US" sz="4800" b="1" u="sng" dirty="0">
                <a:solidFill>
                  <a:schemeClr val="accent6">
                    <a:lumMod val="75000"/>
                  </a:schemeClr>
                </a:solidFill>
              </a:rPr>
              <a:t> </a:t>
            </a:r>
            <a:r>
              <a:rPr lang="en-US" sz="4800" b="1" u="sng" dirty="0" smtClean="0">
                <a:solidFill>
                  <a:schemeClr val="accent6">
                    <a:lumMod val="75000"/>
                  </a:schemeClr>
                </a:solidFill>
              </a:rPr>
              <a:t>  because they have lied to God.  </a:t>
            </a:r>
            <a:endParaRPr lang="en-US" sz="4800" b="1" u="sng" dirty="0">
              <a:solidFill>
                <a:schemeClr val="accent6">
                  <a:lumMod val="75000"/>
                </a:schemeClr>
              </a:solidFill>
            </a:endParaRPr>
          </a:p>
        </p:txBody>
      </p:sp>
    </p:spTree>
    <p:extLst>
      <p:ext uri="{BB962C8B-B14F-4D97-AF65-F5344CB8AC3E}">
        <p14:creationId xmlns:p14="http://schemas.microsoft.com/office/powerpoint/2010/main" val="3504680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098" y="145915"/>
            <a:ext cx="11896928" cy="6031048"/>
          </a:xfrm>
        </p:spPr>
        <p:txBody>
          <a:bodyPr>
            <a:normAutofit lnSpcReduction="10000"/>
          </a:bodyPr>
          <a:lstStyle/>
          <a:p>
            <a:r>
              <a:rPr lang="en-US" sz="3600" dirty="0" smtClean="0"/>
              <a:t>    The death of </a:t>
            </a:r>
            <a:r>
              <a:rPr lang="en-US" sz="3600" dirty="0" err="1" smtClean="0"/>
              <a:t>Ananaias</a:t>
            </a:r>
            <a:r>
              <a:rPr lang="en-US" sz="3600" dirty="0" smtClean="0"/>
              <a:t> and </a:t>
            </a:r>
            <a:r>
              <a:rPr lang="en-US" sz="3600" dirty="0" err="1" smtClean="0"/>
              <a:t>Sapphira</a:t>
            </a:r>
            <a:r>
              <a:rPr lang="en-US" sz="3600" dirty="0" smtClean="0"/>
              <a:t> was near the beginning</a:t>
            </a:r>
          </a:p>
          <a:p>
            <a:r>
              <a:rPr lang="en-US" sz="3600" dirty="0" smtClean="0"/>
              <a:t>Of the Gospel Dispensation.</a:t>
            </a:r>
          </a:p>
          <a:p>
            <a:r>
              <a:rPr lang="en-US" sz="3600" dirty="0" smtClean="0"/>
              <a:t>    Near  the beginning of the Mosaic dispensation, something</a:t>
            </a:r>
          </a:p>
          <a:p>
            <a:r>
              <a:rPr lang="en-US" sz="3600" dirty="0" smtClean="0"/>
              <a:t>Similar occurred:    </a:t>
            </a:r>
          </a:p>
          <a:p>
            <a:r>
              <a:rPr lang="en-US" sz="3600" dirty="0"/>
              <a:t> </a:t>
            </a:r>
            <a:r>
              <a:rPr lang="en-US" sz="3600" dirty="0" smtClean="0"/>
              <a:t>      </a:t>
            </a:r>
            <a:r>
              <a:rPr lang="en-US" sz="3600" dirty="0" err="1" smtClean="0"/>
              <a:t>Nadab</a:t>
            </a:r>
            <a:r>
              <a:rPr lang="en-US" sz="3600" dirty="0" smtClean="0"/>
              <a:t> and </a:t>
            </a:r>
            <a:r>
              <a:rPr lang="en-US" sz="3600" dirty="0" err="1" smtClean="0"/>
              <a:t>Abihu</a:t>
            </a:r>
            <a:r>
              <a:rPr lang="en-US" sz="3600" dirty="0" smtClean="0"/>
              <a:t> were struck down  dead!</a:t>
            </a:r>
          </a:p>
          <a:p>
            <a:r>
              <a:rPr lang="en-US" sz="3600" dirty="0" smtClean="0"/>
              <a:t>Just as the law of Moses was given!  Lev. 10:1-3.  </a:t>
            </a:r>
          </a:p>
          <a:p>
            <a:endParaRPr lang="en-US" sz="3600" dirty="0"/>
          </a:p>
          <a:p>
            <a:r>
              <a:rPr lang="en-US" sz="3600" b="1" i="1" u="sng" dirty="0" smtClean="0">
                <a:solidFill>
                  <a:srgbClr val="FF0000"/>
                </a:solidFill>
              </a:rPr>
              <a:t>The point:  God’s Word and His spokesmen must be</a:t>
            </a:r>
          </a:p>
          <a:p>
            <a:r>
              <a:rPr lang="en-US" sz="3600" b="1" i="1" u="sng" dirty="0" smtClean="0">
                <a:solidFill>
                  <a:srgbClr val="FF0000"/>
                </a:solidFill>
              </a:rPr>
              <a:t>Taken seriously!</a:t>
            </a:r>
            <a:endParaRPr lang="en-US" sz="3600" b="1" i="1" u="sng" dirty="0">
              <a:solidFill>
                <a:srgbClr val="FF0000"/>
              </a:solidFill>
            </a:endParaRPr>
          </a:p>
        </p:txBody>
      </p:sp>
    </p:spTree>
    <p:extLst>
      <p:ext uri="{BB962C8B-B14F-4D97-AF65-F5344CB8AC3E}">
        <p14:creationId xmlns:p14="http://schemas.microsoft.com/office/powerpoint/2010/main" val="412039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9" dur="500"/>
                                        <p:tgtEl>
                                          <p:spTgt spid="3">
                                            <p:txEl>
                                              <p:pRg st="7" end="7"/>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 calcmode="lin" valueType="num">
                                      <p:cBhvr>
                                        <p:cTn id="1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1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chemeClr val="accent6">
                    <a:lumMod val="75000"/>
                  </a:schemeClr>
                </a:solidFill>
              </a:rPr>
              <a:t>Note these 3 things:</a:t>
            </a:r>
            <a:endParaRPr lang="en-US" sz="6000" b="1" u="sng" dirty="0">
              <a:solidFill>
                <a:schemeClr val="accent6">
                  <a:lumMod val="75000"/>
                </a:schemeClr>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972194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00B050"/>
                </a:solidFill>
              </a:rPr>
              <a:t>1.  Fear God…and take Him seriously</a:t>
            </a:r>
            <a:endParaRPr lang="en-US" sz="5400" b="1" u="sng" dirty="0">
              <a:solidFill>
                <a:srgbClr val="00B050"/>
              </a:solidFill>
            </a:endParaRPr>
          </a:p>
        </p:txBody>
      </p:sp>
      <p:sp>
        <p:nvSpPr>
          <p:cNvPr id="3" name="Content Placeholder 2"/>
          <p:cNvSpPr>
            <a:spLocks noGrp="1"/>
          </p:cNvSpPr>
          <p:nvPr>
            <p:ph idx="1"/>
          </p:nvPr>
        </p:nvSpPr>
        <p:spPr/>
        <p:txBody>
          <a:bodyPr/>
          <a:lstStyle/>
          <a:p>
            <a:r>
              <a:rPr lang="en-US" dirty="0" smtClean="0">
                <a:hlinkClick r:id="rId2"/>
              </a:rPr>
              <a:t>Deuteronomy 6:2</a:t>
            </a:r>
            <a:endParaRPr lang="en-US" dirty="0" smtClean="0"/>
          </a:p>
          <a:p>
            <a:r>
              <a:rPr lang="en-US" dirty="0" smtClean="0"/>
              <a:t>That thou </a:t>
            </a:r>
            <a:r>
              <a:rPr lang="en-US" dirty="0" err="1" smtClean="0"/>
              <a:t>mightest</a:t>
            </a:r>
            <a:r>
              <a:rPr lang="en-US" dirty="0" smtClean="0"/>
              <a:t> </a:t>
            </a:r>
            <a:r>
              <a:rPr lang="en-US" b="1" dirty="0" smtClean="0"/>
              <a:t>fear</a:t>
            </a:r>
            <a:r>
              <a:rPr lang="en-US" dirty="0" smtClean="0"/>
              <a:t> the Lord thy </a:t>
            </a:r>
            <a:r>
              <a:rPr lang="en-US" b="1" dirty="0" smtClean="0"/>
              <a:t>God</a:t>
            </a:r>
            <a:r>
              <a:rPr lang="en-US" dirty="0" smtClean="0"/>
              <a:t>, to keep all his statutes and his commandments, which I command thee, thou, and thy son, and thy son's son, all the days of thy life; and that thy days may be prolonged.</a:t>
            </a:r>
          </a:p>
          <a:p>
            <a:r>
              <a:rPr lang="en-US" dirty="0" smtClean="0">
                <a:hlinkClick r:id="rId3"/>
              </a:rPr>
              <a:t>Acts 10:2</a:t>
            </a:r>
            <a:endParaRPr lang="en-US" dirty="0" smtClean="0"/>
          </a:p>
          <a:p>
            <a:r>
              <a:rPr lang="en-US" dirty="0" smtClean="0"/>
              <a:t>A devout man, and one that </a:t>
            </a:r>
            <a:r>
              <a:rPr lang="en-US" b="1" dirty="0" smtClean="0"/>
              <a:t>fear</a:t>
            </a:r>
            <a:r>
              <a:rPr lang="en-US" dirty="0" smtClean="0"/>
              <a:t>ed </a:t>
            </a:r>
            <a:r>
              <a:rPr lang="en-US" b="1" dirty="0" smtClean="0"/>
              <a:t>God</a:t>
            </a:r>
            <a:r>
              <a:rPr lang="en-US" dirty="0" smtClean="0"/>
              <a:t> with all his house, which gave much alms to the people, and prayed to </a:t>
            </a:r>
            <a:r>
              <a:rPr lang="en-US" b="1" dirty="0" smtClean="0"/>
              <a:t>God</a:t>
            </a:r>
            <a:r>
              <a:rPr lang="en-US" dirty="0" smtClean="0"/>
              <a:t> </a:t>
            </a:r>
            <a:r>
              <a:rPr lang="en-US" dirty="0" err="1" smtClean="0"/>
              <a:t>alway</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12553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183" y="259471"/>
            <a:ext cx="11574294" cy="6520707"/>
          </a:xfrm>
        </p:spPr>
        <p:txBody>
          <a:bodyPr/>
          <a:lstStyle/>
          <a:p>
            <a:r>
              <a:rPr lang="en-US" sz="3600" dirty="0" smtClean="0">
                <a:hlinkClick r:id="rId2"/>
              </a:rPr>
              <a:t>Acts 13:26</a:t>
            </a:r>
            <a:endParaRPr lang="en-US" sz="3600" dirty="0" smtClean="0"/>
          </a:p>
          <a:p>
            <a:r>
              <a:rPr lang="en-US" sz="3600" dirty="0" smtClean="0"/>
              <a:t>Men and brethren, children of the stock of Abraham, and whosoever among you </a:t>
            </a:r>
            <a:r>
              <a:rPr lang="en-US" sz="3600" b="1" dirty="0" err="1" smtClean="0"/>
              <a:t>fear</a:t>
            </a:r>
            <a:r>
              <a:rPr lang="en-US" sz="3600" dirty="0" err="1" smtClean="0"/>
              <a:t>eth</a:t>
            </a:r>
            <a:r>
              <a:rPr lang="en-US" sz="3600" dirty="0" smtClean="0"/>
              <a:t> </a:t>
            </a:r>
            <a:r>
              <a:rPr lang="en-US" sz="3600" b="1" dirty="0" smtClean="0"/>
              <a:t>God</a:t>
            </a:r>
            <a:r>
              <a:rPr lang="en-US" sz="3600" dirty="0" smtClean="0"/>
              <a:t>, to you is the word of this salvation sent.</a:t>
            </a:r>
          </a:p>
          <a:p>
            <a:r>
              <a:rPr lang="en-US" sz="3600" dirty="0" smtClean="0">
                <a:hlinkClick r:id="rId3"/>
              </a:rPr>
              <a:t>Romans 3:18</a:t>
            </a:r>
            <a:endParaRPr lang="en-US" sz="3600" dirty="0" smtClean="0"/>
          </a:p>
          <a:p>
            <a:r>
              <a:rPr lang="en-US" sz="3600" dirty="0" smtClean="0"/>
              <a:t>There is no </a:t>
            </a:r>
            <a:r>
              <a:rPr lang="en-US" sz="3600" b="1" dirty="0" smtClean="0"/>
              <a:t>fear</a:t>
            </a:r>
            <a:r>
              <a:rPr lang="en-US" sz="3600" dirty="0" smtClean="0"/>
              <a:t> of </a:t>
            </a:r>
            <a:r>
              <a:rPr lang="en-US" sz="3600" b="1" dirty="0" smtClean="0"/>
              <a:t>God</a:t>
            </a:r>
            <a:r>
              <a:rPr lang="en-US" sz="3600" dirty="0" smtClean="0"/>
              <a:t> before their eyes</a:t>
            </a:r>
          </a:p>
          <a:p>
            <a:r>
              <a:rPr lang="en-US" sz="3600" dirty="0" smtClean="0">
                <a:hlinkClick r:id="rId4"/>
              </a:rPr>
              <a:t>2 Corinthians 7:1</a:t>
            </a:r>
            <a:endParaRPr lang="en-US" sz="3600" dirty="0" smtClean="0"/>
          </a:p>
          <a:p>
            <a:r>
              <a:rPr lang="en-US" sz="3600" dirty="0" smtClean="0"/>
              <a:t>Having therefore these promises, dearly beloved, let us cleanse ourselves from all filthiness of the flesh and spirit, perfecting holiness in the </a:t>
            </a:r>
            <a:r>
              <a:rPr lang="en-US" sz="3600" b="1" dirty="0" smtClean="0"/>
              <a:t>fear</a:t>
            </a:r>
            <a:r>
              <a:rPr lang="en-US" sz="3600" dirty="0" smtClean="0"/>
              <a:t> of </a:t>
            </a:r>
            <a:r>
              <a:rPr lang="en-US" sz="3600" b="1" dirty="0" smtClean="0"/>
              <a:t>God</a:t>
            </a:r>
            <a:r>
              <a:rPr lang="en-US" sz="3600" dirty="0" smtClean="0"/>
              <a:t>.</a:t>
            </a:r>
          </a:p>
          <a:p>
            <a:endParaRPr lang="en-US" dirty="0"/>
          </a:p>
        </p:txBody>
      </p:sp>
    </p:spTree>
    <p:extLst>
      <p:ext uri="{BB962C8B-B14F-4D97-AF65-F5344CB8AC3E}">
        <p14:creationId xmlns:p14="http://schemas.microsoft.com/office/powerpoint/2010/main" val="402813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36" y="136187"/>
            <a:ext cx="12120664" cy="6575898"/>
          </a:xfrm>
        </p:spPr>
        <p:txBody>
          <a:bodyPr>
            <a:normAutofit/>
          </a:bodyPr>
          <a:lstStyle/>
          <a:p>
            <a:r>
              <a:rPr lang="en-US" sz="3600" dirty="0"/>
              <a:t>We would like to think that we Christians are always the</a:t>
            </a:r>
            <a:br>
              <a:rPr lang="en-US" sz="3600" dirty="0"/>
            </a:br>
            <a:r>
              <a:rPr lang="en-US" sz="3600" dirty="0"/>
              <a:t>Christians we are supposed to be, but of course, it isn't true</a:t>
            </a:r>
            <a:r>
              <a:rPr lang="en-US" sz="3600" dirty="0" smtClean="0"/>
              <a:t>.</a:t>
            </a:r>
          </a:p>
          <a:p>
            <a:r>
              <a:rPr lang="en-US" sz="3600" dirty="0"/>
              <a:t/>
            </a:r>
            <a:br>
              <a:rPr lang="en-US" sz="3600" dirty="0"/>
            </a:br>
            <a:r>
              <a:rPr lang="en-US" sz="3600" dirty="0"/>
              <a:t>We would like to think that the church is always the faithful</a:t>
            </a:r>
            <a:br>
              <a:rPr lang="en-US" sz="3600" dirty="0"/>
            </a:br>
            <a:r>
              <a:rPr lang="en-US" sz="3600" dirty="0"/>
              <a:t>Christian community it is meant to be, but of course, that isn't</a:t>
            </a:r>
            <a:br>
              <a:rPr lang="en-US" sz="3600" dirty="0"/>
            </a:br>
            <a:r>
              <a:rPr lang="en-US" sz="3600" dirty="0"/>
              <a:t>true either</a:t>
            </a:r>
            <a:r>
              <a:rPr lang="en-US" sz="3600" dirty="0" smtClean="0"/>
              <a:t>.</a:t>
            </a:r>
          </a:p>
          <a:p>
            <a:endParaRPr lang="en-US" sz="3600" dirty="0" smtClean="0"/>
          </a:p>
          <a:p>
            <a:r>
              <a:rPr lang="en-US" sz="3600" dirty="0" smtClean="0"/>
              <a:t> </a:t>
            </a:r>
            <a:r>
              <a:rPr lang="en-US" sz="3600" dirty="0"/>
              <a:t>Sometimes it's awfully easy to be disappointed in</a:t>
            </a:r>
            <a:br>
              <a:rPr lang="en-US" sz="3600" dirty="0"/>
            </a:br>
            <a:r>
              <a:rPr lang="en-US" sz="3600" dirty="0"/>
              <a:t>Christians and in the church as well. It's awfully easy to find</a:t>
            </a:r>
            <a:br>
              <a:rPr lang="en-US" sz="3600" dirty="0"/>
            </a:br>
            <a:r>
              <a:rPr lang="en-US" sz="3600" dirty="0"/>
              <a:t>Christians and churches which give Christianity a bad name. </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4358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910" y="561027"/>
            <a:ext cx="11642387" cy="6219151"/>
          </a:xfrm>
        </p:spPr>
        <p:txBody>
          <a:bodyPr>
            <a:normAutofit/>
          </a:bodyPr>
          <a:lstStyle/>
          <a:p>
            <a:r>
              <a:rPr lang="en-US" sz="3600" dirty="0" smtClean="0">
                <a:hlinkClick r:id="rId2"/>
              </a:rPr>
              <a:t>Hebrews 10:31</a:t>
            </a:r>
            <a:endParaRPr lang="en-US" sz="3600" dirty="0" smtClean="0"/>
          </a:p>
          <a:p>
            <a:r>
              <a:rPr lang="en-US" sz="3600" dirty="0" smtClean="0"/>
              <a:t>It is a </a:t>
            </a:r>
            <a:r>
              <a:rPr lang="en-US" sz="3600" b="1" dirty="0" smtClean="0"/>
              <a:t>fear</a:t>
            </a:r>
            <a:r>
              <a:rPr lang="en-US" sz="3600" dirty="0" smtClean="0"/>
              <a:t>ful thing to fall into the hands of the living </a:t>
            </a:r>
            <a:r>
              <a:rPr lang="en-US" sz="3600" b="1" dirty="0" smtClean="0"/>
              <a:t>God</a:t>
            </a:r>
            <a:r>
              <a:rPr lang="en-US" sz="3600" dirty="0" smtClean="0"/>
              <a:t>.</a:t>
            </a:r>
          </a:p>
          <a:p>
            <a:r>
              <a:rPr lang="en-US" sz="3600" dirty="0" smtClean="0">
                <a:hlinkClick r:id="rId3"/>
              </a:rPr>
              <a:t>Hebrews 11:7</a:t>
            </a:r>
            <a:endParaRPr lang="en-US" sz="3600" dirty="0" smtClean="0"/>
          </a:p>
          <a:p>
            <a:r>
              <a:rPr lang="en-US" sz="3600" dirty="0" smtClean="0"/>
              <a:t>By faith Noah, being warned of </a:t>
            </a:r>
            <a:r>
              <a:rPr lang="en-US" sz="3600" b="1" dirty="0" smtClean="0"/>
              <a:t>God</a:t>
            </a:r>
            <a:r>
              <a:rPr lang="en-US" sz="3600" dirty="0" smtClean="0"/>
              <a:t> of things not seen as yet, moved with </a:t>
            </a:r>
            <a:r>
              <a:rPr lang="en-US" sz="3600" b="1" dirty="0" smtClean="0"/>
              <a:t>fear</a:t>
            </a:r>
            <a:r>
              <a:rPr lang="en-US" sz="3600" dirty="0" smtClean="0"/>
              <a:t>, prepared an ark to the saving of his house; by the which he condemned the world, and became heir of the righteousness which is by faith.</a:t>
            </a:r>
          </a:p>
          <a:p>
            <a:r>
              <a:rPr lang="en-US" sz="3600" dirty="0" smtClean="0">
                <a:hlinkClick r:id="rId4"/>
              </a:rPr>
              <a:t>Hebrews 12:28</a:t>
            </a:r>
            <a:endParaRPr lang="en-US" sz="3600" dirty="0" smtClean="0"/>
          </a:p>
          <a:p>
            <a:r>
              <a:rPr lang="en-US" sz="3600" dirty="0" smtClean="0"/>
              <a:t>Wherefore we receiving a kingdom which cannot be moved, let us have grace, whereby we may serve </a:t>
            </a:r>
            <a:r>
              <a:rPr lang="en-US" sz="3600" b="1" dirty="0" smtClean="0"/>
              <a:t>God</a:t>
            </a:r>
            <a:r>
              <a:rPr lang="en-US" sz="3600" dirty="0" smtClean="0"/>
              <a:t> acceptably with reverence and </a:t>
            </a:r>
            <a:r>
              <a:rPr lang="en-US" sz="3600" b="1" dirty="0" smtClean="0"/>
              <a:t>god</a:t>
            </a:r>
            <a:r>
              <a:rPr lang="en-US" sz="3600" dirty="0" smtClean="0"/>
              <a:t>ly </a:t>
            </a:r>
            <a:r>
              <a:rPr lang="en-US" sz="3600" b="1" dirty="0" smtClean="0"/>
              <a:t>fear</a:t>
            </a:r>
            <a:r>
              <a:rPr lang="en-US" sz="3600" dirty="0" smtClean="0"/>
              <a:t>:</a:t>
            </a:r>
          </a:p>
          <a:p>
            <a:endParaRPr lang="en-US" dirty="0" smtClean="0"/>
          </a:p>
          <a:p>
            <a:endParaRPr lang="en-US" dirty="0" smtClean="0"/>
          </a:p>
          <a:p>
            <a:endParaRPr lang="en-US" dirty="0"/>
          </a:p>
        </p:txBody>
      </p:sp>
    </p:spTree>
    <p:extLst>
      <p:ext uri="{BB962C8B-B14F-4D97-AF65-F5344CB8AC3E}">
        <p14:creationId xmlns:p14="http://schemas.microsoft.com/office/powerpoint/2010/main" val="14500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194552"/>
            <a:ext cx="11237068" cy="6731541"/>
          </a:xfrm>
        </p:spPr>
        <p:txBody>
          <a:bodyPr>
            <a:normAutofit/>
          </a:bodyPr>
          <a:lstStyle/>
          <a:p>
            <a:r>
              <a:rPr lang="en-US" sz="3600" dirty="0" smtClean="0">
                <a:hlinkClick r:id="rId2"/>
              </a:rPr>
              <a:t>1 Peter 2:17</a:t>
            </a:r>
            <a:endParaRPr lang="en-US" sz="3600" dirty="0" smtClean="0"/>
          </a:p>
          <a:p>
            <a:r>
              <a:rPr lang="en-US" sz="3600" dirty="0" err="1" smtClean="0"/>
              <a:t>Honour</a:t>
            </a:r>
            <a:r>
              <a:rPr lang="en-US" sz="3600" dirty="0" smtClean="0"/>
              <a:t> all men. Love the brotherhood. </a:t>
            </a:r>
            <a:r>
              <a:rPr lang="en-US" sz="3600" b="1" dirty="0" smtClean="0"/>
              <a:t>Fear</a:t>
            </a:r>
            <a:r>
              <a:rPr lang="en-US" sz="3600" dirty="0" smtClean="0"/>
              <a:t> </a:t>
            </a:r>
            <a:r>
              <a:rPr lang="en-US" sz="3600" b="1" dirty="0" smtClean="0"/>
              <a:t>God</a:t>
            </a:r>
            <a:r>
              <a:rPr lang="en-US" sz="3600" dirty="0" smtClean="0"/>
              <a:t>. </a:t>
            </a:r>
            <a:r>
              <a:rPr lang="en-US" sz="3600" dirty="0" err="1" smtClean="0"/>
              <a:t>Honour</a:t>
            </a:r>
            <a:r>
              <a:rPr lang="en-US" sz="3600" dirty="0" smtClean="0"/>
              <a:t> the king.</a:t>
            </a:r>
          </a:p>
          <a:p>
            <a:r>
              <a:rPr lang="en-US" sz="3600" dirty="0" smtClean="0">
                <a:hlinkClick r:id="rId3"/>
              </a:rPr>
              <a:t>1 Peter 3:15</a:t>
            </a:r>
            <a:endParaRPr lang="en-US" sz="3600" dirty="0" smtClean="0"/>
          </a:p>
          <a:p>
            <a:r>
              <a:rPr lang="en-US" sz="3600" dirty="0" smtClean="0"/>
              <a:t>But sanctify the Lord </a:t>
            </a:r>
            <a:r>
              <a:rPr lang="en-US" sz="3600" b="1" dirty="0" smtClean="0"/>
              <a:t>God</a:t>
            </a:r>
            <a:r>
              <a:rPr lang="en-US" sz="3600" dirty="0" smtClean="0"/>
              <a:t> in your hearts: and be ready always to give an answer to every man that </a:t>
            </a:r>
            <a:r>
              <a:rPr lang="en-US" sz="3600" dirty="0" err="1" smtClean="0"/>
              <a:t>asketh</a:t>
            </a:r>
            <a:r>
              <a:rPr lang="en-US" sz="3600" dirty="0" smtClean="0"/>
              <a:t> you a reason of the hope that is in you with meekness and </a:t>
            </a:r>
            <a:r>
              <a:rPr lang="en-US" sz="3600" b="1" dirty="0" smtClean="0"/>
              <a:t>fear</a:t>
            </a:r>
            <a:r>
              <a:rPr lang="en-US" sz="3600" dirty="0" smtClean="0"/>
              <a:t>:</a:t>
            </a:r>
          </a:p>
          <a:p>
            <a:r>
              <a:rPr lang="en-US" sz="3600" dirty="0" smtClean="0">
                <a:hlinkClick r:id="rId4"/>
              </a:rPr>
              <a:t>Revelation 14:7</a:t>
            </a:r>
            <a:endParaRPr lang="en-US" sz="3600" dirty="0" smtClean="0"/>
          </a:p>
          <a:p>
            <a:r>
              <a:rPr lang="en-US" sz="3600" dirty="0" smtClean="0"/>
              <a:t>Saying with a loud voice, </a:t>
            </a:r>
            <a:r>
              <a:rPr lang="en-US" sz="3600" b="1" dirty="0" smtClean="0"/>
              <a:t>Fear</a:t>
            </a:r>
            <a:r>
              <a:rPr lang="en-US" sz="3600" dirty="0" smtClean="0"/>
              <a:t> </a:t>
            </a:r>
            <a:r>
              <a:rPr lang="en-US" sz="3600" b="1" dirty="0" smtClean="0"/>
              <a:t>God</a:t>
            </a:r>
            <a:r>
              <a:rPr lang="en-US" sz="3600" dirty="0" smtClean="0"/>
              <a:t>, and give glory to him; for the hour of his judgment is come: and worship him that made heaven, and earth, and the sea, and the fountains of waters.</a:t>
            </a:r>
          </a:p>
          <a:p>
            <a:endParaRPr lang="en-US" dirty="0"/>
          </a:p>
        </p:txBody>
      </p:sp>
    </p:spTree>
    <p:extLst>
      <p:ext uri="{BB962C8B-B14F-4D97-AF65-F5344CB8AC3E}">
        <p14:creationId xmlns:p14="http://schemas.microsoft.com/office/powerpoint/2010/main" val="199540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accent6">
                    <a:lumMod val="75000"/>
                  </a:schemeClr>
                </a:solidFill>
              </a:rPr>
              <a:t>2. Do Not  Let the examples of others who disappointed God   hinder us from being faithful.</a:t>
            </a:r>
            <a:endParaRPr lang="en-US" b="1" u="sng" dirty="0">
              <a:solidFill>
                <a:schemeClr val="accent6">
                  <a:lumMod val="75000"/>
                </a:schemeClr>
              </a:solidFill>
            </a:endParaRPr>
          </a:p>
        </p:txBody>
      </p:sp>
      <p:sp>
        <p:nvSpPr>
          <p:cNvPr id="3" name="Content Placeholder 2"/>
          <p:cNvSpPr>
            <a:spLocks noGrp="1"/>
          </p:cNvSpPr>
          <p:nvPr>
            <p:ph idx="1"/>
          </p:nvPr>
        </p:nvSpPr>
        <p:spPr>
          <a:xfrm>
            <a:off x="838200" y="1566153"/>
            <a:ext cx="10515600" cy="4610810"/>
          </a:xfrm>
        </p:spPr>
        <p:txBody>
          <a:bodyPr>
            <a:noAutofit/>
          </a:bodyPr>
          <a:lstStyle/>
          <a:p>
            <a:r>
              <a:rPr lang="en-US" sz="4400" dirty="0" smtClean="0"/>
              <a:t>1.  King Saul I Sam. 15:22,23</a:t>
            </a:r>
          </a:p>
          <a:p>
            <a:r>
              <a:rPr lang="en-US" sz="4400" dirty="0" smtClean="0"/>
              <a:t>2. </a:t>
            </a:r>
            <a:r>
              <a:rPr lang="en-US" sz="4400" dirty="0" err="1" smtClean="0"/>
              <a:t>Nadab</a:t>
            </a:r>
            <a:r>
              <a:rPr lang="en-US" sz="4400" dirty="0" smtClean="0"/>
              <a:t> and </a:t>
            </a:r>
            <a:r>
              <a:rPr lang="en-US" sz="4400" dirty="0" err="1" smtClean="0"/>
              <a:t>Abihu</a:t>
            </a:r>
            <a:r>
              <a:rPr lang="en-US" sz="4400" dirty="0" smtClean="0"/>
              <a:t>   Lev. 10:1-3</a:t>
            </a:r>
          </a:p>
          <a:p>
            <a:r>
              <a:rPr lang="en-US" sz="4400" dirty="0" smtClean="0"/>
              <a:t>3. Diotrephes.  3 John 9-10</a:t>
            </a:r>
          </a:p>
          <a:p>
            <a:r>
              <a:rPr lang="en-US" sz="4400" dirty="0" smtClean="0"/>
              <a:t>4. </a:t>
            </a:r>
            <a:r>
              <a:rPr lang="en-US" sz="4400" dirty="0" err="1" smtClean="0"/>
              <a:t>Ananaias</a:t>
            </a:r>
            <a:r>
              <a:rPr lang="en-US" sz="4400" dirty="0" smtClean="0"/>
              <a:t> and </a:t>
            </a:r>
            <a:r>
              <a:rPr lang="en-US" sz="4400" dirty="0" err="1" smtClean="0"/>
              <a:t>Sapphira</a:t>
            </a:r>
            <a:r>
              <a:rPr lang="en-US" sz="4400" dirty="0" smtClean="0"/>
              <a:t>   Acts 5:1-11</a:t>
            </a:r>
          </a:p>
        </p:txBody>
      </p:sp>
    </p:spTree>
    <p:extLst>
      <p:ext uri="{BB962C8B-B14F-4D97-AF65-F5344CB8AC3E}">
        <p14:creationId xmlns:p14="http://schemas.microsoft.com/office/powerpoint/2010/main" val="144148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826" y="252919"/>
            <a:ext cx="11168974" cy="5924044"/>
          </a:xfrm>
        </p:spPr>
        <p:txBody>
          <a:bodyPr>
            <a:noAutofit/>
          </a:bodyPr>
          <a:lstStyle/>
          <a:p>
            <a:r>
              <a:rPr lang="en-US" sz="3600" b="1" dirty="0" smtClean="0"/>
              <a:t>Jezebel  </a:t>
            </a:r>
            <a:r>
              <a:rPr lang="en-US" sz="3600" b="1" dirty="0" smtClean="0">
                <a:hlinkClick r:id="rId2"/>
              </a:rPr>
              <a:t>1 Kings 19</a:t>
            </a:r>
            <a:r>
              <a:rPr lang="en-US" sz="3600" b="1" dirty="0" smtClean="0"/>
              <a:t>:1-3 </a:t>
            </a:r>
          </a:p>
          <a:p>
            <a:r>
              <a:rPr lang="en-US" sz="3600" dirty="0" smtClean="0"/>
              <a:t>And Ahab told Jezebel all that Elijah had done, and withal how he had slain all the prophets with the sword. Then Jezebel sent a messenger unto Elijah, saying, So let the gods do to me, and more also, if I make not thy life as the life of one of them by to morrow about this time. And when he saw that, he arose, and went for his life, and came to Beersheba, which </a:t>
            </a:r>
            <a:r>
              <a:rPr lang="en-US" sz="3600" dirty="0" err="1" smtClean="0"/>
              <a:t>belongeth</a:t>
            </a:r>
            <a:r>
              <a:rPr lang="en-US" sz="3600" dirty="0" smtClean="0"/>
              <a:t> to Judah, and left his servant there.</a:t>
            </a:r>
            <a:endParaRPr lang="en-US" sz="3600" dirty="0"/>
          </a:p>
        </p:txBody>
      </p:sp>
    </p:spTree>
    <p:extLst>
      <p:ext uri="{BB962C8B-B14F-4D97-AF65-F5344CB8AC3E}">
        <p14:creationId xmlns:p14="http://schemas.microsoft.com/office/powerpoint/2010/main" val="316018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u="sng" dirty="0" smtClean="0">
                <a:solidFill>
                  <a:schemeClr val="accent6">
                    <a:lumMod val="75000"/>
                  </a:schemeClr>
                </a:solidFill>
              </a:rPr>
              <a:t>3.  Never plot to sin!  </a:t>
            </a:r>
            <a:endParaRPr lang="en-US" sz="6000" b="1" i="1" u="sng"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sz="4400" dirty="0" smtClean="0"/>
              <a:t>1.  The Rich man.   I will build bigger barns!</a:t>
            </a:r>
          </a:p>
          <a:p>
            <a:r>
              <a:rPr lang="en-US" sz="4400" dirty="0"/>
              <a:t> </a:t>
            </a:r>
            <a:r>
              <a:rPr lang="en-US" sz="4400" dirty="0" smtClean="0"/>
              <a:t>     Luke 16:19-31…</a:t>
            </a:r>
          </a:p>
          <a:p>
            <a:r>
              <a:rPr lang="en-US" sz="4400" dirty="0" smtClean="0"/>
              <a:t>2.  Don’t be a hypocrite!   Matt. 23:23  </a:t>
            </a:r>
          </a:p>
          <a:p>
            <a:r>
              <a:rPr lang="en-US" sz="4400" dirty="0" smtClean="0"/>
              <a:t>3.  I’ll get even…Matt. 7:12</a:t>
            </a:r>
          </a:p>
        </p:txBody>
      </p:sp>
    </p:spTree>
    <p:extLst>
      <p:ext uri="{BB962C8B-B14F-4D97-AF65-F5344CB8AC3E}">
        <p14:creationId xmlns:p14="http://schemas.microsoft.com/office/powerpoint/2010/main" val="66779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chemeClr val="accent6">
                    <a:lumMod val="75000"/>
                  </a:schemeClr>
                </a:solidFill>
              </a:rPr>
              <a:t>Let us take God seriously</a:t>
            </a:r>
            <a:endParaRPr lang="en-US" sz="6600" b="1" u="sng"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sz="4000" b="1" i="1" u="sng" dirty="0" smtClean="0">
                <a:solidFill>
                  <a:srgbClr val="7030A0"/>
                </a:solidFill>
              </a:rPr>
              <a:t>1.  About our attendance   Heb. 10:25; Acts 20:7</a:t>
            </a:r>
          </a:p>
          <a:p>
            <a:r>
              <a:rPr lang="en-US" sz="4000" b="1" u="sng" dirty="0" smtClean="0">
                <a:solidFill>
                  <a:srgbClr val="FF0000"/>
                </a:solidFill>
              </a:rPr>
              <a:t>2.  What we do in worship to God.  John 4:23-24</a:t>
            </a:r>
          </a:p>
          <a:p>
            <a:r>
              <a:rPr lang="en-US" sz="4400" b="1" u="sng" dirty="0" smtClean="0">
                <a:solidFill>
                  <a:srgbClr val="00B050"/>
                </a:solidFill>
              </a:rPr>
              <a:t>3. How we live our lives before others.  Matt. 5:16</a:t>
            </a:r>
          </a:p>
          <a:p>
            <a:r>
              <a:rPr lang="en-US" sz="4400" b="1" u="sng" dirty="0">
                <a:solidFill>
                  <a:srgbClr val="00B050"/>
                </a:solidFill>
              </a:rPr>
              <a:t> </a:t>
            </a:r>
            <a:r>
              <a:rPr lang="en-US" sz="4400" b="1" u="sng" dirty="0" smtClean="0">
                <a:solidFill>
                  <a:srgbClr val="00B050"/>
                </a:solidFill>
              </a:rPr>
              <a:t>    </a:t>
            </a:r>
            <a:r>
              <a:rPr lang="en-US" sz="4400" b="1" u="sng" dirty="0" err="1" smtClean="0">
                <a:solidFill>
                  <a:srgbClr val="00B050"/>
                </a:solidFill>
              </a:rPr>
              <a:t>TheModernist</a:t>
            </a:r>
            <a:r>
              <a:rPr lang="en-US" sz="4400" b="1" u="sng" dirty="0" smtClean="0">
                <a:solidFill>
                  <a:srgbClr val="00B050"/>
                </a:solidFill>
              </a:rPr>
              <a:t>:  “I’ll do it my way”.</a:t>
            </a:r>
          </a:p>
          <a:p>
            <a:r>
              <a:rPr lang="en-US" sz="4400" b="1" u="sng" dirty="0">
                <a:solidFill>
                  <a:srgbClr val="00B050"/>
                </a:solidFill>
              </a:rPr>
              <a:t> </a:t>
            </a:r>
            <a:r>
              <a:rPr lang="en-US" sz="4400" b="1" u="sng" dirty="0" smtClean="0">
                <a:solidFill>
                  <a:srgbClr val="00B050"/>
                </a:solidFill>
              </a:rPr>
              <a:t>     God in Judgment:  “I’ll do it my way!”</a:t>
            </a:r>
          </a:p>
        </p:txBody>
      </p:sp>
    </p:spTree>
    <p:extLst>
      <p:ext uri="{BB962C8B-B14F-4D97-AF65-F5344CB8AC3E}">
        <p14:creationId xmlns:p14="http://schemas.microsoft.com/office/powerpoint/2010/main" val="314018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800" dirty="0" smtClean="0">
                <a:solidFill>
                  <a:srgbClr val="00B050"/>
                </a:solidFill>
                <a:hlinkClick r:id="rId2"/>
              </a:rPr>
              <a:t>Ecclesiastes 8:11</a:t>
            </a:r>
            <a:endParaRPr lang="en-US" sz="4800" dirty="0" smtClean="0">
              <a:solidFill>
                <a:srgbClr val="00B050"/>
              </a:solidFill>
            </a:endParaRPr>
          </a:p>
          <a:p>
            <a:r>
              <a:rPr lang="en-US" sz="4800" b="1" dirty="0" smtClean="0">
                <a:solidFill>
                  <a:srgbClr val="00B050"/>
                </a:solidFill>
              </a:rPr>
              <a:t>Because</a:t>
            </a:r>
            <a:r>
              <a:rPr lang="en-US" sz="4800" dirty="0" smtClean="0">
                <a:solidFill>
                  <a:srgbClr val="00B050"/>
                </a:solidFill>
              </a:rPr>
              <a:t> </a:t>
            </a:r>
            <a:r>
              <a:rPr lang="en-US" sz="4800" b="1" dirty="0" smtClean="0">
                <a:solidFill>
                  <a:srgbClr val="00B050"/>
                </a:solidFill>
              </a:rPr>
              <a:t>sentence</a:t>
            </a:r>
            <a:r>
              <a:rPr lang="en-US" sz="4800" dirty="0" smtClean="0">
                <a:solidFill>
                  <a:srgbClr val="00B050"/>
                </a:solidFill>
              </a:rPr>
              <a:t> </a:t>
            </a:r>
            <a:r>
              <a:rPr lang="en-US" sz="4800" b="1" dirty="0" smtClean="0">
                <a:solidFill>
                  <a:srgbClr val="00B050"/>
                </a:solidFill>
              </a:rPr>
              <a:t>against</a:t>
            </a:r>
            <a:r>
              <a:rPr lang="en-US" sz="4800" dirty="0" smtClean="0">
                <a:solidFill>
                  <a:srgbClr val="00B050"/>
                </a:solidFill>
              </a:rPr>
              <a:t> an evil work is not executed speedily, therefore the heart of the sons of men is fully set in them to do evil.</a:t>
            </a:r>
          </a:p>
          <a:p>
            <a:endParaRPr lang="en-US" dirty="0"/>
          </a:p>
        </p:txBody>
      </p:sp>
    </p:spTree>
    <p:extLst>
      <p:ext uri="{BB962C8B-B14F-4D97-AF65-F5344CB8AC3E}">
        <p14:creationId xmlns:p14="http://schemas.microsoft.com/office/powerpoint/2010/main" val="33853277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00B050"/>
                </a:solidFill>
              </a:rPr>
              <a:t>Are we taking God seriously!</a:t>
            </a:r>
            <a:endParaRPr lang="en-US" b="1" i="1" u="sng" dirty="0">
              <a:solidFill>
                <a:srgbClr val="00B050"/>
              </a:solidFill>
            </a:endParaRPr>
          </a:p>
        </p:txBody>
      </p:sp>
      <p:sp>
        <p:nvSpPr>
          <p:cNvPr id="3" name="Content Placeholder 2"/>
          <p:cNvSpPr>
            <a:spLocks noGrp="1"/>
          </p:cNvSpPr>
          <p:nvPr>
            <p:ph idx="1"/>
          </p:nvPr>
        </p:nvSpPr>
        <p:spPr/>
        <p:txBody>
          <a:bodyPr/>
          <a:lstStyle/>
          <a:p>
            <a:r>
              <a:rPr lang="en-US" sz="3600" b="1" dirty="0" smtClean="0"/>
              <a:t>Mark 16:15-16   He that believeth and is baptized,</a:t>
            </a:r>
          </a:p>
          <a:p>
            <a:r>
              <a:rPr lang="en-US" sz="3600" b="1" dirty="0" smtClean="0"/>
              <a:t>Shall be saved.</a:t>
            </a:r>
          </a:p>
          <a:p>
            <a:endParaRPr lang="en-US" sz="3600" b="1" dirty="0"/>
          </a:p>
          <a:p>
            <a:r>
              <a:rPr lang="en-US" sz="3600" b="1" dirty="0" smtClean="0"/>
              <a:t>Rev. 2:10  He that is faithful to the end…will be</a:t>
            </a:r>
          </a:p>
          <a:p>
            <a:r>
              <a:rPr lang="en-US" sz="3600" b="1" dirty="0" smtClean="0"/>
              <a:t>Rewarded!   </a:t>
            </a:r>
          </a:p>
          <a:p>
            <a:endParaRPr lang="en-US" dirty="0"/>
          </a:p>
        </p:txBody>
      </p:sp>
    </p:spTree>
    <p:extLst>
      <p:ext uri="{BB962C8B-B14F-4D97-AF65-F5344CB8AC3E}">
        <p14:creationId xmlns:p14="http://schemas.microsoft.com/office/powerpoint/2010/main" val="3457828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20" y="0"/>
            <a:ext cx="11817484" cy="6702357"/>
          </a:xfrm>
        </p:spPr>
        <p:txBody>
          <a:bodyPr>
            <a:normAutofit fontScale="85000" lnSpcReduction="20000"/>
          </a:bodyPr>
          <a:lstStyle/>
          <a:p>
            <a:r>
              <a:rPr lang="en-US" sz="3900" dirty="0" smtClean="0"/>
              <a:t>Certainly, </a:t>
            </a:r>
            <a:r>
              <a:rPr lang="en-US" sz="3900" dirty="0"/>
              <a:t> </a:t>
            </a:r>
            <a:r>
              <a:rPr lang="en-US" sz="3900" dirty="0" smtClean="0"/>
              <a:t>preachers, elders, deacons, and teachers  cause far more disappointment than they should.</a:t>
            </a:r>
          </a:p>
          <a:p>
            <a:r>
              <a:rPr lang="en-US" sz="3900" dirty="0"/>
              <a:t> </a:t>
            </a:r>
            <a:r>
              <a:rPr lang="en-US" sz="3900" dirty="0" smtClean="0"/>
              <a:t>   </a:t>
            </a:r>
            <a:r>
              <a:rPr lang="en-US" sz="3900" b="1" u="sng" dirty="0" smtClean="0">
                <a:solidFill>
                  <a:schemeClr val="accent2">
                    <a:lumMod val="50000"/>
                  </a:schemeClr>
                </a:solidFill>
              </a:rPr>
              <a:t>Look at  Diotrephes:  3 John 9-10 </a:t>
            </a:r>
            <a:r>
              <a:rPr lang="en-US" sz="3900" baseline="30000" dirty="0" smtClean="0"/>
              <a:t> </a:t>
            </a:r>
            <a:r>
              <a:rPr lang="en-US" sz="3900" dirty="0" smtClean="0"/>
              <a:t>I wrote unto the church: but Diotrephes, who </a:t>
            </a:r>
            <a:r>
              <a:rPr lang="en-US" sz="3900" dirty="0" err="1" smtClean="0"/>
              <a:t>loveth</a:t>
            </a:r>
            <a:r>
              <a:rPr lang="en-US" sz="3900" dirty="0" smtClean="0"/>
              <a:t> to have the preeminence among them, </a:t>
            </a:r>
            <a:r>
              <a:rPr lang="en-US" sz="3900" dirty="0" err="1" smtClean="0"/>
              <a:t>receiveth</a:t>
            </a:r>
            <a:r>
              <a:rPr lang="en-US" sz="3900" dirty="0" smtClean="0"/>
              <a:t> us not.</a:t>
            </a:r>
          </a:p>
          <a:p>
            <a:r>
              <a:rPr lang="en-US" sz="3900" baseline="30000" dirty="0" smtClean="0"/>
              <a:t>10 </a:t>
            </a:r>
            <a:r>
              <a:rPr lang="en-US" sz="3900" dirty="0" smtClean="0"/>
              <a:t>Wherefore, if I come, I will remember his deeds which he doeth, prating against us with malicious words: and not content therewith, neither doth he himself receive the brethren, and </a:t>
            </a:r>
            <a:r>
              <a:rPr lang="en-US" sz="3900" dirty="0" err="1" smtClean="0"/>
              <a:t>forbiddeth</a:t>
            </a:r>
            <a:r>
              <a:rPr lang="en-US" sz="3900" dirty="0" smtClean="0"/>
              <a:t> them that would, and </a:t>
            </a:r>
            <a:r>
              <a:rPr lang="en-US" sz="3900" dirty="0" err="1" smtClean="0"/>
              <a:t>casteth</a:t>
            </a:r>
            <a:r>
              <a:rPr lang="en-US" sz="3900" dirty="0" smtClean="0"/>
              <a:t> them out of the church.</a:t>
            </a:r>
          </a:p>
          <a:p>
            <a:r>
              <a:rPr lang="en-US" sz="3900" dirty="0" smtClean="0"/>
              <a:t/>
            </a:r>
            <a:br>
              <a:rPr lang="en-US" sz="3900" dirty="0" smtClean="0"/>
            </a:br>
            <a:r>
              <a:rPr lang="en-US" sz="3900" dirty="0" smtClean="0"/>
              <a:t/>
            </a:r>
            <a:br>
              <a:rPr lang="en-US" sz="3900" dirty="0" smtClean="0"/>
            </a:br>
            <a:r>
              <a:rPr lang="en-US" sz="3900" dirty="0" smtClean="0"/>
              <a:t>    A </a:t>
            </a:r>
            <a:r>
              <a:rPr lang="en-US" sz="3900" dirty="0" err="1" smtClean="0"/>
              <a:t>preacher,an</a:t>
            </a:r>
            <a:r>
              <a:rPr lang="en-US" sz="3900" dirty="0" smtClean="0"/>
              <a:t> elder, a deacon, or teacher   might shame the church with a scandal involving sex or money.</a:t>
            </a:r>
          </a:p>
          <a:p>
            <a:r>
              <a:rPr lang="en-US" sz="3900" dirty="0"/>
              <a:t> </a:t>
            </a:r>
            <a:r>
              <a:rPr lang="en-US" sz="3900" dirty="0" smtClean="0"/>
              <a:t>   </a:t>
            </a:r>
            <a:r>
              <a:rPr lang="en-US" sz="3900" dirty="0" smtClean="0"/>
              <a:t> They  might have a personality which fills the church with hatred and division.   (Cf</a:t>
            </a:r>
            <a:r>
              <a:rPr lang="en-US" sz="3900" dirty="0" smtClean="0"/>
              <a:t>.  Acts 20:28-31)  </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3089462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6">
                    <a:lumMod val="50000"/>
                  </a:schemeClr>
                </a:solidFill>
              </a:rPr>
              <a:t>What a disappointment to God and to the</a:t>
            </a:r>
            <a:br>
              <a:rPr lang="en-US" b="1" u="sng" dirty="0" smtClean="0">
                <a:solidFill>
                  <a:schemeClr val="accent6">
                    <a:lumMod val="50000"/>
                  </a:schemeClr>
                </a:solidFill>
              </a:rPr>
            </a:br>
            <a:r>
              <a:rPr lang="en-US" b="1" u="sng" dirty="0" smtClean="0">
                <a:solidFill>
                  <a:schemeClr val="accent6">
                    <a:lumMod val="50000"/>
                  </a:schemeClr>
                </a:solidFill>
              </a:rPr>
              <a:t>brethren to learn of a couple </a:t>
            </a:r>
            <a:endParaRPr lang="en-US" b="1" u="sng"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3600" b="1" u="sng" dirty="0" smtClean="0">
                <a:solidFill>
                  <a:schemeClr val="accent2">
                    <a:lumMod val="50000"/>
                  </a:schemeClr>
                </a:solidFill>
              </a:rPr>
              <a:t>Who plotted together</a:t>
            </a:r>
          </a:p>
          <a:p>
            <a:r>
              <a:rPr lang="en-US" sz="3600" b="1" dirty="0" smtClean="0">
                <a:solidFill>
                  <a:schemeClr val="accent2">
                    <a:lumMod val="50000"/>
                  </a:schemeClr>
                </a:solidFill>
              </a:rPr>
              <a:t>Who planned a scheme together</a:t>
            </a:r>
          </a:p>
          <a:p>
            <a:r>
              <a:rPr lang="en-US" sz="3600" b="1" dirty="0" smtClean="0">
                <a:solidFill>
                  <a:schemeClr val="accent2">
                    <a:lumMod val="50000"/>
                  </a:schemeClr>
                </a:solidFill>
              </a:rPr>
              <a:t>Who agreed together to try to fool God and the brethren.</a:t>
            </a:r>
          </a:p>
          <a:p>
            <a:endParaRPr lang="en-US" sz="3600" b="1" dirty="0">
              <a:solidFill>
                <a:schemeClr val="accent2">
                  <a:lumMod val="50000"/>
                </a:schemeClr>
              </a:solidFill>
            </a:endParaRPr>
          </a:p>
          <a:p>
            <a:r>
              <a:rPr lang="en-US" sz="3600" b="1" i="1" u="sng" dirty="0" err="1" smtClean="0">
                <a:solidFill>
                  <a:schemeClr val="accent2">
                    <a:lumMod val="50000"/>
                  </a:schemeClr>
                </a:solidFill>
              </a:rPr>
              <a:t>Ananasias</a:t>
            </a:r>
            <a:r>
              <a:rPr lang="en-US" sz="3600" b="1" i="1" u="sng" dirty="0" smtClean="0">
                <a:solidFill>
                  <a:schemeClr val="accent2">
                    <a:lumMod val="50000"/>
                  </a:schemeClr>
                </a:solidFill>
              </a:rPr>
              <a:t> and </a:t>
            </a:r>
            <a:r>
              <a:rPr lang="en-US" sz="3600" b="1" i="1" u="sng" dirty="0" err="1" smtClean="0">
                <a:solidFill>
                  <a:schemeClr val="accent2">
                    <a:lumMod val="50000"/>
                  </a:schemeClr>
                </a:solidFill>
              </a:rPr>
              <a:t>Sapphira</a:t>
            </a:r>
            <a:r>
              <a:rPr lang="en-US" sz="3600" b="1" i="1" u="sng" dirty="0" smtClean="0">
                <a:solidFill>
                  <a:schemeClr val="accent2">
                    <a:lumMod val="50000"/>
                  </a:schemeClr>
                </a:solidFill>
              </a:rPr>
              <a:t>..members of the</a:t>
            </a:r>
          </a:p>
          <a:p>
            <a:r>
              <a:rPr lang="en-US" sz="3600" b="1" i="1" u="sng" dirty="0" smtClean="0">
                <a:solidFill>
                  <a:schemeClr val="accent2">
                    <a:lumMod val="50000"/>
                  </a:schemeClr>
                </a:solidFill>
              </a:rPr>
              <a:t>Church of Christ!!</a:t>
            </a:r>
            <a:endParaRPr lang="en-US" sz="3600" b="1" i="1" u="sng" dirty="0">
              <a:solidFill>
                <a:schemeClr val="accent2">
                  <a:lumMod val="50000"/>
                </a:schemeClr>
              </a:solidFill>
            </a:endParaRPr>
          </a:p>
        </p:txBody>
      </p:sp>
    </p:spTree>
    <p:extLst>
      <p:ext uri="{BB962C8B-B14F-4D97-AF65-F5344CB8AC3E}">
        <p14:creationId xmlns:p14="http://schemas.microsoft.com/office/powerpoint/2010/main" val="375744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098" y="97277"/>
            <a:ext cx="11887200" cy="6682902"/>
          </a:xfrm>
        </p:spPr>
        <p:txBody>
          <a:bodyPr>
            <a:normAutofit lnSpcReduction="10000"/>
          </a:bodyPr>
          <a:lstStyle/>
          <a:p>
            <a:r>
              <a:rPr lang="en-US" b="1" dirty="0" smtClean="0"/>
              <a:t>Listen to God as He tells us the story:  </a:t>
            </a:r>
          </a:p>
          <a:p>
            <a:r>
              <a:rPr lang="en-US" b="1" dirty="0"/>
              <a:t> </a:t>
            </a:r>
            <a:r>
              <a:rPr lang="en-US" b="1" dirty="0" smtClean="0"/>
              <a:t>     Acts 5:1-11 </a:t>
            </a:r>
            <a:endParaRPr lang="en-US" dirty="0"/>
          </a:p>
          <a:p>
            <a:r>
              <a:rPr lang="en-US" sz="3600" dirty="0" smtClean="0"/>
              <a:t> But a certain man named Ananias, with </a:t>
            </a:r>
            <a:r>
              <a:rPr lang="en-US" sz="3600" dirty="0" err="1" smtClean="0"/>
              <a:t>Sapphira</a:t>
            </a:r>
            <a:r>
              <a:rPr lang="en-US" sz="3600" dirty="0" smtClean="0"/>
              <a:t> his wife, sold a possession,  (NAMES GIVEN!)  </a:t>
            </a:r>
          </a:p>
          <a:p>
            <a:r>
              <a:rPr lang="en-US" sz="3600" baseline="30000" dirty="0" smtClean="0"/>
              <a:t>2 </a:t>
            </a:r>
            <a:r>
              <a:rPr lang="en-US" sz="3600" dirty="0" smtClean="0"/>
              <a:t>And kept back part of the price, his wife also being privy to it, and brought a certain part, and laid it at the apostles' feet.</a:t>
            </a:r>
          </a:p>
          <a:p>
            <a:r>
              <a:rPr lang="en-US" sz="3600" baseline="30000" dirty="0" smtClean="0"/>
              <a:t>3 </a:t>
            </a:r>
            <a:r>
              <a:rPr lang="en-US" sz="3600" dirty="0" smtClean="0"/>
              <a:t>But Peter said, Ananias,</a:t>
            </a:r>
            <a:r>
              <a:rPr lang="en-US" sz="3600" b="1" dirty="0" smtClean="0">
                <a:solidFill>
                  <a:srgbClr val="FF0000"/>
                </a:solidFill>
              </a:rPr>
              <a:t> why hath Satan filled thine heart to lie to the Holy Ghost, and to keep back part of the price of the land?    (Their problem!)</a:t>
            </a:r>
          </a:p>
          <a:p>
            <a:r>
              <a:rPr lang="en-US" sz="3600" baseline="30000" dirty="0" smtClean="0"/>
              <a:t>4 </a:t>
            </a:r>
            <a:r>
              <a:rPr lang="en-US" sz="3600" dirty="0" smtClean="0"/>
              <a:t>Whiles it remained, was it not thine own? and after it was sold, was it not in thine own power? why hast thou conceived this thing in thine heart? thou hast not lied unto men, but unto God.</a:t>
            </a:r>
            <a:endParaRPr lang="en-US" sz="3600" dirty="0"/>
          </a:p>
        </p:txBody>
      </p:sp>
    </p:spTree>
    <p:extLst>
      <p:ext uri="{BB962C8B-B14F-4D97-AF65-F5344CB8AC3E}">
        <p14:creationId xmlns:p14="http://schemas.microsoft.com/office/powerpoint/2010/main" val="142260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826" y="369651"/>
            <a:ext cx="11692646" cy="6225702"/>
          </a:xfrm>
        </p:spPr>
        <p:txBody>
          <a:bodyPr/>
          <a:lstStyle/>
          <a:p>
            <a:r>
              <a:rPr lang="en-US" sz="4800" u="sng" baseline="30000" dirty="0" smtClean="0">
                <a:solidFill>
                  <a:srgbClr val="FF0000"/>
                </a:solidFill>
              </a:rPr>
              <a:t>5 </a:t>
            </a:r>
            <a:r>
              <a:rPr lang="en-US" sz="4800" u="sng" dirty="0" smtClean="0">
                <a:solidFill>
                  <a:srgbClr val="FF0000"/>
                </a:solidFill>
              </a:rPr>
              <a:t>And Ananias hearing these words fell down, and gave up the ghost</a:t>
            </a:r>
            <a:r>
              <a:rPr lang="en-US" sz="4000" dirty="0" smtClean="0"/>
              <a:t>: and great fear came on all them that heard these things. (ACTION FROM GOD</a:t>
            </a:r>
          </a:p>
          <a:p>
            <a:r>
              <a:rPr lang="en-US" sz="4000" dirty="0" smtClean="0"/>
              <a:t>WAS IMMEDATE!!)  </a:t>
            </a:r>
          </a:p>
          <a:p>
            <a:r>
              <a:rPr lang="en-US" sz="4000" baseline="30000" dirty="0" smtClean="0"/>
              <a:t>6 </a:t>
            </a:r>
            <a:r>
              <a:rPr lang="en-US" sz="4000" dirty="0" smtClean="0"/>
              <a:t>And the young men arose, wound him up, and carried him out, and buried him.</a:t>
            </a:r>
          </a:p>
          <a:p>
            <a:endParaRPr lang="en-US" sz="4000" dirty="0" smtClean="0"/>
          </a:p>
          <a:p>
            <a:endParaRPr lang="en-US" dirty="0"/>
          </a:p>
        </p:txBody>
      </p:sp>
    </p:spTree>
    <p:extLst>
      <p:ext uri="{BB962C8B-B14F-4D97-AF65-F5344CB8AC3E}">
        <p14:creationId xmlns:p14="http://schemas.microsoft.com/office/powerpoint/2010/main" val="317278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 y="155642"/>
            <a:ext cx="11974749" cy="6702357"/>
          </a:xfrm>
        </p:spPr>
        <p:txBody>
          <a:bodyPr>
            <a:normAutofit/>
          </a:bodyPr>
          <a:lstStyle/>
          <a:p>
            <a:r>
              <a:rPr lang="en-US" sz="3600" baseline="30000" dirty="0" smtClean="0"/>
              <a:t>7 </a:t>
            </a:r>
            <a:r>
              <a:rPr lang="en-US" sz="3600" dirty="0" smtClean="0"/>
              <a:t>And it was about the space of three hours after, when his wife, not knowing what was done, came in.</a:t>
            </a:r>
          </a:p>
          <a:p>
            <a:r>
              <a:rPr lang="en-US" sz="3600" baseline="30000" dirty="0" smtClean="0"/>
              <a:t>8 </a:t>
            </a:r>
            <a:r>
              <a:rPr lang="en-US" sz="3600" dirty="0" smtClean="0"/>
              <a:t>And Peter answered unto her, Tell me whether ye sold the land for so much? And she said, </a:t>
            </a:r>
            <a:r>
              <a:rPr lang="en-US" sz="3600" u="sng" dirty="0" smtClean="0">
                <a:solidFill>
                  <a:schemeClr val="accent6">
                    <a:lumMod val="50000"/>
                  </a:schemeClr>
                </a:solidFill>
              </a:rPr>
              <a:t>Yea, for so much.</a:t>
            </a:r>
          </a:p>
          <a:p>
            <a:r>
              <a:rPr lang="en-US" sz="3600" baseline="30000" dirty="0" smtClean="0"/>
              <a:t>9 </a:t>
            </a:r>
            <a:r>
              <a:rPr lang="en-US" sz="3600" dirty="0" smtClean="0"/>
              <a:t>Then Peter said unto her, </a:t>
            </a:r>
            <a:r>
              <a:rPr lang="en-US" sz="3600" b="1" dirty="0" smtClean="0">
                <a:solidFill>
                  <a:srgbClr val="FF0000"/>
                </a:solidFill>
              </a:rPr>
              <a:t>How is it that ye have agreed together to tempt the Spirit of the Lord</a:t>
            </a:r>
            <a:r>
              <a:rPr lang="en-US" sz="3600" dirty="0" smtClean="0"/>
              <a:t>? behold, the feet of them which have buried thy husband are at the door, and shall carry thee out.</a:t>
            </a:r>
          </a:p>
          <a:p>
            <a:r>
              <a:rPr lang="en-US" sz="3600" baseline="30000" dirty="0" smtClean="0"/>
              <a:t>10 </a:t>
            </a:r>
            <a:r>
              <a:rPr lang="en-US" sz="3600" dirty="0" smtClean="0"/>
              <a:t>Then fell she down straightway at his feet, and yielded up the ghost: and the young men came in, and found her dead, and, carrying her forth, buried her by her husband</a:t>
            </a:r>
            <a:endParaRPr lang="en-US" sz="3600" dirty="0"/>
          </a:p>
        </p:txBody>
      </p:sp>
    </p:spTree>
    <p:extLst>
      <p:ext uri="{BB962C8B-B14F-4D97-AF65-F5344CB8AC3E}">
        <p14:creationId xmlns:p14="http://schemas.microsoft.com/office/powerpoint/2010/main" val="255255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Why was this account of a man and a woman</a:t>
            </a:r>
            <a:br>
              <a:rPr lang="en-US" b="1" dirty="0" smtClean="0">
                <a:solidFill>
                  <a:srgbClr val="FF0000"/>
                </a:solidFill>
              </a:rPr>
            </a:br>
            <a:r>
              <a:rPr lang="en-US" b="1" dirty="0" smtClean="0">
                <a:solidFill>
                  <a:srgbClr val="FF0000"/>
                </a:solidFill>
              </a:rPr>
              <a:t>a husband and wife, given by God?  </a:t>
            </a:r>
            <a:endParaRPr lang="en-US" b="1" dirty="0">
              <a:solidFill>
                <a:srgbClr val="FF0000"/>
              </a:solidFill>
            </a:endParaRPr>
          </a:p>
        </p:txBody>
      </p:sp>
      <p:sp>
        <p:nvSpPr>
          <p:cNvPr id="3" name="Content Placeholder 2"/>
          <p:cNvSpPr>
            <a:spLocks noGrp="1"/>
          </p:cNvSpPr>
          <p:nvPr>
            <p:ph idx="1"/>
          </p:nvPr>
        </p:nvSpPr>
        <p:spPr>
          <a:xfrm>
            <a:off x="945204" y="2276271"/>
            <a:ext cx="10515600" cy="4077039"/>
          </a:xfrm>
        </p:spPr>
        <p:txBody>
          <a:bodyPr>
            <a:normAutofit/>
          </a:bodyPr>
          <a:lstStyle/>
          <a:p>
            <a:r>
              <a:rPr lang="en-US" sz="4800" baseline="30000" dirty="0" smtClean="0"/>
              <a:t>God wants us all to take Him Seriously! </a:t>
            </a:r>
          </a:p>
          <a:p>
            <a:r>
              <a:rPr lang="en-US" sz="4800" baseline="30000" dirty="0" smtClean="0"/>
              <a:t>Acts 5:1-1</a:t>
            </a:r>
            <a:r>
              <a:rPr lang="en-US" sz="4800" dirty="0" smtClean="0"/>
              <a:t> </a:t>
            </a:r>
            <a:r>
              <a:rPr lang="en-US" sz="4800" baseline="30000" dirty="0" smtClean="0"/>
              <a:t>1 </a:t>
            </a:r>
            <a:r>
              <a:rPr lang="en-US" sz="4800" dirty="0" smtClean="0"/>
              <a:t>And great fear came upon </a:t>
            </a:r>
            <a:r>
              <a:rPr lang="en-US" sz="4800" dirty="0" smtClean="0">
                <a:solidFill>
                  <a:srgbClr val="FF0000"/>
                </a:solidFill>
              </a:rPr>
              <a:t>all</a:t>
            </a:r>
            <a:r>
              <a:rPr lang="en-US" sz="4800" dirty="0" smtClean="0"/>
              <a:t> the church, </a:t>
            </a:r>
          </a:p>
          <a:p>
            <a:r>
              <a:rPr lang="en-US" sz="4800" dirty="0"/>
              <a:t> </a:t>
            </a:r>
            <a:r>
              <a:rPr lang="en-US" sz="4800" dirty="0" smtClean="0"/>
              <a:t>    and </a:t>
            </a:r>
          </a:p>
          <a:p>
            <a:r>
              <a:rPr lang="en-US" sz="4800" dirty="0" smtClean="0"/>
              <a:t>upon as many as heard these things.</a:t>
            </a:r>
            <a:endParaRPr lang="en-US" sz="4800" dirty="0"/>
          </a:p>
        </p:txBody>
      </p:sp>
    </p:spTree>
    <p:extLst>
      <p:ext uri="{BB962C8B-B14F-4D97-AF65-F5344CB8AC3E}">
        <p14:creationId xmlns:p14="http://schemas.microsoft.com/office/powerpoint/2010/main" val="4253149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46" y="94100"/>
            <a:ext cx="11934218" cy="6763899"/>
          </a:xfrm>
        </p:spPr>
        <p:txBody>
          <a:bodyPr>
            <a:normAutofit/>
          </a:bodyPr>
          <a:lstStyle/>
          <a:p>
            <a:r>
              <a:rPr lang="en-US" sz="3600" dirty="0" smtClean="0"/>
              <a:t>In the previous chapters, </a:t>
            </a:r>
          </a:p>
          <a:p>
            <a:r>
              <a:rPr lang="en-US" sz="3600" dirty="0"/>
              <a:t> </a:t>
            </a:r>
            <a:r>
              <a:rPr lang="en-US" sz="3600" dirty="0" smtClean="0"/>
              <a:t>Luke tells of </a:t>
            </a:r>
          </a:p>
          <a:p>
            <a:r>
              <a:rPr lang="en-US" sz="3600" dirty="0" smtClean="0"/>
              <a:t>Some remarkable liberality of Christians at Jerusalem.  </a:t>
            </a:r>
          </a:p>
          <a:p>
            <a:r>
              <a:rPr lang="en-US" sz="3600" dirty="0"/>
              <a:t> </a:t>
            </a:r>
            <a:r>
              <a:rPr lang="en-US" sz="3600" dirty="0" smtClean="0"/>
              <a:t>  </a:t>
            </a:r>
            <a:r>
              <a:rPr lang="en-US" sz="3600" b="1" i="1" u="sng" dirty="0" smtClean="0">
                <a:solidFill>
                  <a:srgbClr val="FF0000"/>
                </a:solidFill>
              </a:rPr>
              <a:t>People actually sold lands and possessions </a:t>
            </a:r>
          </a:p>
          <a:p>
            <a:r>
              <a:rPr lang="en-US" sz="3600" b="1" i="1" u="sng" dirty="0" smtClean="0">
                <a:solidFill>
                  <a:srgbClr val="FF0000"/>
                </a:solidFill>
              </a:rPr>
              <a:t>To aid their brethren </a:t>
            </a:r>
          </a:p>
          <a:p>
            <a:r>
              <a:rPr lang="en-US" sz="3600" dirty="0"/>
              <a:t> </a:t>
            </a:r>
            <a:r>
              <a:rPr lang="en-US" sz="3600" dirty="0" smtClean="0"/>
              <a:t>  Acts 2:44-45</a:t>
            </a:r>
          </a:p>
          <a:p>
            <a:r>
              <a:rPr lang="en-US" sz="3600" dirty="0"/>
              <a:t> </a:t>
            </a:r>
            <a:r>
              <a:rPr lang="en-US" sz="3600" dirty="0" smtClean="0"/>
              <a:t>  Acts 4:32-35</a:t>
            </a:r>
          </a:p>
          <a:p>
            <a:r>
              <a:rPr lang="en-US" sz="3600" dirty="0"/>
              <a:t> </a:t>
            </a:r>
            <a:r>
              <a:rPr lang="en-US" sz="3600" dirty="0" smtClean="0"/>
              <a:t>      A great example:  </a:t>
            </a:r>
            <a:r>
              <a:rPr lang="en-US" sz="3600" b="1" i="1" u="sng" dirty="0" err="1" smtClean="0">
                <a:solidFill>
                  <a:srgbClr val="FF0000"/>
                </a:solidFill>
              </a:rPr>
              <a:t>Joses,named</a:t>
            </a:r>
            <a:r>
              <a:rPr lang="en-US" sz="3600" b="1" i="1" u="sng" dirty="0" smtClean="0">
                <a:solidFill>
                  <a:srgbClr val="FF0000"/>
                </a:solidFill>
              </a:rPr>
              <a:t> Barnabas ..</a:t>
            </a:r>
          </a:p>
          <a:p>
            <a:r>
              <a:rPr lang="en-US" sz="3600" dirty="0"/>
              <a:t> </a:t>
            </a:r>
            <a:r>
              <a:rPr lang="en-US" sz="3600" dirty="0" smtClean="0"/>
              <a:t>        Acts 4:36-37</a:t>
            </a:r>
            <a:endParaRPr lang="en-US" sz="3600" dirty="0"/>
          </a:p>
        </p:txBody>
      </p:sp>
    </p:spTree>
    <p:extLst>
      <p:ext uri="{BB962C8B-B14F-4D97-AF65-F5344CB8AC3E}">
        <p14:creationId xmlns:p14="http://schemas.microsoft.com/office/powerpoint/2010/main" val="46313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2163</TotalTime>
  <Words>1240</Words>
  <Application>Microsoft Office PowerPoint</Application>
  <PresentationFormat>Widescreen</PresentationFormat>
  <Paragraphs>144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Taking God Seriously..</vt:lpstr>
      <vt:lpstr>PowerPoint Presentation</vt:lpstr>
      <vt:lpstr>PowerPoint Presentation</vt:lpstr>
      <vt:lpstr>What a disappointment to God and to the brethren to learn of a couple </vt:lpstr>
      <vt:lpstr>PowerPoint Presentation</vt:lpstr>
      <vt:lpstr>PowerPoint Presentation</vt:lpstr>
      <vt:lpstr>PowerPoint Presentation</vt:lpstr>
      <vt:lpstr>Why was this account of a man and a woman a husband and wife, given by God?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Note these 3 things:</vt:lpstr>
      <vt:lpstr>1.  Fear God…and take Him seriously</vt:lpstr>
      <vt:lpstr>PowerPoint Presentation</vt:lpstr>
      <vt:lpstr>PowerPoint Presentation</vt:lpstr>
      <vt:lpstr>PowerPoint Presentation</vt:lpstr>
      <vt:lpstr>2. Do Not  Let the examples of others who disappointed God   hinder us from being faithful.</vt:lpstr>
      <vt:lpstr>PowerPoint Presentation</vt:lpstr>
      <vt:lpstr>3.  Never plot to sin!  </vt:lpstr>
      <vt:lpstr>Let us take God seriously</vt:lpstr>
      <vt:lpstr>PowerPoint Presentation</vt:lpstr>
      <vt:lpstr>Are we taking God seriously!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Disappointments</dc:title>
  <dc:creator>mac</dc:creator>
  <cp:lastModifiedBy>mac</cp:lastModifiedBy>
  <cp:revision>19</cp:revision>
  <dcterms:created xsi:type="dcterms:W3CDTF">2017-05-05T14:26:25Z</dcterms:created>
  <dcterms:modified xsi:type="dcterms:W3CDTF">2017-05-07T02:29:37Z</dcterms:modified>
</cp:coreProperties>
</file>