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58" r:id="rId3"/>
    <p:sldId id="289" r:id="rId4"/>
    <p:sldId id="268" r:id="rId5"/>
    <p:sldId id="296" r:id="rId6"/>
    <p:sldId id="297" r:id="rId7"/>
    <p:sldId id="298" r:id="rId8"/>
    <p:sldId id="301" r:id="rId9"/>
    <p:sldId id="299" r:id="rId10"/>
    <p:sldId id="287" r:id="rId11"/>
    <p:sldId id="288" r:id="rId12"/>
    <p:sldId id="270" r:id="rId13"/>
    <p:sldId id="274" r:id="rId14"/>
    <p:sldId id="269" r:id="rId15"/>
    <p:sldId id="257" r:id="rId16"/>
    <p:sldId id="275" r:id="rId17"/>
    <p:sldId id="273" r:id="rId18"/>
    <p:sldId id="259" r:id="rId19"/>
    <p:sldId id="276" r:id="rId20"/>
    <p:sldId id="286" r:id="rId21"/>
    <p:sldId id="260" r:id="rId22"/>
    <p:sldId id="278" r:id="rId23"/>
    <p:sldId id="293" r:id="rId24"/>
    <p:sldId id="277" r:id="rId25"/>
    <p:sldId id="285" r:id="rId26"/>
    <p:sldId id="262" r:id="rId27"/>
    <p:sldId id="279" r:id="rId28"/>
    <p:sldId id="263" r:id="rId29"/>
    <p:sldId id="294" r:id="rId30"/>
    <p:sldId id="280" r:id="rId31"/>
    <p:sldId id="264" r:id="rId32"/>
    <p:sldId id="281" r:id="rId33"/>
    <p:sldId id="265" r:id="rId34"/>
    <p:sldId id="282" r:id="rId35"/>
    <p:sldId id="266" r:id="rId36"/>
    <p:sldId id="291" r:id="rId37"/>
    <p:sldId id="290"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9F57BF-2B05-45F3-90A0-837740D9BA47}"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470660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9F57BF-2B05-45F3-90A0-837740D9BA47}"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897460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9F57BF-2B05-45F3-90A0-837740D9BA47}"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233408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9F57BF-2B05-45F3-90A0-837740D9BA47}"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389638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F57BF-2B05-45F3-90A0-837740D9BA47}"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1634835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9F57BF-2B05-45F3-90A0-837740D9BA47}"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2348192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9F57BF-2B05-45F3-90A0-837740D9BA47}" type="datetimeFigureOut">
              <a:rPr lang="en-US" smtClean="0"/>
              <a:t>8/11/2019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204261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9F57BF-2B05-45F3-90A0-837740D9BA47}" type="datetimeFigureOut">
              <a:rPr lang="en-US" smtClean="0"/>
              <a:t>8/11/2019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171448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F57BF-2B05-45F3-90A0-837740D9BA47}" type="datetimeFigureOut">
              <a:rPr lang="en-US" smtClean="0"/>
              <a:t>8/11/2019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49151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F57BF-2B05-45F3-90A0-837740D9BA47}"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191738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F57BF-2B05-45F3-90A0-837740D9BA47}"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51156-0A83-4CF1-B151-2C8878C3DD80}" type="slidenum">
              <a:rPr lang="en-US" smtClean="0"/>
              <a:t>‹#›</a:t>
            </a:fld>
            <a:endParaRPr lang="en-US"/>
          </a:p>
        </p:txBody>
      </p:sp>
    </p:spTree>
    <p:extLst>
      <p:ext uri="{BB962C8B-B14F-4D97-AF65-F5344CB8AC3E}">
        <p14:creationId xmlns:p14="http://schemas.microsoft.com/office/powerpoint/2010/main" val="90374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F57BF-2B05-45F3-90A0-837740D9BA47}" type="datetimeFigureOut">
              <a:rPr lang="en-US" smtClean="0"/>
              <a:t>8/11/2019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51156-0A83-4CF1-B151-2C8878C3DD80}" type="slidenum">
              <a:rPr lang="en-US" smtClean="0"/>
              <a:t>‹#›</a:t>
            </a:fld>
            <a:endParaRPr lang="en-US"/>
          </a:p>
        </p:txBody>
      </p:sp>
    </p:spTree>
    <p:extLst>
      <p:ext uri="{BB962C8B-B14F-4D97-AF65-F5344CB8AC3E}">
        <p14:creationId xmlns:p14="http://schemas.microsoft.com/office/powerpoint/2010/main" val="2401974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b="1" u="sng" dirty="0" smtClean="0">
                <a:solidFill>
                  <a:srgbClr val="FF0000"/>
                </a:solidFill>
                <a:effectLst>
                  <a:outerShdw blurRad="38100" dist="38100" dir="2700000" algn="tl">
                    <a:srgbClr val="000000">
                      <a:alpha val="43137"/>
                    </a:srgbClr>
                  </a:outerShdw>
                </a:effectLst>
              </a:rPr>
              <a:t>THE JUDGEMENT DAY </a:t>
            </a:r>
            <a:endParaRPr lang="en-US" sz="7200" b="1"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5835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b="1" u="sng" dirty="0" smtClean="0"/>
              <a:t/>
            </a:r>
            <a:br>
              <a:rPr lang="en-US" sz="3600" b="1" u="sng" dirty="0" smtClean="0"/>
            </a:br>
            <a:r>
              <a:rPr lang="en-US" sz="3600" b="1" u="sng" dirty="0" smtClean="0"/>
              <a:t>   Matthew 12:36  </a:t>
            </a:r>
            <a:r>
              <a:rPr lang="en-US" sz="3600" dirty="0" smtClean="0"/>
              <a:t>- </a:t>
            </a:r>
            <a:r>
              <a:rPr lang="en-US" sz="3600" dirty="0"/>
              <a:t>But I say unto you, That every idle word that men shall speak, they shall give account thereof </a:t>
            </a:r>
            <a:r>
              <a:rPr lang="en-US" sz="3600" b="1" dirty="0"/>
              <a:t>in the day of judgment.</a:t>
            </a:r>
            <a:r>
              <a:rPr lang="en-US" sz="3600" dirty="0"/>
              <a:t/>
            </a:r>
            <a:br>
              <a:rPr lang="en-US" sz="3600" dirty="0"/>
            </a:br>
            <a:r>
              <a:rPr lang="en-US" sz="3600" dirty="0" smtClean="0"/>
              <a:t>   </a:t>
            </a:r>
            <a:r>
              <a:rPr lang="en-US" sz="3600" b="1" u="sng" dirty="0" smtClean="0"/>
              <a:t>Rom. 14:10  </a:t>
            </a:r>
            <a:r>
              <a:rPr lang="en-US" sz="3600" dirty="0" smtClean="0"/>
              <a:t>- </a:t>
            </a:r>
            <a:r>
              <a:rPr lang="en-US" sz="3600" dirty="0"/>
              <a:t>But why dost thou judge thy brother? or why dost thou set at </a:t>
            </a:r>
            <a:r>
              <a:rPr lang="en-US" sz="3600" dirty="0" err="1"/>
              <a:t>nought</a:t>
            </a:r>
            <a:r>
              <a:rPr lang="en-US" sz="3600" dirty="0"/>
              <a:t> thy brother? for </a:t>
            </a:r>
            <a:r>
              <a:rPr lang="en-US" sz="3600" b="1" u="sng" dirty="0"/>
              <a:t>we shall all stand before the judgment seat of Christ.</a:t>
            </a:r>
            <a:r>
              <a:rPr lang="en-US" sz="3600" dirty="0"/>
              <a:t/>
            </a:r>
            <a:br>
              <a:rPr lang="en-US" sz="3600" dirty="0"/>
            </a:br>
            <a:r>
              <a:rPr lang="en-US" sz="3600" dirty="0" smtClean="0"/>
              <a:t>   </a:t>
            </a:r>
            <a:r>
              <a:rPr lang="en-US" sz="3600" b="1" u="sng" dirty="0" err="1" smtClean="0"/>
              <a:t>Heb</a:t>
            </a:r>
            <a:r>
              <a:rPr lang="en-US" sz="3600" b="1" u="sng" dirty="0" smtClean="0"/>
              <a:t> 9:27- </a:t>
            </a:r>
            <a:r>
              <a:rPr lang="en-US" sz="3600" dirty="0"/>
              <a:t>And as it is appointed unto men once to die, but </a:t>
            </a:r>
            <a:r>
              <a:rPr lang="en-US" sz="3600" b="1" u="sng" dirty="0"/>
              <a:t>after this the judgment:</a:t>
            </a:r>
            <a:r>
              <a:rPr lang="en-US" sz="3600" dirty="0"/>
              <a:t/>
            </a:r>
            <a:br>
              <a:rPr lang="en-US" sz="3600" dirty="0"/>
            </a:br>
            <a:r>
              <a:rPr lang="en-US" sz="3600" dirty="0" smtClean="0"/>
              <a:t>  </a:t>
            </a:r>
            <a:r>
              <a:rPr lang="en-US" sz="3600" b="1" u="sng" dirty="0" smtClean="0"/>
              <a:t>Matt. 24:36  </a:t>
            </a:r>
            <a:r>
              <a:rPr lang="en-US" sz="3600" dirty="0" smtClean="0"/>
              <a:t>- </a:t>
            </a:r>
            <a:r>
              <a:rPr lang="en-US" sz="3600" dirty="0"/>
              <a:t>But of that day and hour </a:t>
            </a:r>
            <a:r>
              <a:rPr lang="en-US" sz="3600" dirty="0" err="1"/>
              <a:t>knoweth</a:t>
            </a:r>
            <a:r>
              <a:rPr lang="en-US" sz="3600" dirty="0"/>
              <a:t> no [man], no, not the angels of heaven, but </a:t>
            </a:r>
            <a:r>
              <a:rPr lang="en-US" sz="3600" b="1" u="sng" dirty="0"/>
              <a:t>my Father only.</a:t>
            </a:r>
            <a:r>
              <a:rPr lang="en-US" sz="3600" dirty="0"/>
              <a:t/>
            </a:r>
            <a:br>
              <a:rPr lang="en-US" sz="3600" dirty="0"/>
            </a:br>
            <a:r>
              <a:rPr lang="en-US" sz="3600" dirty="0" smtClean="0"/>
              <a:t>  </a:t>
            </a:r>
            <a:r>
              <a:rPr lang="en-US" sz="3600" b="1" u="sng" dirty="0" smtClean="0"/>
              <a:t>John 12:48  </a:t>
            </a:r>
            <a:r>
              <a:rPr lang="en-US" sz="3600" dirty="0" smtClean="0"/>
              <a:t>- </a:t>
            </a:r>
            <a:r>
              <a:rPr lang="en-US" sz="3600" dirty="0"/>
              <a:t>He that </a:t>
            </a:r>
            <a:r>
              <a:rPr lang="en-US" sz="3600" dirty="0" err="1"/>
              <a:t>rejecteth</a:t>
            </a:r>
            <a:r>
              <a:rPr lang="en-US" sz="3600" dirty="0"/>
              <a:t> me, and </a:t>
            </a:r>
            <a:r>
              <a:rPr lang="en-US" sz="3600" dirty="0" err="1"/>
              <a:t>receiveth</a:t>
            </a:r>
            <a:r>
              <a:rPr lang="en-US" sz="3600" dirty="0"/>
              <a:t> not my words, hath one that </a:t>
            </a:r>
            <a:r>
              <a:rPr lang="en-US" sz="3600" dirty="0" err="1"/>
              <a:t>judgeth</a:t>
            </a:r>
            <a:r>
              <a:rPr lang="en-US" sz="3600" dirty="0"/>
              <a:t> him: the word that I have spoken, </a:t>
            </a:r>
            <a:r>
              <a:rPr lang="en-US" sz="3600" b="1" dirty="0"/>
              <a:t>the same shall judge him in the </a:t>
            </a:r>
            <a:r>
              <a:rPr lang="en-US" sz="3600" b="1" u="sng" dirty="0"/>
              <a:t>last day</a:t>
            </a:r>
            <a:r>
              <a:rPr lang="en-US" sz="3600" b="1" dirty="0"/>
              <a:t>.</a:t>
            </a:r>
            <a:r>
              <a:rPr lang="en-US" sz="3600" dirty="0"/>
              <a:t/>
            </a:r>
            <a:br>
              <a:rPr lang="en-US" sz="3600" dirty="0"/>
            </a:br>
            <a:r>
              <a:rPr lang="en-US" sz="1600" dirty="0"/>
              <a:t/>
            </a:r>
            <a:br>
              <a:rPr lang="en-US" sz="1600" dirty="0"/>
            </a:br>
            <a:endParaRPr lang="en-US" sz="1600" b="1" dirty="0" smtClean="0"/>
          </a:p>
          <a:p>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Tree>
    <p:extLst>
      <p:ext uri="{BB962C8B-B14F-4D97-AF65-F5344CB8AC3E}">
        <p14:creationId xmlns:p14="http://schemas.microsoft.com/office/powerpoint/2010/main" val="390401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rmAutofit/>
          </a:bodyPr>
          <a:lstStyle/>
          <a:p>
            <a:r>
              <a:rPr lang="en-US" dirty="0" smtClean="0"/>
              <a:t/>
            </a:r>
            <a:br>
              <a:rPr lang="en-US" dirty="0" smtClean="0"/>
            </a:br>
            <a:r>
              <a:rPr lang="en-US" dirty="0" smtClean="0"/>
              <a:t/>
            </a:r>
            <a:br>
              <a:rPr lang="en-US" dirty="0" smtClean="0"/>
            </a:br>
            <a:r>
              <a:rPr lang="en-US" sz="3600" dirty="0" smtClean="0"/>
              <a:t/>
            </a:r>
            <a:br>
              <a:rPr lang="en-US" sz="3600" dirty="0" smtClean="0"/>
            </a:br>
            <a:r>
              <a:rPr lang="en-US" sz="3600" dirty="0" smtClean="0"/>
              <a:t>-</a:t>
            </a:r>
            <a:r>
              <a:rPr lang="en-US" sz="3600" b="1" u="sng" dirty="0" smtClean="0"/>
              <a:t>2 Pet. 3:10-13   </a:t>
            </a:r>
            <a:r>
              <a:rPr lang="en-US" sz="3600" b="1" u="sng" dirty="0" smtClean="0">
                <a:solidFill>
                  <a:srgbClr val="FF0000"/>
                </a:solidFill>
              </a:rPr>
              <a:t>But the day of the Lord </a:t>
            </a:r>
            <a:r>
              <a:rPr lang="en-US" sz="3600" dirty="0" smtClean="0"/>
              <a:t>will come as a thief in the night; in the which the heavens shall pass away with a great noise, and the elements shall melt with fervent heat, the earth also and the works that are therein shall be burned up.</a:t>
            </a:r>
          </a:p>
          <a:p>
            <a:r>
              <a:rPr lang="en-US" sz="3600" dirty="0" smtClean="0"/>
              <a:t>  </a:t>
            </a:r>
            <a:br>
              <a:rPr lang="en-US" sz="3600" dirty="0" smtClean="0"/>
            </a:br>
            <a:r>
              <a:rPr lang="en-US" sz="3600" b="1" dirty="0" smtClean="0"/>
              <a:t>Matt. 25:36-40 </a:t>
            </a:r>
            <a:r>
              <a:rPr lang="en-US" sz="3600" dirty="0" smtClean="0"/>
              <a:t>- Naked, and ye clothed me: I was sick, and ye visited me: I was in prison, and ye came unto me</a:t>
            </a:r>
          </a:p>
          <a:p>
            <a:endParaRPr lang="en-US" dirty="0"/>
          </a:p>
        </p:txBody>
      </p:sp>
    </p:spTree>
    <p:extLst>
      <p:ext uri="{BB962C8B-B14F-4D97-AF65-F5344CB8AC3E}">
        <p14:creationId xmlns:p14="http://schemas.microsoft.com/office/powerpoint/2010/main" val="304119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70164"/>
            <a:ext cx="12084627" cy="6587836"/>
          </a:xfrm>
        </p:spPr>
        <p:txBody>
          <a:bodyPr/>
          <a:lstStyle/>
          <a:p>
            <a:r>
              <a:rPr lang="en-US" sz="3600" b="1" dirty="0" smtClean="0"/>
              <a:t>What does the Bible say regarding the fate of those who do not follow Christ?</a:t>
            </a:r>
          </a:p>
          <a:p>
            <a:endParaRPr lang="en-US" sz="3600" dirty="0" smtClean="0"/>
          </a:p>
          <a:p>
            <a:r>
              <a:rPr lang="en-US" sz="3600" dirty="0" smtClean="0"/>
              <a:t> What will happen to those who do not believe? </a:t>
            </a:r>
          </a:p>
          <a:p>
            <a:endParaRPr lang="en-US" sz="3600" dirty="0" smtClean="0"/>
          </a:p>
          <a:p>
            <a:r>
              <a:rPr lang="en-US" sz="3600" dirty="0" smtClean="0"/>
              <a:t>What will the outcome be for those who have given up on Christ or have lived in hypocrisy?</a:t>
            </a:r>
          </a:p>
          <a:p>
            <a:endParaRPr lang="en-US" dirty="0"/>
          </a:p>
        </p:txBody>
      </p:sp>
    </p:spTree>
    <p:extLst>
      <p:ext uri="{BB962C8B-B14F-4D97-AF65-F5344CB8AC3E}">
        <p14:creationId xmlns:p14="http://schemas.microsoft.com/office/powerpoint/2010/main" val="112611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dirty="0" smtClean="0"/>
              <a:t>#1</a:t>
            </a:r>
            <a:endParaRPr lang="en-US" sz="19900" dirty="0"/>
          </a:p>
        </p:txBody>
      </p:sp>
    </p:spTree>
    <p:extLst>
      <p:ext uri="{BB962C8B-B14F-4D97-AF65-F5344CB8AC3E}">
        <p14:creationId xmlns:p14="http://schemas.microsoft.com/office/powerpoint/2010/main" val="392934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normAutofit/>
          </a:bodyPr>
          <a:lstStyle/>
          <a:p>
            <a:r>
              <a:rPr lang="en-US" sz="3600" b="1" dirty="0" smtClean="0"/>
              <a:t>2 Thessalonians 1:5-10 </a:t>
            </a:r>
            <a:r>
              <a:rPr lang="en-US" sz="3600" baseline="30000" dirty="0" smtClean="0"/>
              <a:t>5 </a:t>
            </a:r>
            <a:r>
              <a:rPr lang="en-US" sz="3600" dirty="0" smtClean="0"/>
              <a:t>Which is a manifest token of the righteous </a:t>
            </a:r>
            <a:r>
              <a:rPr lang="en-US" sz="3600" b="1" u="sng" dirty="0" smtClean="0">
                <a:solidFill>
                  <a:srgbClr val="FF0000"/>
                </a:solidFill>
              </a:rPr>
              <a:t>judgment of God</a:t>
            </a:r>
            <a:r>
              <a:rPr lang="en-US" sz="3600" dirty="0" smtClean="0"/>
              <a:t>, that ye may be counted worthy of the kingdom of God, for which ye also suffer:</a:t>
            </a:r>
            <a:r>
              <a:rPr lang="en-US" sz="3600" baseline="30000" dirty="0" smtClean="0"/>
              <a:t>6 </a:t>
            </a:r>
            <a:r>
              <a:rPr lang="en-US" sz="3600" dirty="0" smtClean="0"/>
              <a:t>Seeing it is a righteous thing with God to recompense tribulation to them that trouble you;</a:t>
            </a:r>
            <a:r>
              <a:rPr lang="en-US" sz="3600" baseline="30000" dirty="0" smtClean="0"/>
              <a:t>7 </a:t>
            </a:r>
            <a:r>
              <a:rPr lang="en-US" sz="3600" dirty="0" smtClean="0"/>
              <a:t>And to you who are troubled rest with us, </a:t>
            </a:r>
            <a:r>
              <a:rPr lang="en-US" sz="3600" b="1" u="sng" dirty="0" smtClean="0">
                <a:solidFill>
                  <a:srgbClr val="FF0000"/>
                </a:solidFill>
              </a:rPr>
              <a:t>when</a:t>
            </a:r>
            <a:r>
              <a:rPr lang="en-US" sz="3600" dirty="0" smtClean="0"/>
              <a:t> the Lord Jesus shall be revealed from heaven with his mighty angels,</a:t>
            </a:r>
            <a:r>
              <a:rPr lang="en-US" sz="3600" baseline="30000" dirty="0" smtClean="0"/>
              <a:t>8 </a:t>
            </a:r>
            <a:r>
              <a:rPr lang="en-US" sz="3600" dirty="0" smtClean="0"/>
              <a:t>In flaming fire taking </a:t>
            </a:r>
            <a:r>
              <a:rPr lang="en-US" sz="3600" b="1" u="sng" dirty="0" smtClean="0">
                <a:solidFill>
                  <a:srgbClr val="FF0000"/>
                </a:solidFill>
              </a:rPr>
              <a:t>vengeance on them that know not God, </a:t>
            </a:r>
            <a:r>
              <a:rPr lang="en-US" sz="3600" dirty="0" smtClean="0"/>
              <a:t>and </a:t>
            </a:r>
            <a:r>
              <a:rPr lang="en-US" sz="3600" b="1" u="sng" dirty="0" smtClean="0">
                <a:solidFill>
                  <a:srgbClr val="FF0000"/>
                </a:solidFill>
                <a:effectLst>
                  <a:outerShdw blurRad="38100" dist="38100" dir="2700000" algn="tl">
                    <a:srgbClr val="000000">
                      <a:alpha val="43137"/>
                    </a:srgbClr>
                  </a:outerShdw>
                </a:effectLst>
              </a:rPr>
              <a:t>that obey not the gospel of our Lord Jesus Christ:</a:t>
            </a:r>
            <a:r>
              <a:rPr lang="en-US" sz="3600" baseline="30000" dirty="0" smtClean="0"/>
              <a:t>9 </a:t>
            </a:r>
            <a:r>
              <a:rPr lang="en-US" sz="3600" dirty="0" smtClean="0"/>
              <a:t>Who </a:t>
            </a:r>
            <a:r>
              <a:rPr lang="en-US" sz="3600" b="1" u="sng" dirty="0" smtClean="0">
                <a:solidFill>
                  <a:srgbClr val="00B050"/>
                </a:solidFill>
              </a:rPr>
              <a:t>shall be punished </a:t>
            </a:r>
            <a:r>
              <a:rPr lang="en-US" sz="3600" dirty="0" smtClean="0"/>
              <a:t>with everlasting destruction from the presence of the Lord, and from the glory of his power;</a:t>
            </a:r>
            <a:r>
              <a:rPr lang="en-US" sz="3600" baseline="30000" dirty="0" smtClean="0"/>
              <a:t>10 </a:t>
            </a:r>
            <a:r>
              <a:rPr lang="en-US" sz="3600" dirty="0" smtClean="0"/>
              <a:t>When he shall come to be </a:t>
            </a:r>
            <a:r>
              <a:rPr lang="en-US" sz="3600" b="1" u="sng" dirty="0" smtClean="0">
                <a:solidFill>
                  <a:srgbClr val="00B050"/>
                </a:solidFill>
              </a:rPr>
              <a:t>glorified</a:t>
            </a:r>
            <a:r>
              <a:rPr lang="en-US" sz="3600" dirty="0" smtClean="0"/>
              <a:t> in his saints, and to be admired in all them that believe (because our testimony among you was believed) in </a:t>
            </a:r>
            <a:r>
              <a:rPr lang="en-US" sz="3600" b="1" u="sng" dirty="0" smtClean="0">
                <a:solidFill>
                  <a:srgbClr val="002060"/>
                </a:solidFill>
              </a:rPr>
              <a:t>that day.</a:t>
            </a:r>
          </a:p>
          <a:p>
            <a:endParaRPr lang="en-US" dirty="0"/>
          </a:p>
        </p:txBody>
      </p:sp>
    </p:spTree>
    <p:extLst>
      <p:ext uri="{BB962C8B-B14F-4D97-AF65-F5344CB8AC3E}">
        <p14:creationId xmlns:p14="http://schemas.microsoft.com/office/powerpoint/2010/main" val="601670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2736"/>
            <a:ext cx="12105409" cy="6785264"/>
          </a:xfrm>
        </p:spPr>
        <p:txBody>
          <a:bodyPr>
            <a:normAutofit/>
          </a:bodyPr>
          <a:lstStyle/>
          <a:p>
            <a:r>
              <a:rPr lang="en-US" sz="3600" u="sng" dirty="0"/>
              <a:t> </a:t>
            </a:r>
            <a:r>
              <a:rPr lang="en-US" sz="3600" b="1" u="sng" dirty="0"/>
              <a:t>I</a:t>
            </a:r>
            <a:r>
              <a:rPr lang="en-US" sz="3600" b="1" u="sng" dirty="0" smtClean="0"/>
              <a:t>. </a:t>
            </a:r>
            <a:r>
              <a:rPr lang="en-US" sz="3600" b="1" u="sng" dirty="0"/>
              <a:t>2Thessalonians 1:5-10 </a:t>
            </a:r>
            <a:endParaRPr lang="en-US" sz="3600" u="sng" dirty="0"/>
          </a:p>
          <a:p>
            <a:r>
              <a:rPr lang="en-US" sz="3600" dirty="0"/>
              <a:t> 1. According to verse 8, when Jesus returns, who will He punish? Those who ___</a:t>
            </a:r>
            <a:r>
              <a:rPr lang="en-US" sz="3600" b="1" u="sng" dirty="0"/>
              <a:t>know not God </a:t>
            </a:r>
            <a:r>
              <a:rPr lang="en-US" sz="3600" dirty="0" smtClean="0"/>
              <a:t>_ </a:t>
            </a:r>
            <a:r>
              <a:rPr lang="en-US" sz="3600" dirty="0"/>
              <a:t>and</a:t>
            </a:r>
          </a:p>
          <a:p>
            <a:r>
              <a:rPr lang="en-US" sz="3600" dirty="0"/>
              <a:t>those who _</a:t>
            </a:r>
            <a:r>
              <a:rPr lang="en-US" sz="3600" b="1" u="sng" dirty="0"/>
              <a:t>have not obeyed the </a:t>
            </a:r>
            <a:r>
              <a:rPr lang="en-US" sz="3600" b="1" u="sng" dirty="0" smtClean="0"/>
              <a:t>gospel.</a:t>
            </a:r>
            <a:endParaRPr lang="en-US" sz="3600" b="1" u="sng" dirty="0"/>
          </a:p>
          <a:p>
            <a:r>
              <a:rPr lang="en-US" sz="3600" dirty="0"/>
              <a:t>2. According to verse 9, these will be punished with __</a:t>
            </a:r>
            <a:r>
              <a:rPr lang="en-US" sz="3600" dirty="0" smtClean="0"/>
              <a:t>everlastingpunishment</a:t>
            </a:r>
            <a:r>
              <a:rPr lang="en-US" sz="3600" dirty="0"/>
              <a:t>________________________________________.</a:t>
            </a:r>
          </a:p>
          <a:p>
            <a:r>
              <a:rPr lang="en-US" sz="3600" dirty="0"/>
              <a:t>3. “</a:t>
            </a:r>
            <a:r>
              <a:rPr lang="en-US" sz="3600" i="1" dirty="0"/>
              <a:t>The Gospel</a:t>
            </a:r>
            <a:r>
              <a:rPr lang="en-US" sz="3600" dirty="0"/>
              <a:t>,” is the good news of the death, burial and</a:t>
            </a:r>
          </a:p>
          <a:p>
            <a:r>
              <a:rPr lang="en-US" sz="3600" dirty="0"/>
              <a:t>resurrection of Christ (1Corinthians 15:1-4). According to Mark 16:15-16 and Romans 6:3-4, how does one obey the gospel? __He that believeth and is baptized </a:t>
            </a:r>
            <a:r>
              <a:rPr lang="en-US" sz="3600" dirty="0" smtClean="0"/>
              <a:t>shall be saved.  _____________________________________.</a:t>
            </a:r>
            <a:endParaRPr lang="en-US" sz="3600" dirty="0"/>
          </a:p>
          <a:p>
            <a:endParaRPr lang="en-US" dirty="0"/>
          </a:p>
        </p:txBody>
      </p:sp>
    </p:spTree>
    <p:extLst>
      <p:ext uri="{BB962C8B-B14F-4D97-AF65-F5344CB8AC3E}">
        <p14:creationId xmlns:p14="http://schemas.microsoft.com/office/powerpoint/2010/main" val="324433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heel(1)">
                                      <p:cBhvr>
                                        <p:cTn id="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b="1" dirty="0" smtClean="0"/>
              <a:t>#2</a:t>
            </a:r>
            <a:endParaRPr lang="en-US" sz="19900" b="1" dirty="0"/>
          </a:p>
        </p:txBody>
      </p:sp>
    </p:spTree>
    <p:extLst>
      <p:ext uri="{BB962C8B-B14F-4D97-AF65-F5344CB8AC3E}">
        <p14:creationId xmlns:p14="http://schemas.microsoft.com/office/powerpoint/2010/main" val="230819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53455" cy="6858000"/>
          </a:xfrm>
        </p:spPr>
        <p:txBody>
          <a:bodyPr/>
          <a:lstStyle/>
          <a:p>
            <a:r>
              <a:rPr lang="en-US" sz="3600" b="1" u="sng" dirty="0" smtClean="0">
                <a:solidFill>
                  <a:srgbClr val="002060"/>
                </a:solidFill>
              </a:rPr>
              <a:t>2.  Eph. 5:5-6  </a:t>
            </a:r>
          </a:p>
          <a:p>
            <a:r>
              <a:rPr lang="en-US" sz="3600" baseline="30000" dirty="0" smtClean="0"/>
              <a:t>5 </a:t>
            </a:r>
            <a:r>
              <a:rPr lang="en-US" sz="3600" dirty="0" smtClean="0"/>
              <a:t>For this ye know, that no whoremonger, nor unclean person, nor covetous man, who is an idolater, hath any inheritance in the kingdom of Christ and of God.</a:t>
            </a:r>
          </a:p>
          <a:p>
            <a:r>
              <a:rPr lang="en-US" sz="3600" baseline="30000" dirty="0" smtClean="0"/>
              <a:t>6 </a:t>
            </a:r>
            <a:r>
              <a:rPr lang="en-US" sz="3600" dirty="0" smtClean="0"/>
              <a:t>Let no man</a:t>
            </a:r>
            <a:r>
              <a:rPr lang="en-US" sz="3600" dirty="0" smtClean="0">
                <a:solidFill>
                  <a:srgbClr val="002060"/>
                </a:solidFill>
              </a:rPr>
              <a:t> deceive </a:t>
            </a:r>
            <a:r>
              <a:rPr lang="en-US" sz="3600" dirty="0" smtClean="0"/>
              <a:t>you with vain words: for because of these things cometh the wrath of God upon </a:t>
            </a:r>
            <a:r>
              <a:rPr lang="en-US" sz="3600" b="1" i="1" u="sng" dirty="0" smtClean="0">
                <a:solidFill>
                  <a:srgbClr val="C00000"/>
                </a:solidFill>
              </a:rPr>
              <a:t>the children of disobedience.</a:t>
            </a:r>
          </a:p>
          <a:p>
            <a:endParaRPr lang="en-US" dirty="0"/>
          </a:p>
        </p:txBody>
      </p:sp>
    </p:spTree>
    <p:extLst>
      <p:ext uri="{BB962C8B-B14F-4D97-AF65-F5344CB8AC3E}">
        <p14:creationId xmlns:p14="http://schemas.microsoft.com/office/powerpoint/2010/main" val="4083647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93518"/>
            <a:ext cx="12001500" cy="6764482"/>
          </a:xfrm>
        </p:spPr>
        <p:txBody>
          <a:bodyPr>
            <a:normAutofit fontScale="92500" lnSpcReduction="10000"/>
          </a:bodyPr>
          <a:lstStyle/>
          <a:p>
            <a:r>
              <a:rPr lang="en-US" sz="3900" b="1" dirty="0"/>
              <a:t>II. </a:t>
            </a:r>
            <a:r>
              <a:rPr lang="en-US" sz="3900" b="1" dirty="0" smtClean="0"/>
              <a:t> </a:t>
            </a:r>
            <a:r>
              <a:rPr lang="en-US" sz="3900" b="1" dirty="0"/>
              <a:t>Ephesians 5:5-6 </a:t>
            </a:r>
            <a:endParaRPr lang="en-US" sz="3900" dirty="0"/>
          </a:p>
          <a:p>
            <a:r>
              <a:rPr lang="en-US" sz="3900" dirty="0"/>
              <a:t> Keep in mind that this passage is addressing </a:t>
            </a:r>
            <a:r>
              <a:rPr lang="en-US" sz="3900" u="sng" dirty="0"/>
              <a:t>the believers.</a:t>
            </a:r>
          </a:p>
          <a:p>
            <a:r>
              <a:rPr lang="en-US" sz="3900" dirty="0"/>
              <a:t> 1. According to verse 5, what will happen to those “believers” who live in such a manner?</a:t>
            </a:r>
          </a:p>
          <a:p>
            <a:r>
              <a:rPr lang="en-US" sz="3900" dirty="0" smtClean="0"/>
              <a:t>___No Inheritance   </a:t>
            </a:r>
          </a:p>
          <a:p>
            <a:r>
              <a:rPr lang="en-US" sz="3900" dirty="0" smtClean="0"/>
              <a:t>2</a:t>
            </a:r>
            <a:r>
              <a:rPr lang="en-US" sz="3900" dirty="0"/>
              <a:t>. From verse 6, must we be careful not to be taken by the smooth talk of false teachers who try to say there is no danger in practicing these things as a Christian?  _____.</a:t>
            </a:r>
          </a:p>
          <a:p>
            <a:r>
              <a:rPr lang="en-US" sz="3900" b="1" i="1" dirty="0">
                <a:solidFill>
                  <a:srgbClr val="FF0000"/>
                </a:solidFill>
              </a:rPr>
              <a:t> false teachers turn the grace of God into a license for immorality.</a:t>
            </a:r>
            <a:endParaRPr lang="en-US" sz="3900" b="1" dirty="0">
              <a:solidFill>
                <a:srgbClr val="FF0000"/>
              </a:solidFill>
            </a:endParaRPr>
          </a:p>
          <a:p>
            <a:r>
              <a:rPr lang="en-US" sz="3900" dirty="0"/>
              <a:t>3. According to verse 6, the wrath of God will fall on the </a:t>
            </a:r>
            <a:r>
              <a:rPr lang="en-US" sz="3900" dirty="0" smtClean="0"/>
              <a:t>   </a:t>
            </a:r>
            <a:r>
              <a:rPr lang="en-US" sz="3900" b="1" u="sng" dirty="0" smtClean="0"/>
              <a:t>CHILDREN OF DISOBEDIENCE</a:t>
            </a:r>
            <a:r>
              <a:rPr lang="en-US" sz="3900" dirty="0" smtClean="0"/>
              <a:t>_________________________________.</a:t>
            </a:r>
            <a:endParaRPr lang="en-US" sz="3900" dirty="0"/>
          </a:p>
          <a:p>
            <a:endParaRPr lang="en-US" dirty="0"/>
          </a:p>
        </p:txBody>
      </p:sp>
    </p:spTree>
    <p:extLst>
      <p:ext uri="{BB962C8B-B14F-4D97-AF65-F5344CB8AC3E}">
        <p14:creationId xmlns:p14="http://schemas.microsoft.com/office/powerpoint/2010/main" val="3757094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dirty="0" smtClean="0"/>
              <a:t>#3</a:t>
            </a:r>
            <a:endParaRPr lang="en-US" sz="19900" dirty="0"/>
          </a:p>
        </p:txBody>
      </p:sp>
    </p:spTree>
    <p:extLst>
      <p:ext uri="{BB962C8B-B14F-4D97-AF65-F5344CB8AC3E}">
        <p14:creationId xmlns:p14="http://schemas.microsoft.com/office/powerpoint/2010/main" val="332110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9953"/>
            <a:ext cx="12192000" cy="6653356"/>
          </a:xfrm>
        </p:spPr>
        <p:txBody>
          <a:bodyPr>
            <a:normAutofit/>
          </a:bodyPr>
          <a:lstStyle/>
          <a:p>
            <a:r>
              <a:rPr lang="en-US" sz="3600" b="1" dirty="0" smtClean="0"/>
              <a:t>Judgement Day</a:t>
            </a:r>
          </a:p>
          <a:p>
            <a:endParaRPr lang="en-US" sz="3600" dirty="0" smtClean="0"/>
          </a:p>
          <a:p>
            <a:r>
              <a:rPr lang="en-US" sz="3600" dirty="0" smtClean="0"/>
              <a:t> The Bible says God </a:t>
            </a:r>
            <a:r>
              <a:rPr lang="en-US" sz="3600" i="1" dirty="0" smtClean="0"/>
              <a:t>“…has fixed </a:t>
            </a:r>
            <a:r>
              <a:rPr lang="en-US" sz="3600" b="1" i="1" u="sng" dirty="0" smtClean="0">
                <a:solidFill>
                  <a:srgbClr val="FF0000"/>
                </a:solidFill>
              </a:rPr>
              <a:t>a day </a:t>
            </a:r>
            <a:r>
              <a:rPr lang="en-US" sz="3600" i="1" dirty="0" smtClean="0"/>
              <a:t>in which He will </a:t>
            </a:r>
            <a:r>
              <a:rPr lang="en-US" sz="3600" b="1" i="1" u="sng" dirty="0" smtClean="0"/>
              <a:t>judge</a:t>
            </a:r>
            <a:r>
              <a:rPr lang="en-US" sz="3600" i="1" dirty="0" smtClean="0"/>
              <a:t> the world in righteousness through a Man whom He has appointed, having </a:t>
            </a:r>
            <a:r>
              <a:rPr lang="en-US" sz="3600" b="1" i="1" u="sng" dirty="0" smtClean="0">
                <a:solidFill>
                  <a:srgbClr val="002060"/>
                </a:solidFill>
              </a:rPr>
              <a:t>furnished proof </a:t>
            </a:r>
            <a:r>
              <a:rPr lang="en-US" sz="3600" i="1" dirty="0" smtClean="0"/>
              <a:t>to all men by raising Him from the dead</a:t>
            </a:r>
            <a:r>
              <a:rPr lang="en-US" sz="3600" dirty="0" smtClean="0"/>
              <a:t>” (Acts 17:31 NASB).</a:t>
            </a:r>
          </a:p>
          <a:p>
            <a:endParaRPr lang="en-US" sz="3600" dirty="0"/>
          </a:p>
          <a:p>
            <a:endParaRPr lang="en-US" sz="3600" dirty="0" smtClean="0"/>
          </a:p>
          <a:p>
            <a:endParaRPr lang="en-US" dirty="0" smtClean="0"/>
          </a:p>
          <a:p>
            <a:endParaRPr lang="en-US" dirty="0"/>
          </a:p>
        </p:txBody>
      </p:sp>
    </p:spTree>
    <p:extLst>
      <p:ext uri="{BB962C8B-B14F-4D97-AF65-F5344CB8AC3E}">
        <p14:creationId xmlns:p14="http://schemas.microsoft.com/office/powerpoint/2010/main" val="27661689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518"/>
            <a:ext cx="12192000" cy="6764482"/>
          </a:xfrm>
        </p:spPr>
        <p:txBody>
          <a:bodyPr>
            <a:normAutofit lnSpcReduction="10000"/>
          </a:bodyPr>
          <a:lstStyle/>
          <a:p>
            <a:r>
              <a:rPr lang="en-US" sz="3600" b="1" u="sng" dirty="0" smtClean="0"/>
              <a:t>Hebrews 10:26-29 </a:t>
            </a:r>
          </a:p>
          <a:p>
            <a:r>
              <a:rPr lang="en-US" sz="3600" b="1" dirty="0" smtClean="0"/>
              <a:t> </a:t>
            </a:r>
            <a:r>
              <a:rPr lang="en-US" sz="3600" baseline="30000" dirty="0" smtClean="0"/>
              <a:t>26 </a:t>
            </a:r>
            <a:r>
              <a:rPr lang="en-US" sz="3600" dirty="0" smtClean="0"/>
              <a:t>For if we sin </a:t>
            </a:r>
            <a:r>
              <a:rPr lang="en-US" sz="3600" dirty="0" err="1" smtClean="0"/>
              <a:t>wilfully</a:t>
            </a:r>
            <a:r>
              <a:rPr lang="en-US" sz="3600" dirty="0" smtClean="0"/>
              <a:t> after that we have received the knowledge of the truth, there </a:t>
            </a:r>
            <a:r>
              <a:rPr lang="en-US" sz="3600" dirty="0" err="1" smtClean="0"/>
              <a:t>remaineth</a:t>
            </a:r>
            <a:r>
              <a:rPr lang="en-US" sz="3600" dirty="0" smtClean="0"/>
              <a:t> no more sacrifice for sins,</a:t>
            </a:r>
          </a:p>
          <a:p>
            <a:r>
              <a:rPr lang="en-US" sz="3600" baseline="30000" dirty="0" smtClean="0"/>
              <a:t>27 </a:t>
            </a:r>
            <a:r>
              <a:rPr lang="en-US" sz="3600" dirty="0" smtClean="0"/>
              <a:t>But a certain fearful looking for of judgment and fiery indignation, which shall devour the adversaries.</a:t>
            </a:r>
          </a:p>
          <a:p>
            <a:r>
              <a:rPr lang="en-US" sz="3600" baseline="30000" dirty="0" smtClean="0"/>
              <a:t>28 </a:t>
            </a:r>
            <a:r>
              <a:rPr lang="en-US" sz="3600" dirty="0" smtClean="0"/>
              <a:t>He that despised Moses' law died without mercy under two or three witnesses:</a:t>
            </a:r>
          </a:p>
          <a:p>
            <a:r>
              <a:rPr lang="en-US" sz="3600" baseline="30000" dirty="0" smtClean="0"/>
              <a:t>29 </a:t>
            </a:r>
            <a:r>
              <a:rPr lang="en-US" sz="3600" dirty="0" smtClean="0"/>
              <a:t>Of how much sorer punishment, suppose ye, shall he be thought worthy, who hath trodden under foot the Son of God, and hath counted the blood of the covenant, wherewith he was sanctified, an unholy thing, and hath done despite unto the Spirit of grace?</a:t>
            </a:r>
          </a:p>
          <a:p>
            <a:endParaRPr lang="en-US" dirty="0"/>
          </a:p>
        </p:txBody>
      </p:sp>
    </p:spTree>
    <p:extLst>
      <p:ext uri="{BB962C8B-B14F-4D97-AF65-F5344CB8AC3E}">
        <p14:creationId xmlns:p14="http://schemas.microsoft.com/office/powerpoint/2010/main" val="4065368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228600"/>
            <a:ext cx="12001500" cy="5948363"/>
          </a:xfrm>
        </p:spPr>
        <p:txBody>
          <a:bodyPr>
            <a:normAutofit fontScale="77500" lnSpcReduction="20000"/>
          </a:bodyPr>
          <a:lstStyle/>
          <a:p>
            <a:r>
              <a:rPr lang="en-US" sz="3900" b="1" dirty="0" smtClean="0"/>
              <a:t>III</a:t>
            </a:r>
            <a:r>
              <a:rPr lang="en-US" sz="3900" b="1" dirty="0"/>
              <a:t> </a:t>
            </a:r>
            <a:r>
              <a:rPr lang="en-US" sz="3900" b="1" dirty="0" smtClean="0"/>
              <a:t>. </a:t>
            </a:r>
            <a:r>
              <a:rPr lang="en-US" sz="3900" b="1" dirty="0"/>
              <a:t>Hebrews </a:t>
            </a:r>
            <a:r>
              <a:rPr lang="en-US" sz="3900" b="1" dirty="0" smtClean="0"/>
              <a:t>10:26-29</a:t>
            </a:r>
            <a:r>
              <a:rPr lang="en-US" sz="3900" dirty="0"/>
              <a:t> </a:t>
            </a:r>
            <a:r>
              <a:rPr lang="en-US" sz="3900" dirty="0" smtClean="0"/>
              <a:t> </a:t>
            </a:r>
            <a:r>
              <a:rPr lang="en-US" sz="3900" dirty="0"/>
              <a:t> </a:t>
            </a:r>
          </a:p>
          <a:p>
            <a:r>
              <a:rPr lang="en-US" sz="3900" dirty="0"/>
              <a:t>This passage uses the “we” pronoun. It is addressing the believers, not those outside of Christ.   1. According to verse </a:t>
            </a:r>
            <a:r>
              <a:rPr lang="en-US" sz="3900" dirty="0" smtClean="0"/>
              <a:t>26 &amp; 27, </a:t>
            </a:r>
            <a:r>
              <a:rPr lang="en-US" sz="3900" dirty="0"/>
              <a:t>what will happen if a believer continues to willfully and deliberately sin</a:t>
            </a:r>
            <a:r>
              <a:rPr lang="en-US" sz="3900" dirty="0" smtClean="0"/>
              <a:t>?_</a:t>
            </a:r>
          </a:p>
          <a:p>
            <a:r>
              <a:rPr lang="en-US" sz="3900" dirty="0"/>
              <a:t> </a:t>
            </a:r>
            <a:r>
              <a:rPr lang="en-US" sz="3900" dirty="0" smtClean="0"/>
              <a:t> There remains no more sacrifice for sin:  A certain fearful looking for of judgment and fiery indignation, which shall devour the adversaries.</a:t>
            </a:r>
            <a:endParaRPr lang="en-US" sz="3900" dirty="0"/>
          </a:p>
          <a:p>
            <a:r>
              <a:rPr lang="en-US" sz="3900" dirty="0"/>
              <a:t>2. According to verse 29, what are those who continue to willfully sin doing?</a:t>
            </a:r>
          </a:p>
          <a:p>
            <a:r>
              <a:rPr lang="en-US" sz="3900" dirty="0" smtClean="0"/>
              <a:t>__Trodden under foot the Son of God, and hath counted the blood of the covenant an unholy thing.  _______________________________________________________________________________.</a:t>
            </a:r>
            <a:endParaRPr lang="en-US" sz="3900" dirty="0"/>
          </a:p>
          <a:p>
            <a:r>
              <a:rPr lang="en-US" sz="3900" dirty="0"/>
              <a:t>3. According to verse 27, what will happen to such people? </a:t>
            </a:r>
            <a:r>
              <a:rPr lang="en-US" sz="3900" dirty="0" smtClean="0"/>
              <a:t>_A fearful looking for of judgment..</a:t>
            </a:r>
            <a:endParaRPr lang="en-US" sz="3900" dirty="0"/>
          </a:p>
          <a:p>
            <a:endParaRPr lang="en-US" dirty="0"/>
          </a:p>
        </p:txBody>
      </p:sp>
    </p:spTree>
    <p:extLst>
      <p:ext uri="{BB962C8B-B14F-4D97-AF65-F5344CB8AC3E}">
        <p14:creationId xmlns:p14="http://schemas.microsoft.com/office/powerpoint/2010/main" val="3453649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b="1" u="sng" dirty="0" smtClean="0"/>
              <a:t>#4</a:t>
            </a:r>
            <a:endParaRPr lang="en-US" sz="19900" b="1" u="sng" dirty="0"/>
          </a:p>
        </p:txBody>
      </p:sp>
    </p:spTree>
    <p:extLst>
      <p:ext uri="{BB962C8B-B14F-4D97-AF65-F5344CB8AC3E}">
        <p14:creationId xmlns:p14="http://schemas.microsoft.com/office/powerpoint/2010/main" val="2427127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t>Acts 17:30-31</a:t>
            </a:r>
          </a:p>
          <a:p>
            <a:endParaRPr lang="en-US" sz="6000" b="1" dirty="0"/>
          </a:p>
          <a:p>
            <a:r>
              <a:rPr lang="en-US" sz="6000" b="1" dirty="0" smtClean="0"/>
              <a:t>God has a fixed day for </a:t>
            </a:r>
          </a:p>
          <a:p>
            <a:r>
              <a:rPr lang="en-US" sz="6000" b="1" dirty="0" smtClean="0"/>
              <a:t>Judgment.  </a:t>
            </a:r>
            <a:endParaRPr lang="en-US" sz="6000" b="1" dirty="0"/>
          </a:p>
        </p:txBody>
      </p:sp>
    </p:spTree>
    <p:extLst>
      <p:ext uri="{BB962C8B-B14F-4D97-AF65-F5344CB8AC3E}">
        <p14:creationId xmlns:p14="http://schemas.microsoft.com/office/powerpoint/2010/main" val="2772173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dirty="0" smtClean="0"/>
              <a:t>#5</a:t>
            </a:r>
            <a:endParaRPr lang="en-US" sz="19900" dirty="0"/>
          </a:p>
        </p:txBody>
      </p:sp>
    </p:spTree>
    <p:extLst>
      <p:ext uri="{BB962C8B-B14F-4D97-AF65-F5344CB8AC3E}">
        <p14:creationId xmlns:p14="http://schemas.microsoft.com/office/powerpoint/2010/main" val="3513531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785264"/>
          </a:xfrm>
        </p:spPr>
        <p:txBody>
          <a:bodyPr>
            <a:normAutofit/>
          </a:bodyPr>
          <a:lstStyle/>
          <a:p>
            <a:r>
              <a:rPr lang="en-US" sz="3200" b="1" dirty="0" smtClean="0"/>
              <a:t>Matthew 7:21-27 </a:t>
            </a:r>
            <a:r>
              <a:rPr lang="en-US" sz="3200" baseline="30000" dirty="0" smtClean="0"/>
              <a:t>21 </a:t>
            </a:r>
            <a:r>
              <a:rPr lang="en-US" sz="3200" dirty="0" smtClean="0"/>
              <a:t>Not every one that </a:t>
            </a:r>
            <a:r>
              <a:rPr lang="en-US" sz="3200" dirty="0" err="1" smtClean="0"/>
              <a:t>saith</a:t>
            </a:r>
            <a:r>
              <a:rPr lang="en-US" sz="3200" dirty="0" smtClean="0"/>
              <a:t> unto me, Lord, Lord, shall enter into the kingdom of heaven; but he that doeth the will of my Father which is in heaven.</a:t>
            </a:r>
            <a:r>
              <a:rPr lang="en-US" sz="3200" baseline="30000" dirty="0" smtClean="0"/>
              <a:t>22 </a:t>
            </a:r>
            <a:r>
              <a:rPr lang="en-US" sz="3200" dirty="0" smtClean="0"/>
              <a:t>Many will say to me in that day, Lord, Lord, have we not prophesied in thy name? and in thy name have cast out devils? and in thy name done many wonderful works?</a:t>
            </a:r>
            <a:r>
              <a:rPr lang="en-US" sz="3200" baseline="30000" dirty="0" smtClean="0"/>
              <a:t>23 </a:t>
            </a:r>
            <a:r>
              <a:rPr lang="en-US" sz="3200" dirty="0" smtClean="0"/>
              <a:t>And then will I profess unto them, I never knew you: depart from me, ye that work iniquity.</a:t>
            </a:r>
            <a:r>
              <a:rPr lang="en-US" sz="3200" baseline="30000" dirty="0" smtClean="0"/>
              <a:t>24 </a:t>
            </a:r>
            <a:r>
              <a:rPr lang="en-US" sz="3200" dirty="0" smtClean="0"/>
              <a:t>Therefore whosoever </a:t>
            </a:r>
            <a:r>
              <a:rPr lang="en-US" sz="3200" dirty="0" err="1" smtClean="0"/>
              <a:t>heareth</a:t>
            </a:r>
            <a:r>
              <a:rPr lang="en-US" sz="3200" dirty="0" smtClean="0"/>
              <a:t> these sayings of mine, and doeth them, I will liken him unto a wise man, which built his house upon a rock:</a:t>
            </a:r>
            <a:r>
              <a:rPr lang="en-US" sz="3200" baseline="30000" dirty="0" smtClean="0"/>
              <a:t>25 </a:t>
            </a:r>
            <a:r>
              <a:rPr lang="en-US" sz="3200" dirty="0" smtClean="0"/>
              <a:t>And the rain descended, and the floods came, and the winds blew, and beat upon that house; and it fell not: for it was founded upon a rock.</a:t>
            </a:r>
            <a:r>
              <a:rPr lang="en-US" sz="3200" baseline="30000" dirty="0" smtClean="0"/>
              <a:t>26 </a:t>
            </a:r>
            <a:r>
              <a:rPr lang="en-US" sz="3200" dirty="0" smtClean="0"/>
              <a:t>And every one that </a:t>
            </a:r>
            <a:r>
              <a:rPr lang="en-US" sz="3200" dirty="0" err="1" smtClean="0"/>
              <a:t>heareth</a:t>
            </a:r>
            <a:r>
              <a:rPr lang="en-US" sz="3200" dirty="0" smtClean="0"/>
              <a:t> these sayings of mine, and doeth them not, shall be likened unto a foolish man, which built his house upon the sand:</a:t>
            </a:r>
            <a:r>
              <a:rPr lang="en-US" sz="3200" baseline="30000" dirty="0" smtClean="0"/>
              <a:t>27 </a:t>
            </a:r>
            <a:r>
              <a:rPr lang="en-US" sz="3200" dirty="0" smtClean="0"/>
              <a:t>And the rain descended, and the floods came, and the winds blew, and beat upon that house; and it fell: and great was the fall of it</a:t>
            </a:r>
          </a:p>
          <a:p>
            <a:endParaRPr lang="en-US" dirty="0"/>
          </a:p>
        </p:txBody>
      </p:sp>
    </p:spTree>
    <p:extLst>
      <p:ext uri="{BB962C8B-B14F-4D97-AF65-F5344CB8AC3E}">
        <p14:creationId xmlns:p14="http://schemas.microsoft.com/office/powerpoint/2010/main" val="12026222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009" y="121515"/>
            <a:ext cx="11942618" cy="6653358"/>
          </a:xfrm>
        </p:spPr>
        <p:txBody>
          <a:bodyPr/>
          <a:lstStyle/>
          <a:p>
            <a:r>
              <a:rPr lang="en-US" sz="3600" b="1" dirty="0"/>
              <a:t>V. </a:t>
            </a:r>
            <a:r>
              <a:rPr lang="en-US" sz="3600" b="1" dirty="0" smtClean="0"/>
              <a:t> </a:t>
            </a:r>
            <a:r>
              <a:rPr lang="en-US" sz="3600" b="1" dirty="0"/>
              <a:t>Matthew </a:t>
            </a:r>
            <a:r>
              <a:rPr lang="en-US" sz="3600" b="1" dirty="0" smtClean="0"/>
              <a:t>7:21-27</a:t>
            </a:r>
          </a:p>
          <a:p>
            <a:r>
              <a:rPr lang="en-US" sz="3600" b="1" dirty="0" smtClean="0"/>
              <a:t> </a:t>
            </a:r>
            <a:endParaRPr lang="en-US" sz="3600" dirty="0"/>
          </a:p>
          <a:p>
            <a:r>
              <a:rPr lang="en-US" sz="3600" dirty="0"/>
              <a:t>There are many people who call Jesus “Lord.” Here, Jesus gives us a picture of what will happen at Judgment Day.</a:t>
            </a:r>
          </a:p>
          <a:p>
            <a:r>
              <a:rPr lang="en-US" sz="3600" dirty="0"/>
              <a:t> 1. According to verses 21-23, why were these souls denied access into Heaven?</a:t>
            </a:r>
            <a:r>
              <a:rPr lang="en-US" sz="3600" b="1" u="sng" dirty="0">
                <a:solidFill>
                  <a:srgbClr val="FF0000"/>
                </a:solidFill>
              </a:rPr>
              <a:t> </a:t>
            </a:r>
            <a:r>
              <a:rPr lang="en-US" sz="3600" b="1" u="sng" dirty="0" smtClean="0">
                <a:solidFill>
                  <a:srgbClr val="FF0000"/>
                </a:solidFill>
              </a:rPr>
              <a:t>They did not do the will of the Father in Heaven</a:t>
            </a:r>
          </a:p>
          <a:p>
            <a:r>
              <a:rPr lang="en-US" sz="3600" dirty="0" smtClean="0"/>
              <a:t>2</a:t>
            </a:r>
            <a:r>
              <a:rPr lang="en-US" sz="3600" dirty="0"/>
              <a:t>. Therefore, who will enter the kingdom of Heaven? </a:t>
            </a:r>
            <a:r>
              <a:rPr lang="en-US" sz="3600" dirty="0" smtClean="0"/>
              <a:t> </a:t>
            </a:r>
            <a:r>
              <a:rPr lang="en-US" sz="3600" b="1" u="sng" dirty="0" smtClean="0">
                <a:solidFill>
                  <a:srgbClr val="FF0000"/>
                </a:solidFill>
              </a:rPr>
              <a:t>Those who obey the Lord.</a:t>
            </a:r>
            <a:endParaRPr lang="en-US" b="1" u="sng" dirty="0">
              <a:solidFill>
                <a:srgbClr val="FF0000"/>
              </a:solidFill>
            </a:endParaRPr>
          </a:p>
        </p:txBody>
      </p:sp>
    </p:spTree>
    <p:extLst>
      <p:ext uri="{BB962C8B-B14F-4D97-AF65-F5344CB8AC3E}">
        <p14:creationId xmlns:p14="http://schemas.microsoft.com/office/powerpoint/2010/main" val="42381778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b="1" dirty="0" smtClean="0"/>
              <a:t>#6</a:t>
            </a:r>
            <a:endParaRPr lang="en-US" sz="19900" b="1" dirty="0"/>
          </a:p>
        </p:txBody>
      </p:sp>
    </p:spTree>
    <p:extLst>
      <p:ext uri="{BB962C8B-B14F-4D97-AF65-F5344CB8AC3E}">
        <p14:creationId xmlns:p14="http://schemas.microsoft.com/office/powerpoint/2010/main" val="10181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200" b="1" dirty="0"/>
              <a:t>VI. </a:t>
            </a:r>
            <a:r>
              <a:rPr lang="en-US" sz="3200" b="1" dirty="0" smtClean="0"/>
              <a:t>John </a:t>
            </a:r>
            <a:r>
              <a:rPr lang="en-US" sz="3200" b="1" dirty="0"/>
              <a:t>15:1-9 </a:t>
            </a:r>
            <a:r>
              <a:rPr lang="en-US" sz="3200" dirty="0" smtClean="0"/>
              <a:t>15 I am the true vine, and my Father is the husbandman.</a:t>
            </a:r>
            <a:r>
              <a:rPr lang="en-US" sz="3200" baseline="30000" dirty="0" smtClean="0"/>
              <a:t>2 </a:t>
            </a:r>
            <a:r>
              <a:rPr lang="en-US" sz="3200" dirty="0" smtClean="0"/>
              <a:t>Every branch in me that </a:t>
            </a:r>
            <a:r>
              <a:rPr lang="en-US" sz="3200" dirty="0" err="1" smtClean="0"/>
              <a:t>beareth</a:t>
            </a:r>
            <a:r>
              <a:rPr lang="en-US" sz="3200" dirty="0" smtClean="0"/>
              <a:t> not fruit he taketh away: and every branch that </a:t>
            </a:r>
            <a:r>
              <a:rPr lang="en-US" sz="3200" dirty="0" err="1" smtClean="0"/>
              <a:t>beareth</a:t>
            </a:r>
            <a:r>
              <a:rPr lang="en-US" sz="3200" dirty="0" smtClean="0"/>
              <a:t> fruit, he </a:t>
            </a:r>
            <a:r>
              <a:rPr lang="en-US" sz="3200" dirty="0" err="1" smtClean="0"/>
              <a:t>purgeth</a:t>
            </a:r>
            <a:r>
              <a:rPr lang="en-US" sz="3200" dirty="0" smtClean="0"/>
              <a:t> it, that it may bring forth more fruit.</a:t>
            </a:r>
            <a:r>
              <a:rPr lang="en-US" sz="3200" baseline="30000" dirty="0" smtClean="0"/>
              <a:t>3 </a:t>
            </a:r>
            <a:r>
              <a:rPr lang="en-US" sz="3200" dirty="0" smtClean="0"/>
              <a:t>Now ye are clean through the word which I have spoken unto you.</a:t>
            </a:r>
            <a:r>
              <a:rPr lang="en-US" sz="3200" baseline="30000" dirty="0" smtClean="0"/>
              <a:t>4 </a:t>
            </a:r>
            <a:r>
              <a:rPr lang="en-US" sz="3200" dirty="0" smtClean="0"/>
              <a:t>Abide in me, and I in you. As the branch cannot bear fruit of itself, except it abide in the vine; no more can ye, except ye abide in me.</a:t>
            </a:r>
            <a:r>
              <a:rPr lang="en-US" sz="3200" baseline="30000" dirty="0" smtClean="0"/>
              <a:t>5 </a:t>
            </a:r>
            <a:r>
              <a:rPr lang="en-US" sz="3200" dirty="0" smtClean="0"/>
              <a:t>I am the vine, ye are the branches: He that </a:t>
            </a:r>
            <a:r>
              <a:rPr lang="en-US" sz="3200" dirty="0" err="1" smtClean="0"/>
              <a:t>abideth</a:t>
            </a:r>
            <a:r>
              <a:rPr lang="en-US" sz="3200" dirty="0" smtClean="0"/>
              <a:t> in me, and I in him, the same </a:t>
            </a:r>
            <a:r>
              <a:rPr lang="en-US" sz="3200" dirty="0" err="1" smtClean="0"/>
              <a:t>bringeth</a:t>
            </a:r>
            <a:r>
              <a:rPr lang="en-US" sz="3200" dirty="0" smtClean="0"/>
              <a:t> forth much fruit: for without me ye can do nothing.</a:t>
            </a:r>
            <a:r>
              <a:rPr lang="en-US" sz="3200" baseline="30000" dirty="0" smtClean="0"/>
              <a:t>6 </a:t>
            </a:r>
            <a:r>
              <a:rPr lang="en-US" sz="3200" dirty="0" smtClean="0"/>
              <a:t>If a man abide not in me, he is cast forth as a branch, and is withered; and men gather them, and cast them into the fire, and they are burned.</a:t>
            </a:r>
            <a:r>
              <a:rPr lang="en-US" sz="3200" baseline="30000" dirty="0" smtClean="0"/>
              <a:t>7 </a:t>
            </a:r>
            <a:r>
              <a:rPr lang="en-US" sz="3200" dirty="0" smtClean="0"/>
              <a:t>If ye abide in me, and my words abide in you, ye shall ask what ye will, and it shall be done unto you.</a:t>
            </a:r>
            <a:r>
              <a:rPr lang="en-US" sz="3200" baseline="30000" dirty="0" smtClean="0"/>
              <a:t>8 </a:t>
            </a:r>
            <a:r>
              <a:rPr lang="en-US" sz="3200" dirty="0" smtClean="0"/>
              <a:t>Herein is my Father glorified, that ye bear much fruit; so shall ye be my disciples.</a:t>
            </a:r>
            <a:r>
              <a:rPr lang="en-US" sz="3200" baseline="30000" dirty="0" smtClean="0"/>
              <a:t>9 </a:t>
            </a:r>
            <a:r>
              <a:rPr lang="en-US" sz="3200" dirty="0" smtClean="0"/>
              <a:t>As the Father hath loved me, so have I loved you: continue ye in my love.</a:t>
            </a:r>
          </a:p>
        </p:txBody>
      </p:sp>
    </p:spTree>
    <p:extLst>
      <p:ext uri="{BB962C8B-B14F-4D97-AF65-F5344CB8AC3E}">
        <p14:creationId xmlns:p14="http://schemas.microsoft.com/office/powerpoint/2010/main" val="3693869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290945"/>
            <a:ext cx="11949546" cy="6463146"/>
          </a:xfrm>
        </p:spPr>
        <p:txBody>
          <a:bodyPr/>
          <a:lstStyle/>
          <a:p>
            <a:pPr marL="514350" indent="-514350">
              <a:buAutoNum type="arabicPeriod"/>
            </a:pPr>
            <a:r>
              <a:rPr lang="en-US" sz="3600" b="1" dirty="0" smtClean="0"/>
              <a:t>According </a:t>
            </a:r>
            <a:r>
              <a:rPr lang="en-US" sz="3600" b="1" dirty="0"/>
              <a:t>verses 2-6, what will happen to the fruitless disciple</a:t>
            </a:r>
            <a:r>
              <a:rPr lang="en-US" sz="3600" b="1" dirty="0" smtClean="0"/>
              <a:t>?</a:t>
            </a:r>
          </a:p>
          <a:p>
            <a:pPr marL="0" indent="0">
              <a:buNone/>
            </a:pPr>
            <a:r>
              <a:rPr lang="en-US" sz="3600" b="1" dirty="0" smtClean="0"/>
              <a:t>                       Cast </a:t>
            </a:r>
            <a:r>
              <a:rPr lang="en-US" sz="3600" b="1" dirty="0"/>
              <a:t>away as a withered branch.   </a:t>
            </a:r>
            <a:endParaRPr lang="en-US" sz="3600" b="1" dirty="0" smtClean="0"/>
          </a:p>
          <a:p>
            <a:pPr marL="0" indent="0">
              <a:buNone/>
            </a:pPr>
            <a:endParaRPr lang="en-US" sz="3600" b="1" dirty="0"/>
          </a:p>
          <a:p>
            <a:r>
              <a:rPr lang="en-US" sz="3600" b="1" dirty="0"/>
              <a:t>2. According verse 9, what is the sign of a true disciple? </a:t>
            </a:r>
            <a:endParaRPr lang="en-US" sz="3600" b="1" dirty="0" smtClean="0"/>
          </a:p>
          <a:p>
            <a:r>
              <a:rPr lang="en-US" sz="3600" b="1" dirty="0"/>
              <a:t> </a:t>
            </a:r>
            <a:r>
              <a:rPr lang="en-US" sz="3600" b="1" dirty="0" smtClean="0"/>
              <a:t>                One </a:t>
            </a:r>
            <a:r>
              <a:rPr lang="en-US" sz="3600" b="1" dirty="0"/>
              <a:t>who continues in</a:t>
            </a:r>
          </a:p>
          <a:p>
            <a:r>
              <a:rPr lang="en-US" sz="3600" b="1" dirty="0" smtClean="0"/>
              <a:t>               The </a:t>
            </a:r>
            <a:r>
              <a:rPr lang="en-US" sz="3600" b="1" dirty="0"/>
              <a:t>love of God.   Cf. I John 4:8</a:t>
            </a:r>
          </a:p>
          <a:p>
            <a:endParaRPr lang="en-US" dirty="0"/>
          </a:p>
        </p:txBody>
      </p:sp>
    </p:spTree>
    <p:extLst>
      <p:ext uri="{BB962C8B-B14F-4D97-AF65-F5344CB8AC3E}">
        <p14:creationId xmlns:p14="http://schemas.microsoft.com/office/powerpoint/2010/main" val="93554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heel(1)">
                                      <p:cBhvr>
                                        <p:cTn id="12" dur="2000"/>
                                        <p:tgtEl>
                                          <p:spTgt spid="3">
                                            <p:txEl>
                                              <p:pRg st="4" end="4"/>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heel(1)">
                                      <p:cBhvr>
                                        <p:cTn id="1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Your Appointments</a:t>
            </a:r>
            <a:endParaRPr lang="en-US" b="1" dirty="0">
              <a:solidFill>
                <a:srgbClr val="002060"/>
              </a:solidFill>
            </a:endParaRPr>
          </a:p>
        </p:txBody>
      </p:sp>
      <p:sp>
        <p:nvSpPr>
          <p:cNvPr id="3" name="Content Placeholder 2"/>
          <p:cNvSpPr>
            <a:spLocks noGrp="1"/>
          </p:cNvSpPr>
          <p:nvPr>
            <p:ph idx="1"/>
          </p:nvPr>
        </p:nvSpPr>
        <p:spPr/>
        <p:txBody>
          <a:bodyPr>
            <a:normAutofit/>
          </a:bodyPr>
          <a:lstStyle/>
          <a:p>
            <a:r>
              <a:rPr lang="en-US" sz="3600" dirty="0" smtClean="0"/>
              <a:t>1.  To see Dr. Woodall     Tuesday    2 p.m.</a:t>
            </a:r>
          </a:p>
          <a:p>
            <a:r>
              <a:rPr lang="en-US" sz="3600" dirty="0" smtClean="0"/>
              <a:t>2.  To check on the car (new tires)     Wed.  8:00 a.m. </a:t>
            </a:r>
          </a:p>
          <a:p>
            <a:r>
              <a:rPr lang="en-US" sz="3600" dirty="0" smtClean="0"/>
              <a:t>3.  To go to the dentist…Thurs. 8:30 a.m.</a:t>
            </a:r>
          </a:p>
          <a:p>
            <a:r>
              <a:rPr lang="en-US" sz="3600" dirty="0" smtClean="0"/>
              <a:t>4.  To get an MRI  Fri.  10:a.m.</a:t>
            </a:r>
          </a:p>
          <a:p>
            <a:r>
              <a:rPr lang="en-US" sz="3600" dirty="0" smtClean="0"/>
              <a:t>5.  To attend Wedding ceremony.  Sat.    6 p.m.</a:t>
            </a:r>
          </a:p>
          <a:p>
            <a:r>
              <a:rPr lang="en-US" sz="3600" dirty="0" smtClean="0"/>
              <a:t>6.  To go to Funeral.     Sunday    2 p.m.</a:t>
            </a:r>
            <a:endParaRPr lang="en-US" sz="3600" dirty="0"/>
          </a:p>
        </p:txBody>
      </p:sp>
    </p:spTree>
    <p:extLst>
      <p:ext uri="{BB962C8B-B14F-4D97-AF65-F5344CB8AC3E}">
        <p14:creationId xmlns:p14="http://schemas.microsoft.com/office/powerpoint/2010/main" val="4314937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b="1" dirty="0" smtClean="0"/>
              <a:t>#7</a:t>
            </a:r>
            <a:endParaRPr lang="en-US" sz="19900" b="1" dirty="0"/>
          </a:p>
        </p:txBody>
      </p:sp>
    </p:spTree>
    <p:extLst>
      <p:ext uri="{BB962C8B-B14F-4D97-AF65-F5344CB8AC3E}">
        <p14:creationId xmlns:p14="http://schemas.microsoft.com/office/powerpoint/2010/main" val="37004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008" y="90344"/>
            <a:ext cx="12049991" cy="6767656"/>
          </a:xfrm>
        </p:spPr>
        <p:txBody>
          <a:bodyPr>
            <a:normAutofit/>
          </a:bodyPr>
          <a:lstStyle/>
          <a:p>
            <a:r>
              <a:rPr lang="en-US" sz="3600" b="1" dirty="0"/>
              <a:t>VII</a:t>
            </a:r>
            <a:r>
              <a:rPr lang="en-US" sz="3600" b="1" dirty="0" smtClean="0"/>
              <a:t>. </a:t>
            </a:r>
            <a:r>
              <a:rPr lang="en-US" sz="3600" b="1" dirty="0"/>
              <a:t>Romans </a:t>
            </a:r>
            <a:r>
              <a:rPr lang="en-US" sz="3600" b="1" dirty="0" smtClean="0"/>
              <a:t>2:7-8 </a:t>
            </a:r>
            <a:r>
              <a:rPr lang="en-US" sz="3600" baseline="30000" dirty="0" smtClean="0"/>
              <a:t>7 </a:t>
            </a:r>
            <a:r>
              <a:rPr lang="en-US" sz="3600" dirty="0" smtClean="0"/>
              <a:t>To them who by patient continuance in well doing seek for glory and </a:t>
            </a:r>
            <a:r>
              <a:rPr lang="en-US" sz="3600" dirty="0" err="1" smtClean="0"/>
              <a:t>honour</a:t>
            </a:r>
            <a:r>
              <a:rPr lang="en-US" sz="3600" dirty="0" smtClean="0"/>
              <a:t> and immortality, eternal life: </a:t>
            </a:r>
            <a:r>
              <a:rPr lang="en-US" sz="3600" baseline="30000" dirty="0" smtClean="0"/>
              <a:t>8 </a:t>
            </a:r>
            <a:r>
              <a:rPr lang="en-US" sz="3600" dirty="0" smtClean="0"/>
              <a:t>But unto them that are contentious, and do not obey the truth, but obey unrighteousness,   indignation and wrath,</a:t>
            </a:r>
          </a:p>
          <a:p>
            <a:endParaRPr lang="en-US" sz="3600" dirty="0"/>
          </a:p>
          <a:p>
            <a:r>
              <a:rPr lang="en-US" sz="3600" dirty="0"/>
              <a:t> 1. To whom will God grant eternal life? </a:t>
            </a:r>
            <a:r>
              <a:rPr lang="en-US" sz="3600" dirty="0" smtClean="0"/>
              <a:t>__</a:t>
            </a:r>
            <a:r>
              <a:rPr lang="en-US" sz="3600" b="1" u="sng" dirty="0" smtClean="0"/>
              <a:t>To those who by patience  continuance in doing good, eternal life.  </a:t>
            </a:r>
            <a:r>
              <a:rPr lang="en-US" sz="3600" dirty="0" smtClean="0"/>
              <a:t>________________________________________.</a:t>
            </a:r>
            <a:endParaRPr lang="en-US" sz="3600" dirty="0"/>
          </a:p>
          <a:p>
            <a:r>
              <a:rPr lang="en-US" sz="3600" dirty="0"/>
              <a:t>2.Who will suffer wrath? </a:t>
            </a:r>
            <a:r>
              <a:rPr lang="en-US" sz="3600" dirty="0" smtClean="0"/>
              <a:t>___</a:t>
            </a:r>
            <a:r>
              <a:rPr lang="en-US" sz="3600" b="1" u="sng" dirty="0" smtClean="0">
                <a:solidFill>
                  <a:srgbClr val="FF0000"/>
                </a:solidFill>
              </a:rPr>
              <a:t>those who do not obey the truth..</a:t>
            </a:r>
            <a:endParaRPr lang="en-US" sz="3600" b="1" u="sng" dirty="0">
              <a:solidFill>
                <a:srgbClr val="FF0000"/>
              </a:solidFill>
            </a:endParaRPr>
          </a:p>
          <a:p>
            <a:endParaRPr lang="en-US" dirty="0"/>
          </a:p>
        </p:txBody>
      </p:sp>
    </p:spTree>
    <p:extLst>
      <p:ext uri="{BB962C8B-B14F-4D97-AF65-F5344CB8AC3E}">
        <p14:creationId xmlns:p14="http://schemas.microsoft.com/office/powerpoint/2010/main" val="37523136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b="1" dirty="0" smtClean="0"/>
              <a:t>#8</a:t>
            </a:r>
            <a:endParaRPr lang="en-US" sz="19900" b="1" dirty="0"/>
          </a:p>
        </p:txBody>
      </p:sp>
    </p:spTree>
    <p:extLst>
      <p:ext uri="{BB962C8B-B14F-4D97-AF65-F5344CB8AC3E}">
        <p14:creationId xmlns:p14="http://schemas.microsoft.com/office/powerpoint/2010/main" val="14334207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176963"/>
          </a:xfrm>
        </p:spPr>
        <p:txBody>
          <a:bodyPr>
            <a:normAutofit lnSpcReduction="10000"/>
          </a:bodyPr>
          <a:lstStyle/>
          <a:p>
            <a:r>
              <a:rPr lang="en-US" sz="3900" b="1" dirty="0"/>
              <a:t>VIII. </a:t>
            </a:r>
            <a:r>
              <a:rPr lang="en-US" sz="3900" b="1" dirty="0" smtClean="0"/>
              <a:t>Revelation 20:13-15  </a:t>
            </a:r>
            <a:r>
              <a:rPr lang="en-US" sz="3900" baseline="30000" dirty="0" smtClean="0"/>
              <a:t> 13 </a:t>
            </a:r>
            <a:r>
              <a:rPr lang="en-US" sz="3900" dirty="0" smtClean="0"/>
              <a:t>And the sea gave up the dead which were in it; and death and hell delivered up the dead which were in them: and they were judged every man according to their works.</a:t>
            </a:r>
            <a:r>
              <a:rPr lang="en-US" sz="3900" baseline="30000" dirty="0" smtClean="0"/>
              <a:t>14 </a:t>
            </a:r>
            <a:r>
              <a:rPr lang="en-US" sz="3900" dirty="0" smtClean="0"/>
              <a:t>And death and hell were cast into the lake of fire. This is the second death.</a:t>
            </a:r>
            <a:r>
              <a:rPr lang="en-US" sz="3900" baseline="30000" dirty="0" smtClean="0"/>
              <a:t>15 </a:t>
            </a:r>
            <a:r>
              <a:rPr lang="en-US" sz="3900" dirty="0" smtClean="0"/>
              <a:t>And whosoever was not found written in the book of life was cast into the lake of fire.</a:t>
            </a:r>
          </a:p>
          <a:p>
            <a:pPr marL="0" indent="0">
              <a:buNone/>
            </a:pPr>
            <a:r>
              <a:rPr lang="en-US" sz="3900" baseline="30000" dirty="0"/>
              <a:t> </a:t>
            </a:r>
            <a:r>
              <a:rPr lang="en-US" sz="3900" dirty="0" smtClean="0"/>
              <a:t>              </a:t>
            </a:r>
            <a:r>
              <a:rPr lang="en-US" sz="3900" b="1" dirty="0" smtClean="0"/>
              <a:t> </a:t>
            </a:r>
            <a:r>
              <a:rPr lang="en-US" sz="3900" b="1" dirty="0"/>
              <a:t>(cf. Romans 2:6</a:t>
            </a:r>
            <a:r>
              <a:rPr lang="en-US" sz="3900" b="1" dirty="0" smtClean="0"/>
              <a:t>) </a:t>
            </a:r>
            <a:r>
              <a:rPr lang="en-US" sz="3900" baseline="30000" dirty="0" smtClean="0"/>
              <a:t>6 </a:t>
            </a:r>
            <a:r>
              <a:rPr lang="en-US" sz="3900" dirty="0" smtClean="0"/>
              <a:t>Who will render to every man according to his deeds:</a:t>
            </a:r>
          </a:p>
          <a:p>
            <a:pPr marL="0" indent="0">
              <a:buNone/>
            </a:pPr>
            <a:r>
              <a:rPr lang="en-US" sz="3900" dirty="0"/>
              <a:t> </a:t>
            </a:r>
            <a:r>
              <a:rPr lang="en-US" sz="3900" dirty="0" smtClean="0"/>
              <a:t> </a:t>
            </a:r>
            <a:r>
              <a:rPr lang="en-US" sz="3900" dirty="0"/>
              <a:t> 1. From Revelation 20:13, how will people be judged? </a:t>
            </a:r>
            <a:r>
              <a:rPr lang="en-US" sz="3900" dirty="0" smtClean="0"/>
              <a:t>___Every man according to his works.  ___________________________________.</a:t>
            </a:r>
            <a:endParaRPr lang="en-US" sz="3900" dirty="0"/>
          </a:p>
          <a:p>
            <a:endParaRPr lang="en-US" dirty="0"/>
          </a:p>
        </p:txBody>
      </p:sp>
    </p:spTree>
    <p:extLst>
      <p:ext uri="{BB962C8B-B14F-4D97-AF65-F5344CB8AC3E}">
        <p14:creationId xmlns:p14="http://schemas.microsoft.com/office/powerpoint/2010/main" val="25335811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9900" b="1" dirty="0" smtClean="0"/>
              <a:t>#9</a:t>
            </a:r>
            <a:endParaRPr lang="en-US" sz="19900" b="1" dirty="0"/>
          </a:p>
        </p:txBody>
      </p:sp>
    </p:spTree>
    <p:extLst>
      <p:ext uri="{BB962C8B-B14F-4D97-AF65-F5344CB8AC3E}">
        <p14:creationId xmlns:p14="http://schemas.microsoft.com/office/powerpoint/2010/main" val="21951055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63845" cy="6858000"/>
          </a:xfrm>
        </p:spPr>
        <p:txBody>
          <a:bodyPr/>
          <a:lstStyle/>
          <a:p>
            <a:r>
              <a:rPr lang="en-US" sz="4400" b="1" dirty="0"/>
              <a:t>IX. </a:t>
            </a:r>
            <a:r>
              <a:rPr lang="en-US" sz="4400" b="1" dirty="0" smtClean="0"/>
              <a:t> </a:t>
            </a:r>
            <a:r>
              <a:rPr lang="en-US" sz="4400" b="1" dirty="0"/>
              <a:t>Revelation 21:8 </a:t>
            </a:r>
            <a:r>
              <a:rPr lang="en-US" sz="4400" b="1" dirty="0" smtClean="0"/>
              <a:t>  “</a:t>
            </a:r>
            <a:r>
              <a:rPr lang="en-US" sz="4400" baseline="30000" dirty="0" smtClean="0"/>
              <a:t> </a:t>
            </a:r>
            <a:r>
              <a:rPr lang="en-US" sz="4400" dirty="0" smtClean="0"/>
              <a:t>But the fearful, and unbelieving, and the abominable, and murderers, and whoremongers, and sorcerers, and idolaters, and all liars, shall have their part in the lake which </a:t>
            </a:r>
            <a:r>
              <a:rPr lang="en-US" sz="4400" dirty="0" err="1" smtClean="0"/>
              <a:t>burneth</a:t>
            </a:r>
            <a:r>
              <a:rPr lang="en-US" sz="4400" dirty="0" smtClean="0"/>
              <a:t> with fire and brimstone: which is the second death.</a:t>
            </a:r>
            <a:endParaRPr lang="en-US" sz="4400" dirty="0"/>
          </a:p>
          <a:p>
            <a:r>
              <a:rPr lang="en-US" sz="3600" dirty="0"/>
              <a:t> </a:t>
            </a:r>
          </a:p>
          <a:p>
            <a:r>
              <a:rPr lang="en-US" sz="4400" dirty="0"/>
              <a:t>1. What will happen to those who live in such a way? </a:t>
            </a:r>
            <a:r>
              <a:rPr lang="en-US" dirty="0" smtClean="0"/>
              <a:t>_</a:t>
            </a:r>
            <a:r>
              <a:rPr lang="en-US" sz="3600" b="1" dirty="0" smtClean="0"/>
              <a:t>They shall have their part in the lake which </a:t>
            </a:r>
            <a:r>
              <a:rPr lang="en-US" sz="3600" b="1" dirty="0" err="1" smtClean="0"/>
              <a:t>burneth</a:t>
            </a:r>
            <a:r>
              <a:rPr lang="en-US" sz="3600" b="1" dirty="0" smtClean="0"/>
              <a:t> with fire and brimstone</a:t>
            </a:r>
            <a:r>
              <a:rPr lang="en-US" dirty="0" smtClean="0"/>
              <a:t>._________________________________.</a:t>
            </a:r>
            <a:endParaRPr lang="en-US" dirty="0"/>
          </a:p>
          <a:p>
            <a:endParaRPr lang="en-US" dirty="0"/>
          </a:p>
        </p:txBody>
      </p:sp>
    </p:spTree>
    <p:extLst>
      <p:ext uri="{BB962C8B-B14F-4D97-AF65-F5344CB8AC3E}">
        <p14:creationId xmlns:p14="http://schemas.microsoft.com/office/powerpoint/2010/main" val="24951481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 y="83127"/>
            <a:ext cx="11984182" cy="6691745"/>
          </a:xfrm>
        </p:spPr>
        <p:txBody>
          <a:bodyPr>
            <a:normAutofit/>
          </a:bodyPr>
          <a:lstStyle/>
          <a:p>
            <a:r>
              <a:rPr lang="en-US" sz="3600" b="1" dirty="0" smtClean="0"/>
              <a:t>If we ….confess our sins…  I John l:8-10</a:t>
            </a:r>
          </a:p>
          <a:p>
            <a:endParaRPr lang="en-US" sz="3600" b="1" dirty="0"/>
          </a:p>
          <a:p>
            <a:r>
              <a:rPr lang="en-US" sz="3600" b="1" dirty="0" smtClean="0"/>
              <a:t>If we….forgive others, God has promised to forgive</a:t>
            </a:r>
          </a:p>
          <a:p>
            <a:r>
              <a:rPr lang="en-US" sz="3600" b="1" dirty="0" smtClean="0"/>
              <a:t>Us.  Matt. 6:14,15  For IF ye forgive men their trespasses, your heavenly</a:t>
            </a:r>
          </a:p>
          <a:p>
            <a:r>
              <a:rPr lang="en-US" sz="3600" b="1" dirty="0" smtClean="0"/>
              <a:t>Father will also forgive you.  But if ye forgive not men their </a:t>
            </a:r>
          </a:p>
          <a:p>
            <a:r>
              <a:rPr lang="en-US" sz="3600" b="1" dirty="0" smtClean="0"/>
              <a:t>Trespasses ,neither  will your Father forgive your trespasses!</a:t>
            </a:r>
          </a:p>
          <a:p>
            <a:endParaRPr lang="en-US" sz="3600" b="1" dirty="0"/>
          </a:p>
          <a:p>
            <a:r>
              <a:rPr lang="en-US" sz="3600" b="1" dirty="0" smtClean="0"/>
              <a:t>If we live each day in the service of Jesus….</a:t>
            </a:r>
          </a:p>
          <a:p>
            <a:r>
              <a:rPr lang="en-US" sz="3600" b="1" dirty="0" smtClean="0"/>
              <a:t>Rev. 2:10 </a:t>
            </a:r>
            <a:endParaRPr lang="en-US" sz="3600" b="1" dirty="0"/>
          </a:p>
        </p:txBody>
      </p:sp>
    </p:spTree>
    <p:extLst>
      <p:ext uri="{BB962C8B-B14F-4D97-AF65-F5344CB8AC3E}">
        <p14:creationId xmlns:p14="http://schemas.microsoft.com/office/powerpoint/2010/main" val="23128457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4" y="-1"/>
            <a:ext cx="11859491" cy="6754091"/>
          </a:xfrm>
        </p:spPr>
        <p:txBody>
          <a:bodyPr>
            <a:normAutofit/>
          </a:bodyPr>
          <a:lstStyle/>
          <a:p>
            <a:r>
              <a:rPr lang="en-US" sz="5400" b="1" dirty="0" smtClean="0"/>
              <a:t>What to do to be saved?</a:t>
            </a:r>
          </a:p>
          <a:p>
            <a:r>
              <a:rPr lang="en-US" sz="3600" b="1" dirty="0" smtClean="0"/>
              <a:t>Hear</a:t>
            </a:r>
            <a:r>
              <a:rPr lang="en-US" sz="3600" dirty="0" smtClean="0"/>
              <a:t>…Rom. 10:17</a:t>
            </a:r>
          </a:p>
          <a:p>
            <a:r>
              <a:rPr lang="en-US" sz="3600" b="1" u="sng" dirty="0" smtClean="0"/>
              <a:t>Believe</a:t>
            </a:r>
            <a:r>
              <a:rPr lang="en-US" sz="3600" dirty="0" smtClean="0"/>
              <a:t> in Jesus.  John 8:24</a:t>
            </a:r>
          </a:p>
          <a:p>
            <a:r>
              <a:rPr lang="en-US" sz="3600" b="1" u="sng" dirty="0" smtClean="0"/>
              <a:t>Repent</a:t>
            </a:r>
            <a:r>
              <a:rPr lang="en-US" sz="3600" dirty="0" smtClean="0"/>
              <a:t>.  Luke 13:5</a:t>
            </a:r>
          </a:p>
          <a:p>
            <a:r>
              <a:rPr lang="en-US" sz="3600" b="1" u="sng" dirty="0" smtClean="0"/>
              <a:t>Confess.  </a:t>
            </a:r>
            <a:r>
              <a:rPr lang="en-US" sz="3600" dirty="0" smtClean="0"/>
              <a:t>Matt. 10:32-33</a:t>
            </a:r>
          </a:p>
          <a:p>
            <a:r>
              <a:rPr lang="en-US" sz="3600" b="1" u="sng" dirty="0" smtClean="0"/>
              <a:t>Be Baptized.  </a:t>
            </a:r>
            <a:r>
              <a:rPr lang="en-US" sz="3600" dirty="0" smtClean="0"/>
              <a:t>Acts 22:16</a:t>
            </a:r>
          </a:p>
          <a:p>
            <a:endParaRPr lang="en-US" sz="3600" dirty="0"/>
          </a:p>
          <a:p>
            <a:r>
              <a:rPr lang="en-US" sz="3600" b="1" u="sng" dirty="0" smtClean="0"/>
              <a:t>Live faithfully:  </a:t>
            </a:r>
            <a:r>
              <a:rPr lang="en-US" sz="3600" dirty="0" smtClean="0"/>
              <a:t>I Cor. 15:58;  Rev. 2:10</a:t>
            </a:r>
            <a:endParaRPr lang="en-US" sz="3600" dirty="0"/>
          </a:p>
        </p:txBody>
      </p:sp>
    </p:spTree>
    <p:extLst>
      <p:ext uri="{BB962C8B-B14F-4D97-AF65-F5344CB8AC3E}">
        <p14:creationId xmlns:p14="http://schemas.microsoft.com/office/powerpoint/2010/main" val="2458241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3" y="114300"/>
            <a:ext cx="11876809" cy="6743700"/>
          </a:xfrm>
        </p:spPr>
        <p:txBody>
          <a:bodyPr/>
          <a:lstStyle/>
          <a:p>
            <a:r>
              <a:rPr lang="en-US" sz="4000" dirty="0" smtClean="0"/>
              <a:t>The Bible goes on to say that </a:t>
            </a:r>
          </a:p>
          <a:p>
            <a:r>
              <a:rPr lang="en-US" sz="4000" dirty="0" smtClean="0"/>
              <a:t>“</a:t>
            </a:r>
            <a:r>
              <a:rPr lang="en-US" sz="9600" i="1" dirty="0" smtClean="0"/>
              <a:t>we </a:t>
            </a:r>
            <a:r>
              <a:rPr lang="en-US" sz="4000" i="1" dirty="0" smtClean="0"/>
              <a:t>must all appear before the judgment seat of Christ, that each one may be recompensed for his deeds in the body, according to what he has done, whether good or bad</a:t>
            </a:r>
            <a:r>
              <a:rPr lang="en-US" sz="4000" dirty="0" smtClean="0"/>
              <a:t>” (2Corinthians 5:10 NASB).</a:t>
            </a:r>
          </a:p>
          <a:p>
            <a:r>
              <a:rPr lang="en-US" sz="4000" dirty="0"/>
              <a:t> </a:t>
            </a:r>
            <a:r>
              <a:rPr lang="en-US" sz="4000" dirty="0" smtClean="0"/>
              <a:t>  Just think, we will all be present together…everyone</a:t>
            </a:r>
          </a:p>
          <a:p>
            <a:r>
              <a:rPr lang="en-US" sz="4000" dirty="0" smtClean="0"/>
              <a:t>Who has gone on before…We MUST all appear…</a:t>
            </a:r>
          </a:p>
          <a:p>
            <a:r>
              <a:rPr lang="en-US" sz="4000" dirty="0"/>
              <a:t> </a:t>
            </a:r>
            <a:r>
              <a:rPr lang="en-US" sz="4000" dirty="0" smtClean="0"/>
              <a:t> So when we die, there is another meeting in which</a:t>
            </a:r>
          </a:p>
          <a:p>
            <a:r>
              <a:rPr lang="en-US" sz="4000" dirty="0" smtClean="0"/>
              <a:t>We will all participate.  Really, is there such a day?</a:t>
            </a:r>
          </a:p>
          <a:p>
            <a:endParaRPr lang="en-US" dirty="0"/>
          </a:p>
        </p:txBody>
      </p:sp>
    </p:spTree>
    <p:extLst>
      <p:ext uri="{BB962C8B-B14F-4D97-AF65-F5344CB8AC3E}">
        <p14:creationId xmlns:p14="http://schemas.microsoft.com/office/powerpoint/2010/main" val="3644283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u="sng" dirty="0"/>
              <a:t> Matthew 12:36  </a:t>
            </a:r>
            <a:r>
              <a:rPr lang="en-US" sz="4000" dirty="0"/>
              <a:t>- But I say unto you, That every idle word that men shall speak, they shall give account thereof </a:t>
            </a:r>
            <a:r>
              <a:rPr lang="en-US" sz="4000" b="1" dirty="0"/>
              <a:t>in the day of judgment.</a:t>
            </a:r>
            <a:endParaRPr lang="en-US" sz="4000" dirty="0"/>
          </a:p>
        </p:txBody>
      </p:sp>
    </p:spTree>
    <p:extLst>
      <p:ext uri="{BB962C8B-B14F-4D97-AF65-F5344CB8AC3E}">
        <p14:creationId xmlns:p14="http://schemas.microsoft.com/office/powerpoint/2010/main" val="267460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 </a:t>
            </a:r>
            <a:r>
              <a:rPr lang="en-US" sz="4000" b="1" u="sng" dirty="0"/>
              <a:t>Rom. 14:10  </a:t>
            </a:r>
            <a:r>
              <a:rPr lang="en-US" sz="4000" dirty="0"/>
              <a:t>- But why dost thou judge thy brother? or why dost thou set at </a:t>
            </a:r>
            <a:r>
              <a:rPr lang="en-US" sz="4000" dirty="0" err="1"/>
              <a:t>nought</a:t>
            </a:r>
            <a:r>
              <a:rPr lang="en-US" sz="4000" dirty="0"/>
              <a:t> thy brother? for </a:t>
            </a:r>
            <a:r>
              <a:rPr lang="en-US" sz="4000" b="1" u="sng" dirty="0"/>
              <a:t>we shall all stand before the judgment seat of Christ.</a:t>
            </a:r>
            <a:endParaRPr lang="en-US" sz="4000" dirty="0"/>
          </a:p>
        </p:txBody>
      </p:sp>
    </p:spTree>
    <p:extLst>
      <p:ext uri="{BB962C8B-B14F-4D97-AF65-F5344CB8AC3E}">
        <p14:creationId xmlns:p14="http://schemas.microsoft.com/office/powerpoint/2010/main" val="198380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 </a:t>
            </a:r>
            <a:r>
              <a:rPr lang="en-US" sz="4000" b="1" u="sng" dirty="0" err="1"/>
              <a:t>Heb</a:t>
            </a:r>
            <a:r>
              <a:rPr lang="en-US" sz="4000" b="1" u="sng" dirty="0"/>
              <a:t> 9:27- </a:t>
            </a:r>
            <a:r>
              <a:rPr lang="en-US" sz="4000" dirty="0"/>
              <a:t>And as it is appointed unto men once to die, but </a:t>
            </a:r>
            <a:r>
              <a:rPr lang="en-US" sz="4000" b="1" u="sng" dirty="0"/>
              <a:t>after this the judgment:</a:t>
            </a:r>
            <a:endParaRPr lang="en-US" sz="4000" dirty="0"/>
          </a:p>
        </p:txBody>
      </p:sp>
    </p:spTree>
    <p:extLst>
      <p:ext uri="{BB962C8B-B14F-4D97-AF65-F5344CB8AC3E}">
        <p14:creationId xmlns:p14="http://schemas.microsoft.com/office/powerpoint/2010/main" val="391778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 </a:t>
            </a:r>
            <a:r>
              <a:rPr lang="en-US" sz="4000" b="1" u="sng" dirty="0"/>
              <a:t>Matt. 24:36  </a:t>
            </a:r>
            <a:r>
              <a:rPr lang="en-US" sz="4000" dirty="0"/>
              <a:t>- But of that day and hour </a:t>
            </a:r>
            <a:r>
              <a:rPr lang="en-US" sz="4000" dirty="0" err="1"/>
              <a:t>knoweth</a:t>
            </a:r>
            <a:r>
              <a:rPr lang="en-US" sz="4000" dirty="0"/>
              <a:t> no [man], no, not the angels of heaven, but </a:t>
            </a:r>
            <a:r>
              <a:rPr lang="en-US" sz="4000" b="1" u="sng" dirty="0"/>
              <a:t>my Father only.</a:t>
            </a:r>
            <a:endParaRPr lang="en-US" sz="4000" dirty="0"/>
          </a:p>
        </p:txBody>
      </p:sp>
    </p:spTree>
    <p:extLst>
      <p:ext uri="{BB962C8B-B14F-4D97-AF65-F5344CB8AC3E}">
        <p14:creationId xmlns:p14="http://schemas.microsoft.com/office/powerpoint/2010/main" val="342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u="sng" dirty="0"/>
              <a:t>John 12:48  </a:t>
            </a:r>
            <a:r>
              <a:rPr lang="en-US" sz="4000" dirty="0"/>
              <a:t>- He that </a:t>
            </a:r>
            <a:r>
              <a:rPr lang="en-US" sz="4000" dirty="0" err="1"/>
              <a:t>rejecteth</a:t>
            </a:r>
            <a:r>
              <a:rPr lang="en-US" sz="4000" dirty="0"/>
              <a:t> me, and </a:t>
            </a:r>
            <a:r>
              <a:rPr lang="en-US" sz="4000" dirty="0" err="1"/>
              <a:t>receiveth</a:t>
            </a:r>
            <a:r>
              <a:rPr lang="en-US" sz="4000" dirty="0"/>
              <a:t> not my words, hath one that </a:t>
            </a:r>
            <a:r>
              <a:rPr lang="en-US" sz="4000" dirty="0" err="1"/>
              <a:t>judgeth</a:t>
            </a:r>
            <a:r>
              <a:rPr lang="en-US" sz="4000" dirty="0"/>
              <a:t> him: the word that I have spoken, </a:t>
            </a:r>
            <a:r>
              <a:rPr lang="en-US" sz="4000" b="1" dirty="0"/>
              <a:t>the same shall judge him in the </a:t>
            </a:r>
            <a:r>
              <a:rPr lang="en-US" sz="4000" b="1" u="sng" dirty="0"/>
              <a:t>last day</a:t>
            </a:r>
            <a:r>
              <a:rPr lang="en-US" sz="4000" b="1" dirty="0"/>
              <a:t>.</a:t>
            </a:r>
            <a:endParaRPr lang="en-US" sz="4000" dirty="0"/>
          </a:p>
        </p:txBody>
      </p:sp>
    </p:spTree>
    <p:extLst>
      <p:ext uri="{BB962C8B-B14F-4D97-AF65-F5344CB8AC3E}">
        <p14:creationId xmlns:p14="http://schemas.microsoft.com/office/powerpoint/2010/main" val="113820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2001</TotalTime>
  <Words>546</Words>
  <Application>Microsoft Office PowerPoint</Application>
  <PresentationFormat>Widescreen</PresentationFormat>
  <Paragraphs>114</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PowerPoint Presentation</vt:lpstr>
      <vt:lpstr>PowerPoint Presentation</vt:lpstr>
      <vt:lpstr>Your Appointments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29</cp:revision>
  <dcterms:created xsi:type="dcterms:W3CDTF">2019-08-08T09:36:47Z</dcterms:created>
  <dcterms:modified xsi:type="dcterms:W3CDTF">2019-08-11T15:06:25Z</dcterms:modified>
</cp:coreProperties>
</file>