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61" r:id="rId5"/>
    <p:sldId id="262" r:id="rId6"/>
    <p:sldId id="263" r:id="rId7"/>
    <p:sldId id="265" r:id="rId8"/>
    <p:sldId id="266" r:id="rId9"/>
    <p:sldId id="267" r:id="rId10"/>
    <p:sldId id="269" r:id="rId11"/>
    <p:sldId id="270" r:id="rId12"/>
    <p:sldId id="271" r:id="rId13"/>
    <p:sldId id="268" r:id="rId14"/>
    <p:sldId id="273" r:id="rId15"/>
    <p:sldId id="275" r:id="rId16"/>
    <p:sldId id="276"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5" autoAdjust="0"/>
    <p:restoredTop sz="94660"/>
  </p:normalViewPr>
  <p:slideViewPr>
    <p:cSldViewPr snapToGrid="0">
      <p:cViewPr varScale="1">
        <p:scale>
          <a:sx n="87" d="100"/>
          <a:sy n="87" d="100"/>
        </p:scale>
        <p:origin x="20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FE29B7A-032E-4B97-9397-23C60B2243CF}" type="datetimeFigureOut">
              <a:rPr lang="en-US" smtClean="0"/>
              <a:t>8/21/2016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1FA928-A421-4CEE-872A-62826AC050A6}" type="slidenum">
              <a:rPr lang="en-US" smtClean="0"/>
              <a:t>‹#›</a:t>
            </a:fld>
            <a:endParaRPr lang="en-US"/>
          </a:p>
        </p:txBody>
      </p:sp>
    </p:spTree>
    <p:extLst>
      <p:ext uri="{BB962C8B-B14F-4D97-AF65-F5344CB8AC3E}">
        <p14:creationId xmlns:p14="http://schemas.microsoft.com/office/powerpoint/2010/main" val="17096487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FE29B7A-032E-4B97-9397-23C60B2243CF}" type="datetimeFigureOut">
              <a:rPr lang="en-US" smtClean="0"/>
              <a:t>8/21/2016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1FA928-A421-4CEE-872A-62826AC050A6}" type="slidenum">
              <a:rPr lang="en-US" smtClean="0"/>
              <a:t>‹#›</a:t>
            </a:fld>
            <a:endParaRPr lang="en-US"/>
          </a:p>
        </p:txBody>
      </p:sp>
    </p:spTree>
    <p:extLst>
      <p:ext uri="{BB962C8B-B14F-4D97-AF65-F5344CB8AC3E}">
        <p14:creationId xmlns:p14="http://schemas.microsoft.com/office/powerpoint/2010/main" val="35573462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FE29B7A-032E-4B97-9397-23C60B2243CF}" type="datetimeFigureOut">
              <a:rPr lang="en-US" smtClean="0"/>
              <a:t>8/21/2016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1FA928-A421-4CEE-872A-62826AC050A6}" type="slidenum">
              <a:rPr lang="en-US" smtClean="0"/>
              <a:t>‹#›</a:t>
            </a:fld>
            <a:endParaRPr lang="en-US"/>
          </a:p>
        </p:txBody>
      </p:sp>
    </p:spTree>
    <p:extLst>
      <p:ext uri="{BB962C8B-B14F-4D97-AF65-F5344CB8AC3E}">
        <p14:creationId xmlns:p14="http://schemas.microsoft.com/office/powerpoint/2010/main" val="4283237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FE29B7A-032E-4B97-9397-23C60B2243CF}" type="datetimeFigureOut">
              <a:rPr lang="en-US" smtClean="0"/>
              <a:t>8/21/2016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1FA928-A421-4CEE-872A-62826AC050A6}" type="slidenum">
              <a:rPr lang="en-US" smtClean="0"/>
              <a:t>‹#›</a:t>
            </a:fld>
            <a:endParaRPr lang="en-US"/>
          </a:p>
        </p:txBody>
      </p:sp>
    </p:spTree>
    <p:extLst>
      <p:ext uri="{BB962C8B-B14F-4D97-AF65-F5344CB8AC3E}">
        <p14:creationId xmlns:p14="http://schemas.microsoft.com/office/powerpoint/2010/main" val="25741149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FE29B7A-032E-4B97-9397-23C60B2243CF}" type="datetimeFigureOut">
              <a:rPr lang="en-US" smtClean="0"/>
              <a:t>8/21/2016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1FA928-A421-4CEE-872A-62826AC050A6}" type="slidenum">
              <a:rPr lang="en-US" smtClean="0"/>
              <a:t>‹#›</a:t>
            </a:fld>
            <a:endParaRPr lang="en-US"/>
          </a:p>
        </p:txBody>
      </p:sp>
    </p:spTree>
    <p:extLst>
      <p:ext uri="{BB962C8B-B14F-4D97-AF65-F5344CB8AC3E}">
        <p14:creationId xmlns:p14="http://schemas.microsoft.com/office/powerpoint/2010/main" val="41035348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FE29B7A-032E-4B97-9397-23C60B2243CF}" type="datetimeFigureOut">
              <a:rPr lang="en-US" smtClean="0"/>
              <a:t>8/21/2016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1FA928-A421-4CEE-872A-62826AC050A6}" type="slidenum">
              <a:rPr lang="en-US" smtClean="0"/>
              <a:t>‹#›</a:t>
            </a:fld>
            <a:endParaRPr lang="en-US"/>
          </a:p>
        </p:txBody>
      </p:sp>
    </p:spTree>
    <p:extLst>
      <p:ext uri="{BB962C8B-B14F-4D97-AF65-F5344CB8AC3E}">
        <p14:creationId xmlns:p14="http://schemas.microsoft.com/office/powerpoint/2010/main" val="386802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FE29B7A-032E-4B97-9397-23C60B2243CF}" type="datetimeFigureOut">
              <a:rPr lang="en-US" smtClean="0"/>
              <a:t>8/21/2016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71FA928-A421-4CEE-872A-62826AC050A6}" type="slidenum">
              <a:rPr lang="en-US" smtClean="0"/>
              <a:t>‹#›</a:t>
            </a:fld>
            <a:endParaRPr lang="en-US"/>
          </a:p>
        </p:txBody>
      </p:sp>
    </p:spTree>
    <p:extLst>
      <p:ext uri="{BB962C8B-B14F-4D97-AF65-F5344CB8AC3E}">
        <p14:creationId xmlns:p14="http://schemas.microsoft.com/office/powerpoint/2010/main" val="30030312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FE29B7A-032E-4B97-9397-23C60B2243CF}" type="datetimeFigureOut">
              <a:rPr lang="en-US" smtClean="0"/>
              <a:t>8/21/2016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71FA928-A421-4CEE-872A-62826AC050A6}" type="slidenum">
              <a:rPr lang="en-US" smtClean="0"/>
              <a:t>‹#›</a:t>
            </a:fld>
            <a:endParaRPr lang="en-US"/>
          </a:p>
        </p:txBody>
      </p:sp>
    </p:spTree>
    <p:extLst>
      <p:ext uri="{BB962C8B-B14F-4D97-AF65-F5344CB8AC3E}">
        <p14:creationId xmlns:p14="http://schemas.microsoft.com/office/powerpoint/2010/main" val="24919429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E29B7A-032E-4B97-9397-23C60B2243CF}" type="datetimeFigureOut">
              <a:rPr lang="en-US" smtClean="0"/>
              <a:t>8/21/2016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71FA928-A421-4CEE-872A-62826AC050A6}" type="slidenum">
              <a:rPr lang="en-US" smtClean="0"/>
              <a:t>‹#›</a:t>
            </a:fld>
            <a:endParaRPr lang="en-US"/>
          </a:p>
        </p:txBody>
      </p:sp>
    </p:spTree>
    <p:extLst>
      <p:ext uri="{BB962C8B-B14F-4D97-AF65-F5344CB8AC3E}">
        <p14:creationId xmlns:p14="http://schemas.microsoft.com/office/powerpoint/2010/main" val="37476771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FE29B7A-032E-4B97-9397-23C60B2243CF}" type="datetimeFigureOut">
              <a:rPr lang="en-US" smtClean="0"/>
              <a:t>8/21/2016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1FA928-A421-4CEE-872A-62826AC050A6}" type="slidenum">
              <a:rPr lang="en-US" smtClean="0"/>
              <a:t>‹#›</a:t>
            </a:fld>
            <a:endParaRPr lang="en-US"/>
          </a:p>
        </p:txBody>
      </p:sp>
    </p:spTree>
    <p:extLst>
      <p:ext uri="{BB962C8B-B14F-4D97-AF65-F5344CB8AC3E}">
        <p14:creationId xmlns:p14="http://schemas.microsoft.com/office/powerpoint/2010/main" val="35785318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FE29B7A-032E-4B97-9397-23C60B2243CF}" type="datetimeFigureOut">
              <a:rPr lang="en-US" smtClean="0"/>
              <a:t>8/21/2016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1FA928-A421-4CEE-872A-62826AC050A6}" type="slidenum">
              <a:rPr lang="en-US" smtClean="0"/>
              <a:t>‹#›</a:t>
            </a:fld>
            <a:endParaRPr lang="en-US"/>
          </a:p>
        </p:txBody>
      </p:sp>
    </p:spTree>
    <p:extLst>
      <p:ext uri="{BB962C8B-B14F-4D97-AF65-F5344CB8AC3E}">
        <p14:creationId xmlns:p14="http://schemas.microsoft.com/office/powerpoint/2010/main" val="940046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E29B7A-032E-4B97-9397-23C60B2243CF}" type="datetimeFigureOut">
              <a:rPr lang="en-US" smtClean="0"/>
              <a:t>8/21/2016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1FA928-A421-4CEE-872A-62826AC050A6}" type="slidenum">
              <a:rPr lang="en-US" smtClean="0"/>
              <a:t>‹#›</a:t>
            </a:fld>
            <a:endParaRPr lang="en-US"/>
          </a:p>
        </p:txBody>
      </p:sp>
    </p:spTree>
    <p:extLst>
      <p:ext uri="{BB962C8B-B14F-4D97-AF65-F5344CB8AC3E}">
        <p14:creationId xmlns:p14="http://schemas.microsoft.com/office/powerpoint/2010/main" val="16458208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biblegateway.com/passage/?search=Matthew+6:24&amp;version=KJV"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Numbers 23:19</a:t>
            </a:r>
          </a:p>
        </p:txBody>
      </p:sp>
      <p:sp>
        <p:nvSpPr>
          <p:cNvPr id="3" name="Subtitle 2"/>
          <p:cNvSpPr>
            <a:spLocks noGrp="1"/>
          </p:cNvSpPr>
          <p:nvPr>
            <p:ph type="subTitle" idx="1"/>
          </p:nvPr>
        </p:nvSpPr>
        <p:spPr/>
        <p:txBody>
          <a:bodyPr>
            <a:normAutofit fontScale="92500" lnSpcReduction="10000"/>
          </a:bodyPr>
          <a:lstStyle/>
          <a:p>
            <a:r>
              <a:rPr lang="en-US" sz="6000" b="1" dirty="0">
                <a:solidFill>
                  <a:srgbClr val="7030A0"/>
                </a:solidFill>
              </a:rPr>
              <a:t>God is not a man:</a:t>
            </a:r>
          </a:p>
          <a:p>
            <a:r>
              <a:rPr lang="en-US" sz="6000" b="1" dirty="0">
                <a:solidFill>
                  <a:srgbClr val="7030A0"/>
                </a:solidFill>
              </a:rPr>
              <a:t>God is God!</a:t>
            </a:r>
          </a:p>
        </p:txBody>
      </p:sp>
    </p:spTree>
    <p:extLst>
      <p:ext uri="{BB962C8B-B14F-4D97-AF65-F5344CB8AC3E}">
        <p14:creationId xmlns:p14="http://schemas.microsoft.com/office/powerpoint/2010/main" val="17118833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36599" y="112889"/>
            <a:ext cx="11139311" cy="6335008"/>
          </a:xfrm>
        </p:spPr>
        <p:txBody>
          <a:bodyPr>
            <a:normAutofit fontScale="47500" lnSpcReduction="20000"/>
          </a:bodyPr>
          <a:lstStyle/>
          <a:p>
            <a:r>
              <a:rPr lang="en-US" sz="6400" b="1" dirty="0"/>
              <a:t>#2  He wanted the praise of men as well as the praise Of God.</a:t>
            </a:r>
          </a:p>
          <a:p>
            <a:r>
              <a:rPr lang="en-US" sz="4600" b="1" dirty="0">
                <a:solidFill>
                  <a:srgbClr val="0070C0"/>
                </a:solidFill>
              </a:rPr>
              <a:t>   Sounds familiar:   John 12: </a:t>
            </a:r>
            <a:r>
              <a:rPr lang="en-US" sz="4600" b="1" baseline="30000" dirty="0">
                <a:solidFill>
                  <a:srgbClr val="0070C0"/>
                </a:solidFill>
              </a:rPr>
              <a:t>42 </a:t>
            </a:r>
            <a:r>
              <a:rPr lang="en-US" sz="4600" b="1" dirty="0">
                <a:solidFill>
                  <a:srgbClr val="0070C0"/>
                </a:solidFill>
              </a:rPr>
              <a:t>Nevertheless among the chief rulers also many believed on him; but because of the Pharisees they did not confess him, lest they should be put out of the synagogue:</a:t>
            </a:r>
          </a:p>
          <a:p>
            <a:r>
              <a:rPr lang="en-US" sz="4600" b="1" baseline="30000" dirty="0">
                <a:solidFill>
                  <a:srgbClr val="0070C0"/>
                </a:solidFill>
              </a:rPr>
              <a:t>43 </a:t>
            </a:r>
            <a:r>
              <a:rPr lang="en-US" sz="4600" b="1" dirty="0">
                <a:solidFill>
                  <a:srgbClr val="0070C0"/>
                </a:solidFill>
              </a:rPr>
              <a:t>For they loved the praise of men more than the praise of God.</a:t>
            </a:r>
          </a:p>
          <a:p>
            <a:r>
              <a:rPr lang="en-US" sz="4600" b="1" dirty="0">
                <a:solidFill>
                  <a:srgbClr val="0070C0"/>
                </a:solidFill>
              </a:rPr>
              <a:t>    Are we like that? </a:t>
            </a:r>
          </a:p>
          <a:p>
            <a:endParaRPr lang="en-US" sz="4600" b="1" dirty="0">
              <a:solidFill>
                <a:srgbClr val="0070C0"/>
              </a:solidFill>
            </a:endParaRPr>
          </a:p>
          <a:p>
            <a:r>
              <a:rPr lang="en-US" sz="4600" b="1" dirty="0">
                <a:solidFill>
                  <a:srgbClr val="C00000"/>
                </a:solidFill>
              </a:rPr>
              <a:t>Acts 5:1  But a certain man named Ananias, with </a:t>
            </a:r>
            <a:r>
              <a:rPr lang="en-US" sz="4600" b="1" dirty="0" err="1">
                <a:solidFill>
                  <a:srgbClr val="C00000"/>
                </a:solidFill>
              </a:rPr>
              <a:t>Sapphira</a:t>
            </a:r>
            <a:r>
              <a:rPr lang="en-US" sz="4600" b="1" dirty="0">
                <a:solidFill>
                  <a:srgbClr val="C00000"/>
                </a:solidFill>
              </a:rPr>
              <a:t> his wife</a:t>
            </a:r>
          </a:p>
          <a:p>
            <a:r>
              <a:rPr lang="en-US" sz="4600" dirty="0">
                <a:hlinkClick r:id="rId2"/>
              </a:rPr>
              <a:t>Matthew 6:24</a:t>
            </a:r>
            <a:endParaRPr lang="en-US" sz="4600" dirty="0"/>
          </a:p>
          <a:p>
            <a:r>
              <a:rPr lang="en-US" sz="4600" dirty="0"/>
              <a:t>No man can </a:t>
            </a:r>
            <a:r>
              <a:rPr lang="en-US" sz="4600" b="1" dirty="0"/>
              <a:t>serve</a:t>
            </a:r>
            <a:r>
              <a:rPr lang="en-US" sz="4600" dirty="0"/>
              <a:t> two masters: for either he will hate the one, </a:t>
            </a:r>
            <a:r>
              <a:rPr lang="en-US" sz="4600" b="1" dirty="0"/>
              <a:t>and</a:t>
            </a:r>
            <a:r>
              <a:rPr lang="en-US" sz="4600" dirty="0"/>
              <a:t> love the other; or else he will hold to the one, </a:t>
            </a:r>
            <a:r>
              <a:rPr lang="en-US" sz="4600" b="1" dirty="0"/>
              <a:t>and</a:t>
            </a:r>
            <a:r>
              <a:rPr lang="en-US" sz="4600" dirty="0"/>
              <a:t> despise the other. Ye </a:t>
            </a:r>
            <a:r>
              <a:rPr lang="en-US" sz="4600" b="1" dirty="0"/>
              <a:t>cannot</a:t>
            </a:r>
            <a:r>
              <a:rPr lang="en-US" sz="4600" dirty="0"/>
              <a:t> </a:t>
            </a:r>
            <a:r>
              <a:rPr lang="en-US" sz="4600" b="1" dirty="0"/>
              <a:t>serve</a:t>
            </a:r>
            <a:r>
              <a:rPr lang="en-US" sz="4600" dirty="0"/>
              <a:t> </a:t>
            </a:r>
            <a:r>
              <a:rPr lang="en-US" sz="4600" b="1" dirty="0"/>
              <a:t>God</a:t>
            </a:r>
            <a:r>
              <a:rPr lang="en-US" sz="4600" dirty="0"/>
              <a:t> </a:t>
            </a:r>
            <a:r>
              <a:rPr lang="en-US" sz="4600" b="1" dirty="0"/>
              <a:t>and</a:t>
            </a:r>
            <a:r>
              <a:rPr lang="en-US" sz="4600" dirty="0"/>
              <a:t> </a:t>
            </a:r>
            <a:r>
              <a:rPr lang="en-US" sz="4600" b="1" dirty="0"/>
              <a:t>mammon</a:t>
            </a:r>
            <a:r>
              <a:rPr lang="en-US" sz="4600" dirty="0"/>
              <a:t>.</a:t>
            </a:r>
          </a:p>
          <a:p>
            <a:r>
              <a:rPr lang="en-US" sz="7300" b="1" i="1" dirty="0"/>
              <a:t>Cf.  Rich young man.  Matt. 19:16-22</a:t>
            </a:r>
          </a:p>
          <a:p>
            <a:r>
              <a:rPr lang="en-US" sz="7300" b="1" i="1" dirty="0"/>
              <a:t>                            </a:t>
            </a:r>
            <a:r>
              <a:rPr lang="en-US" sz="16800" i="1" dirty="0">
                <a:solidFill>
                  <a:srgbClr val="7030A0"/>
                </a:solidFill>
              </a:rPr>
              <a:t>God is God!</a:t>
            </a:r>
          </a:p>
          <a:p>
            <a:endParaRPr lang="en-US" sz="3200" b="1" dirty="0">
              <a:solidFill>
                <a:srgbClr val="C00000"/>
              </a:solidFill>
            </a:endParaRPr>
          </a:p>
          <a:p>
            <a:endParaRPr lang="en-US" dirty="0"/>
          </a:p>
          <a:p>
            <a:r>
              <a:rPr lang="en-US" dirty="0"/>
              <a:t>   ‘</a:t>
            </a:r>
          </a:p>
        </p:txBody>
      </p:sp>
    </p:spTree>
    <p:extLst>
      <p:ext uri="{BB962C8B-B14F-4D97-AF65-F5344CB8AC3E}">
        <p14:creationId xmlns:p14="http://schemas.microsoft.com/office/powerpoint/2010/main" val="34690594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5467" y="158044"/>
            <a:ext cx="11218333" cy="6524978"/>
          </a:xfrm>
        </p:spPr>
        <p:txBody>
          <a:bodyPr>
            <a:normAutofit lnSpcReduction="10000"/>
          </a:bodyPr>
          <a:lstStyle/>
          <a:p>
            <a:r>
              <a:rPr lang="en-US" sz="3600" b="1" dirty="0"/>
              <a:t>#3  His eternal soul  was at stake.  </a:t>
            </a:r>
          </a:p>
          <a:p>
            <a:r>
              <a:rPr lang="en-US" sz="3600" b="1" dirty="0"/>
              <a:t>  </a:t>
            </a:r>
            <a:r>
              <a:rPr lang="en-US" dirty="0"/>
              <a:t>Yet, he still </a:t>
            </a:r>
          </a:p>
          <a:p>
            <a:r>
              <a:rPr lang="en-US" dirty="0"/>
              <a:t>Longed for the honor that </a:t>
            </a:r>
            <a:r>
              <a:rPr lang="en-US" dirty="0" err="1"/>
              <a:t>Balak</a:t>
            </a:r>
            <a:r>
              <a:rPr lang="en-US" dirty="0"/>
              <a:t> had promised</a:t>
            </a:r>
          </a:p>
          <a:p>
            <a:r>
              <a:rPr lang="en-US" dirty="0"/>
              <a:t>Him and the material goods promised to him.</a:t>
            </a:r>
          </a:p>
          <a:p>
            <a:r>
              <a:rPr lang="en-US" dirty="0"/>
              <a:t>  Numbers 23:10</a:t>
            </a:r>
          </a:p>
          <a:p>
            <a:r>
              <a:rPr lang="en-US" dirty="0"/>
              <a:t>   </a:t>
            </a:r>
            <a:r>
              <a:rPr lang="en-US" b="1" baseline="30000" dirty="0">
                <a:solidFill>
                  <a:srgbClr val="7030A0"/>
                </a:solidFill>
              </a:rPr>
              <a:t>10 </a:t>
            </a:r>
            <a:r>
              <a:rPr lang="en-US" b="1" dirty="0">
                <a:solidFill>
                  <a:srgbClr val="7030A0"/>
                </a:solidFill>
              </a:rPr>
              <a:t>Who can count the dust of Jacob, and the number of the fourth part of Israel? Let me die the death of the righteous, and let my last end be like his!</a:t>
            </a:r>
          </a:p>
          <a:p>
            <a:r>
              <a:rPr lang="en-US" dirty="0"/>
              <a:t>    Yet, how tragic that he failed to live like that!   Are we like that?  </a:t>
            </a:r>
          </a:p>
          <a:p>
            <a:r>
              <a:rPr lang="en-US" dirty="0"/>
              <a:t>    Numbers 25:1-6  Balaam  later told </a:t>
            </a:r>
            <a:r>
              <a:rPr lang="en-US" dirty="0" err="1"/>
              <a:t>Balak</a:t>
            </a:r>
            <a:r>
              <a:rPr lang="en-US" dirty="0"/>
              <a:t> what would destroy</a:t>
            </a:r>
          </a:p>
          <a:p>
            <a:r>
              <a:rPr lang="en-US" dirty="0"/>
              <a:t>Many of the Israelites:  Get them to sin by eating food offered</a:t>
            </a:r>
          </a:p>
          <a:p>
            <a:r>
              <a:rPr lang="en-US" dirty="0"/>
              <a:t>To their idols and committed sexual immorality. (cf.Rev.2:14)</a:t>
            </a:r>
          </a:p>
          <a:p>
            <a:r>
              <a:rPr lang="en-US" dirty="0"/>
              <a:t>   24,000 were killed!!!</a:t>
            </a:r>
          </a:p>
          <a:p>
            <a:r>
              <a:rPr lang="en-US" dirty="0"/>
              <a:t>                  </a:t>
            </a:r>
            <a:r>
              <a:rPr lang="en-US" b="1" u="sng" dirty="0">
                <a:solidFill>
                  <a:srgbClr val="7030A0"/>
                </a:solidFill>
              </a:rPr>
              <a:t>God is God!!</a:t>
            </a:r>
          </a:p>
        </p:txBody>
      </p:sp>
    </p:spTree>
    <p:extLst>
      <p:ext uri="{BB962C8B-B14F-4D97-AF65-F5344CB8AC3E}">
        <p14:creationId xmlns:p14="http://schemas.microsoft.com/office/powerpoint/2010/main" val="3826583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489" y="304800"/>
            <a:ext cx="11139311" cy="6553200"/>
          </a:xfrm>
        </p:spPr>
        <p:txBody>
          <a:bodyPr>
            <a:normAutofit lnSpcReduction="10000"/>
          </a:bodyPr>
          <a:lstStyle/>
          <a:p>
            <a:r>
              <a:rPr lang="en-US" sz="4400" b="1" dirty="0"/>
              <a:t>Satan’s tactics haven’t changed all that much.</a:t>
            </a:r>
          </a:p>
          <a:p>
            <a:r>
              <a:rPr lang="en-US" sz="4400" b="1" dirty="0"/>
              <a:t>If he cannot curse God’s people directly, he will Try the back-door </a:t>
            </a:r>
            <a:r>
              <a:rPr lang="en-US" sz="4400" b="1" dirty="0" err="1"/>
              <a:t>approach,and</a:t>
            </a:r>
            <a:r>
              <a:rPr lang="en-US" sz="4400" b="1" dirty="0"/>
              <a:t> convince us That immorality is alright and just serve God The way you want.   </a:t>
            </a:r>
          </a:p>
          <a:p>
            <a:r>
              <a:rPr lang="en-US" sz="4400" b="1" dirty="0"/>
              <a:t>    Prov. 14:12</a:t>
            </a:r>
          </a:p>
          <a:p>
            <a:r>
              <a:rPr lang="en-US" sz="4400" b="1" dirty="0"/>
              <a:t>    </a:t>
            </a:r>
            <a:r>
              <a:rPr lang="en-US" sz="4400" b="1" dirty="0" err="1"/>
              <a:t>Jerm</a:t>
            </a:r>
            <a:r>
              <a:rPr lang="en-US" sz="4400" b="1" dirty="0"/>
              <a:t>. 10:23</a:t>
            </a:r>
          </a:p>
          <a:p>
            <a:r>
              <a:rPr lang="en-US" sz="4400" b="1" dirty="0"/>
              <a:t>    Heb. 5:8-9</a:t>
            </a:r>
          </a:p>
          <a:p>
            <a:r>
              <a:rPr lang="en-US" sz="4400" b="1" dirty="0"/>
              <a:t>                          </a:t>
            </a:r>
            <a:r>
              <a:rPr lang="en-US" sz="4400" b="1" dirty="0">
                <a:solidFill>
                  <a:srgbClr val="7030A0"/>
                </a:solidFill>
              </a:rPr>
              <a:t>God is God!</a:t>
            </a:r>
          </a:p>
          <a:p>
            <a:r>
              <a:rPr lang="en-US" dirty="0"/>
              <a:t>    </a:t>
            </a:r>
          </a:p>
        </p:txBody>
      </p:sp>
    </p:spTree>
    <p:extLst>
      <p:ext uri="{BB962C8B-B14F-4D97-AF65-F5344CB8AC3E}">
        <p14:creationId xmlns:p14="http://schemas.microsoft.com/office/powerpoint/2010/main" val="12466884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2889" y="316088"/>
            <a:ext cx="11830755" cy="6445955"/>
          </a:xfrm>
        </p:spPr>
        <p:txBody>
          <a:bodyPr>
            <a:normAutofit fontScale="32500" lnSpcReduction="20000"/>
          </a:bodyPr>
          <a:lstStyle/>
          <a:p>
            <a:pPr marL="0" indent="0">
              <a:buNone/>
            </a:pPr>
            <a:r>
              <a:rPr lang="en-US" sz="7000" b="1" i="1" u="sng" dirty="0">
                <a:solidFill>
                  <a:srgbClr val="00B0F0"/>
                </a:solidFill>
              </a:rPr>
              <a:t>#4  God is to be glorified and respected as being the true</a:t>
            </a:r>
          </a:p>
          <a:p>
            <a:pPr marL="0" indent="0">
              <a:buNone/>
            </a:pPr>
            <a:r>
              <a:rPr lang="en-US" sz="7000" b="1" i="1" u="sng" dirty="0">
                <a:solidFill>
                  <a:srgbClr val="00B0F0"/>
                </a:solidFill>
              </a:rPr>
              <a:t>And living God.</a:t>
            </a:r>
          </a:p>
          <a:p>
            <a:pPr marL="0" indent="0">
              <a:buNone/>
            </a:pPr>
            <a:r>
              <a:rPr lang="en-US" sz="7000" dirty="0"/>
              <a:t>    A)  His name is Holy and Reverend… Psalms 111:9</a:t>
            </a:r>
          </a:p>
          <a:p>
            <a:pPr marL="0" indent="0">
              <a:buNone/>
            </a:pPr>
            <a:r>
              <a:rPr lang="en-US" sz="7000" dirty="0"/>
              <a:t>         </a:t>
            </a:r>
            <a:r>
              <a:rPr lang="en-US" sz="7000" baseline="30000" dirty="0"/>
              <a:t>9 </a:t>
            </a:r>
            <a:r>
              <a:rPr lang="en-US" sz="7000" dirty="0"/>
              <a:t>He sent redemption unto his people: he hath commanded his covenant for ever: holy and reverend is his name.</a:t>
            </a:r>
          </a:p>
          <a:p>
            <a:pPr marL="0" indent="0">
              <a:buNone/>
            </a:pPr>
            <a:r>
              <a:rPr lang="en-US" sz="7000" dirty="0"/>
              <a:t>   B)  Should a preacher or minister be called “Reverend”?    </a:t>
            </a:r>
            <a:r>
              <a:rPr lang="en-US" sz="8000" b="1" dirty="0">
                <a:solidFill>
                  <a:srgbClr val="7030A0"/>
                </a:solidFill>
              </a:rPr>
              <a:t>NO</a:t>
            </a:r>
          </a:p>
          <a:p>
            <a:pPr marL="0" indent="0">
              <a:buNone/>
            </a:pPr>
            <a:r>
              <a:rPr lang="en-US" sz="7000" dirty="0"/>
              <a:t>   No man, including any minister, has a name worthy of such</a:t>
            </a:r>
          </a:p>
          <a:p>
            <a:pPr marL="0" indent="0">
              <a:buNone/>
            </a:pPr>
            <a:r>
              <a:rPr lang="en-US" sz="7000" dirty="0"/>
              <a:t>  respect or worship!  (Matt. 23:8-11)</a:t>
            </a:r>
          </a:p>
          <a:p>
            <a:pPr marL="0" indent="0">
              <a:buNone/>
            </a:pPr>
            <a:endParaRPr lang="en-US" sz="7000" dirty="0"/>
          </a:p>
          <a:p>
            <a:r>
              <a:rPr lang="en-US" sz="7000" b="1" dirty="0"/>
              <a:t>        Exodus 20:7  </a:t>
            </a:r>
            <a:r>
              <a:rPr lang="en-US" sz="7000" b="1" baseline="30000" dirty="0"/>
              <a:t>7 </a:t>
            </a:r>
            <a:r>
              <a:rPr lang="en-US" sz="7000" b="1" dirty="0"/>
              <a:t>Thou shalt not take the name of the </a:t>
            </a:r>
            <a:r>
              <a:rPr lang="en-US" sz="7000" b="1" cap="small" dirty="0">
                <a:effectLst/>
              </a:rPr>
              <a:t>Lord</a:t>
            </a:r>
            <a:r>
              <a:rPr lang="en-US" sz="7000" b="1" dirty="0"/>
              <a:t> thy God in vain; for the </a:t>
            </a:r>
            <a:r>
              <a:rPr lang="en-US" sz="7000" b="1" cap="small" dirty="0">
                <a:effectLst/>
              </a:rPr>
              <a:t>Lord</a:t>
            </a:r>
            <a:r>
              <a:rPr lang="en-US" sz="7000" b="1" dirty="0"/>
              <a:t> will not hold him guiltless that taketh his name in vain</a:t>
            </a:r>
          </a:p>
          <a:p>
            <a:r>
              <a:rPr lang="en-US" sz="7000" b="1" dirty="0"/>
              <a:t>        Deut. 5:11  </a:t>
            </a:r>
            <a:r>
              <a:rPr lang="en-US" sz="7000" b="1" baseline="30000" dirty="0"/>
              <a:t>11 </a:t>
            </a:r>
            <a:r>
              <a:rPr lang="en-US" sz="7000" b="1" dirty="0"/>
              <a:t>Thou shalt not take the name of the </a:t>
            </a:r>
            <a:r>
              <a:rPr lang="en-US" sz="7000" b="1" cap="small" dirty="0">
                <a:effectLst/>
              </a:rPr>
              <a:t>Lord</a:t>
            </a:r>
            <a:r>
              <a:rPr lang="en-US" sz="7000" b="1" dirty="0"/>
              <a:t> thy God in vain: for the </a:t>
            </a:r>
            <a:r>
              <a:rPr lang="en-US" sz="7000" b="1" cap="small" dirty="0">
                <a:effectLst/>
              </a:rPr>
              <a:t>Lord</a:t>
            </a:r>
            <a:r>
              <a:rPr lang="en-US" sz="7000" b="1" dirty="0"/>
              <a:t> will not hold him guiltless that taketh his name in vain.</a:t>
            </a:r>
          </a:p>
          <a:p>
            <a:r>
              <a:rPr lang="en-US" sz="7000" b="1" dirty="0"/>
              <a:t>        </a:t>
            </a:r>
          </a:p>
          <a:p>
            <a:r>
              <a:rPr lang="en-US" sz="9800" u="sng" dirty="0">
                <a:solidFill>
                  <a:srgbClr val="7030A0"/>
                </a:solidFill>
              </a:rPr>
              <a:t>      God    Is    God!</a:t>
            </a:r>
          </a:p>
          <a:p>
            <a:endParaRPr lang="en-US" dirty="0"/>
          </a:p>
          <a:p>
            <a:pPr marL="0" indent="0">
              <a:buNone/>
            </a:pPr>
            <a:endParaRPr lang="en-US" dirty="0"/>
          </a:p>
          <a:p>
            <a:pPr marL="0" indent="0">
              <a:buNone/>
            </a:pPr>
            <a:r>
              <a:rPr lang="en-US" dirty="0"/>
              <a:t>        </a:t>
            </a:r>
          </a:p>
          <a:p>
            <a:pPr marL="0" indent="0">
              <a:buNone/>
            </a:pPr>
            <a:r>
              <a:rPr lang="en-US" dirty="0"/>
              <a:t>          </a:t>
            </a:r>
          </a:p>
        </p:txBody>
      </p:sp>
    </p:spTree>
    <p:extLst>
      <p:ext uri="{BB962C8B-B14F-4D97-AF65-F5344CB8AC3E}">
        <p14:creationId xmlns:p14="http://schemas.microsoft.com/office/powerpoint/2010/main" val="23921290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solidFill>
                  <a:srgbClr val="00B050"/>
                </a:solidFill>
              </a:rPr>
              <a:t>All of us need to remember these facts </a:t>
            </a:r>
            <a:br>
              <a:rPr lang="en-US" b="1" u="sng" dirty="0">
                <a:solidFill>
                  <a:srgbClr val="00B050"/>
                </a:solidFill>
              </a:rPr>
            </a:br>
            <a:r>
              <a:rPr lang="en-US" b="1" u="sng" dirty="0">
                <a:solidFill>
                  <a:srgbClr val="00B050"/>
                </a:solidFill>
              </a:rPr>
              <a:t>about God</a:t>
            </a:r>
          </a:p>
        </p:txBody>
      </p:sp>
      <p:sp>
        <p:nvSpPr>
          <p:cNvPr id="3" name="Content Placeholder 2"/>
          <p:cNvSpPr>
            <a:spLocks noGrp="1"/>
          </p:cNvSpPr>
          <p:nvPr>
            <p:ph idx="1"/>
          </p:nvPr>
        </p:nvSpPr>
        <p:spPr/>
        <p:txBody>
          <a:bodyPr>
            <a:normAutofit lnSpcReduction="10000"/>
          </a:bodyPr>
          <a:lstStyle/>
          <a:p>
            <a:r>
              <a:rPr lang="en-US" b="1" dirty="0">
                <a:solidFill>
                  <a:srgbClr val="7030A0"/>
                </a:solidFill>
              </a:rPr>
              <a:t>#1  </a:t>
            </a:r>
            <a:r>
              <a:rPr lang="en-US" b="1" i="1" u="sng" dirty="0">
                <a:solidFill>
                  <a:srgbClr val="7030A0"/>
                </a:solidFill>
              </a:rPr>
              <a:t>God is not a man.  Num. 23:19</a:t>
            </a:r>
          </a:p>
          <a:p>
            <a:r>
              <a:rPr lang="en-US" dirty="0">
                <a:solidFill>
                  <a:srgbClr val="00B0F0"/>
                </a:solidFill>
              </a:rPr>
              <a:t>#</a:t>
            </a:r>
            <a:r>
              <a:rPr lang="en-US" b="1" i="1" u="sng" dirty="0">
                <a:solidFill>
                  <a:srgbClr val="00B0F0"/>
                </a:solidFill>
              </a:rPr>
              <a:t>2  No man can see God and live.  Ex. 33:20</a:t>
            </a:r>
          </a:p>
          <a:p>
            <a:r>
              <a:rPr lang="en-US" dirty="0"/>
              <a:t>       </a:t>
            </a:r>
            <a:r>
              <a:rPr lang="en-US" baseline="30000" dirty="0"/>
              <a:t>20 </a:t>
            </a:r>
            <a:r>
              <a:rPr lang="en-US" dirty="0"/>
              <a:t>And he said, Thou canst not see my face: for there shall no man see me, and live. </a:t>
            </a:r>
          </a:p>
          <a:p>
            <a:r>
              <a:rPr lang="en-US" dirty="0"/>
              <a:t>     Why?   </a:t>
            </a:r>
          </a:p>
          <a:p>
            <a:r>
              <a:rPr lang="en-US" dirty="0"/>
              <a:t>1.  God is invisible.  I Tim. 1:17</a:t>
            </a:r>
            <a:r>
              <a:rPr lang="en-US" baseline="30000" dirty="0"/>
              <a:t>17 </a:t>
            </a:r>
            <a:r>
              <a:rPr lang="en-US" dirty="0"/>
              <a:t>Now unto the King eternal, immortal, invisible, the only wise God, be </a:t>
            </a:r>
            <a:r>
              <a:rPr lang="en-US" dirty="0" err="1"/>
              <a:t>honour</a:t>
            </a:r>
            <a:r>
              <a:rPr lang="en-US" dirty="0"/>
              <a:t> and glory for ever and ever. Amen.</a:t>
            </a:r>
          </a:p>
          <a:p>
            <a:r>
              <a:rPr lang="en-US" dirty="0"/>
              <a:t>2.  A man will die if he sees God face to face.  Ex. 33:20  ‘no man shall</a:t>
            </a:r>
          </a:p>
          <a:p>
            <a:r>
              <a:rPr lang="en-US" dirty="0"/>
              <a:t>  see me, and live.</a:t>
            </a:r>
          </a:p>
        </p:txBody>
      </p:sp>
    </p:spTree>
    <p:extLst>
      <p:ext uri="{BB962C8B-B14F-4D97-AF65-F5344CB8AC3E}">
        <p14:creationId xmlns:p14="http://schemas.microsoft.com/office/powerpoint/2010/main" val="23317549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1475" y="330199"/>
            <a:ext cx="11563350" cy="6423025"/>
          </a:xfrm>
        </p:spPr>
        <p:txBody>
          <a:bodyPr>
            <a:normAutofit/>
          </a:bodyPr>
          <a:lstStyle/>
          <a:p>
            <a:r>
              <a:rPr lang="en-US" sz="3600" b="1" i="1" u="sng" dirty="0">
                <a:solidFill>
                  <a:srgbClr val="7030A0"/>
                </a:solidFill>
              </a:rPr>
              <a:t>#3 God’s thoughts, God’s ways, God’s doings…are not</a:t>
            </a:r>
          </a:p>
          <a:p>
            <a:r>
              <a:rPr lang="en-US" sz="3600" b="1" i="1" u="sng" dirty="0">
                <a:solidFill>
                  <a:srgbClr val="7030A0"/>
                </a:solidFill>
              </a:rPr>
              <a:t>Man’s.</a:t>
            </a:r>
          </a:p>
          <a:p>
            <a:r>
              <a:rPr lang="en-US" sz="3600" dirty="0"/>
              <a:t>    I Sam. 16:7   </a:t>
            </a:r>
          </a:p>
          <a:p>
            <a:r>
              <a:rPr lang="en-US" sz="3600" dirty="0"/>
              <a:t>    Isa. 55:8,9 </a:t>
            </a:r>
          </a:p>
          <a:p>
            <a:r>
              <a:rPr lang="en-US" sz="3600" dirty="0"/>
              <a:t>    Speak where God speaks:  be Silent where God is</a:t>
            </a:r>
          </a:p>
          <a:p>
            <a:r>
              <a:rPr lang="en-US" sz="3600" dirty="0"/>
              <a:t>       Silent.  I Pet. 4:11;  Prov. 30:5-6</a:t>
            </a:r>
          </a:p>
          <a:p>
            <a:endParaRPr lang="en-US" sz="3600" dirty="0"/>
          </a:p>
          <a:p>
            <a:r>
              <a:rPr lang="en-US" sz="3600" dirty="0"/>
              <a:t>              </a:t>
            </a:r>
            <a:r>
              <a:rPr lang="en-US" sz="6600" b="1" u="sng" dirty="0">
                <a:solidFill>
                  <a:srgbClr val="7030A0"/>
                </a:solidFill>
              </a:rPr>
              <a:t>God  Is   God!!</a:t>
            </a:r>
            <a:endParaRPr lang="en-US" sz="3600" b="1" u="sng" dirty="0">
              <a:solidFill>
                <a:srgbClr val="7030A0"/>
              </a:solidFill>
            </a:endParaRPr>
          </a:p>
        </p:txBody>
      </p:sp>
    </p:spTree>
    <p:extLst>
      <p:ext uri="{BB962C8B-B14F-4D97-AF65-F5344CB8AC3E}">
        <p14:creationId xmlns:p14="http://schemas.microsoft.com/office/powerpoint/2010/main" val="3021689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solidFill>
                  <a:srgbClr val="7030A0"/>
                </a:solidFill>
              </a:rPr>
              <a:t>Sin promises -   but cannot deliver!</a:t>
            </a:r>
          </a:p>
        </p:txBody>
      </p:sp>
      <p:sp>
        <p:nvSpPr>
          <p:cNvPr id="3" name="Content Placeholder 2"/>
          <p:cNvSpPr>
            <a:spLocks noGrp="1"/>
          </p:cNvSpPr>
          <p:nvPr>
            <p:ph idx="1"/>
          </p:nvPr>
        </p:nvSpPr>
        <p:spPr/>
        <p:txBody>
          <a:bodyPr>
            <a:normAutofit lnSpcReduction="10000"/>
          </a:bodyPr>
          <a:lstStyle/>
          <a:p>
            <a:r>
              <a:rPr lang="en-US" sz="3200" dirty="0"/>
              <a:t>Rom. 15:4  </a:t>
            </a:r>
          </a:p>
          <a:p>
            <a:r>
              <a:rPr lang="en-US" sz="3200" dirty="0"/>
              <a:t>Will we listen to God, do what God says, and</a:t>
            </a:r>
          </a:p>
          <a:p>
            <a:r>
              <a:rPr lang="en-US" sz="3200" dirty="0"/>
              <a:t>Walk humbly with our God with the right</a:t>
            </a:r>
          </a:p>
          <a:p>
            <a:r>
              <a:rPr lang="en-US" sz="3200" dirty="0"/>
              <a:t>Motive, a good heart and faithful steps taken</a:t>
            </a:r>
          </a:p>
          <a:p>
            <a:r>
              <a:rPr lang="en-US" sz="3200" dirty="0"/>
              <a:t>In the service of the King Jesus?  </a:t>
            </a:r>
          </a:p>
          <a:p>
            <a:endParaRPr lang="en-US" dirty="0"/>
          </a:p>
          <a:p>
            <a:r>
              <a:rPr lang="en-US" dirty="0"/>
              <a:t>    </a:t>
            </a:r>
            <a:r>
              <a:rPr lang="en-US" sz="4400" b="1" u="sng" dirty="0">
                <a:solidFill>
                  <a:srgbClr val="7030A0"/>
                </a:solidFill>
              </a:rPr>
              <a:t>God is God!</a:t>
            </a:r>
          </a:p>
          <a:p>
            <a:r>
              <a:rPr lang="en-US" dirty="0"/>
              <a:t>   </a:t>
            </a:r>
          </a:p>
        </p:txBody>
      </p:sp>
    </p:spTree>
    <p:extLst>
      <p:ext uri="{BB962C8B-B14F-4D97-AF65-F5344CB8AC3E}">
        <p14:creationId xmlns:p14="http://schemas.microsoft.com/office/powerpoint/2010/main" val="29573962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u="sng" dirty="0">
                <a:solidFill>
                  <a:srgbClr val="00B050"/>
                </a:solidFill>
              </a:rPr>
              <a:t>Balaam tells </a:t>
            </a:r>
            <a:r>
              <a:rPr lang="en-US" b="1" i="1" u="sng" dirty="0" err="1">
                <a:solidFill>
                  <a:srgbClr val="00B050"/>
                </a:solidFill>
              </a:rPr>
              <a:t>Balak</a:t>
            </a:r>
            <a:r>
              <a:rPr lang="en-US" b="1" i="1" u="sng" dirty="0">
                <a:solidFill>
                  <a:srgbClr val="00B050"/>
                </a:solidFill>
              </a:rPr>
              <a:t>:</a:t>
            </a:r>
          </a:p>
        </p:txBody>
      </p:sp>
      <p:sp>
        <p:nvSpPr>
          <p:cNvPr id="3" name="Content Placeholder 2"/>
          <p:cNvSpPr>
            <a:spLocks noGrp="1"/>
          </p:cNvSpPr>
          <p:nvPr>
            <p:ph idx="1"/>
          </p:nvPr>
        </p:nvSpPr>
        <p:spPr/>
        <p:txBody>
          <a:bodyPr/>
          <a:lstStyle/>
          <a:p>
            <a:r>
              <a:rPr lang="en-US" sz="4800" baseline="30000" dirty="0"/>
              <a:t>19 </a:t>
            </a:r>
            <a:r>
              <a:rPr lang="en-US" sz="4800" dirty="0"/>
              <a:t>God is not a man, that he should lie; neither the son of man, that he should repent: hath he said, and shall he not do it? or hath he spoken, and shall he not make it good?</a:t>
            </a:r>
          </a:p>
          <a:p>
            <a:pPr marL="0" indent="0">
              <a:buNone/>
            </a:pPr>
            <a:r>
              <a:rPr lang="en-US" sz="4800" dirty="0"/>
              <a:t>        God is God!</a:t>
            </a:r>
          </a:p>
          <a:p>
            <a:endParaRPr lang="en-US" dirty="0"/>
          </a:p>
        </p:txBody>
      </p:sp>
    </p:spTree>
    <p:extLst>
      <p:ext uri="{BB962C8B-B14F-4D97-AF65-F5344CB8AC3E}">
        <p14:creationId xmlns:p14="http://schemas.microsoft.com/office/powerpoint/2010/main" val="21173547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0000"/>
                </a:solidFill>
              </a:rPr>
              <a:t>Numbers 22-24  and Numbers 25</a:t>
            </a:r>
          </a:p>
        </p:txBody>
      </p:sp>
      <p:sp>
        <p:nvSpPr>
          <p:cNvPr id="3" name="Content Placeholder 2"/>
          <p:cNvSpPr>
            <a:spLocks noGrp="1"/>
          </p:cNvSpPr>
          <p:nvPr>
            <p:ph idx="1"/>
          </p:nvPr>
        </p:nvSpPr>
        <p:spPr/>
        <p:txBody>
          <a:bodyPr>
            <a:normAutofit/>
          </a:bodyPr>
          <a:lstStyle/>
          <a:p>
            <a:r>
              <a:rPr lang="en-US" sz="3600" b="1" dirty="0" err="1"/>
              <a:t>Balak</a:t>
            </a:r>
            <a:r>
              <a:rPr lang="en-US" sz="3600" b="1" dirty="0"/>
              <a:t>:   King of Moab</a:t>
            </a:r>
          </a:p>
          <a:p>
            <a:r>
              <a:rPr lang="en-US" sz="3600" b="1" dirty="0"/>
              <a:t>              Afraid of the spread of the glory of Israel.</a:t>
            </a:r>
          </a:p>
          <a:p>
            <a:r>
              <a:rPr lang="en-US" sz="3600" b="1" dirty="0"/>
              <a:t>              He sends Princes to Balaam and urges him to     come and curse the Israelites.</a:t>
            </a:r>
          </a:p>
          <a:p>
            <a:r>
              <a:rPr lang="en-US" sz="3600" b="1" dirty="0"/>
              <a:t>              He assures Balaam that he will be rewarded</a:t>
            </a:r>
          </a:p>
          <a:p>
            <a:r>
              <a:rPr lang="en-US" sz="3600" b="1" dirty="0"/>
              <a:t>Handsomely for doing this …and be honored!</a:t>
            </a:r>
          </a:p>
        </p:txBody>
      </p:sp>
    </p:spTree>
    <p:extLst>
      <p:ext uri="{BB962C8B-B14F-4D97-AF65-F5344CB8AC3E}">
        <p14:creationId xmlns:p14="http://schemas.microsoft.com/office/powerpoint/2010/main" val="36197496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0" b="1" dirty="0">
                <a:solidFill>
                  <a:srgbClr val="FF0000"/>
                </a:solidFill>
              </a:rPr>
              <a:t>Balaam</a:t>
            </a:r>
          </a:p>
        </p:txBody>
      </p:sp>
      <p:sp>
        <p:nvSpPr>
          <p:cNvPr id="3" name="Content Placeholder 2"/>
          <p:cNvSpPr>
            <a:spLocks noGrp="1"/>
          </p:cNvSpPr>
          <p:nvPr>
            <p:ph idx="1"/>
          </p:nvPr>
        </p:nvSpPr>
        <p:spPr>
          <a:xfrm>
            <a:off x="838200" y="1825624"/>
            <a:ext cx="10515600" cy="5032375"/>
          </a:xfrm>
        </p:spPr>
        <p:txBody>
          <a:bodyPr>
            <a:noAutofit/>
          </a:bodyPr>
          <a:lstStyle/>
          <a:p>
            <a:r>
              <a:rPr lang="en-US" sz="3200" dirty="0"/>
              <a:t>A man who prophesied.</a:t>
            </a:r>
          </a:p>
          <a:p>
            <a:r>
              <a:rPr lang="en-US" sz="3200" dirty="0"/>
              <a:t>Balaam was told the mission of the Princes from </a:t>
            </a:r>
            <a:r>
              <a:rPr lang="en-US" sz="3200" dirty="0" err="1"/>
              <a:t>Balak</a:t>
            </a:r>
            <a:r>
              <a:rPr lang="en-US" sz="3200" dirty="0"/>
              <a:t>.  </a:t>
            </a:r>
          </a:p>
          <a:p>
            <a:r>
              <a:rPr lang="en-US" sz="3200" dirty="0"/>
              <a:t>He really wanted to go.</a:t>
            </a:r>
          </a:p>
          <a:p>
            <a:r>
              <a:rPr lang="en-US" sz="3200" dirty="0"/>
              <a:t>He told them to wait until tomorrow and he would </a:t>
            </a:r>
          </a:p>
          <a:p>
            <a:r>
              <a:rPr lang="en-US" sz="3200" dirty="0"/>
              <a:t>Inquire of God what he should do.</a:t>
            </a:r>
          </a:p>
          <a:p>
            <a:r>
              <a:rPr lang="en-US" sz="3200" dirty="0"/>
              <a:t>  He is told straightforwardly:   No.  Do not Go..</a:t>
            </a:r>
          </a:p>
          <a:p>
            <a:r>
              <a:rPr lang="en-US" sz="3200" dirty="0"/>
              <a:t>  That should have settled the matter.</a:t>
            </a:r>
          </a:p>
          <a:p>
            <a:r>
              <a:rPr lang="en-US" sz="3200" dirty="0"/>
              <a:t>  He sent the Princes of </a:t>
            </a:r>
            <a:r>
              <a:rPr lang="en-US" sz="3200" dirty="0" err="1"/>
              <a:t>Balak</a:t>
            </a:r>
            <a:r>
              <a:rPr lang="en-US" sz="3200" dirty="0"/>
              <a:t> back to him and told  him</a:t>
            </a:r>
          </a:p>
          <a:p>
            <a:r>
              <a:rPr lang="en-US" sz="3200" dirty="0"/>
              <a:t>  He could not come to him and do his bidding.</a:t>
            </a:r>
          </a:p>
        </p:txBody>
      </p:sp>
    </p:spTree>
    <p:extLst>
      <p:ext uri="{BB962C8B-B14F-4D97-AF65-F5344CB8AC3E}">
        <p14:creationId xmlns:p14="http://schemas.microsoft.com/office/powerpoint/2010/main" val="17449544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err="1">
                <a:solidFill>
                  <a:srgbClr val="FF0000"/>
                </a:solidFill>
              </a:rPr>
              <a:t>Balak’s</a:t>
            </a:r>
            <a:r>
              <a:rPr lang="en-US" sz="4800" b="1" dirty="0">
                <a:solidFill>
                  <a:srgbClr val="FF0000"/>
                </a:solidFill>
              </a:rPr>
              <a:t> response:</a:t>
            </a:r>
          </a:p>
        </p:txBody>
      </p:sp>
      <p:sp>
        <p:nvSpPr>
          <p:cNvPr id="3" name="Content Placeholder 2"/>
          <p:cNvSpPr>
            <a:spLocks noGrp="1"/>
          </p:cNvSpPr>
          <p:nvPr>
            <p:ph idx="1"/>
          </p:nvPr>
        </p:nvSpPr>
        <p:spPr/>
        <p:txBody>
          <a:bodyPr/>
          <a:lstStyle/>
          <a:p>
            <a:r>
              <a:rPr lang="en-US" dirty="0"/>
              <a:t>1.  </a:t>
            </a:r>
            <a:r>
              <a:rPr lang="en-US" dirty="0" err="1"/>
              <a:t>Balak</a:t>
            </a:r>
            <a:r>
              <a:rPr lang="en-US" dirty="0"/>
              <a:t> was not giving up.</a:t>
            </a:r>
          </a:p>
          <a:p>
            <a:r>
              <a:rPr lang="en-US" dirty="0"/>
              <a:t>2.  He sent more Princes and made the temptation even</a:t>
            </a:r>
          </a:p>
          <a:p>
            <a:r>
              <a:rPr lang="en-US" dirty="0"/>
              <a:t>     greater for Balaam.</a:t>
            </a:r>
          </a:p>
          <a:p>
            <a:r>
              <a:rPr lang="en-US" dirty="0"/>
              <a:t>3.  This time when Balaam inquired of God, God told him</a:t>
            </a:r>
          </a:p>
          <a:p>
            <a:r>
              <a:rPr lang="en-US" dirty="0"/>
              <a:t>To Go but that he must speak only what God put in his </a:t>
            </a:r>
          </a:p>
          <a:p>
            <a:r>
              <a:rPr lang="en-US" dirty="0"/>
              <a:t>Mouth.</a:t>
            </a:r>
          </a:p>
          <a:p>
            <a:r>
              <a:rPr lang="en-US" dirty="0"/>
              <a:t>4.  On their way, the donkey talks to Balaam.</a:t>
            </a:r>
          </a:p>
          <a:p>
            <a:r>
              <a:rPr lang="en-US" dirty="0"/>
              <a:t>5.  Balaam reaches </a:t>
            </a:r>
            <a:r>
              <a:rPr lang="en-US" dirty="0" err="1"/>
              <a:t>Balak</a:t>
            </a:r>
            <a:r>
              <a:rPr lang="en-US" dirty="0"/>
              <a:t> and ready to do his wishes</a:t>
            </a:r>
          </a:p>
        </p:txBody>
      </p:sp>
    </p:spTree>
    <p:extLst>
      <p:ext uri="{BB962C8B-B14F-4D97-AF65-F5344CB8AC3E}">
        <p14:creationId xmlns:p14="http://schemas.microsoft.com/office/powerpoint/2010/main" val="15650745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u="sng" dirty="0">
                <a:solidFill>
                  <a:srgbClr val="00B050"/>
                </a:solidFill>
              </a:rPr>
              <a:t>4</a:t>
            </a:r>
            <a:r>
              <a:rPr lang="en-US" i="1" u="sng">
                <a:solidFill>
                  <a:srgbClr val="00B050"/>
                </a:solidFill>
              </a:rPr>
              <a:t> </a:t>
            </a:r>
            <a:r>
              <a:rPr lang="en-US" i="1" u="sng" dirty="0">
                <a:solidFill>
                  <a:srgbClr val="00B050"/>
                </a:solidFill>
              </a:rPr>
              <a:t>Times:   7 altars are built and the offering</a:t>
            </a:r>
            <a:br>
              <a:rPr lang="en-US" i="1" u="sng" dirty="0">
                <a:solidFill>
                  <a:srgbClr val="00B050"/>
                </a:solidFill>
              </a:rPr>
            </a:br>
            <a:r>
              <a:rPr lang="en-US" i="1" u="sng" dirty="0">
                <a:solidFill>
                  <a:srgbClr val="00B050"/>
                </a:solidFill>
              </a:rPr>
              <a:t>was made.      </a:t>
            </a:r>
            <a:r>
              <a:rPr lang="en-US" dirty="0"/>
              <a:t>God is God!!</a:t>
            </a:r>
            <a:endParaRPr lang="en-US" i="1" u="sng" dirty="0">
              <a:solidFill>
                <a:srgbClr val="00B050"/>
              </a:solidFill>
            </a:endParaRPr>
          </a:p>
        </p:txBody>
      </p:sp>
      <p:sp>
        <p:nvSpPr>
          <p:cNvPr id="3" name="Content Placeholder 2"/>
          <p:cNvSpPr>
            <a:spLocks noGrp="1"/>
          </p:cNvSpPr>
          <p:nvPr>
            <p:ph idx="1"/>
          </p:nvPr>
        </p:nvSpPr>
        <p:spPr>
          <a:xfrm>
            <a:off x="838200" y="1825625"/>
            <a:ext cx="10515600" cy="4870450"/>
          </a:xfrm>
        </p:spPr>
        <p:txBody>
          <a:bodyPr>
            <a:normAutofit fontScale="92500" lnSpcReduction="20000"/>
          </a:bodyPr>
          <a:lstStyle/>
          <a:p>
            <a:r>
              <a:rPr lang="en-US" dirty="0"/>
              <a:t>1.  Each time, Balaam would bless Israel, instead of</a:t>
            </a:r>
          </a:p>
          <a:p>
            <a:r>
              <a:rPr lang="en-US" dirty="0"/>
              <a:t>Cursing Israel.</a:t>
            </a:r>
          </a:p>
          <a:p>
            <a:r>
              <a:rPr lang="en-US" dirty="0"/>
              <a:t>2.  </a:t>
            </a:r>
            <a:r>
              <a:rPr lang="en-US" dirty="0" err="1"/>
              <a:t>Balak</a:t>
            </a:r>
            <a:r>
              <a:rPr lang="en-US" dirty="0"/>
              <a:t> would take Balaam to a different view of</a:t>
            </a:r>
          </a:p>
          <a:p>
            <a:r>
              <a:rPr lang="en-US" dirty="0"/>
              <a:t>Israel…build 7 altars and offer 14 animals as before.</a:t>
            </a:r>
          </a:p>
          <a:p>
            <a:r>
              <a:rPr lang="en-US" dirty="0"/>
              <a:t>Numbers 23   1 .And Balaam said unto </a:t>
            </a:r>
            <a:r>
              <a:rPr lang="en-US" dirty="0" err="1"/>
              <a:t>Balak</a:t>
            </a:r>
            <a:r>
              <a:rPr lang="en-US" dirty="0"/>
              <a:t>, Build me here seven altars, and prepare me here seven oxen and seven rams.</a:t>
            </a:r>
          </a:p>
          <a:p>
            <a:r>
              <a:rPr lang="en-US" baseline="30000" dirty="0"/>
              <a:t>2 </a:t>
            </a:r>
            <a:r>
              <a:rPr lang="en-US" dirty="0"/>
              <a:t>And </a:t>
            </a:r>
            <a:r>
              <a:rPr lang="en-US" dirty="0" err="1"/>
              <a:t>Balak</a:t>
            </a:r>
            <a:r>
              <a:rPr lang="en-US" dirty="0"/>
              <a:t> did as Balaam had spoken; and </a:t>
            </a:r>
            <a:r>
              <a:rPr lang="en-US" dirty="0" err="1"/>
              <a:t>Balak</a:t>
            </a:r>
            <a:r>
              <a:rPr lang="en-US" dirty="0"/>
              <a:t> and Balaam offered on every altar a bullock and a ram.</a:t>
            </a:r>
          </a:p>
          <a:p>
            <a:endParaRPr lang="en-US" dirty="0"/>
          </a:p>
          <a:p>
            <a:r>
              <a:rPr lang="en-US" dirty="0"/>
              <a:t>3. The same response from Balaam:   He is finally</a:t>
            </a:r>
          </a:p>
          <a:p>
            <a:r>
              <a:rPr lang="en-US" dirty="0"/>
              <a:t>Told by </a:t>
            </a:r>
            <a:r>
              <a:rPr lang="en-US" dirty="0" err="1"/>
              <a:t>Balak</a:t>
            </a:r>
            <a:r>
              <a:rPr lang="en-US" dirty="0"/>
              <a:t> to go back to his home, emptied handed</a:t>
            </a:r>
          </a:p>
          <a:p>
            <a:r>
              <a:rPr lang="en-US" dirty="0"/>
              <a:t>And without honor.</a:t>
            </a:r>
          </a:p>
        </p:txBody>
      </p:sp>
    </p:spTree>
    <p:extLst>
      <p:ext uri="{BB962C8B-B14F-4D97-AF65-F5344CB8AC3E}">
        <p14:creationId xmlns:p14="http://schemas.microsoft.com/office/powerpoint/2010/main" val="15784031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b="1" dirty="0">
                <a:solidFill>
                  <a:srgbClr val="7030A0"/>
                </a:solidFill>
              </a:rPr>
              <a:t>Balaam is spoken of at different places in</a:t>
            </a:r>
            <a:br>
              <a:rPr lang="en-US" sz="4800" b="1" dirty="0">
                <a:solidFill>
                  <a:srgbClr val="7030A0"/>
                </a:solidFill>
              </a:rPr>
            </a:br>
            <a:r>
              <a:rPr lang="en-US" sz="4800" b="1" dirty="0">
                <a:solidFill>
                  <a:srgbClr val="7030A0"/>
                </a:solidFill>
              </a:rPr>
              <a:t>the bible…</a:t>
            </a:r>
          </a:p>
        </p:txBody>
      </p:sp>
      <p:sp>
        <p:nvSpPr>
          <p:cNvPr id="3" name="Content Placeholder 2"/>
          <p:cNvSpPr>
            <a:spLocks noGrp="1"/>
          </p:cNvSpPr>
          <p:nvPr>
            <p:ph idx="1"/>
          </p:nvPr>
        </p:nvSpPr>
        <p:spPr>
          <a:xfrm>
            <a:off x="838200" y="1825624"/>
            <a:ext cx="11353800" cy="5032375"/>
          </a:xfrm>
        </p:spPr>
        <p:txBody>
          <a:bodyPr>
            <a:normAutofit fontScale="62500" lnSpcReduction="20000"/>
          </a:bodyPr>
          <a:lstStyle/>
          <a:p>
            <a:r>
              <a:rPr lang="en-US" sz="3600" b="1" dirty="0"/>
              <a:t>1.  Peter compares false teachers to Balaam  “who</a:t>
            </a:r>
          </a:p>
          <a:p>
            <a:r>
              <a:rPr lang="en-US" sz="3600" b="1" dirty="0"/>
              <a:t>Loved the wages of wickedness.” (2 Pet. 2:15)</a:t>
            </a:r>
          </a:p>
          <a:p>
            <a:endParaRPr lang="en-US" sz="3600" dirty="0"/>
          </a:p>
          <a:p>
            <a:r>
              <a:rPr lang="en-US" sz="3600" b="1" dirty="0"/>
              <a:t>2.  Jude 1:11 Jude echoes this sentiment, associating</a:t>
            </a:r>
          </a:p>
          <a:p>
            <a:r>
              <a:rPr lang="en-US" sz="3600" b="1" dirty="0"/>
              <a:t>Balaam with the selling of one’s soul for financial</a:t>
            </a:r>
          </a:p>
          <a:p>
            <a:r>
              <a:rPr lang="en-US" sz="3600" b="1" dirty="0"/>
              <a:t>Gain. </a:t>
            </a:r>
          </a:p>
          <a:p>
            <a:endParaRPr lang="en-US" sz="3600" dirty="0"/>
          </a:p>
          <a:p>
            <a:r>
              <a:rPr lang="en-US" sz="3600" b="1" dirty="0"/>
              <a:t>3.  Jesus speaks of Balaam when he warns the church </a:t>
            </a:r>
          </a:p>
          <a:p>
            <a:r>
              <a:rPr lang="en-US" sz="3600" b="1" dirty="0"/>
              <a:t>In Pergamum of their sin.  “There are some among you</a:t>
            </a:r>
          </a:p>
          <a:p>
            <a:r>
              <a:rPr lang="en-US" sz="3600" b="1" dirty="0"/>
              <a:t>Who hold to the teaching of </a:t>
            </a:r>
            <a:r>
              <a:rPr lang="en-US" sz="3600" b="1" dirty="0" err="1"/>
              <a:t>Balaam,who</a:t>
            </a:r>
            <a:r>
              <a:rPr lang="en-US" sz="3600" b="1" dirty="0"/>
              <a:t> taught </a:t>
            </a:r>
            <a:r>
              <a:rPr lang="en-US" sz="3600" b="1" dirty="0" err="1"/>
              <a:t>Balak</a:t>
            </a:r>
            <a:r>
              <a:rPr lang="en-US" sz="3600" b="1" dirty="0"/>
              <a:t> to</a:t>
            </a:r>
          </a:p>
          <a:p>
            <a:r>
              <a:rPr lang="en-US" sz="3600" b="1" dirty="0"/>
              <a:t>Entice the Israelites to sin so they ate food sacrificed to</a:t>
            </a:r>
          </a:p>
          <a:p>
            <a:r>
              <a:rPr lang="en-US" sz="3600" b="1" dirty="0"/>
              <a:t>Idols and committed sexual immorality. (Rev. 2:14)</a:t>
            </a:r>
          </a:p>
          <a:p>
            <a:r>
              <a:rPr lang="en-US" sz="3600" b="1" dirty="0"/>
              <a:t>24,000 Israelites died  (Num. 25:9)</a:t>
            </a:r>
          </a:p>
          <a:p>
            <a:endParaRPr lang="en-US" dirty="0"/>
          </a:p>
        </p:txBody>
      </p:sp>
    </p:spTree>
    <p:extLst>
      <p:ext uri="{BB962C8B-B14F-4D97-AF65-F5344CB8AC3E}">
        <p14:creationId xmlns:p14="http://schemas.microsoft.com/office/powerpoint/2010/main" val="39048965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7030A0"/>
                </a:solidFill>
              </a:rPr>
              <a:t>Lessons learned from Balaam:</a:t>
            </a:r>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29944059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9534" y="674156"/>
            <a:ext cx="11184466" cy="5726643"/>
          </a:xfrm>
        </p:spPr>
        <p:txBody>
          <a:bodyPr/>
          <a:lstStyle/>
          <a:p>
            <a:r>
              <a:rPr lang="en-US" sz="5400" b="1" dirty="0"/>
              <a:t>#1  He spoke the truth when his mouth was guided</a:t>
            </a:r>
          </a:p>
          <a:p>
            <a:r>
              <a:rPr lang="en-US" sz="5400" b="1" dirty="0"/>
              <a:t>By truth, but his heart was not in it.</a:t>
            </a:r>
          </a:p>
          <a:p>
            <a:r>
              <a:rPr lang="en-US" sz="5400" b="1" dirty="0"/>
              <a:t>                  God is God!  </a:t>
            </a:r>
          </a:p>
          <a:p>
            <a:r>
              <a:rPr lang="en-US" dirty="0"/>
              <a:t>    </a:t>
            </a:r>
            <a:r>
              <a:rPr lang="en-US" dirty="0">
                <a:solidFill>
                  <a:srgbClr val="7030A0"/>
                </a:solidFill>
              </a:rPr>
              <a:t>Is your heart in your work for the Lord?</a:t>
            </a:r>
          </a:p>
          <a:p>
            <a:r>
              <a:rPr lang="en-US" dirty="0">
                <a:solidFill>
                  <a:srgbClr val="7030A0"/>
                </a:solidFill>
              </a:rPr>
              <a:t>    I Sam.16:7</a:t>
            </a:r>
          </a:p>
          <a:p>
            <a:r>
              <a:rPr lang="en-US" dirty="0">
                <a:solidFill>
                  <a:srgbClr val="7030A0"/>
                </a:solidFill>
              </a:rPr>
              <a:t>    Matt.22:36-37 </a:t>
            </a:r>
          </a:p>
          <a:p>
            <a:r>
              <a:rPr lang="en-US" dirty="0">
                <a:solidFill>
                  <a:srgbClr val="7030A0"/>
                </a:solidFill>
              </a:rPr>
              <a:t>    I Cor. 15:58 </a:t>
            </a:r>
          </a:p>
        </p:txBody>
      </p:sp>
    </p:spTree>
    <p:extLst>
      <p:ext uri="{BB962C8B-B14F-4D97-AF65-F5344CB8AC3E}">
        <p14:creationId xmlns:p14="http://schemas.microsoft.com/office/powerpoint/2010/main" val="30936976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88</TotalTime>
  <Words>733</Words>
  <Application>Microsoft Office PowerPoint</Application>
  <PresentationFormat>Widescreen</PresentationFormat>
  <Paragraphs>137</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Office Theme</vt:lpstr>
      <vt:lpstr>Numbers 23:19</vt:lpstr>
      <vt:lpstr>Balaam tells Balak:</vt:lpstr>
      <vt:lpstr>Numbers 22-24  and Numbers 25</vt:lpstr>
      <vt:lpstr>Balaam</vt:lpstr>
      <vt:lpstr>Balak’s response:</vt:lpstr>
      <vt:lpstr>4 Times:   7 altars are built and the offering was made.      God is God!!</vt:lpstr>
      <vt:lpstr>Balaam is spoken of at different places in the bible…</vt:lpstr>
      <vt:lpstr>Lessons learned from Balaam:</vt:lpstr>
      <vt:lpstr>PowerPoint Presentation</vt:lpstr>
      <vt:lpstr>PowerPoint Presentation</vt:lpstr>
      <vt:lpstr>PowerPoint Presentation</vt:lpstr>
      <vt:lpstr>PowerPoint Presentation</vt:lpstr>
      <vt:lpstr>PowerPoint Presentation</vt:lpstr>
      <vt:lpstr>All of us need to remember these facts  about God</vt:lpstr>
      <vt:lpstr>PowerPoint Presentation</vt:lpstr>
      <vt:lpstr>Sin promises -   but cannot deliver!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Numbers 23:19</dc:title>
  <dc:creator>mac</dc:creator>
  <cp:lastModifiedBy>jerry smith</cp:lastModifiedBy>
  <cp:revision>12</cp:revision>
  <dcterms:created xsi:type="dcterms:W3CDTF">2016-08-20T23:24:00Z</dcterms:created>
  <dcterms:modified xsi:type="dcterms:W3CDTF">2016-08-21T14:57:17Z</dcterms:modified>
</cp:coreProperties>
</file>