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7" r:id="rId4"/>
    <p:sldId id="258" r:id="rId5"/>
    <p:sldId id="259" r:id="rId6"/>
    <p:sldId id="260" r:id="rId7"/>
    <p:sldId id="268" r:id="rId8"/>
    <p:sldId id="261" r:id="rId9"/>
    <p:sldId id="269" r:id="rId10"/>
    <p:sldId id="262" r:id="rId11"/>
    <p:sldId id="270" r:id="rId12"/>
    <p:sldId id="271" r:id="rId13"/>
    <p:sldId id="263"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126" autoAdjust="0"/>
  </p:normalViewPr>
  <p:slideViewPr>
    <p:cSldViewPr>
      <p:cViewPr varScale="1">
        <p:scale>
          <a:sx n="32" d="100"/>
          <a:sy n="32" d="100"/>
        </p:scale>
        <p:origin x="-21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F027E-1A4A-4F83-833F-E14168F2C5DF}" type="datetimeFigureOut">
              <a:rPr lang="en-US" smtClean="0"/>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AD6E0-D567-4F67-81E2-05071BBC1A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evening!  </a:t>
            </a:r>
          </a:p>
          <a:p>
            <a:endParaRPr lang="en-US" baseline="0" dirty="0" smtClean="0"/>
          </a:p>
          <a:p>
            <a:r>
              <a:rPr lang="en-US" baseline="0" dirty="0" smtClean="0"/>
              <a:t>Have  you ever experienced something so devastating that is forever etched in your mind?  Throughout history and throughout our lives, we have experiences that make lasting impressions on us.  For some, the assassination of JFK, the tornadoes of ‘74, the spaceship Challenger blowing up, and 9/11 are just a few that come to mind from recent history.  During those events, I’m sure you have a vivid recollection of where you were, who you were with, and how you felt.</a:t>
            </a:r>
          </a:p>
          <a:p>
            <a:endParaRPr lang="en-US" baseline="0" dirty="0" smtClean="0"/>
          </a:p>
          <a:p>
            <a:r>
              <a:rPr lang="en-US" baseline="0" dirty="0" smtClean="0"/>
              <a:t>More recently for me and several of you were the tornadoes of April 27, 2010, March 2 of 2011, and April 28 of 2014.  The devastation of such events are not soon forgotten.</a:t>
            </a:r>
          </a:p>
          <a:p>
            <a:endParaRPr lang="en-US" baseline="0" dirty="0" smtClean="0"/>
          </a:p>
          <a:p>
            <a:r>
              <a:rPr lang="en-US" baseline="0" dirty="0" smtClean="0"/>
              <a:t>How do you remain calm in storms—especially the storms of life?  Let’s take a look at a man who encountered many storms in his life and how he reacted during this storm.</a:t>
            </a:r>
          </a:p>
        </p:txBody>
      </p:sp>
      <p:sp>
        <p:nvSpPr>
          <p:cNvPr id="4" name="Slide Number Placeholder 3"/>
          <p:cNvSpPr>
            <a:spLocks noGrp="1"/>
          </p:cNvSpPr>
          <p:nvPr>
            <p:ph type="sldNum" sz="quarter" idx="10"/>
          </p:nvPr>
        </p:nvSpPr>
        <p:spPr/>
        <p:txBody>
          <a:bodyPr/>
          <a:lstStyle/>
          <a:p>
            <a:fld id="{1E8AD6E0-D567-4F67-81E2-05071BBC1A6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we have our</a:t>
            </a:r>
            <a:r>
              <a:rPr lang="en-US" baseline="0" dirty="0" smtClean="0"/>
              <a:t> own ideas on how to save ourselves.  </a:t>
            </a:r>
          </a:p>
          <a:p>
            <a:endParaRPr lang="en-US" baseline="0" dirty="0" smtClean="0"/>
          </a:p>
          <a:p>
            <a:r>
              <a:rPr lang="en-US" baseline="0" dirty="0" smtClean="0"/>
              <a:t>What did Jesus say? </a:t>
            </a:r>
          </a:p>
          <a:p>
            <a:endParaRPr lang="en-US" baseline="0" dirty="0" smtClean="0"/>
          </a:p>
          <a:p>
            <a:r>
              <a:rPr lang="en-US" b="1" baseline="0" dirty="0" smtClean="0"/>
              <a:t>Acts 4:12 </a:t>
            </a:r>
            <a:r>
              <a:rPr lang="en-US" b="1" baseline="30000" dirty="0" smtClean="0"/>
              <a:t>12 </a:t>
            </a:r>
            <a:r>
              <a:rPr lang="en-US" b="1" dirty="0" smtClean="0"/>
              <a:t>Neither is there salvation in any other: for there is none other name under heaven given among men, whereby we must be saved.</a:t>
            </a:r>
            <a:endParaRPr lang="en-US" b="1" dirty="0"/>
          </a:p>
        </p:txBody>
      </p:sp>
      <p:sp>
        <p:nvSpPr>
          <p:cNvPr id="4" name="Slide Number Placeholder 3"/>
          <p:cNvSpPr>
            <a:spLocks noGrp="1"/>
          </p:cNvSpPr>
          <p:nvPr>
            <p:ph type="sldNum" sz="quarter" idx="10"/>
          </p:nvPr>
        </p:nvSpPr>
        <p:spPr/>
        <p:txBody>
          <a:bodyPr/>
          <a:lstStyle/>
          <a:p>
            <a:fld id="{1E8AD6E0-D567-4F67-81E2-05071BBC1A6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storms of life, we need to feast upon the bread of life.</a:t>
            </a:r>
          </a:p>
          <a:p>
            <a:endParaRPr lang="en-US" baseline="0" dirty="0" smtClean="0"/>
          </a:p>
          <a:p>
            <a:r>
              <a:rPr lang="en-US" baseline="0" dirty="0" smtClean="0"/>
              <a:t>Jesus said in </a:t>
            </a:r>
            <a:r>
              <a:rPr lang="en-US" b="1" baseline="0" dirty="0" smtClean="0"/>
              <a:t>John 6:35, “I am the bread of life: he that cometh to me shall never hunger; and he that believeth on me shall never thirst.”</a:t>
            </a:r>
          </a:p>
          <a:p>
            <a:endParaRPr lang="en-US" baseline="0" dirty="0" smtClean="0"/>
          </a:p>
          <a:p>
            <a:r>
              <a:rPr lang="en-US" b="1" baseline="0" dirty="0" smtClean="0"/>
              <a:t>John 6:51, “</a:t>
            </a:r>
            <a:r>
              <a:rPr lang="en-US" b="1" baseline="30000" dirty="0" smtClean="0"/>
              <a:t>51 </a:t>
            </a:r>
            <a:r>
              <a:rPr lang="en-US" b="1" dirty="0" smtClean="0"/>
              <a:t>I am the living bread which came down from heaven: if any man eat of this bread, he shall live for ever: and the bread that I will give is my flesh, which I will give for the life of the world.”</a:t>
            </a:r>
          </a:p>
          <a:p>
            <a:endParaRPr lang="en-US" b="1" dirty="0" smtClean="0"/>
          </a:p>
          <a:p>
            <a:r>
              <a:rPr lang="en-US" b="0" dirty="0" smtClean="0"/>
              <a:t>No</a:t>
            </a:r>
            <a:r>
              <a:rPr lang="en-US" b="0" baseline="0" dirty="0" smtClean="0"/>
              <a:t> wonder Paul, throughout all his storms, could have courage.  No wonder Paul remained calm and had hope.  He followed after the one who had the words of eternal life.</a:t>
            </a:r>
          </a:p>
          <a:p>
            <a:endParaRPr lang="en-US" b="0" baseline="0" dirty="0" smtClean="0"/>
          </a:p>
          <a:p>
            <a:r>
              <a:rPr lang="en-US" b="0" baseline="0" dirty="0" smtClean="0"/>
              <a:t>That’s why it is important for us to </a:t>
            </a:r>
            <a:r>
              <a:rPr lang="en-US" b="1" baseline="0" dirty="0" smtClean="0"/>
              <a:t>2 Timothy 2:15 “</a:t>
            </a:r>
            <a:r>
              <a:rPr lang="en-US" b="1" baseline="30000" dirty="0" smtClean="0"/>
              <a:t>15 </a:t>
            </a:r>
            <a:r>
              <a:rPr lang="en-US" b="1" dirty="0" smtClean="0"/>
              <a:t>Study to </a:t>
            </a:r>
            <a:r>
              <a:rPr lang="en-US" b="1" dirty="0" err="1" smtClean="0"/>
              <a:t>shew</a:t>
            </a:r>
            <a:r>
              <a:rPr lang="en-US" b="1" dirty="0" smtClean="0"/>
              <a:t> thyself approved unto God, a workman that </a:t>
            </a:r>
            <a:r>
              <a:rPr lang="en-US" b="1" dirty="0" err="1" smtClean="0"/>
              <a:t>needeth</a:t>
            </a:r>
            <a:r>
              <a:rPr lang="en-US" b="1" dirty="0" smtClean="0"/>
              <a:t> not to be ashamed, rightly dividing the word of truth.”</a:t>
            </a:r>
          </a:p>
          <a:p>
            <a:endParaRPr lang="en-US" b="0" dirty="0" smtClean="0"/>
          </a:p>
          <a:p>
            <a:r>
              <a:rPr lang="en-US" b="0" dirty="0" smtClean="0"/>
              <a:t>In </a:t>
            </a:r>
            <a:r>
              <a:rPr lang="en-US" b="1" dirty="0" smtClean="0"/>
              <a:t>John 8:31-32, “</a:t>
            </a:r>
            <a:r>
              <a:rPr lang="en-US" b="1" baseline="30000" dirty="0" smtClean="0"/>
              <a:t>31 </a:t>
            </a:r>
            <a:r>
              <a:rPr lang="en-US" b="1" dirty="0" smtClean="0"/>
              <a:t>Then said Jesus to those Jews which believed on him, If ye continue in my word, then are ye my disciples indeed;</a:t>
            </a:r>
          </a:p>
          <a:p>
            <a:r>
              <a:rPr lang="en-US" b="1" baseline="30000" dirty="0" smtClean="0"/>
              <a:t>32 </a:t>
            </a:r>
            <a:r>
              <a:rPr lang="en-US" b="1" dirty="0" smtClean="0"/>
              <a:t>And ye shall know the truth, and the truth shall make you free.”</a:t>
            </a:r>
          </a:p>
        </p:txBody>
      </p:sp>
      <p:sp>
        <p:nvSpPr>
          <p:cNvPr id="4" name="Slide Number Placeholder 3"/>
          <p:cNvSpPr>
            <a:spLocks noGrp="1"/>
          </p:cNvSpPr>
          <p:nvPr>
            <p:ph type="sldNum" sz="quarter" idx="10"/>
          </p:nvPr>
        </p:nvSpPr>
        <p:spPr/>
        <p:txBody>
          <a:bodyPr/>
          <a:lstStyle/>
          <a:p>
            <a:fld id="{1E8AD6E0-D567-4F67-81E2-05071BBC1A6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the waves of life beat upon us, struggles with finances, struggles with children, struggles with our job, struggles with our marriage, struggles with our health, and struggles with trying to live a Christian life, we have to lighten the load and look to our hope—our anchor of the soul!  We look to Jesus!  </a:t>
            </a:r>
          </a:p>
          <a:p>
            <a:endParaRPr lang="en-US" baseline="0" dirty="0" smtClean="0"/>
          </a:p>
          <a:p>
            <a:r>
              <a:rPr lang="en-US" baseline="0" dirty="0" smtClean="0"/>
              <a:t>The Hebrew writer told us in </a:t>
            </a:r>
            <a:r>
              <a:rPr lang="en-US" b="1" baseline="0" dirty="0" smtClean="0"/>
              <a:t>Hebrews 12:1-2 “</a:t>
            </a:r>
            <a:r>
              <a:rPr lang="en-US" b="1" dirty="0" smtClean="0"/>
              <a:t>Wherefore seeing we also are compassed about with so great a cloud of witnesses, let us lay aside every weight, and the sin which doth so easily beset us, and let us run with patience the race that is set before us,</a:t>
            </a:r>
          </a:p>
          <a:p>
            <a:r>
              <a:rPr lang="en-US" b="1" baseline="30000" dirty="0" smtClean="0"/>
              <a:t>2 </a:t>
            </a:r>
            <a:r>
              <a:rPr lang="en-US" b="1" dirty="0" smtClean="0"/>
              <a:t>Looking unto Jesus the author and finisher of our faith; who for the joy that was set before him endured the cross, despising the shame, and is set down at the right hand of the throne of God.”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r>
              <a:rPr lang="en-US" baseline="0" dirty="0" smtClean="0"/>
              <a:t> 4:39 </a:t>
            </a:r>
            <a:r>
              <a:rPr lang="en-US" dirty="0" smtClean="0"/>
              <a:t>And he arose, and rebuked the wind, and said unto the sea, </a:t>
            </a:r>
            <a:r>
              <a:rPr lang="en-US" b="1" dirty="0" smtClean="0"/>
              <a:t>Peace</a:t>
            </a:r>
            <a:r>
              <a:rPr lang="en-US" dirty="0" smtClean="0"/>
              <a:t>, </a:t>
            </a:r>
            <a:r>
              <a:rPr lang="en-US" b="1" dirty="0" smtClean="0"/>
              <a:t>be</a:t>
            </a:r>
            <a:r>
              <a:rPr lang="en-US" dirty="0" smtClean="0"/>
              <a:t> </a:t>
            </a:r>
            <a:r>
              <a:rPr lang="en-US" b="1" dirty="0" smtClean="0"/>
              <a:t>still</a:t>
            </a:r>
            <a:r>
              <a:rPr lang="en-US" dirty="0" smtClean="0"/>
              <a:t>. And the wind ceased, and there was a great calm. </a:t>
            </a:r>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safer with</a:t>
            </a:r>
            <a:r>
              <a:rPr lang="en-US" baseline="0" dirty="0" smtClean="0"/>
              <a:t> God in the middle of a storm than you are anywhere else without Him.</a:t>
            </a:r>
          </a:p>
          <a:p>
            <a:endParaRPr lang="en-US" baseline="0" dirty="0" smtClean="0"/>
          </a:p>
          <a:p>
            <a:r>
              <a:rPr lang="en-US" baseline="0" dirty="0" smtClean="0"/>
              <a:t>Are you in need of a calm from the storms and struggles of life?  Then why not come to Jesus?  </a:t>
            </a:r>
          </a:p>
          <a:p>
            <a:endParaRPr lang="en-US" baseline="0" dirty="0" smtClean="0"/>
          </a:p>
          <a:p>
            <a:r>
              <a:rPr lang="en-US" baseline="0" dirty="0" smtClean="0"/>
              <a:t>On April 28</a:t>
            </a:r>
            <a:r>
              <a:rPr lang="en-US" baseline="30000" dirty="0" smtClean="0"/>
              <a:t>th</a:t>
            </a:r>
            <a:r>
              <a:rPr lang="en-US" baseline="0" dirty="0" smtClean="0"/>
              <a:t>, 2014, when the storm outside was raging and 50 plus family members were packed in a rather small storm shelter, kids crying, wind howling, Audrey said, say a prayer Matt.  Faith of a child in the one who saves is precious!</a:t>
            </a:r>
          </a:p>
          <a:p>
            <a:endParaRPr lang="en-US" baseline="0" dirty="0" smtClean="0"/>
          </a:p>
          <a:p>
            <a:r>
              <a:rPr lang="en-US" baseline="0" dirty="0" smtClean="0"/>
              <a:t>Come to Jesus he will save you!</a:t>
            </a:r>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apostle Paul’s life could be characterized as one big storm.  The troubles he had in life remind me of what Job said in </a:t>
            </a:r>
            <a:r>
              <a:rPr lang="en-US" b="1" baseline="0" dirty="0" smtClean="0"/>
              <a:t>Job 14:1 “Man that is born of a woman is of few days and full of trouble.”  </a:t>
            </a:r>
          </a:p>
          <a:p>
            <a:endParaRPr lang="en-US" baseline="0" dirty="0" smtClean="0"/>
          </a:p>
          <a:p>
            <a:r>
              <a:rPr lang="en-US" baseline="0" dirty="0" smtClean="0"/>
              <a:t>Tonight let’s take a look at the events that unravel in Paul’s life starting with Acts 21.</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Chapter 27, Paul encounters an actual storm while as a prisoner headed to Rome.  Let’s see how he reacts to this storm.</a:t>
            </a:r>
          </a:p>
          <a:p>
            <a:endParaRPr lang="en-US" dirty="0"/>
          </a:p>
        </p:txBody>
      </p:sp>
      <p:sp>
        <p:nvSpPr>
          <p:cNvPr id="4" name="Slide Number Placeholder 3"/>
          <p:cNvSpPr>
            <a:spLocks noGrp="1"/>
          </p:cNvSpPr>
          <p:nvPr>
            <p:ph type="sldNum" sz="quarter" idx="10"/>
          </p:nvPr>
        </p:nvSpPr>
        <p:spPr/>
        <p:txBody>
          <a:bodyPr/>
          <a:lstStyle/>
          <a:p>
            <a:fld id="{1E8AD6E0-D567-4F67-81E2-05071BBC1A6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this sound</a:t>
            </a:r>
            <a:r>
              <a:rPr lang="en-US" baseline="0" dirty="0" smtClean="0"/>
              <a:t> like a trip you would want to take? </a:t>
            </a:r>
          </a:p>
        </p:txBody>
      </p:sp>
      <p:sp>
        <p:nvSpPr>
          <p:cNvPr id="4" name="Slide Number Placeholder 3"/>
          <p:cNvSpPr>
            <a:spLocks noGrp="1"/>
          </p:cNvSpPr>
          <p:nvPr>
            <p:ph type="sldNum" sz="quarter" idx="10"/>
          </p:nvPr>
        </p:nvSpPr>
        <p:spPr/>
        <p:txBody>
          <a:bodyPr/>
          <a:lstStyle/>
          <a:p>
            <a:fld id="{1E8AD6E0-D567-4F67-81E2-05071BBC1A6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Why don’t we heed warnings?  When the tornado siren goes off, what do you do?  I know what I do.  </a:t>
            </a:r>
          </a:p>
          <a:p>
            <a:endParaRPr lang="en-US" baseline="0" dirty="0" smtClean="0"/>
          </a:p>
          <a:p>
            <a:r>
              <a:rPr lang="en-US" baseline="0" dirty="0" smtClean="0"/>
              <a:t>Not heeding warnings can be costly.  </a:t>
            </a:r>
            <a:r>
              <a:rPr lang="en-US" b="1" baseline="0" dirty="0" smtClean="0"/>
              <a:t>“Remember Lot’s wife.”  Luke 12:32</a:t>
            </a:r>
          </a:p>
        </p:txBody>
      </p:sp>
      <p:sp>
        <p:nvSpPr>
          <p:cNvPr id="4" name="Slide Number Placeholder 3"/>
          <p:cNvSpPr>
            <a:spLocks noGrp="1"/>
          </p:cNvSpPr>
          <p:nvPr>
            <p:ph type="sldNum" sz="quarter" idx="10"/>
          </p:nvPr>
        </p:nvSpPr>
        <p:spPr/>
        <p:txBody>
          <a:bodyPr/>
          <a:lstStyle/>
          <a:p>
            <a:fld id="{1E8AD6E0-D567-4F67-81E2-05071BBC1A6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storms</a:t>
            </a:r>
            <a:r>
              <a:rPr lang="en-US" baseline="0" dirty="0" smtClean="0"/>
              <a:t> in our lives happen, what do we do?  Do we let the winds of life blow us in all directions?  As a Christian, do we allow Satan to deceive us and toss us about?</a:t>
            </a:r>
          </a:p>
          <a:p>
            <a:endParaRPr lang="en-US" baseline="0" dirty="0" smtClean="0"/>
          </a:p>
          <a:p>
            <a:r>
              <a:rPr lang="en-US" baseline="0" dirty="0" smtClean="0"/>
              <a:t>Paul told the Ephesians in </a:t>
            </a:r>
            <a:r>
              <a:rPr lang="en-US" b="1" baseline="0" dirty="0" smtClean="0"/>
              <a:t>Ephesians 4:12-15</a:t>
            </a:r>
          </a:p>
          <a:p>
            <a:endParaRPr lang="en-US" b="1" baseline="0" dirty="0" smtClean="0"/>
          </a:p>
          <a:p>
            <a:r>
              <a:rPr lang="en-US" b="1" baseline="30000" dirty="0" smtClean="0"/>
              <a:t>12 </a:t>
            </a:r>
            <a:r>
              <a:rPr lang="en-US" b="1" dirty="0" smtClean="0"/>
              <a:t>For the perfecting of the saints, for the work of the ministry, for the edifying of the body of Christ:</a:t>
            </a:r>
          </a:p>
          <a:p>
            <a:r>
              <a:rPr lang="en-US" b="1" baseline="30000" dirty="0" smtClean="0"/>
              <a:t>13 </a:t>
            </a:r>
            <a:r>
              <a:rPr lang="en-US" b="1" dirty="0" smtClean="0"/>
              <a:t>Till we all come in the unity of the faith, and of the knowledge of the Son of God, unto a perfect man, unto the measure of the stature of the </a:t>
            </a:r>
            <a:r>
              <a:rPr lang="en-US" b="1" dirty="0" err="1" smtClean="0"/>
              <a:t>fulness</a:t>
            </a:r>
            <a:r>
              <a:rPr lang="en-US" b="1" dirty="0" smtClean="0"/>
              <a:t> of Christ:</a:t>
            </a:r>
          </a:p>
          <a:p>
            <a:r>
              <a:rPr lang="en-US" b="1" baseline="30000" dirty="0" smtClean="0"/>
              <a:t>14 </a:t>
            </a:r>
            <a:r>
              <a:rPr lang="en-US" b="1" dirty="0" smtClean="0"/>
              <a:t>That we henceforth be no more children, tossed to and fro, and carried about with every wind of doctrine, by the sleight of men, and cunning craftiness, whereby they lie in wait to deceive;</a:t>
            </a:r>
          </a:p>
          <a:p>
            <a:r>
              <a:rPr lang="en-US" b="1" baseline="30000" dirty="0" smtClean="0"/>
              <a:t>15 </a:t>
            </a:r>
            <a:r>
              <a:rPr lang="en-US" b="1" dirty="0" smtClean="0"/>
              <a:t>But speaking the truth in love, may grow up into him in all things, which is the head, even Christ:</a:t>
            </a:r>
          </a:p>
        </p:txBody>
      </p:sp>
      <p:sp>
        <p:nvSpPr>
          <p:cNvPr id="4" name="Slide Number Placeholder 3"/>
          <p:cNvSpPr>
            <a:spLocks noGrp="1"/>
          </p:cNvSpPr>
          <p:nvPr>
            <p:ph type="sldNum" sz="quarter" idx="10"/>
          </p:nvPr>
        </p:nvSpPr>
        <p:spPr/>
        <p:txBody>
          <a:bodyPr/>
          <a:lstStyle/>
          <a:p>
            <a:fld id="{1E8AD6E0-D567-4F67-81E2-05071BBC1A6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storm is so great that</a:t>
            </a:r>
            <a:r>
              <a:rPr lang="en-US" baseline="0" dirty="0" smtClean="0"/>
              <a:t> they conclude there is no hope!  </a:t>
            </a:r>
          </a:p>
          <a:p>
            <a:endParaRPr lang="en-US" baseline="0" dirty="0" smtClean="0"/>
          </a:p>
          <a:p>
            <a:r>
              <a:rPr lang="en-US" baseline="0" dirty="0" smtClean="0"/>
              <a:t>What an awful feeling of having NO HOPE must be!  No Hope—Do we feel that way about our lives sometimes?  There’s no hope….we’ve sinned so that there’s nothing anyone can do to help you.</a:t>
            </a:r>
          </a:p>
          <a:p>
            <a:endParaRPr lang="en-US" baseline="0" dirty="0" smtClean="0"/>
          </a:p>
          <a:p>
            <a:r>
              <a:rPr lang="en-US" baseline="0" dirty="0" smtClean="0"/>
              <a:t>How great to serve the living God!</a:t>
            </a:r>
          </a:p>
          <a:p>
            <a:endParaRPr lang="en-US" baseline="0" dirty="0" smtClean="0"/>
          </a:p>
          <a:p>
            <a:r>
              <a:rPr lang="en-US" baseline="0" dirty="0" smtClean="0"/>
              <a:t>Peter said in </a:t>
            </a:r>
            <a:r>
              <a:rPr lang="en-US" b="1" baseline="0" dirty="0" smtClean="0"/>
              <a:t>1 Peter 1:3-4 “</a:t>
            </a:r>
            <a:r>
              <a:rPr lang="en-US" b="1" baseline="30000" dirty="0" smtClean="0"/>
              <a:t>3 </a:t>
            </a:r>
            <a:r>
              <a:rPr lang="en-US" b="1" dirty="0" smtClean="0"/>
              <a:t>Blessed be the God and Father of our Lord Jesus Christ, which according to his abundant mercy hath begotten us again unto a lively hope by the resurrection of Jesus Christ from the dead,</a:t>
            </a:r>
          </a:p>
          <a:p>
            <a:r>
              <a:rPr lang="en-US" b="1" baseline="30000" dirty="0" smtClean="0"/>
              <a:t>4 </a:t>
            </a:r>
            <a:r>
              <a:rPr lang="en-US" b="1" dirty="0" smtClean="0"/>
              <a:t>To an inheritance incorruptible, and undefiled, and that </a:t>
            </a:r>
            <a:r>
              <a:rPr lang="en-US" b="1" dirty="0" err="1" smtClean="0"/>
              <a:t>fadeth</a:t>
            </a:r>
            <a:r>
              <a:rPr lang="en-US" b="1" dirty="0" smtClean="0"/>
              <a:t> not away, reserved in heaven for you,”</a:t>
            </a:r>
          </a:p>
          <a:p>
            <a:endParaRPr lang="en-US" dirty="0" smtClean="0"/>
          </a:p>
          <a:p>
            <a:r>
              <a:rPr lang="en-US" dirty="0" smtClean="0"/>
              <a:t>For</a:t>
            </a:r>
            <a:r>
              <a:rPr lang="en-US" baseline="0" dirty="0" smtClean="0"/>
              <a:t> t</a:t>
            </a:r>
            <a:r>
              <a:rPr lang="en-US" dirty="0" smtClean="0"/>
              <a:t>hose of us in Christ</a:t>
            </a:r>
            <a:r>
              <a:rPr lang="en-US" baseline="0" dirty="0" smtClean="0"/>
              <a:t>, there is always hope!</a:t>
            </a:r>
            <a:endParaRPr lang="en-US" dirty="0" smtClean="0"/>
          </a:p>
        </p:txBody>
      </p:sp>
      <p:sp>
        <p:nvSpPr>
          <p:cNvPr id="4" name="Slide Number Placeholder 3"/>
          <p:cNvSpPr>
            <a:spLocks noGrp="1"/>
          </p:cNvSpPr>
          <p:nvPr>
            <p:ph type="sldNum" sz="quarter" idx="10"/>
          </p:nvPr>
        </p:nvSpPr>
        <p:spPr/>
        <p:txBody>
          <a:bodyPr/>
          <a:lstStyle/>
          <a:p>
            <a:fld id="{1E8AD6E0-D567-4F67-81E2-05071BBC1A6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How does Paul feel about this</a:t>
            </a:r>
            <a:r>
              <a:rPr lang="en-US" baseline="0" dirty="0" smtClean="0"/>
              <a:t> current state of hopelessness?</a:t>
            </a:r>
          </a:p>
          <a:p>
            <a:endParaRPr lang="en-US" baseline="0" dirty="0" smtClean="0"/>
          </a:p>
          <a:p>
            <a:r>
              <a:rPr lang="en-US" baseline="0" dirty="0" smtClean="0"/>
              <a:t>In verse 21….</a:t>
            </a:r>
          </a:p>
          <a:p>
            <a:endParaRPr lang="en-US" baseline="0" dirty="0" smtClean="0"/>
          </a:p>
          <a:p>
            <a:r>
              <a:rPr lang="en-US" baseline="0" dirty="0" smtClean="0"/>
              <a:t>In verse </a:t>
            </a:r>
            <a:r>
              <a:rPr lang="en-US" b="1" baseline="0" dirty="0" smtClean="0"/>
              <a:t>22, Be of good cheer</a:t>
            </a:r>
            <a:r>
              <a:rPr lang="en-US" baseline="0" dirty="0" smtClean="0"/>
              <a:t>..</a:t>
            </a:r>
          </a:p>
          <a:p>
            <a:endParaRPr lang="en-US" baseline="0" dirty="0" smtClean="0"/>
          </a:p>
          <a:p>
            <a:r>
              <a:rPr lang="en-US" baseline="0" dirty="0" smtClean="0"/>
              <a:t>What’s there to cheer about?  In our Christian life, it’s knowing where to have our faith!!   In </a:t>
            </a:r>
            <a:r>
              <a:rPr lang="en-US" b="1" baseline="0" dirty="0" smtClean="0"/>
              <a:t>1 Peter 1:5-7, </a:t>
            </a:r>
            <a:r>
              <a:rPr lang="en-US" b="1" baseline="30000" dirty="0" smtClean="0"/>
              <a:t>5 </a:t>
            </a:r>
            <a:r>
              <a:rPr lang="en-US" b="1" dirty="0" smtClean="0"/>
              <a:t>Who are kept by the power of God through faith unto salvation ready to be revealed in the last time.</a:t>
            </a:r>
          </a:p>
          <a:p>
            <a:r>
              <a:rPr lang="en-US" b="1" baseline="30000" dirty="0" smtClean="0"/>
              <a:t>6 </a:t>
            </a:r>
            <a:r>
              <a:rPr lang="en-US" b="1" dirty="0" smtClean="0"/>
              <a:t>Wherein ye greatly rejoice, though now for a season, if need be, ye are in heaviness through manifold temptations:</a:t>
            </a:r>
          </a:p>
          <a:p>
            <a:r>
              <a:rPr lang="en-US" b="1" baseline="30000" dirty="0" smtClean="0"/>
              <a:t>7 </a:t>
            </a:r>
            <a:r>
              <a:rPr lang="en-US" b="1" dirty="0" smtClean="0"/>
              <a:t>That the trial of your faith, being much more precious than of gold that </a:t>
            </a:r>
            <a:r>
              <a:rPr lang="en-US" b="1" dirty="0" err="1" smtClean="0"/>
              <a:t>perisheth</a:t>
            </a:r>
            <a:r>
              <a:rPr lang="en-US" b="1" dirty="0" smtClean="0"/>
              <a:t>, though it be tried with fire, might be found unto praise and </a:t>
            </a:r>
            <a:r>
              <a:rPr lang="en-US" b="1" dirty="0" err="1" smtClean="0"/>
              <a:t>honour</a:t>
            </a:r>
            <a:r>
              <a:rPr lang="en-US" b="1" dirty="0" smtClean="0"/>
              <a:t> and glory at the appearing of Jesus Christ:</a:t>
            </a:r>
            <a:endParaRPr lang="en-US" b="1" baseline="0" dirty="0" smtClean="0"/>
          </a:p>
          <a:p>
            <a:endParaRPr lang="en-US" baseline="0" dirty="0" smtClean="0"/>
          </a:p>
          <a:p>
            <a:r>
              <a:rPr lang="en-US" baseline="0" dirty="0" smtClean="0"/>
              <a:t>How can you and I tell someone in the middle of a storm to Be of Good Cheer? James said in </a:t>
            </a:r>
            <a:r>
              <a:rPr lang="en-US" b="1" baseline="0" dirty="0" smtClean="0"/>
              <a:t>James 1:2-3</a:t>
            </a:r>
            <a:r>
              <a:rPr lang="en-US" b="1" baseline="30000" dirty="0" smtClean="0"/>
              <a:t> 2 </a:t>
            </a:r>
            <a:r>
              <a:rPr lang="en-US" b="1" dirty="0" smtClean="0"/>
              <a:t>My brethren, count it all joy when ye fall into divers temptations;</a:t>
            </a:r>
          </a:p>
          <a:p>
            <a:r>
              <a:rPr lang="en-US" b="1" baseline="30000" dirty="0" smtClean="0"/>
              <a:t>3 </a:t>
            </a:r>
            <a:r>
              <a:rPr lang="en-US" b="1" dirty="0" smtClean="0"/>
              <a:t>Knowing this, that the trying of your faith </a:t>
            </a:r>
            <a:r>
              <a:rPr lang="en-US" b="1" dirty="0" err="1" smtClean="0"/>
              <a:t>worketh</a:t>
            </a:r>
            <a:r>
              <a:rPr lang="en-US" b="1" dirty="0" smtClean="0"/>
              <a:t> patience (steadfastness).</a:t>
            </a:r>
          </a:p>
          <a:p>
            <a:endParaRPr lang="en-US" baseline="0" dirty="0" smtClean="0"/>
          </a:p>
          <a:p>
            <a:r>
              <a:rPr lang="en-US" baseline="0" dirty="0" smtClean="0"/>
              <a:t>Paul could…..in verse 23-24….</a:t>
            </a:r>
          </a:p>
          <a:p>
            <a:endParaRPr lang="en-US" baseline="0" dirty="0" smtClean="0"/>
          </a:p>
          <a:p>
            <a:r>
              <a:rPr lang="en-US" baseline="0" dirty="0" smtClean="0"/>
              <a:t>How does Paul deal with a storm in his life—one that is life threatening?</a:t>
            </a:r>
          </a:p>
          <a:p>
            <a:endParaRPr lang="en-US" baseline="0" dirty="0" smtClean="0"/>
          </a:p>
          <a:p>
            <a:r>
              <a:rPr lang="en-US" baseline="0" dirty="0" smtClean="0"/>
              <a:t>Paul told the Corinthians in </a:t>
            </a:r>
            <a:r>
              <a:rPr lang="en-US" b="1" baseline="0" dirty="0" smtClean="0"/>
              <a:t>1 Cor. 15:58, </a:t>
            </a:r>
            <a:r>
              <a:rPr lang="en-US" b="1" dirty="0" smtClean="0"/>
              <a:t>Therefore, my beloved brethren, be ye </a:t>
            </a:r>
            <a:r>
              <a:rPr lang="en-US" b="1" dirty="0" err="1" smtClean="0"/>
              <a:t>stedfast</a:t>
            </a:r>
            <a:r>
              <a:rPr lang="en-US" b="1" dirty="0" smtClean="0"/>
              <a:t>, </a:t>
            </a:r>
            <a:r>
              <a:rPr lang="en-US" b="1" dirty="0" err="1" smtClean="0"/>
              <a:t>unmoveable</a:t>
            </a:r>
            <a:r>
              <a:rPr lang="en-US" b="1" dirty="0" smtClean="0"/>
              <a:t>, always abounding in the work of the Lord, forasmuch as ye know that your </a:t>
            </a:r>
            <a:r>
              <a:rPr lang="en-US" b="1" dirty="0" err="1" smtClean="0"/>
              <a:t>labour</a:t>
            </a:r>
            <a:r>
              <a:rPr lang="en-US" b="1" dirty="0" smtClean="0"/>
              <a:t> is not in vain in the Lord.</a:t>
            </a:r>
            <a:endParaRPr lang="en-US" b="1" baseline="0" dirty="0" smtClean="0"/>
          </a:p>
        </p:txBody>
      </p:sp>
      <p:sp>
        <p:nvSpPr>
          <p:cNvPr id="4" name="Slide Number Placeholder 3"/>
          <p:cNvSpPr>
            <a:spLocks noGrp="1"/>
          </p:cNvSpPr>
          <p:nvPr>
            <p:ph type="sldNum" sz="quarter" idx="10"/>
          </p:nvPr>
        </p:nvSpPr>
        <p:spPr/>
        <p:txBody>
          <a:bodyPr/>
          <a:lstStyle/>
          <a:p>
            <a:fld id="{1E8AD6E0-D567-4F67-81E2-05071BBC1A6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Paul believed in God and His promises.</a:t>
            </a:r>
          </a:p>
          <a:p>
            <a:endParaRPr lang="en-US" baseline="0" dirty="0" smtClean="0"/>
          </a:p>
          <a:p>
            <a:r>
              <a:rPr lang="en-US" baseline="0" dirty="0" smtClean="0"/>
              <a:t>How can you and I believe in someone we haven’t seen?</a:t>
            </a:r>
          </a:p>
          <a:p>
            <a:endParaRPr lang="en-US" baseline="0" dirty="0" smtClean="0"/>
          </a:p>
          <a:p>
            <a:r>
              <a:rPr lang="en-US" baseline="0" dirty="0" smtClean="0"/>
              <a:t>Continuing with Peter’s words in 1 Peter 1:8-9, Peter says, </a:t>
            </a:r>
            <a:r>
              <a:rPr lang="en-US" b="1" baseline="0" dirty="0" smtClean="0"/>
              <a:t>“</a:t>
            </a:r>
            <a:r>
              <a:rPr lang="en-US" b="1" baseline="30000" dirty="0" smtClean="0"/>
              <a:t>8 </a:t>
            </a:r>
            <a:r>
              <a:rPr lang="en-US" b="1" dirty="0" smtClean="0"/>
              <a:t>Whom having not seen, ye love; in whom, though now ye see him not, yet believing, ye rejoice with joy unspeakable and full of glory:</a:t>
            </a:r>
          </a:p>
          <a:p>
            <a:r>
              <a:rPr lang="en-US" b="1" baseline="30000" dirty="0" smtClean="0"/>
              <a:t>9 </a:t>
            </a:r>
            <a:r>
              <a:rPr lang="en-US" b="1" dirty="0" smtClean="0"/>
              <a:t>Receiving the end of your faith, even the salvation of your souls.</a:t>
            </a:r>
            <a:r>
              <a:rPr lang="en-US" b="1" baseline="0" dirty="0" smtClean="0"/>
              <a:t>”</a:t>
            </a:r>
          </a:p>
          <a:p>
            <a:endParaRPr lang="en-US" b="1" baseline="0" dirty="0" smtClean="0"/>
          </a:p>
          <a:p>
            <a:r>
              <a:rPr lang="en-US" b="0" baseline="0" dirty="0" smtClean="0"/>
              <a:t>We know that no matter what happens in this life—no matter what storm comes our way, that salvation comes to those who remain faithful to the Lord!</a:t>
            </a:r>
          </a:p>
          <a:p>
            <a:endParaRPr lang="en-US" b="1" baseline="0" dirty="0" smtClean="0"/>
          </a:p>
          <a:p>
            <a:r>
              <a:rPr lang="en-US" b="1" baseline="0" dirty="0" smtClean="0"/>
              <a:t>Our hope is built on nothing less</a:t>
            </a:r>
          </a:p>
          <a:p>
            <a:r>
              <a:rPr lang="en-US" b="1" baseline="0" dirty="0" smtClean="0"/>
              <a:t>A shelter in the time of storm</a:t>
            </a:r>
            <a:endParaRPr lang="en-US" b="1" dirty="0" smtClean="0"/>
          </a:p>
        </p:txBody>
      </p:sp>
      <p:sp>
        <p:nvSpPr>
          <p:cNvPr id="4" name="Slide Number Placeholder 3"/>
          <p:cNvSpPr>
            <a:spLocks noGrp="1"/>
          </p:cNvSpPr>
          <p:nvPr>
            <p:ph type="sldNum" sz="quarter" idx="10"/>
          </p:nvPr>
        </p:nvSpPr>
        <p:spPr/>
        <p:txBody>
          <a:bodyPr/>
          <a:lstStyle/>
          <a:p>
            <a:fld id="{1E8AD6E0-D567-4F67-81E2-05071BBC1A6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15163-E185-44BB-8A2A-D50D02BBEA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5163-E185-44BB-8A2A-D50D02BBEA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5163-E185-44BB-8A2A-D50D02BBEA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5163-E185-44BB-8A2A-D50D02BBEA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15163-E185-44BB-8A2A-D50D02BBEA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15163-E185-44BB-8A2A-D50D02BBEA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15163-E185-44BB-8A2A-D50D02BBEAE4}" type="datetimeFigureOut">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15163-E185-44BB-8A2A-D50D02BBEAE4}" type="datetimeFigureOut">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15163-E185-44BB-8A2A-D50D02BBEAE4}" type="datetimeFigureOut">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15163-E185-44BB-8A2A-D50D02BBEA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15163-E185-44BB-8A2A-D50D02BBEA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06C3-B4A7-48F0-81A5-CF58D86B9F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15163-E185-44BB-8A2A-D50D02BBEAE4}" type="datetimeFigureOut">
              <a:rPr lang="en-US" smtClean="0"/>
              <a:t>5/21/2016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06C3-B4A7-48F0-81A5-CF58D86B9F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8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305800" cy="3657599"/>
          </a:xfrm>
        </p:spPr>
        <p:txBody>
          <a:bodyPr>
            <a:noAutofit/>
          </a:bodyPr>
          <a:lstStyle/>
          <a:p>
            <a:r>
              <a:rPr lang="en-US" sz="8800" b="1" dirty="0" smtClean="0"/>
              <a:t>Being Calm </a:t>
            </a:r>
            <a:br>
              <a:rPr lang="en-US" sz="8800" b="1" dirty="0" smtClean="0"/>
            </a:br>
            <a:r>
              <a:rPr lang="en-US" sz="8800" b="1" dirty="0" smtClean="0"/>
              <a:t>During the Storm</a:t>
            </a:r>
            <a:endParaRPr lang="en-US" sz="8800" b="1" dirty="0"/>
          </a:p>
        </p:txBody>
      </p:sp>
      <p:sp>
        <p:nvSpPr>
          <p:cNvPr id="3" name="Subtitle 2"/>
          <p:cNvSpPr>
            <a:spLocks noGrp="1"/>
          </p:cNvSpPr>
          <p:nvPr>
            <p:ph type="subTitle" idx="1"/>
          </p:nvPr>
        </p:nvSpPr>
        <p:spPr>
          <a:xfrm>
            <a:off x="1371600" y="4572000"/>
            <a:ext cx="6400800" cy="1066800"/>
          </a:xfrm>
        </p:spPr>
        <p:txBody>
          <a:bodyPr>
            <a:normAutofit/>
          </a:bodyPr>
          <a:lstStyle/>
          <a:p>
            <a:r>
              <a:rPr lang="en-US" sz="4000" b="1" dirty="0" smtClean="0">
                <a:solidFill>
                  <a:schemeClr val="tx1"/>
                </a:solidFill>
              </a:rPr>
              <a:t>Acts 27</a:t>
            </a:r>
            <a:endParaRPr lang="en-US" sz="4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Shipwreck</a:t>
            </a:r>
            <a:endParaRPr lang="en-US" sz="6000" b="1" dirty="0"/>
          </a:p>
        </p:txBody>
      </p:sp>
      <p:sp>
        <p:nvSpPr>
          <p:cNvPr id="3" name="Content Placeholder 2"/>
          <p:cNvSpPr>
            <a:spLocks noGrp="1"/>
          </p:cNvSpPr>
          <p:nvPr>
            <p:ph idx="1"/>
          </p:nvPr>
        </p:nvSpPr>
        <p:spPr/>
        <p:txBody>
          <a:bodyPr>
            <a:normAutofit/>
          </a:bodyPr>
          <a:lstStyle/>
          <a:p>
            <a:r>
              <a:rPr lang="en-US" sz="4000" b="1" dirty="0" smtClean="0"/>
              <a:t>Acts 27:27-44</a:t>
            </a:r>
          </a:p>
          <a:p>
            <a:pPr lvl="1"/>
            <a:r>
              <a:rPr lang="en-US" sz="3600" b="1" dirty="0" smtClean="0"/>
              <a:t>V. 27: 14 days adrift; Land is near!</a:t>
            </a:r>
          </a:p>
          <a:p>
            <a:pPr lvl="1"/>
            <a:r>
              <a:rPr lang="en-US" sz="3600" b="1" dirty="0" smtClean="0"/>
              <a:t>V. 29: 4 anchors cast; Wished for day to come</a:t>
            </a:r>
          </a:p>
          <a:p>
            <a:pPr lvl="1"/>
            <a:r>
              <a:rPr lang="en-US" sz="3600" b="1" dirty="0" smtClean="0"/>
              <a:t>V. 30-32: Sailors’ want to flee; Unless you stay in the ship, you won’t be saved.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Shipwreck</a:t>
            </a:r>
            <a:endParaRPr lang="en-US" sz="6000" b="1" dirty="0"/>
          </a:p>
        </p:txBody>
      </p:sp>
      <p:sp>
        <p:nvSpPr>
          <p:cNvPr id="3" name="Content Placeholder 2"/>
          <p:cNvSpPr>
            <a:spLocks noGrp="1"/>
          </p:cNvSpPr>
          <p:nvPr>
            <p:ph idx="1"/>
          </p:nvPr>
        </p:nvSpPr>
        <p:spPr/>
        <p:txBody>
          <a:bodyPr>
            <a:normAutofit lnSpcReduction="10000"/>
          </a:bodyPr>
          <a:lstStyle/>
          <a:p>
            <a:r>
              <a:rPr lang="en-US" sz="4000" b="1" dirty="0" smtClean="0"/>
              <a:t>Acts 27:27-44</a:t>
            </a:r>
          </a:p>
          <a:p>
            <a:pPr lvl="1"/>
            <a:r>
              <a:rPr lang="en-US" sz="3600" b="1" dirty="0" smtClean="0"/>
              <a:t>V. 33-34: Paul encourages them to eat;  Get strength—14 days without food!  Not one hair will fall from anyone!</a:t>
            </a:r>
          </a:p>
          <a:p>
            <a:pPr lvl="1"/>
            <a:r>
              <a:rPr lang="en-US" sz="3600" b="1" dirty="0" smtClean="0"/>
              <a:t>V. 35:  Took bread, gave thanks to God, &amp; ate.</a:t>
            </a:r>
          </a:p>
          <a:p>
            <a:pPr lvl="1"/>
            <a:r>
              <a:rPr lang="en-US" sz="3600" b="1" dirty="0" smtClean="0"/>
              <a:t>V. 36: “Then were they all (276 souls) of good cheer…..”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Shipwreck</a:t>
            </a:r>
            <a:endParaRPr lang="en-US" sz="6000" b="1" dirty="0"/>
          </a:p>
        </p:txBody>
      </p:sp>
      <p:sp>
        <p:nvSpPr>
          <p:cNvPr id="3" name="Content Placeholder 2"/>
          <p:cNvSpPr>
            <a:spLocks noGrp="1"/>
          </p:cNvSpPr>
          <p:nvPr>
            <p:ph idx="1"/>
          </p:nvPr>
        </p:nvSpPr>
        <p:spPr/>
        <p:txBody>
          <a:bodyPr>
            <a:normAutofit lnSpcReduction="10000"/>
          </a:bodyPr>
          <a:lstStyle/>
          <a:p>
            <a:r>
              <a:rPr lang="en-US" sz="4000" b="1" dirty="0" smtClean="0"/>
              <a:t>Acts 27:27-44</a:t>
            </a:r>
          </a:p>
          <a:p>
            <a:pPr lvl="1"/>
            <a:r>
              <a:rPr lang="en-US" sz="3600" b="1" dirty="0" smtClean="0"/>
              <a:t>V. 37-41: Ship lightened again; Run aground; Waves been to beat and destroy the boat</a:t>
            </a:r>
          </a:p>
          <a:p>
            <a:pPr lvl="1"/>
            <a:r>
              <a:rPr lang="en-US" sz="3600" b="1" dirty="0" smtClean="0"/>
              <a:t>42-44: Soldiers want to kill the prisoners, but Julius wants to save Paul; Swim or hold on to something—All escape safely to land!</a:t>
            </a:r>
            <a:endParaRPr lang="en-US"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609600"/>
            <a:ext cx="8382000" cy="5791200"/>
          </a:xfrm>
        </p:spPr>
        <p:txBody>
          <a:bodyPr>
            <a:normAutofit fontScale="92500" lnSpcReduction="20000"/>
          </a:bodyPr>
          <a:lstStyle/>
          <a:p>
            <a:pPr algn="ctr">
              <a:buNone/>
            </a:pPr>
            <a:r>
              <a:rPr lang="en-US" sz="5800" b="1" dirty="0" smtClean="0"/>
              <a:t>When life becomes the biggest </a:t>
            </a:r>
            <a:r>
              <a:rPr lang="en-US" sz="5800" b="1" dirty="0"/>
              <a:t>s</a:t>
            </a:r>
            <a:r>
              <a:rPr lang="en-US" sz="5800" b="1" dirty="0" smtClean="0"/>
              <a:t>torm</a:t>
            </a:r>
          </a:p>
          <a:p>
            <a:pPr algn="ctr">
              <a:buNone/>
            </a:pPr>
            <a:r>
              <a:rPr lang="en-US" sz="5800" b="1" dirty="0" smtClean="0"/>
              <a:t>And waters hard to wade:</a:t>
            </a:r>
          </a:p>
          <a:p>
            <a:pPr algn="ctr">
              <a:buNone/>
            </a:pPr>
            <a:r>
              <a:rPr lang="en-US" sz="5800" b="1" dirty="0" smtClean="0"/>
              <a:t>The Savior’s love will keep you warm.</a:t>
            </a:r>
          </a:p>
          <a:p>
            <a:pPr algn="ctr">
              <a:buNone/>
            </a:pPr>
            <a:r>
              <a:rPr lang="en-US" sz="5800" b="1" dirty="0" smtClean="0"/>
              <a:t>“It is I; be not afraid.” </a:t>
            </a:r>
          </a:p>
          <a:p>
            <a:pPr algn="ctr">
              <a:buNone/>
            </a:pPr>
            <a:r>
              <a:rPr lang="en-US" sz="5800" b="1" dirty="0" smtClean="0"/>
              <a:t>John 6:20</a:t>
            </a:r>
            <a:endParaRPr lang="en-US" sz="4000" b="1"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953000" cy="6019800"/>
          </a:xfrm>
          <a:solidFill>
            <a:schemeClr val="bg1"/>
          </a:solidFill>
        </p:spPr>
        <p:txBody>
          <a:bodyPr>
            <a:noAutofit/>
          </a:bodyPr>
          <a:lstStyle/>
          <a:p>
            <a:r>
              <a:rPr lang="en-US" sz="6000" b="1" dirty="0" smtClean="0"/>
              <a:t>“Come unto me, all ye that </a:t>
            </a:r>
            <a:r>
              <a:rPr lang="en-US" sz="6000" b="1" dirty="0" err="1" smtClean="0"/>
              <a:t>labour</a:t>
            </a:r>
            <a:r>
              <a:rPr lang="en-US" sz="6000" b="1" dirty="0" smtClean="0"/>
              <a:t> and are heavy laden, and I will give you rest.” </a:t>
            </a:r>
            <a:br>
              <a:rPr lang="en-US" sz="6000" b="1" dirty="0" smtClean="0"/>
            </a:br>
            <a:r>
              <a:rPr lang="en-US" sz="3600" b="1" dirty="0" smtClean="0"/>
              <a:t>Matthew 11:28</a:t>
            </a:r>
            <a:endParaRPr lang="en-US" sz="6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3763962"/>
          </a:xfrm>
        </p:spPr>
        <p:txBody>
          <a:bodyPr>
            <a:noAutofit/>
          </a:bodyPr>
          <a:lstStyle/>
          <a:p>
            <a:r>
              <a:rPr lang="en-US" sz="8000" b="1" dirty="0" smtClean="0"/>
              <a:t>Peace, be still.</a:t>
            </a:r>
            <a:br>
              <a:rPr lang="en-US" sz="8000" b="1" dirty="0" smtClean="0"/>
            </a:br>
            <a:r>
              <a:rPr lang="en-US" sz="3600" b="1" dirty="0" smtClean="0"/>
              <a:t>Mark 4:39</a:t>
            </a:r>
            <a:endParaRPr lang="en-US"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r>
              <a:rPr lang="en-US" sz="5400" b="1" dirty="0" smtClean="0"/>
              <a:t>Peace.  It does not mean to be in a place where there is no noise, trouble or hard work.  It means to be in the midst of those things and still be calm in your heart.</a:t>
            </a:r>
            <a:br>
              <a:rPr lang="en-US" sz="5400" b="1" dirty="0" smtClean="0"/>
            </a:br>
            <a:r>
              <a:rPr lang="en-US" sz="3600" b="1" dirty="0" smtClean="0"/>
              <a:t>-Unknown</a:t>
            </a:r>
            <a:endParaRPr 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Paul’s Storm</a:t>
            </a:r>
            <a:endParaRPr lang="en-US" sz="6000" b="1" dirty="0"/>
          </a:p>
        </p:txBody>
      </p:sp>
      <p:sp>
        <p:nvSpPr>
          <p:cNvPr id="3" name="Content Placeholder 2"/>
          <p:cNvSpPr>
            <a:spLocks noGrp="1"/>
          </p:cNvSpPr>
          <p:nvPr>
            <p:ph idx="1"/>
          </p:nvPr>
        </p:nvSpPr>
        <p:spPr/>
        <p:txBody>
          <a:bodyPr>
            <a:normAutofit/>
          </a:bodyPr>
          <a:lstStyle/>
          <a:p>
            <a:r>
              <a:rPr lang="en-US" sz="3600" b="1" dirty="0" smtClean="0"/>
              <a:t>Acts 21: Paul seized by the Jews</a:t>
            </a:r>
          </a:p>
          <a:p>
            <a:r>
              <a:rPr lang="en-US" sz="3600" b="1" dirty="0" smtClean="0"/>
              <a:t>Acts 22: Paul tells of his conversion &amp; call to the Gentiles</a:t>
            </a:r>
          </a:p>
          <a:p>
            <a:r>
              <a:rPr lang="en-US" sz="3600" b="1" dirty="0" smtClean="0"/>
              <a:t>Acts 23: Paul goes before the council &amp; Jews vow to kill him</a:t>
            </a:r>
          </a:p>
          <a:p>
            <a:r>
              <a:rPr lang="en-US" sz="3600" b="1" dirty="0" smtClean="0"/>
              <a:t>Acts 24: Paul before Felix; Left in prison 2 years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Paul’s Storm</a:t>
            </a:r>
            <a:endParaRPr lang="en-US" sz="6000" b="1" dirty="0"/>
          </a:p>
        </p:txBody>
      </p:sp>
      <p:sp>
        <p:nvSpPr>
          <p:cNvPr id="3" name="Content Placeholder 2"/>
          <p:cNvSpPr>
            <a:spLocks noGrp="1"/>
          </p:cNvSpPr>
          <p:nvPr>
            <p:ph idx="1"/>
          </p:nvPr>
        </p:nvSpPr>
        <p:spPr/>
        <p:txBody>
          <a:bodyPr>
            <a:normAutofit/>
          </a:bodyPr>
          <a:lstStyle/>
          <a:p>
            <a:r>
              <a:rPr lang="en-US" sz="3600" b="1" dirty="0" smtClean="0"/>
              <a:t>Acts 25: Paul before Festus; Jews still want to kill him; Appeals to Caesar</a:t>
            </a:r>
          </a:p>
          <a:p>
            <a:r>
              <a:rPr lang="en-US" sz="3600" b="1" dirty="0" smtClean="0"/>
              <a:t>Acts 26: Paul before King Agrippa; Testifies of his conversion; Found nothing worthy of death</a:t>
            </a:r>
          </a:p>
          <a:p>
            <a:r>
              <a:rPr lang="en-US" sz="3600" b="1" dirty="0" smtClean="0"/>
              <a:t>Acts 27: Sets sail to Rome: Encounters a storm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Caesarea to Fair Havens</a:t>
            </a:r>
            <a:endParaRPr lang="en-US" sz="6000" b="1" dirty="0"/>
          </a:p>
        </p:txBody>
      </p:sp>
      <p:sp>
        <p:nvSpPr>
          <p:cNvPr id="3" name="Content Placeholder 2"/>
          <p:cNvSpPr>
            <a:spLocks noGrp="1"/>
          </p:cNvSpPr>
          <p:nvPr>
            <p:ph idx="1"/>
          </p:nvPr>
        </p:nvSpPr>
        <p:spPr/>
        <p:txBody>
          <a:bodyPr>
            <a:normAutofit/>
          </a:bodyPr>
          <a:lstStyle/>
          <a:p>
            <a:r>
              <a:rPr lang="en-US" sz="4000" b="1" dirty="0" smtClean="0"/>
              <a:t>Acts 27:1-8</a:t>
            </a:r>
          </a:p>
          <a:p>
            <a:pPr lvl="1"/>
            <a:r>
              <a:rPr lang="en-US" sz="3600" b="1" dirty="0" smtClean="0"/>
              <a:t>V. 1: Paul and other prisoners are delivered to Julius the centurion.</a:t>
            </a:r>
          </a:p>
          <a:p>
            <a:pPr lvl="1"/>
            <a:r>
              <a:rPr lang="en-US" sz="3600" b="1" dirty="0" smtClean="0"/>
              <a:t>V. 4: Winds are becoming contrary.</a:t>
            </a:r>
          </a:p>
          <a:p>
            <a:pPr lvl="1"/>
            <a:r>
              <a:rPr lang="en-US" sz="3600" b="1" dirty="0" smtClean="0"/>
              <a:t>V. 7: Slow sailing; Winds blowing against them.</a:t>
            </a:r>
          </a:p>
          <a:p>
            <a:pPr lvl="1"/>
            <a:r>
              <a:rPr lang="en-US" sz="3600" b="1" dirty="0" smtClean="0"/>
              <a:t>V. 8: Difficulty sailing</a:t>
            </a:r>
          </a:p>
          <a:p>
            <a:pPr lvl="1"/>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Paul’s Warning</a:t>
            </a:r>
            <a:endParaRPr lang="en-US" sz="6000" b="1"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sz="4000" b="1" dirty="0" smtClean="0"/>
              <a:t>Acts 27:9-13</a:t>
            </a:r>
          </a:p>
          <a:p>
            <a:pPr lvl="1"/>
            <a:r>
              <a:rPr lang="en-US" sz="3600" b="1" dirty="0" smtClean="0"/>
              <a:t>V. 9: Sailing is now too dangerous</a:t>
            </a:r>
          </a:p>
          <a:p>
            <a:pPr lvl="1"/>
            <a:r>
              <a:rPr lang="en-US" sz="3600" b="1" dirty="0" smtClean="0"/>
              <a:t>V. 10: Paul’s warning: </a:t>
            </a:r>
          </a:p>
          <a:p>
            <a:pPr lvl="1"/>
            <a:r>
              <a:rPr lang="en-US" sz="3600" b="1" u="sng" dirty="0" smtClean="0"/>
              <a:t>“Men, I perceive that this voyage will end with disaster and much loss, not only of the cargo and ship, but also our lives.” </a:t>
            </a:r>
          </a:p>
          <a:p>
            <a:pPr lvl="1"/>
            <a:r>
              <a:rPr lang="en-US" sz="3600" b="1" dirty="0" smtClean="0"/>
              <a:t>V. 11: Paul’s warning not heeded.</a:t>
            </a:r>
            <a:endParaRPr lang="en-US"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Storm Begins</a:t>
            </a:r>
            <a:endParaRPr lang="en-US" sz="6000"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sz="4300" b="1" dirty="0" smtClean="0"/>
              <a:t>Acts 27:14-20</a:t>
            </a:r>
          </a:p>
          <a:p>
            <a:pPr lvl="1"/>
            <a:r>
              <a:rPr lang="en-US" sz="3900" b="1" dirty="0" smtClean="0"/>
              <a:t>V. 14: Tempestuous wind arose</a:t>
            </a:r>
          </a:p>
          <a:p>
            <a:pPr lvl="1"/>
            <a:r>
              <a:rPr lang="en-US" sz="3900" b="1" dirty="0" smtClean="0"/>
              <a:t>V. 15: Unable to sail against the wind, they are blown by the wind.</a:t>
            </a:r>
          </a:p>
          <a:p>
            <a:pPr lvl="1"/>
            <a:r>
              <a:rPr lang="en-US" sz="3900" b="1" dirty="0" smtClean="0"/>
              <a:t>V. 16-17: Secured the life boat and wrapped the boat with cables (ropes)</a:t>
            </a:r>
          </a:p>
          <a:p>
            <a:pPr lvl="1"/>
            <a:r>
              <a:rPr lang="en-US" sz="3900" b="1" dirty="0" smtClean="0"/>
              <a:t>V. 18: Tossed about; began lightening the 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Storm Begins</a:t>
            </a:r>
            <a:endParaRPr lang="en-US" sz="6000" b="1" dirty="0"/>
          </a:p>
        </p:txBody>
      </p:sp>
      <p:sp>
        <p:nvSpPr>
          <p:cNvPr id="3" name="Content Placeholder 2"/>
          <p:cNvSpPr>
            <a:spLocks noGrp="1"/>
          </p:cNvSpPr>
          <p:nvPr>
            <p:ph idx="1"/>
          </p:nvPr>
        </p:nvSpPr>
        <p:spPr/>
        <p:txBody>
          <a:bodyPr>
            <a:normAutofit/>
          </a:bodyPr>
          <a:lstStyle/>
          <a:p>
            <a:r>
              <a:rPr lang="en-US" sz="4000" b="1" dirty="0" smtClean="0"/>
              <a:t>Acts 27:14-20</a:t>
            </a:r>
          </a:p>
          <a:p>
            <a:pPr lvl="1"/>
            <a:r>
              <a:rPr lang="en-US" sz="3600" b="1" dirty="0" smtClean="0"/>
              <a:t>V. 19: Tacking (ship’s equipment) thrown overboard</a:t>
            </a:r>
          </a:p>
          <a:p>
            <a:pPr lvl="1"/>
            <a:r>
              <a:rPr lang="en-US" sz="3600" b="1" dirty="0" smtClean="0"/>
              <a:t>V. 20: Many days pass with no sight of the sun or stars; The storm is so bad, </a:t>
            </a:r>
          </a:p>
          <a:p>
            <a:pPr lvl="1"/>
            <a:r>
              <a:rPr lang="en-US" sz="3600" b="1" u="sng" dirty="0" smtClean="0"/>
              <a:t>“all hope that we should be saved was then taken away.”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Encouragement &amp; Prophecy</a:t>
            </a:r>
            <a:endParaRPr lang="en-US" sz="5400" b="1"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4000" b="1" dirty="0" smtClean="0"/>
              <a:t>Acts 27:21-26</a:t>
            </a:r>
          </a:p>
          <a:p>
            <a:pPr lvl="1"/>
            <a:r>
              <a:rPr lang="en-US" sz="3600" b="1" dirty="0" smtClean="0"/>
              <a:t>V. 21: Paul stands in the middle of them; You should have listened to my warning</a:t>
            </a:r>
          </a:p>
          <a:p>
            <a:pPr lvl="1"/>
            <a:r>
              <a:rPr lang="en-US" sz="3600" b="1" dirty="0" smtClean="0"/>
              <a:t>V. 22:  “be of good cheer: for there shall be no loss of any man's life among you, but of the ship.”</a:t>
            </a:r>
          </a:p>
          <a:p>
            <a:pPr lvl="1"/>
            <a:r>
              <a:rPr lang="en-US" sz="3600" b="1" dirty="0" smtClean="0"/>
              <a:t>V. 23-24: Angel of God told me to “FEAR 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Encouragement &amp; Prophecy</a:t>
            </a:r>
            <a:endParaRPr lang="en-US" sz="5400" b="1" dirty="0"/>
          </a:p>
        </p:txBody>
      </p:sp>
      <p:sp>
        <p:nvSpPr>
          <p:cNvPr id="3" name="Content Placeholder 2"/>
          <p:cNvSpPr>
            <a:spLocks noGrp="1"/>
          </p:cNvSpPr>
          <p:nvPr>
            <p:ph idx="1"/>
          </p:nvPr>
        </p:nvSpPr>
        <p:spPr>
          <a:xfrm>
            <a:off x="457200" y="1600200"/>
            <a:ext cx="8229600" cy="5257800"/>
          </a:xfrm>
        </p:spPr>
        <p:txBody>
          <a:bodyPr>
            <a:normAutofit/>
          </a:bodyPr>
          <a:lstStyle/>
          <a:p>
            <a:r>
              <a:rPr lang="en-US" sz="4000" b="1" dirty="0" smtClean="0"/>
              <a:t>Acts 27:21-26</a:t>
            </a:r>
          </a:p>
          <a:p>
            <a:pPr lvl="1"/>
            <a:r>
              <a:rPr lang="en-US" sz="3600" b="1" dirty="0" smtClean="0"/>
              <a:t>V. 25: “Wherefore, sirs, </a:t>
            </a:r>
          </a:p>
          <a:p>
            <a:pPr lvl="1"/>
            <a:r>
              <a:rPr lang="en-US" sz="4800" b="1" dirty="0" smtClean="0"/>
              <a:t>be of good cheer: </a:t>
            </a:r>
            <a:r>
              <a:rPr lang="en-US" sz="4800" b="1" u="sng" dirty="0" smtClean="0"/>
              <a:t>for I believe God</a:t>
            </a:r>
            <a:r>
              <a:rPr lang="en-US" sz="4800" b="1" dirty="0" smtClean="0"/>
              <a:t>, that it shall be even as it was told me.”</a:t>
            </a:r>
          </a:p>
          <a:p>
            <a:pPr lvl="1"/>
            <a:r>
              <a:rPr lang="en-US" sz="3600" b="1" dirty="0" smtClean="0"/>
              <a:t>V. 26: However, we will wreck.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1498</Words>
  <Application>Microsoft Office PowerPoint</Application>
  <PresentationFormat>On-screen Show (4:3)</PresentationFormat>
  <Paragraphs>175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Being Calm  During the Storm</vt:lpstr>
      <vt:lpstr>Paul’s Storm</vt:lpstr>
      <vt:lpstr>Paul’s Storm</vt:lpstr>
      <vt:lpstr>Caesarea to Fair Havens</vt:lpstr>
      <vt:lpstr>Paul’s Warning</vt:lpstr>
      <vt:lpstr>The Storm Begins</vt:lpstr>
      <vt:lpstr>The Storm Begins</vt:lpstr>
      <vt:lpstr>Encouragement &amp; Prophecy</vt:lpstr>
      <vt:lpstr>Encouragement &amp; Prophecy</vt:lpstr>
      <vt:lpstr>The Shipwreck</vt:lpstr>
      <vt:lpstr>The Shipwreck</vt:lpstr>
      <vt:lpstr>The Shipwreck</vt:lpstr>
      <vt:lpstr>Slide 13</vt:lpstr>
      <vt:lpstr>“Come unto me, all ye that labour and are heavy laden, and I will give you rest.”  Matthew 11:28</vt:lpstr>
      <vt:lpstr>Peace, be still. Mark 4:39</vt:lpstr>
      <vt:lpstr>Peace.  It does not mean to be in a place where there is no noise, trouble or hard work.  It means to be in the midst of those things and still be calm in your heart. -Unknown</vt:lpstr>
    </vt:vector>
  </TitlesOfParts>
  <Company>Athens City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Matt</cp:lastModifiedBy>
  <cp:revision>38</cp:revision>
  <dcterms:created xsi:type="dcterms:W3CDTF">2016-05-21T11:32:37Z</dcterms:created>
  <dcterms:modified xsi:type="dcterms:W3CDTF">2016-05-21T21:23:47Z</dcterms:modified>
</cp:coreProperties>
</file>