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88" r:id="rId4"/>
    <p:sldId id="297" r:id="rId5"/>
    <p:sldId id="278" r:id="rId6"/>
    <p:sldId id="279" r:id="rId7"/>
    <p:sldId id="280" r:id="rId8"/>
    <p:sldId id="281" r:id="rId9"/>
    <p:sldId id="282" r:id="rId10"/>
    <p:sldId id="283" r:id="rId11"/>
    <p:sldId id="284" r:id="rId12"/>
    <p:sldId id="285" r:id="rId13"/>
    <p:sldId id="298" r:id="rId14"/>
    <p:sldId id="300" r:id="rId15"/>
    <p:sldId id="257" r:id="rId16"/>
    <p:sldId id="259" r:id="rId17"/>
    <p:sldId id="260" r:id="rId18"/>
    <p:sldId id="261" r:id="rId19"/>
    <p:sldId id="262" r:id="rId20"/>
    <p:sldId id="263" r:id="rId21"/>
    <p:sldId id="303" r:id="rId22"/>
    <p:sldId id="304" r:id="rId23"/>
    <p:sldId id="305" r:id="rId24"/>
    <p:sldId id="265" r:id="rId25"/>
    <p:sldId id="275" r:id="rId26"/>
    <p:sldId id="266" r:id="rId27"/>
    <p:sldId id="267" r:id="rId28"/>
    <p:sldId id="269" r:id="rId29"/>
    <p:sldId id="301" r:id="rId30"/>
    <p:sldId id="292" r:id="rId31"/>
    <p:sldId id="294" r:id="rId32"/>
    <p:sldId id="293" r:id="rId33"/>
    <p:sldId id="296" r:id="rId34"/>
    <p:sldId id="295" r:id="rId35"/>
    <p:sldId id="290" r:id="rId36"/>
    <p:sldId id="302" r:id="rId37"/>
    <p:sldId id="291" r:id="rId38"/>
    <p:sldId id="270" r:id="rId39"/>
    <p:sldId id="271" r:id="rId40"/>
    <p:sldId id="27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0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CD4FFE-BD6F-4536-8AAA-FB15DF2A2AFD}"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211344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D4FFE-BD6F-4536-8AAA-FB15DF2A2AFD}"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75304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D4FFE-BD6F-4536-8AAA-FB15DF2A2AFD}"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73516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D4FFE-BD6F-4536-8AAA-FB15DF2A2AFD}"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333011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CD4FFE-BD6F-4536-8AAA-FB15DF2A2AFD}" type="datetimeFigureOut">
              <a:rPr lang="en-US" smtClean="0"/>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271134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CD4FFE-BD6F-4536-8AAA-FB15DF2A2AFD}" type="datetimeFigureOut">
              <a:rPr lang="en-US" smtClean="0"/>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5480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D4FFE-BD6F-4536-8AAA-FB15DF2A2AFD}" type="datetimeFigureOut">
              <a:rPr lang="en-US" smtClean="0"/>
              <a:t>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899722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D4FFE-BD6F-4536-8AAA-FB15DF2A2AFD}" type="datetimeFigureOut">
              <a:rPr lang="en-US" smtClean="0"/>
              <a:t>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871467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D4FFE-BD6F-4536-8AAA-FB15DF2A2AFD}" type="datetimeFigureOut">
              <a:rPr lang="en-US" smtClean="0"/>
              <a:t>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289383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D4FFE-BD6F-4536-8AAA-FB15DF2A2AFD}" type="datetimeFigureOut">
              <a:rPr lang="en-US" smtClean="0"/>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299168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D4FFE-BD6F-4536-8AAA-FB15DF2A2AFD}" type="datetimeFigureOut">
              <a:rPr lang="en-US" smtClean="0"/>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7DB4C-ABFB-498B-9AA6-56067756DD7B}" type="slidenum">
              <a:rPr lang="en-US" smtClean="0"/>
              <a:t>‹#›</a:t>
            </a:fld>
            <a:endParaRPr lang="en-US"/>
          </a:p>
        </p:txBody>
      </p:sp>
    </p:spTree>
    <p:extLst>
      <p:ext uri="{BB962C8B-B14F-4D97-AF65-F5344CB8AC3E}">
        <p14:creationId xmlns:p14="http://schemas.microsoft.com/office/powerpoint/2010/main" val="677047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D4FFE-BD6F-4536-8AAA-FB15DF2A2AFD}" type="datetimeFigureOut">
              <a:rPr lang="en-US" smtClean="0"/>
              <a:t>2/17/2018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7DB4C-ABFB-498B-9AA6-56067756DD7B}" type="slidenum">
              <a:rPr lang="en-US" smtClean="0"/>
              <a:t>‹#›</a:t>
            </a:fld>
            <a:endParaRPr lang="en-US"/>
          </a:p>
        </p:txBody>
      </p:sp>
    </p:spTree>
    <p:extLst>
      <p:ext uri="{BB962C8B-B14F-4D97-AF65-F5344CB8AC3E}">
        <p14:creationId xmlns:p14="http://schemas.microsoft.com/office/powerpoint/2010/main" val="3261827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b="1" u="sng" dirty="0" smtClean="0">
                <a:solidFill>
                  <a:srgbClr val="FF0000"/>
                </a:solidFill>
              </a:rPr>
              <a:t>How To Build Up the Church </a:t>
            </a:r>
            <a:r>
              <a:rPr lang="en-US" sz="6600" b="1" u="sng" dirty="0" smtClean="0">
                <a:solidFill>
                  <a:srgbClr val="FF0000"/>
                </a:solidFill>
              </a:rPr>
              <a:t>that belongs</a:t>
            </a:r>
            <a:br>
              <a:rPr lang="en-US" sz="6600" b="1" u="sng" dirty="0" smtClean="0">
                <a:solidFill>
                  <a:srgbClr val="FF0000"/>
                </a:solidFill>
              </a:rPr>
            </a:br>
            <a:r>
              <a:rPr lang="en-US" sz="6600" b="1" u="sng" dirty="0" smtClean="0">
                <a:solidFill>
                  <a:srgbClr val="FF0000"/>
                </a:solidFill>
              </a:rPr>
              <a:t>to Christ!</a:t>
            </a:r>
            <a:endParaRPr lang="en-US" sz="6600" b="1" u="sng" dirty="0">
              <a:solidFill>
                <a:srgbClr val="FF0000"/>
              </a:solidFill>
            </a:endParaRPr>
          </a:p>
        </p:txBody>
      </p:sp>
      <p:sp>
        <p:nvSpPr>
          <p:cNvPr id="3" name="Subtitle 2"/>
          <p:cNvSpPr>
            <a:spLocks noGrp="1"/>
          </p:cNvSpPr>
          <p:nvPr>
            <p:ph type="subTitle" idx="1"/>
          </p:nvPr>
        </p:nvSpPr>
        <p:spPr/>
        <p:txBody>
          <a:bodyPr>
            <a:normAutofit/>
          </a:bodyPr>
          <a:lstStyle/>
          <a:p>
            <a:endParaRPr lang="en-US" sz="7200" b="1" dirty="0"/>
          </a:p>
        </p:txBody>
      </p:sp>
    </p:spTree>
    <p:extLst>
      <p:ext uri="{BB962C8B-B14F-4D97-AF65-F5344CB8AC3E}">
        <p14:creationId xmlns:p14="http://schemas.microsoft.com/office/powerpoint/2010/main" val="764144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702" y="0"/>
            <a:ext cx="12062298" cy="6858000"/>
          </a:xfrm>
        </p:spPr>
        <p:txBody>
          <a:bodyPr>
            <a:normAutofit fontScale="92500" lnSpcReduction="20000"/>
          </a:bodyPr>
          <a:lstStyle/>
          <a:p>
            <a:endParaRPr lang="en-US" dirty="0" smtClean="0"/>
          </a:p>
          <a:p>
            <a:pPr marL="0" indent="0">
              <a:buNone/>
            </a:pPr>
            <a:r>
              <a:rPr lang="en-US" sz="3900" dirty="0"/>
              <a:t> </a:t>
            </a:r>
            <a:r>
              <a:rPr lang="en-US" sz="3900" dirty="0" smtClean="0"/>
              <a:t>  </a:t>
            </a:r>
            <a:r>
              <a:rPr lang="en-US" sz="3900" b="1" u="sng" dirty="0">
                <a:solidFill>
                  <a:srgbClr val="7030A0"/>
                </a:solidFill>
              </a:rPr>
              <a:t>Paul's journey to Ephesus in Acts chapter 19</a:t>
            </a:r>
            <a:r>
              <a:rPr lang="en-US" sz="3900" b="1" u="sng" dirty="0"/>
              <a:t>. </a:t>
            </a:r>
            <a:endParaRPr lang="en-US" sz="3900" b="1" u="sng" dirty="0" smtClean="0"/>
          </a:p>
          <a:p>
            <a:pPr marL="0" indent="0">
              <a:buNone/>
            </a:pPr>
            <a:r>
              <a:rPr lang="en-US" sz="3900" dirty="0"/>
              <a:t> </a:t>
            </a:r>
            <a:r>
              <a:rPr lang="en-US" sz="3900" dirty="0" smtClean="0"/>
              <a:t>  We </a:t>
            </a:r>
            <a:r>
              <a:rPr lang="en-US" sz="3900" dirty="0"/>
              <a:t>read in verse 8 that Paul "went into the synagogue and spoke boldly for three months, reasoning and persuading concerning the things of the kingdom of God</a:t>
            </a:r>
            <a:r>
              <a:rPr lang="en-US" sz="3900" dirty="0" smtClean="0"/>
              <a:t>.“</a:t>
            </a:r>
          </a:p>
          <a:p>
            <a:pPr marL="0" indent="0">
              <a:buNone/>
            </a:pPr>
            <a:r>
              <a:rPr lang="en-US" sz="3900" dirty="0"/>
              <a:t> </a:t>
            </a:r>
            <a:r>
              <a:rPr lang="en-US" sz="3900" dirty="0" smtClean="0"/>
              <a:t> </a:t>
            </a:r>
            <a:r>
              <a:rPr lang="en-US" sz="3900" dirty="0"/>
              <a:t>Paul was ready to give an answer for the hope that was within him</a:t>
            </a:r>
            <a:r>
              <a:rPr lang="en-US" sz="3900" dirty="0" smtClean="0"/>
              <a:t>. ( </a:t>
            </a:r>
            <a:r>
              <a:rPr lang="en-US" sz="3900" dirty="0" smtClean="0"/>
              <a:t>I Pet. 3:15)   </a:t>
            </a:r>
            <a:r>
              <a:rPr lang="en-US" sz="3900" dirty="0"/>
              <a:t>And then a few verses later we read that there was a moving of God among those in Ephesus who had made their living by practicing </a:t>
            </a:r>
            <a:r>
              <a:rPr lang="en-US" sz="3900" dirty="0" smtClean="0"/>
              <a:t>spiritualism</a:t>
            </a:r>
            <a:r>
              <a:rPr lang="en-US" sz="3900" dirty="0"/>
              <a:t>, </a:t>
            </a:r>
            <a:r>
              <a:rPr lang="en-US" sz="3900" b="1" u="sng" dirty="0">
                <a:solidFill>
                  <a:srgbClr val="FF0000"/>
                </a:solidFill>
              </a:rPr>
              <a:t>the black arts</a:t>
            </a:r>
            <a:r>
              <a:rPr lang="en-US" sz="3900" b="1" u="sng" dirty="0" smtClean="0">
                <a:solidFill>
                  <a:srgbClr val="FF0000"/>
                </a:solidFill>
              </a:rPr>
              <a:t>.</a:t>
            </a:r>
          </a:p>
          <a:p>
            <a:pPr marL="0" indent="0">
              <a:buNone/>
            </a:pPr>
            <a:r>
              <a:rPr lang="en-US" sz="3900" b="1" u="sng" dirty="0">
                <a:solidFill>
                  <a:srgbClr val="FF0000"/>
                </a:solidFill>
              </a:rPr>
              <a:t> </a:t>
            </a:r>
            <a:r>
              <a:rPr lang="en-US" sz="3900" b="1" u="sng" dirty="0" smtClean="0">
                <a:solidFill>
                  <a:srgbClr val="FF0000"/>
                </a:solidFill>
              </a:rPr>
              <a:t>  </a:t>
            </a:r>
            <a:r>
              <a:rPr lang="en-US" sz="3900" dirty="0" smtClean="0"/>
              <a:t>In Verse 18</a:t>
            </a:r>
            <a:r>
              <a:rPr lang="en-US" sz="3900" dirty="0"/>
              <a:t>, </a:t>
            </a:r>
            <a:r>
              <a:rPr lang="en-US" sz="3900" dirty="0" smtClean="0"/>
              <a:t> </a:t>
            </a:r>
            <a:r>
              <a:rPr lang="en-US" sz="3900" dirty="0"/>
              <a:t>we read this: "And many who had believed came confessing and telling their deeds. Also, many of those who had practiced magic [that is, </a:t>
            </a:r>
            <a:r>
              <a:rPr lang="en-US" sz="3900" dirty="0" smtClean="0"/>
              <a:t>spiritualism</a:t>
            </a:r>
            <a:r>
              <a:rPr lang="en-US" sz="3900" dirty="0"/>
              <a:t>] brought their books together and [they] burned them in the sight of all. And they counted up the value of them, and</a:t>
            </a:r>
            <a:r>
              <a:rPr lang="en-US" sz="3900" b="1" dirty="0">
                <a:solidFill>
                  <a:srgbClr val="FF0000"/>
                </a:solidFill>
              </a:rPr>
              <a:t> it totaled fifty thousand pieces of silver."</a:t>
            </a:r>
          </a:p>
        </p:txBody>
      </p:sp>
    </p:spTree>
    <p:extLst>
      <p:ext uri="{BB962C8B-B14F-4D97-AF65-F5344CB8AC3E}">
        <p14:creationId xmlns:p14="http://schemas.microsoft.com/office/powerpoint/2010/main" val="289690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68094"/>
            <a:ext cx="12013660" cy="6712085"/>
          </a:xfrm>
        </p:spPr>
        <p:txBody>
          <a:bodyPr>
            <a:normAutofit lnSpcReduction="10000"/>
          </a:bodyPr>
          <a:lstStyle/>
          <a:p>
            <a:endParaRPr lang="en-US" sz="3600" dirty="0" smtClean="0"/>
          </a:p>
          <a:p>
            <a:r>
              <a:rPr lang="en-US" sz="3600" dirty="0" smtClean="0"/>
              <a:t>  That </a:t>
            </a:r>
            <a:r>
              <a:rPr lang="en-US" sz="3600" dirty="0"/>
              <a:t>was over 160 years' wages for the average laborer in that day - a </a:t>
            </a:r>
            <a:r>
              <a:rPr lang="en-US" sz="3600" dirty="0" smtClean="0"/>
              <a:t>huge</a:t>
            </a:r>
            <a:r>
              <a:rPr lang="en-US" sz="3600" dirty="0" smtClean="0"/>
              <a:t> </a:t>
            </a:r>
            <a:r>
              <a:rPr lang="en-US" sz="3600" dirty="0"/>
              <a:t>amount of money. At today's minimum wage rate, it would be $2.9 million. For the average wage earner today, it would be over $7 million.</a:t>
            </a:r>
          </a:p>
          <a:p>
            <a:r>
              <a:rPr lang="en-US" sz="3600" dirty="0" smtClean="0"/>
              <a:t>   </a:t>
            </a:r>
            <a:r>
              <a:rPr lang="en-US" sz="3600" b="1" u="sng" dirty="0" smtClean="0"/>
              <a:t>Millions </a:t>
            </a:r>
            <a:r>
              <a:rPr lang="en-US" sz="3600" b="1" u="sng" dirty="0"/>
              <a:t>of dollars' worth of the most sinful kinds of books - burned in the fire. </a:t>
            </a:r>
            <a:r>
              <a:rPr lang="en-US" sz="3600" dirty="0"/>
              <a:t>Burning these books meant that these people were giving up their livelihood; </a:t>
            </a:r>
            <a:r>
              <a:rPr lang="en-US" sz="3600" dirty="0" smtClean="0"/>
              <a:t>spiritualism </a:t>
            </a:r>
            <a:r>
              <a:rPr lang="en-US" sz="3600" dirty="0"/>
              <a:t>was a very lucrative profession in the Roman world. These people were giving it all up - a multi-million-dollar business, in modern terms. Turning their backs on it. What was happening? In the next verse, Luke under the inspiration of the Holy Spirit tells us exactly what was happening: </a:t>
            </a:r>
            <a:r>
              <a:rPr lang="en-US" sz="3600" b="1" u="sng" dirty="0">
                <a:solidFill>
                  <a:srgbClr val="FF0000"/>
                </a:solidFill>
              </a:rPr>
              <a:t>"In this way, the Word of the Lord grew mightily and prevailed" </a:t>
            </a:r>
            <a:r>
              <a:rPr lang="en-US" sz="3600" dirty="0" smtClean="0"/>
              <a:t>(Acts 19:20</a:t>
            </a:r>
            <a:r>
              <a:rPr lang="en-US" sz="3600" dirty="0"/>
              <a:t>).</a:t>
            </a:r>
          </a:p>
          <a:p>
            <a:endParaRPr lang="en-US" dirty="0"/>
          </a:p>
        </p:txBody>
      </p:sp>
    </p:spTree>
    <p:extLst>
      <p:ext uri="{BB962C8B-B14F-4D97-AF65-F5344CB8AC3E}">
        <p14:creationId xmlns:p14="http://schemas.microsoft.com/office/powerpoint/2010/main" val="4060458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7548"/>
            <a:ext cx="12192000" cy="6770451"/>
          </a:xfrm>
        </p:spPr>
        <p:txBody>
          <a:bodyPr>
            <a:normAutofit/>
          </a:bodyPr>
          <a:lstStyle/>
          <a:p>
            <a:endParaRPr lang="en-US" sz="3600" dirty="0" smtClean="0"/>
          </a:p>
          <a:p>
            <a:r>
              <a:rPr lang="en-US" sz="3600" b="1" i="1" u="sng" dirty="0" smtClean="0">
                <a:solidFill>
                  <a:srgbClr val="FF0000"/>
                </a:solidFill>
              </a:rPr>
              <a:t>The </a:t>
            </a:r>
            <a:r>
              <a:rPr lang="en-US" sz="3600" b="1" i="1" u="sng" dirty="0">
                <a:solidFill>
                  <a:srgbClr val="FF0000"/>
                </a:solidFill>
              </a:rPr>
              <a:t>Unchained Word</a:t>
            </a:r>
          </a:p>
          <a:p>
            <a:r>
              <a:rPr lang="en-US" sz="3600" dirty="0" smtClean="0"/>
              <a:t>We need </a:t>
            </a:r>
            <a:r>
              <a:rPr lang="en-US" sz="3600" dirty="0"/>
              <a:t>to grasp the pattern we find in Acts: </a:t>
            </a:r>
            <a:endParaRPr lang="en-US" sz="3600" dirty="0" smtClean="0"/>
          </a:p>
          <a:p>
            <a:r>
              <a:rPr lang="en-US" sz="3600" dirty="0" smtClean="0"/>
              <a:t>"Many </a:t>
            </a:r>
            <a:r>
              <a:rPr lang="en-US" sz="3600" dirty="0"/>
              <a:t>of those who heard the Word believed</a:t>
            </a:r>
            <a:r>
              <a:rPr lang="en-US" sz="3600" dirty="0" smtClean="0"/>
              <a:t>.“</a:t>
            </a:r>
          </a:p>
          <a:p>
            <a:r>
              <a:rPr lang="en-US" sz="3600" dirty="0" smtClean="0"/>
              <a:t> </a:t>
            </a:r>
            <a:r>
              <a:rPr lang="en-US" sz="3600" dirty="0"/>
              <a:t>"The Word of God spread." </a:t>
            </a:r>
            <a:endParaRPr lang="en-US" sz="3600" dirty="0" smtClean="0"/>
          </a:p>
          <a:p>
            <a:r>
              <a:rPr lang="en-US" sz="3600" dirty="0" smtClean="0"/>
              <a:t>"</a:t>
            </a:r>
            <a:r>
              <a:rPr lang="en-US" sz="3600" dirty="0"/>
              <a:t>Those who were scattered went everywhere, preaching the Word." </a:t>
            </a:r>
            <a:endParaRPr lang="en-US" sz="3600" dirty="0" smtClean="0"/>
          </a:p>
          <a:p>
            <a:r>
              <a:rPr lang="en-US" sz="3600" dirty="0" smtClean="0"/>
              <a:t>"</a:t>
            </a:r>
            <a:r>
              <a:rPr lang="en-US" sz="3600" dirty="0"/>
              <a:t>The Word of God grew and multiplied." </a:t>
            </a:r>
            <a:endParaRPr lang="en-US" sz="3600" dirty="0" smtClean="0"/>
          </a:p>
          <a:p>
            <a:r>
              <a:rPr lang="en-US" sz="3600" dirty="0" smtClean="0"/>
              <a:t>"</a:t>
            </a:r>
            <a:r>
              <a:rPr lang="en-US" sz="3600" dirty="0"/>
              <a:t>The Word of God grew mightily and prevailed</a:t>
            </a:r>
            <a:r>
              <a:rPr lang="en-US" sz="3600" dirty="0" smtClean="0"/>
              <a:t>.“</a:t>
            </a:r>
          </a:p>
          <a:p>
            <a:r>
              <a:rPr lang="en-US" sz="3600" dirty="0" smtClean="0"/>
              <a:t> </a:t>
            </a:r>
            <a:r>
              <a:rPr lang="en-US" sz="3600" dirty="0"/>
              <a:t>The driving force behind the growth and development of the New Testament church was </a:t>
            </a:r>
            <a:r>
              <a:rPr lang="en-US" sz="3600" b="1" u="sng" dirty="0">
                <a:solidFill>
                  <a:srgbClr val="FF0000"/>
                </a:solidFill>
              </a:rPr>
              <a:t>the </a:t>
            </a:r>
            <a:r>
              <a:rPr lang="en-US" sz="3600" b="1" u="sng" dirty="0" smtClean="0">
                <a:solidFill>
                  <a:srgbClr val="FF0000"/>
                </a:solidFill>
              </a:rPr>
              <a:t> </a:t>
            </a:r>
            <a:r>
              <a:rPr lang="en-US" sz="3600" b="1" u="sng" dirty="0">
                <a:solidFill>
                  <a:srgbClr val="FF0000"/>
                </a:solidFill>
              </a:rPr>
              <a:t>preaching of the Word</a:t>
            </a:r>
            <a:r>
              <a:rPr lang="en-US" sz="3600" dirty="0"/>
              <a:t>.</a:t>
            </a:r>
          </a:p>
          <a:p>
            <a:endParaRPr lang="en-US" dirty="0"/>
          </a:p>
        </p:txBody>
      </p:sp>
    </p:spTree>
    <p:extLst>
      <p:ext uri="{BB962C8B-B14F-4D97-AF65-F5344CB8AC3E}">
        <p14:creationId xmlns:p14="http://schemas.microsoft.com/office/powerpoint/2010/main" val="3286374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Let’s notice some things about this early church.</a:t>
            </a:r>
          </a:p>
        </p:txBody>
      </p:sp>
    </p:spTree>
    <p:extLst>
      <p:ext uri="{BB962C8B-B14F-4D97-AF65-F5344CB8AC3E}">
        <p14:creationId xmlns:p14="http://schemas.microsoft.com/office/powerpoint/2010/main" val="920541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Thus,  # 1</a:t>
            </a:r>
            <a:endParaRPr lang="en-US" b="1" u="sng" dirty="0">
              <a:solidFill>
                <a:srgbClr val="0070C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678097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52570" cy="6750996"/>
          </a:xfrm>
        </p:spPr>
        <p:txBody>
          <a:bodyPr>
            <a:normAutofit/>
          </a:bodyPr>
          <a:lstStyle/>
          <a:p>
            <a:r>
              <a:rPr lang="en-US" sz="4400" b="1" u="sng" dirty="0" smtClean="0">
                <a:solidFill>
                  <a:srgbClr val="FF0000"/>
                </a:solidFill>
              </a:rPr>
              <a:t>#1  Attendance  .. Will build it Up</a:t>
            </a:r>
          </a:p>
          <a:p>
            <a:r>
              <a:rPr lang="en-US" sz="4000" dirty="0"/>
              <a:t> </a:t>
            </a:r>
            <a:r>
              <a:rPr lang="en-US" sz="4000" dirty="0" smtClean="0"/>
              <a:t> Northing more encouraging than for all the members to attend the public services of the church.</a:t>
            </a:r>
          </a:p>
          <a:p>
            <a:r>
              <a:rPr lang="en-US" sz="3600" dirty="0"/>
              <a:t> </a:t>
            </a:r>
            <a:r>
              <a:rPr lang="en-US" sz="3600" dirty="0" smtClean="0"/>
              <a:t>  a)  We have a command from God…not to forsake.  (Heb. 10:25)</a:t>
            </a:r>
          </a:p>
          <a:p>
            <a:r>
              <a:rPr lang="en-US" sz="3600" dirty="0"/>
              <a:t> </a:t>
            </a:r>
            <a:r>
              <a:rPr lang="en-US" sz="3600" dirty="0" smtClean="0"/>
              <a:t>  b)  Early disciples came together upon the first day of the week </a:t>
            </a:r>
            <a:r>
              <a:rPr lang="en-US" sz="3600" dirty="0" smtClean="0"/>
              <a:t>to break </a:t>
            </a:r>
            <a:r>
              <a:rPr lang="en-US" sz="3600" dirty="0" smtClean="0"/>
              <a:t>bread in memory of Christ.  (Acts 20:7)</a:t>
            </a:r>
          </a:p>
          <a:p>
            <a:r>
              <a:rPr lang="en-US" sz="3600" dirty="0"/>
              <a:t> </a:t>
            </a:r>
            <a:r>
              <a:rPr lang="en-US" sz="3600" dirty="0" smtClean="0"/>
              <a:t>  c)  The first day of every week in the year is the Lord’s Day.</a:t>
            </a:r>
          </a:p>
        </p:txBody>
      </p:sp>
    </p:spTree>
    <p:extLst>
      <p:ext uri="{BB962C8B-B14F-4D97-AF65-F5344CB8AC3E}">
        <p14:creationId xmlns:p14="http://schemas.microsoft.com/office/powerpoint/2010/main" val="93560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136187"/>
            <a:ext cx="11994204" cy="6624536"/>
          </a:xfrm>
        </p:spPr>
        <p:txBody>
          <a:bodyPr>
            <a:normAutofit/>
          </a:bodyPr>
          <a:lstStyle/>
          <a:p>
            <a:r>
              <a:rPr lang="en-US" sz="4400" b="1" u="sng" dirty="0" smtClean="0">
                <a:solidFill>
                  <a:srgbClr val="FF0000"/>
                </a:solidFill>
              </a:rPr>
              <a:t>#2  Sound Teaching ..will build  it Up..</a:t>
            </a:r>
          </a:p>
          <a:p>
            <a:r>
              <a:rPr lang="en-US" sz="3600" dirty="0" smtClean="0"/>
              <a:t>1. The church cannot grow without the word of God. </a:t>
            </a:r>
          </a:p>
          <a:p>
            <a:r>
              <a:rPr lang="en-US" sz="3600" dirty="0" smtClean="0"/>
              <a:t>2. Peter says, “as new born babes, desire the sincere milk of the word that ye may grow thereby.  I Pet 2:2  </a:t>
            </a:r>
          </a:p>
          <a:p>
            <a:r>
              <a:rPr lang="en-US" sz="3600" dirty="0" smtClean="0">
                <a:solidFill>
                  <a:srgbClr val="7030A0"/>
                </a:solidFill>
              </a:rPr>
              <a:t>3. When the time comes that a little baby may grow into a strong man or woman without food, then may the church grow without the word of God.  </a:t>
            </a:r>
          </a:p>
          <a:p>
            <a:r>
              <a:rPr lang="en-US" sz="3600" dirty="0" smtClean="0"/>
              <a:t>4. Acts 20:32.  </a:t>
            </a:r>
            <a:r>
              <a:rPr lang="en-US" sz="3600" b="1" u="sng" dirty="0" smtClean="0"/>
              <a:t>Yes, the word is able to build you up</a:t>
            </a:r>
            <a:r>
              <a:rPr lang="en-US" sz="3600" dirty="0" smtClean="0"/>
              <a:t>.  One cannot live the Christian life without the word of God.</a:t>
            </a:r>
          </a:p>
          <a:p>
            <a:r>
              <a:rPr lang="en-US" sz="3600" dirty="0" smtClean="0"/>
              <a:t>5.Matt. 4:4  Man shall not live by bread alone, but by every word That </a:t>
            </a:r>
            <a:r>
              <a:rPr lang="en-US" sz="3600" dirty="0" err="1" smtClean="0"/>
              <a:t>proceedeth</a:t>
            </a:r>
            <a:r>
              <a:rPr lang="en-US" sz="3600" dirty="0" smtClean="0"/>
              <a:t> out of the mouth of God. </a:t>
            </a:r>
            <a:endParaRPr lang="en-US" sz="3600" dirty="0"/>
          </a:p>
        </p:txBody>
      </p:sp>
    </p:spTree>
    <p:extLst>
      <p:ext uri="{BB962C8B-B14F-4D97-AF65-F5344CB8AC3E}">
        <p14:creationId xmlns:p14="http://schemas.microsoft.com/office/powerpoint/2010/main" val="2206488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081753" cy="6770451"/>
          </a:xfrm>
        </p:spPr>
        <p:txBody>
          <a:bodyPr>
            <a:normAutofit/>
          </a:bodyPr>
          <a:lstStyle/>
          <a:p>
            <a:endParaRPr lang="en-US" sz="3600" dirty="0" smtClean="0"/>
          </a:p>
          <a:p>
            <a:r>
              <a:rPr lang="en-US" sz="3600" b="1" dirty="0">
                <a:solidFill>
                  <a:srgbClr val="FF0000"/>
                </a:solidFill>
              </a:rPr>
              <a:t> </a:t>
            </a:r>
            <a:r>
              <a:rPr lang="en-US" sz="3600" b="1" dirty="0" smtClean="0">
                <a:solidFill>
                  <a:srgbClr val="FF0000"/>
                </a:solidFill>
              </a:rPr>
              <a:t>  </a:t>
            </a:r>
            <a:r>
              <a:rPr lang="en-US" sz="3600" b="1" u="sng" dirty="0" smtClean="0">
                <a:solidFill>
                  <a:srgbClr val="FF0000"/>
                </a:solidFill>
              </a:rPr>
              <a:t> </a:t>
            </a:r>
          </a:p>
          <a:p>
            <a:r>
              <a:rPr lang="en-US" sz="3600" b="1" u="sng" dirty="0" smtClean="0">
                <a:solidFill>
                  <a:srgbClr val="FF0000"/>
                </a:solidFill>
              </a:rPr>
              <a:t> </a:t>
            </a:r>
            <a:r>
              <a:rPr lang="en-US" sz="3600" b="1" u="sng" dirty="0" smtClean="0">
                <a:solidFill>
                  <a:srgbClr val="FF0000"/>
                </a:solidFill>
              </a:rPr>
              <a:t>Brethren </a:t>
            </a:r>
            <a:endParaRPr lang="en-US" sz="3600" b="1" u="sng" dirty="0" smtClean="0">
              <a:solidFill>
                <a:srgbClr val="FF0000"/>
              </a:solidFill>
            </a:endParaRPr>
          </a:p>
          <a:p>
            <a:r>
              <a:rPr lang="en-US" sz="3600" b="1" u="sng" dirty="0" smtClean="0">
                <a:solidFill>
                  <a:srgbClr val="FF0000"/>
                </a:solidFill>
              </a:rPr>
              <a:t>will </a:t>
            </a:r>
            <a:r>
              <a:rPr lang="en-US" sz="3600" b="1" u="sng" dirty="0" smtClean="0">
                <a:solidFill>
                  <a:srgbClr val="FF0000"/>
                </a:solidFill>
              </a:rPr>
              <a:t>do better </a:t>
            </a:r>
            <a:endParaRPr lang="en-US" sz="3600" b="1" u="sng" dirty="0" smtClean="0">
              <a:solidFill>
                <a:srgbClr val="FF0000"/>
              </a:solidFill>
            </a:endParaRPr>
          </a:p>
          <a:p>
            <a:r>
              <a:rPr lang="en-US" sz="3600" b="1" u="sng" dirty="0" smtClean="0">
                <a:solidFill>
                  <a:srgbClr val="FF0000"/>
                </a:solidFill>
              </a:rPr>
              <a:t>when </a:t>
            </a:r>
            <a:r>
              <a:rPr lang="en-US" sz="3600" b="1" u="sng" dirty="0" smtClean="0">
                <a:solidFill>
                  <a:srgbClr val="FF0000"/>
                </a:solidFill>
              </a:rPr>
              <a:t>they are </a:t>
            </a:r>
            <a:endParaRPr lang="en-US" sz="3600" b="1" u="sng" dirty="0" smtClean="0">
              <a:solidFill>
                <a:srgbClr val="FF0000"/>
              </a:solidFill>
            </a:endParaRPr>
          </a:p>
          <a:p>
            <a:r>
              <a:rPr lang="en-US" sz="3600" b="1" u="sng" dirty="0" smtClean="0">
                <a:solidFill>
                  <a:srgbClr val="FF0000"/>
                </a:solidFill>
              </a:rPr>
              <a:t>Taught</a:t>
            </a:r>
          </a:p>
          <a:p>
            <a:r>
              <a:rPr lang="en-US" sz="3600" b="1" u="sng" dirty="0" smtClean="0">
                <a:solidFill>
                  <a:srgbClr val="FF0000"/>
                </a:solidFill>
              </a:rPr>
              <a:t> </a:t>
            </a:r>
            <a:r>
              <a:rPr lang="en-US" sz="3600" b="1" u="sng" dirty="0" smtClean="0">
                <a:solidFill>
                  <a:srgbClr val="FF0000"/>
                </a:solidFill>
              </a:rPr>
              <a:t>better</a:t>
            </a:r>
            <a:r>
              <a:rPr lang="en-US" sz="3600" b="1" u="sng" dirty="0" smtClean="0">
                <a:solidFill>
                  <a:srgbClr val="FF0000"/>
                </a:solidFill>
              </a:rPr>
              <a:t>.</a:t>
            </a:r>
            <a:endParaRPr lang="en-US" sz="3600" b="1" u="sng" dirty="0" smtClean="0">
              <a:solidFill>
                <a:srgbClr val="FF0000"/>
              </a:solidFill>
            </a:endParaRPr>
          </a:p>
        </p:txBody>
      </p:sp>
    </p:spTree>
    <p:extLst>
      <p:ext uri="{BB962C8B-B14F-4D97-AF65-F5344CB8AC3E}">
        <p14:creationId xmlns:p14="http://schemas.microsoft.com/office/powerpoint/2010/main" val="2187854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10834"/>
            <a:ext cx="12091481" cy="6647166"/>
          </a:xfrm>
        </p:spPr>
        <p:txBody>
          <a:bodyPr>
            <a:normAutofit/>
          </a:bodyPr>
          <a:lstStyle/>
          <a:p>
            <a:endParaRPr lang="en-US" sz="3600" dirty="0" smtClean="0"/>
          </a:p>
          <a:p>
            <a:r>
              <a:rPr lang="en-US" sz="3600" b="1" u="sng" dirty="0" smtClean="0"/>
              <a:t>Things to help us accomplish our goal:</a:t>
            </a:r>
          </a:p>
          <a:p>
            <a:r>
              <a:rPr lang="en-US" sz="3600" dirty="0" smtClean="0"/>
              <a:t>1. Sunday night service.</a:t>
            </a:r>
          </a:p>
          <a:p>
            <a:r>
              <a:rPr lang="en-US" sz="3600" dirty="0" smtClean="0"/>
              <a:t>2. Wed. night Bible classes</a:t>
            </a:r>
          </a:p>
          <a:p>
            <a:r>
              <a:rPr lang="en-US" sz="3600" dirty="0" smtClean="0"/>
              <a:t>3. Sound Gospel preachers for meetings.</a:t>
            </a:r>
          </a:p>
          <a:p>
            <a:r>
              <a:rPr lang="en-US" sz="3600" dirty="0" smtClean="0"/>
              <a:t>4. We must continue </a:t>
            </a:r>
            <a:r>
              <a:rPr lang="en-US" sz="3600" dirty="0" smtClean="0"/>
              <a:t>steadfast </a:t>
            </a:r>
            <a:r>
              <a:rPr lang="en-US" sz="3600" dirty="0" smtClean="0"/>
              <a:t>in the apostles doctrine. Acts 2:42</a:t>
            </a:r>
          </a:p>
          <a:p>
            <a:r>
              <a:rPr lang="en-US" sz="3600" dirty="0"/>
              <a:t> </a:t>
            </a:r>
            <a:r>
              <a:rPr lang="en-US" sz="3600" dirty="0" smtClean="0"/>
              <a:t>   Membership will be strengthened, and add others to the number </a:t>
            </a:r>
            <a:r>
              <a:rPr lang="en-US" sz="3600" dirty="0" smtClean="0"/>
              <a:t>by </a:t>
            </a:r>
            <a:r>
              <a:rPr lang="en-US" sz="3600" dirty="0" smtClean="0"/>
              <a:t>conversion, and restoration. </a:t>
            </a:r>
            <a:endParaRPr lang="en-US" sz="3600" dirty="0"/>
          </a:p>
        </p:txBody>
      </p:sp>
    </p:spTree>
    <p:extLst>
      <p:ext uri="{BB962C8B-B14F-4D97-AF65-F5344CB8AC3E}">
        <p14:creationId xmlns:p14="http://schemas.microsoft.com/office/powerpoint/2010/main" val="25606087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7" y="0"/>
            <a:ext cx="11943945" cy="6858000"/>
          </a:xfrm>
        </p:spPr>
        <p:txBody>
          <a:bodyPr>
            <a:normAutofit/>
          </a:bodyPr>
          <a:lstStyle/>
          <a:p>
            <a:r>
              <a:rPr lang="en-US" sz="4000" b="1" u="sng" dirty="0" smtClean="0">
                <a:solidFill>
                  <a:srgbClr val="FF0000"/>
                </a:solidFill>
              </a:rPr>
              <a:t>#3  Believe it can </a:t>
            </a:r>
            <a:r>
              <a:rPr lang="en-US" sz="4000" b="1" u="sng" dirty="0" err="1" smtClean="0">
                <a:solidFill>
                  <a:srgbClr val="FF0000"/>
                </a:solidFill>
              </a:rPr>
              <a:t>grow..will</a:t>
            </a:r>
            <a:r>
              <a:rPr lang="en-US" sz="4000" b="1" u="sng" dirty="0" smtClean="0">
                <a:solidFill>
                  <a:srgbClr val="FF0000"/>
                </a:solidFill>
              </a:rPr>
              <a:t> build it Up.</a:t>
            </a:r>
          </a:p>
          <a:p>
            <a:r>
              <a:rPr lang="en-US" sz="3600" dirty="0" smtClean="0"/>
              <a:t>1.  While teaching  is ground work, so is faith </a:t>
            </a:r>
          </a:p>
          <a:p>
            <a:r>
              <a:rPr lang="en-US" sz="3600" dirty="0" smtClean="0"/>
              <a:t>2.  The gospel is full of power but </a:t>
            </a:r>
            <a:r>
              <a:rPr lang="en-US" sz="3600" b="1" i="1" u="sng" dirty="0" smtClean="0">
                <a:solidFill>
                  <a:srgbClr val="FF0000"/>
                </a:solidFill>
              </a:rPr>
              <a:t>only to those who believe </a:t>
            </a:r>
            <a:r>
              <a:rPr lang="en-US" sz="3600" b="1" i="1" u="sng" dirty="0" err="1" smtClean="0">
                <a:solidFill>
                  <a:srgbClr val="FF0000"/>
                </a:solidFill>
              </a:rPr>
              <a:t>it</a:t>
            </a:r>
            <a:r>
              <a:rPr lang="en-US" sz="3600" dirty="0" err="1" smtClean="0"/>
              <a:t>.Rom</a:t>
            </a:r>
            <a:r>
              <a:rPr lang="en-US" sz="3600" dirty="0" smtClean="0"/>
              <a:t>. 1:16)</a:t>
            </a:r>
          </a:p>
          <a:p>
            <a:r>
              <a:rPr lang="en-US" sz="3600" dirty="0" smtClean="0"/>
              <a:t>3. The word taught and preached builds us up , only to the degree that we believe it.  </a:t>
            </a:r>
          </a:p>
          <a:p>
            <a:r>
              <a:rPr lang="en-US" sz="3600" dirty="0" smtClean="0"/>
              <a:t>4. Jude 20-21  Jude says:  But beloved, building up yourselves on your most holy faith, praying in  the Holy </a:t>
            </a:r>
            <a:r>
              <a:rPr lang="en-US" sz="3600" dirty="0"/>
              <a:t>G</a:t>
            </a:r>
            <a:r>
              <a:rPr lang="en-US" sz="3600" dirty="0" smtClean="0"/>
              <a:t>host, keep yourselves in the love of God.</a:t>
            </a:r>
          </a:p>
          <a:p>
            <a:r>
              <a:rPr lang="en-US" sz="3600" dirty="0" smtClean="0"/>
              <a:t>5.  Yes, faith is a builder. </a:t>
            </a:r>
            <a:endParaRPr lang="en-US" sz="3600" dirty="0"/>
          </a:p>
        </p:txBody>
      </p:sp>
    </p:spTree>
    <p:extLst>
      <p:ext uri="{BB962C8B-B14F-4D97-AF65-F5344CB8AC3E}">
        <p14:creationId xmlns:p14="http://schemas.microsoft.com/office/powerpoint/2010/main" val="3614616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272" y="0"/>
            <a:ext cx="11691026" cy="6858000"/>
          </a:xfrm>
        </p:spPr>
        <p:txBody>
          <a:bodyPr>
            <a:normAutofit/>
          </a:bodyPr>
          <a:lstStyle/>
          <a:p>
            <a:r>
              <a:rPr lang="en-US" sz="3600" b="1" u="sng" dirty="0">
                <a:solidFill>
                  <a:srgbClr val="FF0000"/>
                </a:solidFill>
              </a:rPr>
              <a:t>2 Tim. </a:t>
            </a:r>
            <a:r>
              <a:rPr lang="en-US" sz="3600" b="1" u="sng" dirty="0" smtClean="0">
                <a:solidFill>
                  <a:srgbClr val="FF0000"/>
                </a:solidFill>
              </a:rPr>
              <a:t>2:1-10</a:t>
            </a:r>
            <a:endParaRPr lang="en-US" sz="3600" b="1" u="sng" dirty="0">
              <a:solidFill>
                <a:srgbClr val="FF0000"/>
              </a:solidFill>
            </a:endParaRPr>
          </a:p>
          <a:p>
            <a:r>
              <a:rPr lang="en-US" sz="3600" b="1" dirty="0"/>
              <a:t>     The Word of God is not bound (Chained)</a:t>
            </a:r>
          </a:p>
          <a:p>
            <a:r>
              <a:rPr lang="en-US" sz="3600" dirty="0" smtClean="0"/>
              <a:t>1</a:t>
            </a:r>
            <a:r>
              <a:rPr lang="en-US" sz="3600" dirty="0"/>
              <a:t> Thou therefore, my son, be strong in the grace that is in Christ Jesus.</a:t>
            </a:r>
          </a:p>
          <a:p>
            <a:r>
              <a:rPr lang="en-US" sz="3600" baseline="30000" dirty="0"/>
              <a:t>2 </a:t>
            </a:r>
            <a:r>
              <a:rPr lang="en-US" sz="3600" dirty="0"/>
              <a:t>And the things that thou hast heard of me among many witnesses, the same commit thou to faithful men, who shall be able to teach others also.</a:t>
            </a:r>
          </a:p>
          <a:p>
            <a:r>
              <a:rPr lang="en-US" sz="3600" baseline="30000" dirty="0"/>
              <a:t>3 </a:t>
            </a:r>
            <a:r>
              <a:rPr lang="en-US" sz="3600" dirty="0"/>
              <a:t>Thou therefore endure hardness, as a good soldier of Jesus Christ.</a:t>
            </a:r>
          </a:p>
          <a:p>
            <a:r>
              <a:rPr lang="en-US" sz="3600" baseline="30000" dirty="0"/>
              <a:t>4 </a:t>
            </a:r>
            <a:r>
              <a:rPr lang="en-US" sz="3600" dirty="0"/>
              <a:t>No man that </a:t>
            </a:r>
            <a:r>
              <a:rPr lang="en-US" sz="3600" dirty="0" err="1"/>
              <a:t>warreth</a:t>
            </a:r>
            <a:r>
              <a:rPr lang="en-US" sz="3600" dirty="0"/>
              <a:t> </a:t>
            </a:r>
            <a:r>
              <a:rPr lang="en-US" sz="3600" dirty="0" err="1"/>
              <a:t>entangleth</a:t>
            </a:r>
            <a:r>
              <a:rPr lang="en-US" sz="3600" dirty="0"/>
              <a:t> himself with the affairs of this life; that he may please him who hath chosen him to be a soldier.</a:t>
            </a:r>
          </a:p>
          <a:p>
            <a:endParaRPr lang="en-US" dirty="0"/>
          </a:p>
        </p:txBody>
      </p:sp>
    </p:spTree>
    <p:extLst>
      <p:ext uri="{BB962C8B-B14F-4D97-AF65-F5344CB8AC3E}">
        <p14:creationId xmlns:p14="http://schemas.microsoft.com/office/powerpoint/2010/main" val="4208528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77820"/>
            <a:ext cx="12023387" cy="6712085"/>
          </a:xfrm>
        </p:spPr>
        <p:txBody>
          <a:bodyPr>
            <a:normAutofit/>
          </a:bodyPr>
          <a:lstStyle/>
          <a:p>
            <a:endParaRPr lang="en-US" sz="3600" dirty="0" smtClean="0"/>
          </a:p>
          <a:p>
            <a:r>
              <a:rPr lang="en-US" sz="3600" b="1" u="sng" dirty="0" smtClean="0">
                <a:solidFill>
                  <a:srgbClr val="FF0000"/>
                </a:solidFill>
              </a:rPr>
              <a:t>Consider:   </a:t>
            </a:r>
            <a:r>
              <a:rPr lang="en-US" sz="3600" b="1" u="sng" dirty="0" smtClean="0">
                <a:solidFill>
                  <a:srgbClr val="FF0000"/>
                </a:solidFill>
              </a:rPr>
              <a:t> </a:t>
            </a:r>
          </a:p>
          <a:p>
            <a:r>
              <a:rPr lang="en-US" sz="3600" dirty="0" smtClean="0"/>
              <a:t>Without </a:t>
            </a:r>
            <a:r>
              <a:rPr lang="en-US" sz="3600" dirty="0" smtClean="0"/>
              <a:t>strong faith, the members will neglect their duty, leave off praying for the work, and be selfish, contentious and covetous</a:t>
            </a:r>
            <a:r>
              <a:rPr lang="en-US" sz="3600" dirty="0" smtClean="0"/>
              <a:t>.</a:t>
            </a:r>
            <a:endParaRPr lang="en-US" sz="3600" dirty="0" smtClean="0"/>
          </a:p>
        </p:txBody>
      </p:sp>
    </p:spTree>
    <p:extLst>
      <p:ext uri="{BB962C8B-B14F-4D97-AF65-F5344CB8AC3E}">
        <p14:creationId xmlns:p14="http://schemas.microsoft.com/office/powerpoint/2010/main" val="3666848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625" y="-1"/>
            <a:ext cx="11982856" cy="6770451"/>
          </a:xfrm>
        </p:spPr>
        <p:txBody>
          <a:bodyPr>
            <a:normAutofit lnSpcReduction="10000"/>
          </a:bodyPr>
          <a:lstStyle/>
          <a:p>
            <a:endParaRPr lang="en-US" dirty="0" smtClean="0"/>
          </a:p>
          <a:p>
            <a:r>
              <a:rPr lang="en-US" sz="3600" dirty="0"/>
              <a:t> </a:t>
            </a:r>
            <a:r>
              <a:rPr lang="en-US" sz="3600" dirty="0" smtClean="0"/>
              <a:t>       </a:t>
            </a:r>
            <a:r>
              <a:rPr lang="en-US" sz="3600" b="1" i="1" u="sng" dirty="0" smtClean="0">
                <a:solidFill>
                  <a:srgbClr val="7030A0"/>
                </a:solidFill>
              </a:rPr>
              <a:t>SONG:   For Christ and the Church   # 156</a:t>
            </a:r>
            <a:r>
              <a:rPr lang="en-US" sz="3600" dirty="0"/>
              <a:t/>
            </a:r>
            <a:br>
              <a:rPr lang="en-US" sz="3600" dirty="0"/>
            </a:br>
            <a:endParaRPr lang="en-US" sz="3600" dirty="0" smtClean="0"/>
          </a:p>
          <a:p>
            <a:r>
              <a:rPr lang="en-US" sz="3600" dirty="0" smtClean="0"/>
              <a:t> For </a:t>
            </a:r>
            <a:r>
              <a:rPr lang="en-US" sz="3600" dirty="0"/>
              <a:t>Christ and the church let our voices ring,</a:t>
            </a:r>
            <a:br>
              <a:rPr lang="en-US" sz="3600" dirty="0"/>
            </a:br>
            <a:r>
              <a:rPr lang="en-US" sz="3600" dirty="0" smtClean="0"/>
              <a:t>Let </a:t>
            </a:r>
            <a:r>
              <a:rPr lang="en-US" sz="3600" dirty="0"/>
              <a:t>us honor the name of our own blessed King.  </a:t>
            </a:r>
            <a:br>
              <a:rPr lang="en-US" sz="3600" dirty="0"/>
            </a:br>
            <a:r>
              <a:rPr lang="en-US" sz="3600" dirty="0"/>
              <a:t>Let us work with a will in the strength of youth,</a:t>
            </a:r>
            <a:br>
              <a:rPr lang="en-US" sz="3600" dirty="0"/>
            </a:br>
            <a:r>
              <a:rPr lang="en-US" sz="3600" dirty="0"/>
              <a:t>and loyally stand for the kingdom of truth.</a:t>
            </a:r>
            <a:r>
              <a:rPr lang="en-US" sz="3600" dirty="0"/>
              <a:t> </a:t>
            </a:r>
            <a:endParaRPr lang="en-US" sz="3600" dirty="0" smtClean="0"/>
          </a:p>
          <a:p>
            <a:endParaRPr lang="en-US" sz="3600" dirty="0"/>
          </a:p>
          <a:p>
            <a:r>
              <a:rPr lang="en-US" sz="3600" b="1" u="sng" dirty="0">
                <a:solidFill>
                  <a:srgbClr val="7030A0"/>
                </a:solidFill>
              </a:rPr>
              <a:t>Refrain:</a:t>
            </a:r>
            <a:r>
              <a:rPr lang="en-US" sz="3600" dirty="0"/>
              <a:t/>
            </a:r>
            <a:br>
              <a:rPr lang="en-US" sz="3600" dirty="0"/>
            </a:br>
            <a:r>
              <a:rPr lang="en-US" sz="3600" dirty="0"/>
              <a:t>        For Christ, our dear redeemer,</a:t>
            </a:r>
            <a:br>
              <a:rPr lang="en-US" sz="3600" dirty="0"/>
            </a:br>
            <a:r>
              <a:rPr lang="en-US" sz="3600" dirty="0"/>
              <a:t>        for Christ, </a:t>
            </a:r>
            <a:r>
              <a:rPr lang="en-US" sz="3600" dirty="0" smtClean="0"/>
              <a:t>the crucified</a:t>
            </a:r>
            <a:r>
              <a:rPr lang="en-US" sz="3600" dirty="0"/>
              <a:t/>
            </a:r>
            <a:br>
              <a:rPr lang="en-US" sz="3600" dirty="0"/>
            </a:br>
            <a:r>
              <a:rPr lang="en-US" sz="3600" dirty="0"/>
              <a:t>        for the church his blood </a:t>
            </a:r>
            <a:r>
              <a:rPr lang="en-US" sz="3600" dirty="0" smtClean="0"/>
              <a:t>hath </a:t>
            </a:r>
            <a:r>
              <a:rPr lang="en-US" sz="3600" dirty="0"/>
              <a:t>purchased,</a:t>
            </a:r>
            <a:br>
              <a:rPr lang="en-US" sz="3600" dirty="0"/>
            </a:br>
            <a:r>
              <a:rPr lang="en-US" sz="3600" dirty="0"/>
              <a:t>       </a:t>
            </a:r>
            <a:r>
              <a:rPr lang="en-US" sz="3600" dirty="0" smtClean="0"/>
              <a:t>The church his holy bride.</a:t>
            </a:r>
            <a:endParaRPr lang="en-US" sz="3600" dirty="0"/>
          </a:p>
        </p:txBody>
      </p:sp>
    </p:spTree>
    <p:extLst>
      <p:ext uri="{BB962C8B-B14F-4D97-AF65-F5344CB8AC3E}">
        <p14:creationId xmlns:p14="http://schemas.microsoft.com/office/powerpoint/2010/main" val="27506713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87" y="243191"/>
            <a:ext cx="11974749" cy="6468894"/>
          </a:xfrm>
        </p:spPr>
        <p:txBody>
          <a:bodyPr/>
          <a:lstStyle/>
          <a:p>
            <a:r>
              <a:rPr lang="en-US" sz="3600" dirty="0" smtClean="0"/>
              <a:t>For </a:t>
            </a:r>
            <a:r>
              <a:rPr lang="en-US" sz="3600" dirty="0"/>
              <a:t>Christ and the church be our earnest prayer,</a:t>
            </a:r>
            <a:br>
              <a:rPr lang="en-US" sz="3600" dirty="0"/>
            </a:br>
            <a:r>
              <a:rPr lang="en-US" sz="3600" dirty="0"/>
              <a:t>let us follow his banner, the cross daily bear.  </a:t>
            </a:r>
            <a:br>
              <a:rPr lang="en-US" sz="3600" dirty="0"/>
            </a:br>
            <a:r>
              <a:rPr lang="en-US" sz="3600" dirty="0"/>
              <a:t>Let us yield, wholly yield, </a:t>
            </a:r>
            <a:r>
              <a:rPr lang="en-US" sz="3600" dirty="0" smtClean="0"/>
              <a:t>to the gospel’s power,</a:t>
            </a:r>
            <a:r>
              <a:rPr lang="en-US" sz="3600" dirty="0"/>
              <a:t/>
            </a:r>
            <a:br>
              <a:rPr lang="en-US" sz="3600" dirty="0"/>
            </a:br>
            <a:r>
              <a:rPr lang="en-US" sz="3600" dirty="0" smtClean="0"/>
              <a:t>And serve faithfully every day, every hour.</a:t>
            </a:r>
          </a:p>
          <a:p>
            <a:r>
              <a:rPr lang="en-US" sz="3600" dirty="0"/>
              <a:t> </a:t>
            </a:r>
            <a:endParaRPr lang="en-US" sz="3600" dirty="0" smtClean="0"/>
          </a:p>
          <a:p>
            <a:r>
              <a:rPr lang="en-US" sz="3600" b="1" u="sng" dirty="0">
                <a:solidFill>
                  <a:srgbClr val="7030A0"/>
                </a:solidFill>
              </a:rPr>
              <a:t>Refrain</a:t>
            </a:r>
            <a:r>
              <a:rPr lang="en-US" sz="3600" dirty="0"/>
              <a:t>:</a:t>
            </a:r>
            <a:br>
              <a:rPr lang="en-US" sz="3600" dirty="0"/>
            </a:br>
            <a:r>
              <a:rPr lang="en-US" sz="3600" dirty="0"/>
              <a:t>        For Christ, our dear redeemer,</a:t>
            </a:r>
            <a:br>
              <a:rPr lang="en-US" sz="3600" dirty="0"/>
            </a:br>
            <a:r>
              <a:rPr lang="en-US" sz="3600" dirty="0"/>
              <a:t>        for Christ, the crucified</a:t>
            </a:r>
            <a:br>
              <a:rPr lang="en-US" sz="3600" dirty="0"/>
            </a:br>
            <a:r>
              <a:rPr lang="en-US" sz="3600" dirty="0"/>
              <a:t>        for the church his blood hath purchased,</a:t>
            </a:r>
            <a:br>
              <a:rPr lang="en-US" sz="3600" dirty="0"/>
            </a:br>
            <a:r>
              <a:rPr lang="en-US" sz="3600" dirty="0"/>
              <a:t>       The church his holy bride.</a:t>
            </a:r>
          </a:p>
          <a:p>
            <a:endParaRPr lang="en-US" dirty="0"/>
          </a:p>
          <a:p>
            <a:endParaRPr lang="en-US" dirty="0"/>
          </a:p>
        </p:txBody>
      </p:sp>
    </p:spTree>
    <p:extLst>
      <p:ext uri="{BB962C8B-B14F-4D97-AF65-F5344CB8AC3E}">
        <p14:creationId xmlns:p14="http://schemas.microsoft.com/office/powerpoint/2010/main" val="2829833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8094"/>
            <a:ext cx="12101209" cy="6712085"/>
          </a:xfrm>
        </p:spPr>
        <p:txBody>
          <a:bodyPr/>
          <a:lstStyle/>
          <a:p>
            <a:endParaRPr lang="en-US" sz="3600" dirty="0" smtClean="0"/>
          </a:p>
          <a:p>
            <a:r>
              <a:rPr lang="en-US" sz="3600" dirty="0" smtClean="0"/>
              <a:t>For </a:t>
            </a:r>
            <a:r>
              <a:rPr lang="en-US" sz="3600" dirty="0"/>
              <a:t>Christ and the church let us cast aside,</a:t>
            </a:r>
            <a:br>
              <a:rPr lang="en-US" sz="3600" dirty="0"/>
            </a:br>
            <a:r>
              <a:rPr lang="en-US" sz="3600" dirty="0"/>
              <a:t>by his conquering grace, chains of self, fear, and pride.  </a:t>
            </a:r>
            <a:br>
              <a:rPr lang="en-US" sz="3600" dirty="0"/>
            </a:br>
            <a:r>
              <a:rPr lang="en-US" sz="3600" dirty="0"/>
              <a:t>May our lives be enriched by an aim so grand,</a:t>
            </a:r>
            <a:br>
              <a:rPr lang="en-US" sz="3600" dirty="0"/>
            </a:br>
            <a:r>
              <a:rPr lang="en-US" sz="3600" dirty="0"/>
              <a:t>then happy the call to the Savior's right hand. </a:t>
            </a:r>
            <a:endParaRPr lang="en-US" sz="3600" dirty="0" smtClean="0"/>
          </a:p>
          <a:p>
            <a:r>
              <a:rPr lang="en-US" sz="3600" b="1" u="sng" dirty="0" smtClean="0">
                <a:solidFill>
                  <a:srgbClr val="7030A0"/>
                </a:solidFill>
              </a:rPr>
              <a:t>  Refrain</a:t>
            </a:r>
            <a:endParaRPr lang="en-US" sz="3600" b="1" u="sng" dirty="0">
              <a:solidFill>
                <a:srgbClr val="7030A0"/>
              </a:solidFill>
            </a:endParaRPr>
          </a:p>
          <a:p>
            <a:r>
              <a:rPr lang="en-US" sz="3600" dirty="0"/>
              <a:t> For Christ, our dear redeemer,</a:t>
            </a:r>
            <a:br>
              <a:rPr lang="en-US" sz="3600" dirty="0"/>
            </a:br>
            <a:r>
              <a:rPr lang="en-US" sz="3600" dirty="0"/>
              <a:t>        for Christ, the crucified</a:t>
            </a:r>
            <a:br>
              <a:rPr lang="en-US" sz="3600" dirty="0"/>
            </a:br>
            <a:r>
              <a:rPr lang="en-US" sz="3600" dirty="0"/>
              <a:t>        for the church his blood hath purchased,</a:t>
            </a:r>
            <a:br>
              <a:rPr lang="en-US" sz="3600" dirty="0"/>
            </a:br>
            <a:r>
              <a:rPr lang="en-US" sz="3600" dirty="0"/>
              <a:t>       The church his holy bride.</a:t>
            </a:r>
          </a:p>
          <a:p>
            <a:endParaRPr lang="en-US" dirty="0"/>
          </a:p>
        </p:txBody>
      </p:sp>
    </p:spTree>
    <p:extLst>
      <p:ext uri="{BB962C8B-B14F-4D97-AF65-F5344CB8AC3E}">
        <p14:creationId xmlns:p14="http://schemas.microsoft.com/office/powerpoint/2010/main" val="20430363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714" y="113556"/>
            <a:ext cx="11982855" cy="6744443"/>
          </a:xfrm>
        </p:spPr>
        <p:txBody>
          <a:bodyPr>
            <a:normAutofit/>
          </a:bodyPr>
          <a:lstStyle/>
          <a:p>
            <a:r>
              <a:rPr lang="en-US" sz="4000" b="1" u="sng" dirty="0" smtClean="0">
                <a:solidFill>
                  <a:srgbClr val="FF0000"/>
                </a:solidFill>
              </a:rPr>
              <a:t>#4  Live Godly Lives ..will build it up.</a:t>
            </a:r>
          </a:p>
          <a:p>
            <a:endParaRPr lang="en-US" sz="4000" b="1" u="sng" dirty="0" smtClean="0">
              <a:solidFill>
                <a:srgbClr val="FF0000"/>
              </a:solidFill>
            </a:endParaRPr>
          </a:p>
          <a:p>
            <a:r>
              <a:rPr lang="en-US" sz="4000" dirty="0" smtClean="0"/>
              <a:t>1. All of us cannot be elders and deacons, song leaders and preachers, but all of us can </a:t>
            </a:r>
            <a:r>
              <a:rPr lang="en-US" sz="4000" b="1" u="sng" dirty="0" smtClean="0"/>
              <a:t>LIVE RIGHT!.</a:t>
            </a:r>
          </a:p>
          <a:p>
            <a:r>
              <a:rPr lang="en-US" sz="4000" dirty="0" smtClean="0"/>
              <a:t>2. We can keep ourselves unspotted from the world. Jas. 1:27</a:t>
            </a:r>
          </a:p>
          <a:p>
            <a:r>
              <a:rPr lang="en-US" sz="4000" dirty="0" smtClean="0"/>
              <a:t>3. We can all let our light shine and wield a good influence. Matt. 5:16</a:t>
            </a:r>
          </a:p>
        </p:txBody>
      </p:sp>
    </p:spTree>
    <p:extLst>
      <p:ext uri="{BB962C8B-B14F-4D97-AF65-F5344CB8AC3E}">
        <p14:creationId xmlns:p14="http://schemas.microsoft.com/office/powerpoint/2010/main" val="14038861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68"/>
            <a:ext cx="12052570" cy="6705532"/>
          </a:xfrm>
        </p:spPr>
        <p:txBody>
          <a:bodyPr/>
          <a:lstStyle/>
          <a:p>
            <a:endParaRPr lang="en-US" sz="3600" dirty="0" smtClean="0"/>
          </a:p>
          <a:p>
            <a:r>
              <a:rPr lang="en-US" sz="3600" dirty="0" smtClean="0"/>
              <a:t>4</a:t>
            </a:r>
            <a:r>
              <a:rPr lang="en-US" sz="3600" dirty="0"/>
              <a:t>. All of us can live above the use of profane language, above the use of strong drinks, and keep ourselves free from adultery, gambling</a:t>
            </a:r>
            <a:r>
              <a:rPr lang="en-US" sz="3600" dirty="0" smtClean="0"/>
              <a:t>, stealing ,quarreling</a:t>
            </a:r>
            <a:r>
              <a:rPr lang="en-US" sz="3600" dirty="0"/>
              <a:t>, </a:t>
            </a:r>
            <a:r>
              <a:rPr lang="en-US" sz="3600" dirty="0" err="1" smtClean="0"/>
              <a:t>fighting,and</a:t>
            </a:r>
            <a:r>
              <a:rPr lang="en-US" sz="3600" dirty="0" smtClean="0"/>
              <a:t> worldliness , </a:t>
            </a:r>
            <a:r>
              <a:rPr lang="en-US" sz="3600" dirty="0"/>
              <a:t>etc.</a:t>
            </a:r>
          </a:p>
          <a:p>
            <a:r>
              <a:rPr lang="en-US" sz="3600" dirty="0"/>
              <a:t>5. These things </a:t>
            </a:r>
            <a:r>
              <a:rPr lang="en-US" sz="3600" dirty="0" smtClean="0"/>
              <a:t>are not good </a:t>
            </a:r>
            <a:r>
              <a:rPr lang="en-US" sz="3600" dirty="0"/>
              <a:t>for the soul and </a:t>
            </a:r>
            <a:r>
              <a:rPr lang="en-US" sz="3600" b="1" dirty="0">
                <a:solidFill>
                  <a:srgbClr val="0070C0"/>
                </a:solidFill>
              </a:rPr>
              <a:t>they all tear down the church where it is up</a:t>
            </a:r>
            <a:r>
              <a:rPr lang="en-US" sz="3600" dirty="0"/>
              <a:t>,</a:t>
            </a:r>
            <a:r>
              <a:rPr lang="en-US" sz="3600" dirty="0">
                <a:solidFill>
                  <a:schemeClr val="accent6">
                    <a:lumMod val="50000"/>
                  </a:schemeClr>
                </a:solidFill>
              </a:rPr>
              <a:t> </a:t>
            </a:r>
            <a:r>
              <a:rPr lang="en-US" sz="3600" b="1" u="sng" dirty="0">
                <a:solidFill>
                  <a:schemeClr val="accent6">
                    <a:lumMod val="50000"/>
                  </a:schemeClr>
                </a:solidFill>
              </a:rPr>
              <a:t>and keep it from going up, where it is down</a:t>
            </a:r>
            <a:r>
              <a:rPr lang="en-US" sz="3600" dirty="0"/>
              <a:t>. </a:t>
            </a:r>
            <a:r>
              <a:rPr lang="en-US" sz="3600" dirty="0" smtClean="0"/>
              <a:t>  God condemns these things.  Gal</a:t>
            </a:r>
            <a:r>
              <a:rPr lang="en-US" sz="3600" dirty="0"/>
              <a:t>. </a:t>
            </a:r>
            <a:r>
              <a:rPr lang="en-US" sz="3600" dirty="0" smtClean="0"/>
              <a:t>5:19-21</a:t>
            </a:r>
            <a:endParaRPr lang="en-US" dirty="0"/>
          </a:p>
        </p:txBody>
      </p:sp>
    </p:spTree>
    <p:extLst>
      <p:ext uri="{BB962C8B-B14F-4D97-AF65-F5344CB8AC3E}">
        <p14:creationId xmlns:p14="http://schemas.microsoft.com/office/powerpoint/2010/main" val="122897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2" y="282102"/>
            <a:ext cx="11976370" cy="6575898"/>
          </a:xfrm>
        </p:spPr>
        <p:txBody>
          <a:bodyPr>
            <a:normAutofit/>
          </a:bodyPr>
          <a:lstStyle/>
          <a:p>
            <a:endParaRPr lang="en-US" sz="3600" dirty="0" smtClean="0"/>
          </a:p>
          <a:p>
            <a:r>
              <a:rPr lang="en-US" sz="3600" dirty="0" smtClean="0"/>
              <a:t>. </a:t>
            </a:r>
            <a:r>
              <a:rPr lang="en-US" sz="4800" b="1" dirty="0" smtClean="0"/>
              <a:t>The sermon seen in our daily life often has more weight than the one that is only heard. </a:t>
            </a:r>
            <a:r>
              <a:rPr lang="en-US" sz="4800" b="1" dirty="0" smtClean="0"/>
              <a:t>(Matt. 5:16).</a:t>
            </a:r>
          </a:p>
          <a:p>
            <a:r>
              <a:rPr lang="en-US" sz="4800" b="1" dirty="0" smtClean="0"/>
              <a:t> </a:t>
            </a:r>
            <a:r>
              <a:rPr lang="en-US" sz="4800" b="1" dirty="0" smtClean="0"/>
              <a:t>Let us live up the church!</a:t>
            </a:r>
            <a:endParaRPr lang="en-US" sz="4800" b="1" dirty="0"/>
          </a:p>
        </p:txBody>
      </p:sp>
    </p:spTree>
    <p:extLst>
      <p:ext uri="{BB962C8B-B14F-4D97-AF65-F5344CB8AC3E}">
        <p14:creationId xmlns:p14="http://schemas.microsoft.com/office/powerpoint/2010/main" val="39396245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68094"/>
            <a:ext cx="12033115" cy="6789906"/>
          </a:xfrm>
        </p:spPr>
        <p:txBody>
          <a:bodyPr>
            <a:normAutofit fontScale="85000" lnSpcReduction="20000"/>
          </a:bodyPr>
          <a:lstStyle/>
          <a:p>
            <a:r>
              <a:rPr lang="en-US" sz="4700" b="1" u="sng" dirty="0" smtClean="0">
                <a:solidFill>
                  <a:srgbClr val="FF0000"/>
                </a:solidFill>
              </a:rPr>
              <a:t>#5   Give to </a:t>
            </a:r>
            <a:r>
              <a:rPr lang="en-US" sz="4700" b="1" u="sng" dirty="0" err="1" smtClean="0">
                <a:solidFill>
                  <a:srgbClr val="FF0000"/>
                </a:solidFill>
              </a:rPr>
              <a:t>God..will</a:t>
            </a:r>
            <a:r>
              <a:rPr lang="en-US" sz="4700" b="1" u="sng" dirty="0" smtClean="0">
                <a:solidFill>
                  <a:srgbClr val="FF0000"/>
                </a:solidFill>
              </a:rPr>
              <a:t> build it up.</a:t>
            </a:r>
          </a:p>
          <a:p>
            <a:r>
              <a:rPr lang="en-US" sz="4300" dirty="0" smtClean="0"/>
              <a:t>1. Where are our treasures?  On earth or in heaven? </a:t>
            </a:r>
            <a:r>
              <a:rPr lang="en-US" sz="4300" dirty="0" err="1" smtClean="0"/>
              <a:t>Mtt</a:t>
            </a:r>
            <a:r>
              <a:rPr lang="en-US" sz="4300" dirty="0" smtClean="0"/>
              <a:t>. 6:19-21</a:t>
            </a:r>
          </a:p>
          <a:p>
            <a:r>
              <a:rPr lang="en-US" sz="4300" dirty="0" smtClean="0"/>
              <a:t>2. God teaches:  Acts 20:35  It is more blessed to give than to</a:t>
            </a:r>
          </a:p>
          <a:p>
            <a:r>
              <a:rPr lang="en-US" sz="4300" dirty="0" smtClean="0"/>
              <a:t>Receive.  </a:t>
            </a:r>
          </a:p>
          <a:p>
            <a:r>
              <a:rPr lang="en-US" sz="4300" dirty="0" smtClean="0"/>
              <a:t>3. God teaches us:  If we sow bountifully, we shall reap </a:t>
            </a:r>
            <a:r>
              <a:rPr lang="en-US" sz="4300" dirty="0" smtClean="0"/>
              <a:t>bountifully, And </a:t>
            </a:r>
            <a:r>
              <a:rPr lang="en-US" sz="4300" dirty="0" smtClean="0"/>
              <a:t>we shall have all sufficiency in all things. </a:t>
            </a:r>
            <a:endParaRPr lang="en-US" sz="4300" dirty="0" smtClean="0"/>
          </a:p>
          <a:p>
            <a:r>
              <a:rPr lang="en-US" sz="4300" dirty="0" smtClean="0"/>
              <a:t>2 </a:t>
            </a:r>
            <a:r>
              <a:rPr lang="en-US" sz="4300" dirty="0" smtClean="0"/>
              <a:t>Cor. 9:6-8. </a:t>
            </a:r>
          </a:p>
          <a:p>
            <a:r>
              <a:rPr lang="en-US" sz="4300" dirty="0" smtClean="0"/>
              <a:t>4. Let us trust the Lord’s promises and give as we are prospering</a:t>
            </a:r>
          </a:p>
          <a:p>
            <a:r>
              <a:rPr lang="en-US" sz="4300" dirty="0" smtClean="0"/>
              <a:t>For the building up of the church, for the spreading of the gospel, and for the benefit of all members that are in distress, , that we may all live under Godly influence and finally be saved.</a:t>
            </a:r>
            <a:endParaRPr lang="en-US" sz="4300" dirty="0"/>
          </a:p>
        </p:txBody>
      </p:sp>
    </p:spTree>
    <p:extLst>
      <p:ext uri="{BB962C8B-B14F-4D97-AF65-F5344CB8AC3E}">
        <p14:creationId xmlns:p14="http://schemas.microsoft.com/office/powerpoint/2010/main" val="75687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91" y="94100"/>
            <a:ext cx="11934218" cy="6695805"/>
          </a:xfrm>
        </p:spPr>
        <p:txBody>
          <a:bodyPr>
            <a:normAutofit/>
          </a:bodyPr>
          <a:lstStyle/>
          <a:p>
            <a:r>
              <a:rPr lang="en-US" sz="4000" b="1" u="sng" dirty="0" smtClean="0">
                <a:solidFill>
                  <a:srgbClr val="FF0000"/>
                </a:solidFill>
              </a:rPr>
              <a:t>6.  Pray for its growth…will build  it up. </a:t>
            </a:r>
          </a:p>
          <a:p>
            <a:r>
              <a:rPr lang="en-US" sz="3600" dirty="0" smtClean="0"/>
              <a:t>  The early Christians continued </a:t>
            </a:r>
            <a:r>
              <a:rPr lang="en-US" sz="3600" dirty="0" smtClean="0"/>
              <a:t>steadfastly </a:t>
            </a:r>
            <a:r>
              <a:rPr lang="en-US" sz="3600" dirty="0" smtClean="0"/>
              <a:t>in prayers.</a:t>
            </a:r>
          </a:p>
          <a:p>
            <a:r>
              <a:rPr lang="en-US" sz="3600" dirty="0" smtClean="0"/>
              <a:t>Acts 2:42. </a:t>
            </a:r>
          </a:p>
          <a:p>
            <a:r>
              <a:rPr lang="en-US" sz="3600" dirty="0"/>
              <a:t> </a:t>
            </a:r>
            <a:r>
              <a:rPr lang="en-US" sz="3600" dirty="0" smtClean="0"/>
              <a:t> 1. Many churches receive not, because they do not pray. </a:t>
            </a:r>
          </a:p>
          <a:p>
            <a:r>
              <a:rPr lang="en-US" sz="3600" dirty="0" smtClean="0"/>
              <a:t>Jas. 4:2</a:t>
            </a:r>
          </a:p>
          <a:p>
            <a:r>
              <a:rPr lang="en-US" sz="3600" dirty="0"/>
              <a:t> </a:t>
            </a:r>
            <a:r>
              <a:rPr lang="en-US" sz="3600" dirty="0" smtClean="0"/>
              <a:t> 2. Let each member pray daily for the church, that it may grow and prosper.  Sin does not thrive very well in the atmosphere of prayer. </a:t>
            </a:r>
          </a:p>
          <a:p>
            <a:r>
              <a:rPr lang="en-US" sz="3600" dirty="0" smtClean="0"/>
              <a:t>3. Also, prayer puts us to work.</a:t>
            </a:r>
          </a:p>
          <a:p>
            <a:r>
              <a:rPr lang="en-US" sz="3600" b="1" u="sng" dirty="0" smtClean="0">
                <a:solidFill>
                  <a:srgbClr val="7030A0"/>
                </a:solidFill>
              </a:rPr>
              <a:t>4. All sincere persons work in the direction of their prayers. </a:t>
            </a:r>
            <a:endParaRPr lang="en-US" sz="3600" b="1" u="sng" dirty="0">
              <a:solidFill>
                <a:srgbClr val="7030A0"/>
              </a:solidFill>
            </a:endParaRPr>
          </a:p>
        </p:txBody>
      </p:sp>
    </p:spTree>
    <p:extLst>
      <p:ext uri="{BB962C8B-B14F-4D97-AF65-F5344CB8AC3E}">
        <p14:creationId xmlns:p14="http://schemas.microsoft.com/office/powerpoint/2010/main" val="4004662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t>In Conclusion:</a:t>
            </a:r>
            <a:endParaRPr lang="en-US" sz="4400" b="1" dirty="0"/>
          </a:p>
        </p:txBody>
      </p:sp>
    </p:spTree>
    <p:extLst>
      <p:ext uri="{BB962C8B-B14F-4D97-AF65-F5344CB8AC3E}">
        <p14:creationId xmlns:p14="http://schemas.microsoft.com/office/powerpoint/2010/main" val="914525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918005" cy="6858000"/>
          </a:xfrm>
        </p:spPr>
        <p:txBody>
          <a:bodyPr>
            <a:normAutofit fontScale="32500" lnSpcReduction="20000"/>
          </a:bodyPr>
          <a:lstStyle/>
          <a:p>
            <a:endParaRPr lang="en-US" sz="4600" baseline="30000" dirty="0" smtClean="0"/>
          </a:p>
          <a:p>
            <a:r>
              <a:rPr lang="en-US" sz="9800" baseline="30000" dirty="0" smtClean="0"/>
              <a:t>5</a:t>
            </a:r>
            <a:r>
              <a:rPr lang="en-US" sz="9800" baseline="30000" dirty="0"/>
              <a:t> </a:t>
            </a:r>
            <a:r>
              <a:rPr lang="en-US" sz="9800" dirty="0"/>
              <a:t>And if a man also strive for masteries, yet is he not crowned, except he strive lawfully.</a:t>
            </a:r>
          </a:p>
          <a:p>
            <a:r>
              <a:rPr lang="en-US" sz="9800" baseline="30000" dirty="0"/>
              <a:t>6 </a:t>
            </a:r>
            <a:r>
              <a:rPr lang="en-US" sz="9800" dirty="0"/>
              <a:t>The husbandman that </a:t>
            </a:r>
            <a:r>
              <a:rPr lang="en-US" sz="9800" dirty="0" err="1"/>
              <a:t>laboureth</a:t>
            </a:r>
            <a:r>
              <a:rPr lang="en-US" sz="9800" dirty="0"/>
              <a:t> must be first partaker of the fruits.</a:t>
            </a:r>
          </a:p>
          <a:p>
            <a:r>
              <a:rPr lang="en-US" sz="9800" baseline="30000" dirty="0"/>
              <a:t>7 </a:t>
            </a:r>
            <a:r>
              <a:rPr lang="en-US" sz="9800" dirty="0"/>
              <a:t>Consider what I say; and the Lord give thee understanding in all things</a:t>
            </a:r>
            <a:r>
              <a:rPr lang="en-US" sz="9800" dirty="0" smtClean="0"/>
              <a:t>.</a:t>
            </a:r>
          </a:p>
          <a:p>
            <a:endParaRPr lang="en-US" sz="9800" dirty="0"/>
          </a:p>
          <a:p>
            <a:r>
              <a:rPr lang="en-US" sz="9800" baseline="30000" dirty="0"/>
              <a:t>8 </a:t>
            </a:r>
            <a:r>
              <a:rPr lang="en-US" sz="9800" dirty="0"/>
              <a:t>Remember that Jesus Christ of the seed of David was raised from the dead according to my gospel:</a:t>
            </a:r>
          </a:p>
          <a:p>
            <a:r>
              <a:rPr lang="en-US" sz="9800" baseline="30000" dirty="0"/>
              <a:t>9 </a:t>
            </a:r>
            <a:r>
              <a:rPr lang="en-US" sz="9800" dirty="0"/>
              <a:t>Wherein I suffer trouble, as an evil doer, even unto bonds;</a:t>
            </a:r>
            <a:r>
              <a:rPr lang="en-US" sz="9800" b="1" u="sng" dirty="0">
                <a:solidFill>
                  <a:srgbClr val="FF0000"/>
                </a:solidFill>
              </a:rPr>
              <a:t> but the word of God is not bound.</a:t>
            </a:r>
          </a:p>
          <a:p>
            <a:r>
              <a:rPr lang="en-US" sz="9800" baseline="30000" dirty="0"/>
              <a:t>10 </a:t>
            </a:r>
            <a:r>
              <a:rPr lang="en-US" sz="9800" dirty="0"/>
              <a:t>Therefore I endure all things for the elect's sakes, that they may also obtain the salvation which is in Christ Jesus with eternal glory.</a:t>
            </a:r>
          </a:p>
          <a:p>
            <a:endParaRPr lang="en-US" sz="3600" b="1" dirty="0" smtClean="0"/>
          </a:p>
          <a:p>
            <a:endParaRPr lang="en-US" dirty="0"/>
          </a:p>
          <a:p>
            <a:r>
              <a:rPr lang="en-US" dirty="0" smtClean="0"/>
              <a:t>        </a:t>
            </a:r>
            <a:endParaRPr lang="en-US" dirty="0"/>
          </a:p>
        </p:txBody>
      </p:sp>
    </p:spTree>
    <p:extLst>
      <p:ext uri="{BB962C8B-B14F-4D97-AF65-F5344CB8AC3E}">
        <p14:creationId xmlns:p14="http://schemas.microsoft.com/office/powerpoint/2010/main" val="38331832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b="1" u="sng" dirty="0" smtClean="0">
                <a:solidFill>
                  <a:srgbClr val="FF0000"/>
                </a:solidFill>
              </a:rPr>
              <a:t>Never be Ashamed of its name!</a:t>
            </a:r>
          </a:p>
          <a:p>
            <a:endParaRPr lang="en-US" sz="4000" b="1" dirty="0">
              <a:solidFill>
                <a:srgbClr val="FF0000"/>
              </a:solidFill>
            </a:endParaRPr>
          </a:p>
          <a:p>
            <a:r>
              <a:rPr lang="en-US" sz="4000" b="1" dirty="0" smtClean="0">
                <a:solidFill>
                  <a:srgbClr val="FF0000"/>
                </a:solidFill>
              </a:rPr>
              <a:t>It wears the name of Jesus Christ!</a:t>
            </a:r>
          </a:p>
          <a:p>
            <a:r>
              <a:rPr lang="en-US" sz="4000" b="1" dirty="0">
                <a:solidFill>
                  <a:srgbClr val="FF0000"/>
                </a:solidFill>
              </a:rPr>
              <a:t> </a:t>
            </a:r>
            <a:r>
              <a:rPr lang="en-US" sz="4000" b="1" dirty="0" smtClean="0">
                <a:solidFill>
                  <a:srgbClr val="FF0000"/>
                </a:solidFill>
              </a:rPr>
              <a:t>  Rom. 16:16</a:t>
            </a:r>
            <a:endParaRPr lang="en-US" sz="4000" b="1" dirty="0">
              <a:solidFill>
                <a:srgbClr val="FF0000"/>
              </a:solidFill>
            </a:endParaRPr>
          </a:p>
        </p:txBody>
      </p:sp>
    </p:spTree>
    <p:extLst>
      <p:ext uri="{BB962C8B-B14F-4D97-AF65-F5344CB8AC3E}">
        <p14:creationId xmlns:p14="http://schemas.microsoft.com/office/powerpoint/2010/main" val="34969089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b="1" u="sng" dirty="0" smtClean="0">
                <a:solidFill>
                  <a:srgbClr val="FF0000"/>
                </a:solidFill>
              </a:rPr>
              <a:t>Never be ashamed of its </a:t>
            </a:r>
            <a:r>
              <a:rPr lang="en-US" sz="4400" b="1" u="sng" dirty="0" smtClean="0">
                <a:solidFill>
                  <a:srgbClr val="FF0000"/>
                </a:solidFill>
              </a:rPr>
              <a:t>members</a:t>
            </a:r>
          </a:p>
          <a:p>
            <a:r>
              <a:rPr lang="en-US" sz="4400" b="1" u="sng" dirty="0">
                <a:solidFill>
                  <a:srgbClr val="FF0000"/>
                </a:solidFill>
              </a:rPr>
              <a:t>w</a:t>
            </a:r>
            <a:r>
              <a:rPr lang="en-US" sz="4400" b="1" u="sng" dirty="0" smtClean="0">
                <a:solidFill>
                  <a:srgbClr val="FF0000"/>
                </a:solidFill>
              </a:rPr>
              <a:t>ho are faithful to God!</a:t>
            </a:r>
          </a:p>
          <a:p>
            <a:endParaRPr lang="en-US" sz="4400" b="1" dirty="0">
              <a:solidFill>
                <a:srgbClr val="FF0000"/>
              </a:solidFill>
            </a:endParaRPr>
          </a:p>
          <a:p>
            <a:r>
              <a:rPr lang="en-US" sz="4400" b="1" dirty="0" smtClean="0">
                <a:solidFill>
                  <a:srgbClr val="FF0000"/>
                </a:solidFill>
              </a:rPr>
              <a:t>2 John 4  “I rejoiced greatly that I found of thy children walking in </a:t>
            </a:r>
            <a:r>
              <a:rPr lang="en-US" sz="4400" b="1" dirty="0" err="1" smtClean="0">
                <a:solidFill>
                  <a:srgbClr val="FF0000"/>
                </a:solidFill>
              </a:rPr>
              <a:t>truth,as</a:t>
            </a:r>
            <a:r>
              <a:rPr lang="en-US" sz="4400" b="1" dirty="0" smtClean="0">
                <a:solidFill>
                  <a:srgbClr val="FF0000"/>
                </a:solidFill>
              </a:rPr>
              <a:t> we have received a commandment from the Father.” </a:t>
            </a:r>
            <a:endParaRPr lang="en-US" sz="4400" b="1" dirty="0">
              <a:solidFill>
                <a:srgbClr val="FF0000"/>
              </a:solidFill>
            </a:endParaRPr>
          </a:p>
        </p:txBody>
      </p:sp>
    </p:spTree>
    <p:extLst>
      <p:ext uri="{BB962C8B-B14F-4D97-AF65-F5344CB8AC3E}">
        <p14:creationId xmlns:p14="http://schemas.microsoft.com/office/powerpoint/2010/main" val="1962426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b="1" u="sng" dirty="0" smtClean="0">
                <a:solidFill>
                  <a:srgbClr val="FF0000"/>
                </a:solidFill>
              </a:rPr>
              <a:t>Never be ashamed of what Christ teaches about </a:t>
            </a:r>
            <a:r>
              <a:rPr lang="en-US" sz="4400" b="1" u="sng" dirty="0" smtClean="0">
                <a:solidFill>
                  <a:srgbClr val="FF0000"/>
                </a:solidFill>
              </a:rPr>
              <a:t>it</a:t>
            </a:r>
          </a:p>
          <a:p>
            <a:endParaRPr lang="en-US" sz="4000" b="1" dirty="0">
              <a:solidFill>
                <a:srgbClr val="FF0000"/>
              </a:solidFill>
            </a:endParaRPr>
          </a:p>
          <a:p>
            <a:r>
              <a:rPr lang="en-US" sz="4000" b="1" dirty="0" smtClean="0">
                <a:solidFill>
                  <a:srgbClr val="FF0000"/>
                </a:solidFill>
              </a:rPr>
              <a:t>Matt. 16:18     </a:t>
            </a:r>
            <a:endParaRPr lang="en-US" sz="4000" b="1" dirty="0">
              <a:solidFill>
                <a:srgbClr val="FF0000"/>
              </a:solidFill>
            </a:endParaRPr>
          </a:p>
        </p:txBody>
      </p:sp>
    </p:spTree>
    <p:extLst>
      <p:ext uri="{BB962C8B-B14F-4D97-AF65-F5344CB8AC3E}">
        <p14:creationId xmlns:p14="http://schemas.microsoft.com/office/powerpoint/2010/main" val="25720155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7110" y="126459"/>
            <a:ext cx="10515600" cy="6614809"/>
          </a:xfrm>
        </p:spPr>
        <p:txBody>
          <a:bodyPr>
            <a:normAutofit/>
          </a:bodyPr>
          <a:lstStyle/>
          <a:p>
            <a:r>
              <a:rPr lang="en-US" sz="4800" b="1" u="sng" dirty="0" smtClean="0">
                <a:solidFill>
                  <a:srgbClr val="FF0000"/>
                </a:solidFill>
              </a:rPr>
              <a:t>Never be ashamed of its </a:t>
            </a:r>
            <a:r>
              <a:rPr lang="en-US" sz="4800" b="1" u="sng" dirty="0" smtClean="0">
                <a:solidFill>
                  <a:srgbClr val="FF0000"/>
                </a:solidFill>
              </a:rPr>
              <a:t>doctrine</a:t>
            </a:r>
          </a:p>
          <a:p>
            <a:r>
              <a:rPr lang="en-US" sz="4800" b="1" dirty="0">
                <a:solidFill>
                  <a:srgbClr val="FF0000"/>
                </a:solidFill>
              </a:rPr>
              <a:t> </a:t>
            </a:r>
            <a:r>
              <a:rPr lang="en-US" sz="4800" b="1" dirty="0" smtClean="0">
                <a:solidFill>
                  <a:srgbClr val="FF0000"/>
                </a:solidFill>
              </a:rPr>
              <a:t>  2 John 9  Whosoever </a:t>
            </a:r>
            <a:r>
              <a:rPr lang="en-US" sz="4800" b="1" dirty="0" err="1" smtClean="0">
                <a:solidFill>
                  <a:srgbClr val="FF0000"/>
                </a:solidFill>
              </a:rPr>
              <a:t>transgresseth</a:t>
            </a:r>
            <a:r>
              <a:rPr lang="en-US" sz="4800" b="1" dirty="0" smtClean="0">
                <a:solidFill>
                  <a:srgbClr val="FF0000"/>
                </a:solidFill>
              </a:rPr>
              <a:t> and </a:t>
            </a:r>
            <a:r>
              <a:rPr lang="en-US" sz="4800" b="1" dirty="0" err="1" smtClean="0">
                <a:solidFill>
                  <a:srgbClr val="FF0000"/>
                </a:solidFill>
              </a:rPr>
              <a:t>abideth</a:t>
            </a:r>
            <a:r>
              <a:rPr lang="en-US" sz="4800" b="1" dirty="0" smtClean="0">
                <a:solidFill>
                  <a:srgbClr val="FF0000"/>
                </a:solidFill>
              </a:rPr>
              <a:t> not in the doctrine of Christ, hath not God He that </a:t>
            </a:r>
            <a:r>
              <a:rPr lang="en-US" sz="4800" b="1" dirty="0" err="1" smtClean="0">
                <a:solidFill>
                  <a:srgbClr val="FF0000"/>
                </a:solidFill>
              </a:rPr>
              <a:t>abideth</a:t>
            </a:r>
            <a:r>
              <a:rPr lang="en-US" sz="4800" b="1" dirty="0" smtClean="0">
                <a:solidFill>
                  <a:srgbClr val="FF0000"/>
                </a:solidFill>
              </a:rPr>
              <a:t> in the doctrine of Christ, he hath both the Father and the Son”</a:t>
            </a:r>
            <a:endParaRPr lang="en-US" sz="4800" b="1" dirty="0">
              <a:solidFill>
                <a:srgbClr val="FF0000"/>
              </a:solidFill>
            </a:endParaRPr>
          </a:p>
        </p:txBody>
      </p:sp>
    </p:spTree>
    <p:extLst>
      <p:ext uri="{BB962C8B-B14F-4D97-AF65-F5344CB8AC3E}">
        <p14:creationId xmlns:p14="http://schemas.microsoft.com/office/powerpoint/2010/main" val="2595500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826" y="194553"/>
            <a:ext cx="11877472" cy="6566170"/>
          </a:xfrm>
        </p:spPr>
        <p:txBody>
          <a:bodyPr>
            <a:normAutofit/>
          </a:bodyPr>
          <a:lstStyle/>
          <a:p>
            <a:r>
              <a:rPr lang="en-US" sz="4400" b="1" u="sng" dirty="0" smtClean="0">
                <a:solidFill>
                  <a:srgbClr val="FF0000"/>
                </a:solidFill>
              </a:rPr>
              <a:t>Never be ashamed of its </a:t>
            </a:r>
            <a:r>
              <a:rPr lang="en-US" sz="4400" b="1" u="sng" dirty="0" smtClean="0">
                <a:solidFill>
                  <a:srgbClr val="FF0000"/>
                </a:solidFill>
              </a:rPr>
              <a:t>destiny</a:t>
            </a:r>
          </a:p>
          <a:p>
            <a:endParaRPr lang="en-US" sz="4000" b="1" u="sng" dirty="0">
              <a:solidFill>
                <a:srgbClr val="FF0000"/>
              </a:solidFill>
            </a:endParaRPr>
          </a:p>
          <a:p>
            <a:r>
              <a:rPr lang="en-US" sz="4000" b="1" u="sng" dirty="0" smtClean="0">
                <a:solidFill>
                  <a:srgbClr val="FF0000"/>
                </a:solidFill>
              </a:rPr>
              <a:t>I Cor. 15:24  Then cometh the end, when</a:t>
            </a:r>
          </a:p>
          <a:p>
            <a:r>
              <a:rPr lang="en-US" sz="4000" b="1" u="sng" dirty="0" smtClean="0">
                <a:solidFill>
                  <a:srgbClr val="FF0000"/>
                </a:solidFill>
              </a:rPr>
              <a:t>He shall have delivered up the kingdom to </a:t>
            </a:r>
          </a:p>
          <a:p>
            <a:r>
              <a:rPr lang="en-US" sz="4000" b="1" u="sng" dirty="0" smtClean="0">
                <a:solidFill>
                  <a:srgbClr val="FF0000"/>
                </a:solidFill>
              </a:rPr>
              <a:t>God, even the Father…</a:t>
            </a:r>
            <a:endParaRPr lang="en-US" sz="4000" b="1" u="sng" dirty="0">
              <a:solidFill>
                <a:srgbClr val="FF0000"/>
              </a:solidFill>
            </a:endParaRPr>
          </a:p>
        </p:txBody>
      </p:sp>
    </p:spTree>
    <p:extLst>
      <p:ext uri="{BB962C8B-B14F-4D97-AF65-F5344CB8AC3E}">
        <p14:creationId xmlns:p14="http://schemas.microsoft.com/office/powerpoint/2010/main" val="42141650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7004"/>
            <a:ext cx="12192000" cy="6682902"/>
          </a:xfrm>
        </p:spPr>
        <p:txBody>
          <a:bodyPr>
            <a:noAutofit/>
          </a:bodyPr>
          <a:lstStyle/>
          <a:p>
            <a:r>
              <a:rPr lang="en-US" sz="4000" b="1" dirty="0" smtClean="0"/>
              <a:t> The </a:t>
            </a:r>
            <a:r>
              <a:rPr lang="en-US" sz="4000" b="1" dirty="0"/>
              <a:t>Word of God is not chained! </a:t>
            </a:r>
            <a:r>
              <a:rPr lang="en-US" sz="3600" dirty="0"/>
              <a:t>The world may do what it wants, as God allows it. The world may look on Christians as evildoers - and we certainly see that attitude in our society today. </a:t>
            </a:r>
            <a:endParaRPr lang="en-US" sz="3600" dirty="0" smtClean="0"/>
          </a:p>
          <a:p>
            <a:r>
              <a:rPr lang="en-US" sz="3600" dirty="0"/>
              <a:t> </a:t>
            </a:r>
            <a:r>
              <a:rPr lang="en-US" sz="3600" dirty="0" smtClean="0"/>
              <a:t> </a:t>
            </a:r>
            <a:r>
              <a:rPr lang="en-US" sz="3600" dirty="0" smtClean="0"/>
              <a:t>But</a:t>
            </a:r>
            <a:r>
              <a:rPr lang="en-US" sz="3600" dirty="0"/>
              <a:t>, Paul says, let the world do its utmost to suppress the truth - </a:t>
            </a:r>
            <a:r>
              <a:rPr lang="en-US" sz="3600" b="1" u="sng" dirty="0">
                <a:solidFill>
                  <a:srgbClr val="FF0000"/>
                </a:solidFill>
              </a:rPr>
              <a:t>the Word of God is not chained! </a:t>
            </a:r>
            <a:endParaRPr lang="en-US" sz="3600" b="1" u="sng" dirty="0" smtClean="0">
              <a:solidFill>
                <a:srgbClr val="FF0000"/>
              </a:solidFill>
            </a:endParaRPr>
          </a:p>
          <a:p>
            <a:r>
              <a:rPr lang="en-US" sz="3600" b="1" u="sng" dirty="0">
                <a:solidFill>
                  <a:srgbClr val="FF0000"/>
                </a:solidFill>
              </a:rPr>
              <a:t> </a:t>
            </a:r>
            <a:r>
              <a:rPr lang="en-US" sz="3600" b="1" u="sng" dirty="0" smtClean="0">
                <a:solidFill>
                  <a:srgbClr val="FF0000"/>
                </a:solidFill>
              </a:rPr>
              <a:t>  </a:t>
            </a:r>
            <a:r>
              <a:rPr lang="en-US" sz="3600" dirty="0" smtClean="0"/>
              <a:t>It </a:t>
            </a:r>
            <a:r>
              <a:rPr lang="en-US" sz="3600" dirty="0"/>
              <a:t>is the Word of God that is alive, and powerful, and sharper than any two-edged sword. </a:t>
            </a:r>
            <a:r>
              <a:rPr lang="en-US" sz="3600" dirty="0" smtClean="0"/>
              <a:t>(Heb.4:12)  It </a:t>
            </a:r>
            <a:r>
              <a:rPr lang="en-US" sz="3600" dirty="0"/>
              <a:t>is the Word of God that gets to the heart of the issues of life. It is the Word of God that is the critic of the thoughts and intents of the heart.</a:t>
            </a:r>
          </a:p>
        </p:txBody>
      </p:sp>
    </p:spTree>
    <p:extLst>
      <p:ext uri="{BB962C8B-B14F-4D97-AF65-F5344CB8AC3E}">
        <p14:creationId xmlns:p14="http://schemas.microsoft.com/office/powerpoint/2010/main" val="227252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77821"/>
            <a:ext cx="11974749" cy="6079686"/>
          </a:xfrm>
        </p:spPr>
        <p:txBody>
          <a:bodyPr>
            <a:normAutofit/>
          </a:bodyPr>
          <a:lstStyle/>
          <a:p>
            <a:r>
              <a:rPr lang="en-US" sz="5400" b="1" dirty="0" smtClean="0"/>
              <a:t>Let us believe God’s promises:</a:t>
            </a:r>
            <a:endParaRPr lang="en-US" sz="5400" b="1" dirty="0"/>
          </a:p>
        </p:txBody>
      </p:sp>
    </p:spTree>
    <p:extLst>
      <p:ext uri="{BB962C8B-B14F-4D97-AF65-F5344CB8AC3E}">
        <p14:creationId xmlns:p14="http://schemas.microsoft.com/office/powerpoint/2010/main" val="33574847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625" y="142740"/>
            <a:ext cx="11982856" cy="6715260"/>
          </a:xfrm>
        </p:spPr>
        <p:txBody>
          <a:bodyPr>
            <a:normAutofit fontScale="92500" lnSpcReduction="20000"/>
          </a:bodyPr>
          <a:lstStyle/>
          <a:p>
            <a:r>
              <a:rPr lang="en-US" sz="3900" dirty="0" smtClean="0"/>
              <a:t>God </a:t>
            </a:r>
            <a:r>
              <a:rPr lang="en-US" sz="3900" dirty="0"/>
              <a:t>has promised </a:t>
            </a:r>
            <a:r>
              <a:rPr lang="en-US" sz="3900" dirty="0" smtClean="0"/>
              <a:t>in </a:t>
            </a:r>
            <a:r>
              <a:rPr lang="en-US" sz="3900" b="1" u="sng" dirty="0">
                <a:solidFill>
                  <a:srgbClr val="FF0000"/>
                </a:solidFill>
              </a:rPr>
              <a:t>Isaiah 55:11: "My Word that goes forth shall not return to me void" </a:t>
            </a:r>
            <a:r>
              <a:rPr lang="en-US" sz="3900" dirty="0"/>
              <a:t>- it shall not return to Me empty, it shall not return to Me without fruit, without result. "But it shall accomplish what I please, and it shall prosper in the thing for which I sent it." </a:t>
            </a:r>
            <a:endParaRPr lang="en-US" sz="3900" dirty="0" smtClean="0"/>
          </a:p>
          <a:p>
            <a:r>
              <a:rPr lang="en-US" sz="3900" dirty="0"/>
              <a:t> </a:t>
            </a:r>
            <a:r>
              <a:rPr lang="en-US" sz="3900" dirty="0" smtClean="0"/>
              <a:t>  </a:t>
            </a:r>
            <a:r>
              <a:rPr lang="en-US" sz="3900" dirty="0" smtClean="0"/>
              <a:t>The </a:t>
            </a:r>
            <a:r>
              <a:rPr lang="en-US" sz="3900" dirty="0"/>
              <a:t>people and leaders of a Scripture-driven church understand that God honors His Word. They understand that it is as the Word prospers and grows and prevails, that the church prospers and grows and prevails. It is as the Word of God accomplishes His purpose, that the church accomplishes its God-ordained purpose.</a:t>
            </a:r>
          </a:p>
          <a:p>
            <a:r>
              <a:rPr lang="en-US" sz="3900" dirty="0" smtClean="0"/>
              <a:t>    The </a:t>
            </a:r>
            <a:r>
              <a:rPr lang="en-US" sz="3900" dirty="0"/>
              <a:t>early church understood this. And it was as the early church stayed on-message, on-mission, and on the battlefield, that the Word of God accomplished great things by the power of the Holy Spirit.</a:t>
            </a:r>
          </a:p>
          <a:p>
            <a:endParaRPr lang="en-US" dirty="0"/>
          </a:p>
        </p:txBody>
      </p:sp>
    </p:spTree>
    <p:extLst>
      <p:ext uri="{BB962C8B-B14F-4D97-AF65-F5344CB8AC3E}">
        <p14:creationId xmlns:p14="http://schemas.microsoft.com/office/powerpoint/2010/main" val="40891889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35" y="103828"/>
            <a:ext cx="11895307" cy="6637439"/>
          </a:xfrm>
        </p:spPr>
        <p:txBody>
          <a:bodyPr>
            <a:normAutofit/>
          </a:bodyPr>
          <a:lstStyle/>
          <a:p>
            <a:r>
              <a:rPr lang="en-US" sz="3600" dirty="0" smtClean="0"/>
              <a:t>I remember Sister Wheeler Mae Prince…the church is dead,</a:t>
            </a:r>
          </a:p>
          <a:p>
            <a:r>
              <a:rPr lang="en-US" sz="3600" dirty="0" smtClean="0"/>
              <a:t>Just waiting for someone to come and bury it.</a:t>
            </a:r>
          </a:p>
          <a:p>
            <a:endParaRPr lang="en-US" sz="3600" dirty="0"/>
          </a:p>
          <a:p>
            <a:endParaRPr lang="en-US" sz="3600" dirty="0"/>
          </a:p>
          <a:p>
            <a:r>
              <a:rPr lang="en-US" sz="3600" dirty="0" smtClean="0"/>
              <a:t>How to build up the church?  Well, to start with, </a:t>
            </a:r>
          </a:p>
          <a:p>
            <a:r>
              <a:rPr lang="en-US" sz="3600" dirty="0" smtClean="0"/>
              <a:t>Let’s love it up, let’s build it up; let teach it up; let’s do all we can</a:t>
            </a:r>
          </a:p>
          <a:p>
            <a:r>
              <a:rPr lang="en-US" sz="3600" dirty="0" smtClean="0"/>
              <a:t>To make it what God’s want, a church separated from the world</a:t>
            </a:r>
          </a:p>
          <a:p>
            <a:r>
              <a:rPr lang="en-US" sz="3600" dirty="0" smtClean="0"/>
              <a:t>And completely devoted to God.</a:t>
            </a:r>
            <a:endParaRPr lang="en-US" sz="3600" dirty="0"/>
          </a:p>
        </p:txBody>
      </p:sp>
    </p:spTree>
    <p:extLst>
      <p:ext uri="{BB962C8B-B14F-4D97-AF65-F5344CB8AC3E}">
        <p14:creationId xmlns:p14="http://schemas.microsoft.com/office/powerpoint/2010/main" val="35124968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214009"/>
            <a:ext cx="11916383" cy="6507804"/>
          </a:xfrm>
        </p:spPr>
        <p:txBody>
          <a:bodyPr>
            <a:normAutofit/>
          </a:bodyPr>
          <a:lstStyle/>
          <a:p>
            <a:endParaRPr lang="en-US" sz="3600" dirty="0" smtClean="0"/>
          </a:p>
          <a:p>
            <a:r>
              <a:rPr lang="en-US" sz="3600" dirty="0" smtClean="0"/>
              <a:t>Who do you know that needs to be here this morning?</a:t>
            </a:r>
          </a:p>
          <a:p>
            <a:r>
              <a:rPr lang="en-US" sz="3600" dirty="0" smtClean="0"/>
              <a:t>Why are they not here?  </a:t>
            </a:r>
          </a:p>
          <a:p>
            <a:r>
              <a:rPr lang="en-US" sz="3600" dirty="0" smtClean="0"/>
              <a:t>What have you done to get them here?</a:t>
            </a:r>
          </a:p>
          <a:p>
            <a:r>
              <a:rPr lang="en-US" sz="3600" dirty="0" smtClean="0"/>
              <a:t>Does the saving or losing souls matter to you?</a:t>
            </a:r>
          </a:p>
          <a:p>
            <a:r>
              <a:rPr lang="en-US" sz="3600" dirty="0" smtClean="0"/>
              <a:t>What does God want us to do?</a:t>
            </a:r>
          </a:p>
          <a:p>
            <a:r>
              <a:rPr lang="en-US" sz="3600" dirty="0" smtClean="0"/>
              <a:t>What do you want to do?</a:t>
            </a:r>
          </a:p>
          <a:p>
            <a:r>
              <a:rPr lang="en-US" sz="3600" dirty="0"/>
              <a:t> </a:t>
            </a:r>
            <a:r>
              <a:rPr lang="en-US" sz="3600" dirty="0" smtClean="0"/>
              <a:t> Wake up, Get Up, Preach up, Stand up, March up</a:t>
            </a:r>
          </a:p>
          <a:p>
            <a:r>
              <a:rPr lang="en-US" sz="3600" dirty="0" smtClean="0"/>
              <a:t>Pray up and let’s get going.  We have work to do….</a:t>
            </a:r>
            <a:endParaRPr lang="en-US" sz="3600" dirty="0"/>
          </a:p>
        </p:txBody>
      </p:sp>
    </p:spTree>
    <p:extLst>
      <p:ext uri="{BB962C8B-B14F-4D97-AF65-F5344CB8AC3E}">
        <p14:creationId xmlns:p14="http://schemas.microsoft.com/office/powerpoint/2010/main" val="17979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724" y="-1"/>
            <a:ext cx="11827212" cy="6702357"/>
          </a:xfrm>
        </p:spPr>
        <p:txBody>
          <a:bodyPr>
            <a:normAutofit/>
          </a:bodyPr>
          <a:lstStyle/>
          <a:p>
            <a:endParaRPr lang="en-US" sz="3600" baseline="30000" dirty="0" smtClean="0"/>
          </a:p>
          <a:p>
            <a:endParaRPr lang="en-US" sz="3600" baseline="30000" dirty="0"/>
          </a:p>
          <a:p>
            <a:r>
              <a:rPr lang="en-US" sz="3600" baseline="30000" dirty="0" smtClean="0"/>
              <a:t>8</a:t>
            </a:r>
            <a:r>
              <a:rPr lang="en-US" sz="3600" baseline="30000" dirty="0"/>
              <a:t> </a:t>
            </a:r>
            <a:r>
              <a:rPr lang="en-US" sz="3600" dirty="0"/>
              <a:t>Remember Jesus Christ, raised from the dead, descended from David. This is my gospel, </a:t>
            </a:r>
            <a:r>
              <a:rPr lang="en-US" sz="3600" baseline="30000" dirty="0"/>
              <a:t>9 </a:t>
            </a:r>
            <a:r>
              <a:rPr lang="en-US" sz="3600" dirty="0"/>
              <a:t>for which I am suffering even to the point of being chained like a criminal. </a:t>
            </a:r>
            <a:r>
              <a:rPr lang="en-US" sz="3600" b="1" i="1" u="sng" dirty="0">
                <a:solidFill>
                  <a:srgbClr val="FF0000"/>
                </a:solidFill>
              </a:rPr>
              <a:t>But God’s word is not chained</a:t>
            </a:r>
            <a:r>
              <a:rPr lang="en-US" sz="3600" b="1" i="1" u="sng" dirty="0" smtClean="0">
                <a:solidFill>
                  <a:srgbClr val="FF0000"/>
                </a:solidFill>
              </a:rPr>
              <a:t>.  </a:t>
            </a:r>
            <a:r>
              <a:rPr lang="en-US" sz="3600" b="1" i="1" u="sng" dirty="0" smtClean="0"/>
              <a:t>NIV</a:t>
            </a:r>
          </a:p>
          <a:p>
            <a:endParaRPr lang="en-US" sz="3600" b="1" i="1" u="sng" dirty="0"/>
          </a:p>
          <a:p>
            <a:r>
              <a:rPr lang="en-US" sz="3600" b="1" i="1" u="sng" dirty="0" smtClean="0"/>
              <a:t>Even though Paul was chained like a criminal,</a:t>
            </a:r>
          </a:p>
          <a:p>
            <a:r>
              <a:rPr lang="en-US" sz="3600" b="1" i="1" u="sng" dirty="0" smtClean="0"/>
              <a:t>GOD’S WORD WAS NOT !</a:t>
            </a:r>
            <a:endParaRPr lang="en-US" sz="3600" b="1" i="1" u="sng" dirty="0"/>
          </a:p>
        </p:txBody>
      </p:sp>
    </p:spTree>
    <p:extLst>
      <p:ext uri="{BB962C8B-B14F-4D97-AF65-F5344CB8AC3E}">
        <p14:creationId xmlns:p14="http://schemas.microsoft.com/office/powerpoint/2010/main" val="29246302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358659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991" y="191377"/>
            <a:ext cx="10515600" cy="6452613"/>
          </a:xfrm>
        </p:spPr>
        <p:txBody>
          <a:bodyPr>
            <a:normAutofit/>
          </a:bodyPr>
          <a:lstStyle/>
          <a:p>
            <a:endParaRPr lang="en-US" sz="3600" dirty="0" smtClean="0"/>
          </a:p>
          <a:p>
            <a:r>
              <a:rPr lang="en-US" sz="3600" dirty="0" smtClean="0"/>
              <a:t>    In </a:t>
            </a:r>
            <a:r>
              <a:rPr lang="en-US" sz="3600" dirty="0"/>
              <a:t>the days immediately after the coming of the Holy Spirit upon </a:t>
            </a:r>
            <a:r>
              <a:rPr lang="en-US" sz="3600" dirty="0" smtClean="0"/>
              <a:t> </a:t>
            </a:r>
            <a:r>
              <a:rPr lang="en-US" sz="3600" dirty="0"/>
              <a:t>believers in Jerusalem at Pentecost</a:t>
            </a:r>
            <a:r>
              <a:rPr lang="en-US" sz="3600" dirty="0" smtClean="0"/>
              <a:t>,(Acts 2)  </a:t>
            </a:r>
            <a:r>
              <a:rPr lang="en-US" sz="3600" dirty="0"/>
              <a:t>when they began to preach the Gospel, we read this: </a:t>
            </a:r>
            <a:endParaRPr lang="en-US" sz="3600" dirty="0" smtClean="0"/>
          </a:p>
          <a:p>
            <a:r>
              <a:rPr lang="en-US" sz="3600" dirty="0" smtClean="0"/>
              <a:t>"</a:t>
            </a:r>
            <a:r>
              <a:rPr lang="en-US" sz="3600" dirty="0"/>
              <a:t>Many of those </a:t>
            </a:r>
            <a:r>
              <a:rPr lang="en-US" sz="3600" b="1" u="sng" dirty="0">
                <a:solidFill>
                  <a:srgbClr val="FF0000"/>
                </a:solidFill>
              </a:rPr>
              <a:t>who heard the Word</a:t>
            </a:r>
            <a:r>
              <a:rPr lang="en-US" sz="3600" dirty="0"/>
              <a:t> believed, and the number of the men came to be about five thousand" (Acts 4:4</a:t>
            </a:r>
            <a:r>
              <a:rPr lang="en-US" sz="3600" dirty="0" smtClean="0"/>
              <a:t>).   </a:t>
            </a:r>
          </a:p>
          <a:p>
            <a:r>
              <a:rPr lang="en-US" sz="3600" dirty="0"/>
              <a:t> </a:t>
            </a:r>
            <a:r>
              <a:rPr lang="en-US" sz="3600" dirty="0" smtClean="0"/>
              <a:t>                   </a:t>
            </a:r>
            <a:r>
              <a:rPr lang="en-US" sz="3600" b="1" i="1" u="sng" dirty="0" smtClean="0">
                <a:solidFill>
                  <a:srgbClr val="FF0000"/>
                </a:solidFill>
              </a:rPr>
              <a:t>About 5,000</a:t>
            </a:r>
            <a:endParaRPr lang="en-US" sz="3600" b="1" i="1" u="sng" dirty="0">
              <a:solidFill>
                <a:srgbClr val="FF0000"/>
              </a:solidFill>
            </a:endParaRPr>
          </a:p>
        </p:txBody>
      </p:sp>
    </p:spTree>
    <p:extLst>
      <p:ext uri="{BB962C8B-B14F-4D97-AF65-F5344CB8AC3E}">
        <p14:creationId xmlns:p14="http://schemas.microsoft.com/office/powerpoint/2010/main" val="1578784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81650"/>
            <a:ext cx="12081753" cy="6783354"/>
          </a:xfrm>
        </p:spPr>
        <p:txBody>
          <a:bodyPr>
            <a:normAutofit/>
          </a:bodyPr>
          <a:lstStyle/>
          <a:p>
            <a:endParaRPr lang="en-US" sz="3600" dirty="0" smtClean="0"/>
          </a:p>
          <a:p>
            <a:r>
              <a:rPr lang="en-US" sz="3600" dirty="0" smtClean="0"/>
              <a:t>Then we read a </a:t>
            </a:r>
            <a:r>
              <a:rPr lang="en-US" sz="3600" dirty="0"/>
              <a:t>short time later, </a:t>
            </a:r>
            <a:r>
              <a:rPr lang="en-US" sz="3600" dirty="0" smtClean="0"/>
              <a:t>: </a:t>
            </a:r>
            <a:endParaRPr lang="en-US" sz="3600" dirty="0" smtClean="0"/>
          </a:p>
          <a:p>
            <a:r>
              <a:rPr lang="en-US" sz="3600" dirty="0" smtClean="0"/>
              <a:t>"</a:t>
            </a:r>
            <a:r>
              <a:rPr lang="en-US" sz="3600" dirty="0"/>
              <a:t>The Word of God spread, and [as a result] the number of the disciples multiplied greatly in Jerusalem, and a great many of the [Jewish] priests" - men who had been the enemies of Christ during His earthly ministry </a:t>
            </a:r>
            <a:r>
              <a:rPr lang="en-US" sz="3600" dirty="0" smtClean="0"/>
              <a:t>– </a:t>
            </a:r>
          </a:p>
          <a:p>
            <a:r>
              <a:rPr lang="en-US" sz="3600" dirty="0" smtClean="0"/>
              <a:t>"</a:t>
            </a:r>
            <a:r>
              <a:rPr lang="en-US" sz="3600" dirty="0"/>
              <a:t>a </a:t>
            </a:r>
            <a:r>
              <a:rPr lang="en-US" sz="3600" b="1" dirty="0">
                <a:solidFill>
                  <a:srgbClr val="FF0000"/>
                </a:solidFill>
              </a:rPr>
              <a:t>great many of the priests became obedient to the faith</a:t>
            </a:r>
            <a:r>
              <a:rPr lang="en-US" sz="3600" dirty="0"/>
              <a:t>" (Acts 6:7</a:t>
            </a:r>
            <a:r>
              <a:rPr lang="en-US" sz="3600" dirty="0" smtClean="0"/>
              <a:t>).</a:t>
            </a:r>
          </a:p>
          <a:p>
            <a:r>
              <a:rPr lang="en-US" sz="3600" dirty="0"/>
              <a:t> </a:t>
            </a:r>
            <a:r>
              <a:rPr lang="en-US" sz="3600" dirty="0" smtClean="0"/>
              <a:t>                              </a:t>
            </a:r>
            <a:r>
              <a:rPr lang="en-US" sz="3600" b="1" u="sng" dirty="0" smtClean="0">
                <a:solidFill>
                  <a:srgbClr val="FF0000"/>
                </a:solidFill>
              </a:rPr>
              <a:t>Multiplied greatly in Jerusalem</a:t>
            </a:r>
            <a:endParaRPr lang="en-US" sz="3600" b="1" u="sng" dirty="0">
              <a:solidFill>
                <a:srgbClr val="FF0000"/>
              </a:solidFill>
            </a:endParaRPr>
          </a:p>
        </p:txBody>
      </p:sp>
    </p:spTree>
    <p:extLst>
      <p:ext uri="{BB962C8B-B14F-4D97-AF65-F5344CB8AC3E}">
        <p14:creationId xmlns:p14="http://schemas.microsoft.com/office/powerpoint/2010/main" val="1906900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624" y="84374"/>
            <a:ext cx="11895307" cy="6773626"/>
          </a:xfrm>
        </p:spPr>
        <p:txBody>
          <a:bodyPr>
            <a:normAutofit/>
          </a:bodyPr>
          <a:lstStyle/>
          <a:p>
            <a:endParaRPr lang="en-US" sz="3600" dirty="0" smtClean="0"/>
          </a:p>
          <a:p>
            <a:r>
              <a:rPr lang="en-US" sz="3600" dirty="0" smtClean="0"/>
              <a:t>   A </a:t>
            </a:r>
            <a:r>
              <a:rPr lang="en-US" sz="3600" dirty="0"/>
              <a:t>short time later, the church at Jerusalem was being scattered because of persecution</a:t>
            </a:r>
            <a:r>
              <a:rPr lang="en-US" sz="3600" dirty="0" smtClean="0"/>
              <a:t>.</a:t>
            </a:r>
          </a:p>
          <a:p>
            <a:r>
              <a:rPr lang="en-US" sz="3600" dirty="0" smtClean="0"/>
              <a:t> </a:t>
            </a:r>
            <a:r>
              <a:rPr lang="en-US" sz="3600" dirty="0"/>
              <a:t>They were fleeing to other parts of the Roman world because of that persecution</a:t>
            </a:r>
            <a:r>
              <a:rPr lang="en-US" sz="3600" dirty="0" smtClean="0"/>
              <a:t>.</a:t>
            </a:r>
          </a:p>
          <a:p>
            <a:r>
              <a:rPr lang="en-US" sz="3600" dirty="0" smtClean="0"/>
              <a:t> </a:t>
            </a:r>
            <a:r>
              <a:rPr lang="en-US" sz="3600" dirty="0"/>
              <a:t>And what do they do, as they go? What do they do, even in the face of persecution</a:t>
            </a:r>
            <a:r>
              <a:rPr lang="en-US" sz="3600" dirty="0" smtClean="0"/>
              <a:t>?</a:t>
            </a:r>
          </a:p>
          <a:p>
            <a:r>
              <a:rPr lang="en-US" sz="3600" dirty="0"/>
              <a:t> </a:t>
            </a:r>
            <a:r>
              <a:rPr lang="en-US" sz="3600" dirty="0" smtClean="0"/>
              <a:t>  </a:t>
            </a:r>
            <a:r>
              <a:rPr lang="en-US" sz="3600" b="1" i="1" u="sng" dirty="0">
                <a:solidFill>
                  <a:srgbClr val="FF0000"/>
                </a:solidFill>
              </a:rPr>
              <a:t>"Those who were scattered went everywhere, preaching the Word" (Acts 8:4).</a:t>
            </a:r>
          </a:p>
        </p:txBody>
      </p:sp>
    </p:spTree>
    <p:extLst>
      <p:ext uri="{BB962C8B-B14F-4D97-AF65-F5344CB8AC3E}">
        <p14:creationId xmlns:p14="http://schemas.microsoft.com/office/powerpoint/2010/main" val="4080817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5370"/>
            <a:ext cx="12052570" cy="6536987"/>
          </a:xfrm>
        </p:spPr>
        <p:txBody>
          <a:bodyPr/>
          <a:lstStyle/>
          <a:p>
            <a:endParaRPr lang="en-US" dirty="0" smtClean="0"/>
          </a:p>
          <a:p>
            <a:r>
              <a:rPr lang="en-US" sz="3600" dirty="0" smtClean="0"/>
              <a:t>And </a:t>
            </a:r>
            <a:r>
              <a:rPr lang="en-US" sz="3600" dirty="0"/>
              <a:t>then a bit later we find this: </a:t>
            </a:r>
            <a:endParaRPr lang="en-US" sz="3600" dirty="0" smtClean="0"/>
          </a:p>
          <a:p>
            <a:r>
              <a:rPr lang="en-US" sz="3600" dirty="0" smtClean="0"/>
              <a:t>"</a:t>
            </a:r>
            <a:r>
              <a:rPr lang="en-US" sz="3600" dirty="0"/>
              <a:t>The Word of God grew and multiplied" (Acts 12:24</a:t>
            </a:r>
            <a:r>
              <a:rPr lang="en-US" sz="3600" dirty="0" smtClean="0"/>
              <a:t>).</a:t>
            </a:r>
          </a:p>
          <a:p>
            <a:r>
              <a:rPr lang="en-US" sz="3600" dirty="0"/>
              <a:t> </a:t>
            </a:r>
            <a:r>
              <a:rPr lang="en-US" sz="3600" dirty="0" smtClean="0"/>
              <a:t>  </a:t>
            </a:r>
            <a:r>
              <a:rPr lang="en-US" sz="3600" dirty="0"/>
              <a:t>The church grew and multiplied because the Word of God grew and multiplied </a:t>
            </a:r>
            <a:endParaRPr lang="en-US" sz="3600" dirty="0" smtClean="0"/>
          </a:p>
          <a:p>
            <a:r>
              <a:rPr lang="en-US" sz="3600" dirty="0"/>
              <a:t> </a:t>
            </a:r>
            <a:r>
              <a:rPr lang="en-US" sz="3600" dirty="0" smtClean="0"/>
              <a:t> - </a:t>
            </a:r>
            <a:r>
              <a:rPr lang="en-US" sz="3600" b="1" dirty="0"/>
              <a:t>the seed </a:t>
            </a:r>
            <a:r>
              <a:rPr lang="en-US" sz="3600" b="1" dirty="0"/>
              <a:t>-</a:t>
            </a:r>
            <a:r>
              <a:rPr lang="en-US" sz="3600" b="1" dirty="0" smtClean="0"/>
              <a:t> </a:t>
            </a:r>
            <a:r>
              <a:rPr lang="en-US" sz="3600" b="1" dirty="0"/>
              <a:t>the Word was sown, and it bore fruit</a:t>
            </a:r>
            <a:r>
              <a:rPr lang="en-US" sz="3600" b="1" dirty="0" smtClean="0"/>
              <a:t>.</a:t>
            </a:r>
          </a:p>
          <a:p>
            <a:r>
              <a:rPr lang="en-US" sz="3600" b="1" dirty="0"/>
              <a:t> </a:t>
            </a:r>
            <a:r>
              <a:rPr lang="en-US" sz="3600" b="1" dirty="0" smtClean="0"/>
              <a:t>              Scattering the Precious Seed</a:t>
            </a:r>
          </a:p>
          <a:p>
            <a:r>
              <a:rPr lang="en-US" sz="3600" b="1" dirty="0"/>
              <a:t> </a:t>
            </a:r>
            <a:r>
              <a:rPr lang="en-US" sz="3600" b="1" dirty="0" smtClean="0"/>
              <a:t>                        </a:t>
            </a:r>
            <a:r>
              <a:rPr lang="en-US" sz="6600" b="1" i="1" u="sng" dirty="0" smtClean="0">
                <a:solidFill>
                  <a:srgbClr val="FF0000"/>
                </a:solidFill>
              </a:rPr>
              <a:t>Growth!</a:t>
            </a:r>
            <a:endParaRPr lang="en-US" sz="6600" b="1" i="1" u="sng" dirty="0">
              <a:solidFill>
                <a:srgbClr val="FF0000"/>
              </a:solidFill>
            </a:endParaRPr>
          </a:p>
        </p:txBody>
      </p:sp>
    </p:spTree>
    <p:extLst>
      <p:ext uri="{BB962C8B-B14F-4D97-AF65-F5344CB8AC3E}">
        <p14:creationId xmlns:p14="http://schemas.microsoft.com/office/powerpoint/2010/main" val="292715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340" y="87547"/>
            <a:ext cx="12013660" cy="6575899"/>
          </a:xfrm>
        </p:spPr>
        <p:txBody>
          <a:bodyPr>
            <a:normAutofit/>
          </a:bodyPr>
          <a:lstStyle/>
          <a:p>
            <a:r>
              <a:rPr lang="en-US" sz="4800" b="1" dirty="0">
                <a:solidFill>
                  <a:srgbClr val="FF0000"/>
                </a:solidFill>
              </a:rPr>
              <a:t>The Word Prevails at Ephesus</a:t>
            </a:r>
          </a:p>
        </p:txBody>
      </p:sp>
    </p:spTree>
    <p:extLst>
      <p:ext uri="{BB962C8B-B14F-4D97-AF65-F5344CB8AC3E}">
        <p14:creationId xmlns:p14="http://schemas.microsoft.com/office/powerpoint/2010/main" val="2017917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1336</TotalTime>
  <Words>2174</Words>
  <Application>Microsoft Office PowerPoint</Application>
  <PresentationFormat>Widescreen</PresentationFormat>
  <Paragraphs>181</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How To Build Up the Church that belongs to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Thus,  #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Build Up the Church</dc:title>
  <dc:creator>mac</dc:creator>
  <cp:lastModifiedBy>mac</cp:lastModifiedBy>
  <cp:revision>41</cp:revision>
  <dcterms:created xsi:type="dcterms:W3CDTF">2018-02-12T09:24:40Z</dcterms:created>
  <dcterms:modified xsi:type="dcterms:W3CDTF">2018-02-18T02:32:16Z</dcterms:modified>
</cp:coreProperties>
</file>