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3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8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3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7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8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3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7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95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7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5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2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73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3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8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4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9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3177-8E2B-41BF-BC00-9AB1F48E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Inky Johnson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E6396-F13D-40D3-991B-237734D96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30A418-490F-48DC-8258-7E1E9A206F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832" y="2569756"/>
            <a:ext cx="3778862" cy="270266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DEB28-9EDB-4F55-9CE5-4EB7F8B62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96A933-0A09-47DA-A49A-1438A2E4D1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1832" y="2569756"/>
            <a:ext cx="3778863" cy="2702668"/>
          </a:xfrm>
        </p:spPr>
      </p:pic>
    </p:spTree>
    <p:extLst>
      <p:ext uri="{BB962C8B-B14F-4D97-AF65-F5344CB8AC3E}">
        <p14:creationId xmlns:p14="http://schemas.microsoft.com/office/powerpoint/2010/main" val="3608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B70B9-058C-4BB1-B3ED-F73AF3C62C09}"/>
              </a:ext>
            </a:extLst>
          </p:cNvPr>
          <p:cNvSpPr txBox="1"/>
          <p:nvPr/>
        </p:nvSpPr>
        <p:spPr>
          <a:xfrm>
            <a:off x="1414878" y="914400"/>
            <a:ext cx="6314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do we endure trials?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6B150-16C4-43FA-8F3C-379F053318C4}"/>
              </a:ext>
            </a:extLst>
          </p:cNvPr>
          <p:cNvSpPr txBox="1"/>
          <p:nvPr/>
        </p:nvSpPr>
        <p:spPr>
          <a:xfrm>
            <a:off x="736847" y="2041865"/>
            <a:ext cx="7714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+mj-lt"/>
              <a:buAutoNum type="arabicPeriod"/>
            </a:pPr>
            <a:r>
              <a:rPr lang="en-US" sz="3200" dirty="0"/>
              <a:t>Count it all as joy</a:t>
            </a:r>
          </a:p>
          <a:p>
            <a:pPr lvl="1"/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Keep Faith In God</a:t>
            </a:r>
          </a:p>
        </p:txBody>
      </p:sp>
    </p:spTree>
    <p:extLst>
      <p:ext uri="{BB962C8B-B14F-4D97-AF65-F5344CB8AC3E}">
        <p14:creationId xmlns:p14="http://schemas.microsoft.com/office/powerpoint/2010/main" val="2492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0CA12-81AD-4555-85A1-62CEB5B9A5E8}"/>
              </a:ext>
            </a:extLst>
          </p:cNvPr>
          <p:cNvSpPr txBox="1"/>
          <p:nvPr/>
        </p:nvSpPr>
        <p:spPr>
          <a:xfrm>
            <a:off x="2379218" y="559295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Keep Faith in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8858C-A072-4C65-909B-827C34BC98AD}"/>
              </a:ext>
            </a:extLst>
          </p:cNvPr>
          <p:cNvSpPr txBox="1"/>
          <p:nvPr/>
        </p:nvSpPr>
        <p:spPr>
          <a:xfrm>
            <a:off x="692458" y="1328736"/>
            <a:ext cx="77590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James 1:12</a:t>
            </a:r>
          </a:p>
          <a:p>
            <a:r>
              <a:rPr lang="en-US" sz="3000" dirty="0"/>
              <a:t>Blessed is the man who endures </a:t>
            </a:r>
            <a:r>
              <a:rPr lang="en-US" sz="3000" b="1" dirty="0"/>
              <a:t>temptation</a:t>
            </a:r>
            <a:r>
              <a:rPr lang="en-US" sz="3000" dirty="0"/>
              <a:t>; for when he has been approved, he will receive the crown of life which the Lord has promised to those who love Him.</a:t>
            </a:r>
          </a:p>
          <a:p>
            <a:endParaRPr lang="en-US" sz="30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Elijah (1 Kings 18)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3000" dirty="0"/>
              <a:t>Our faith in God is not a </a:t>
            </a:r>
            <a:r>
              <a:rPr lang="en-US" sz="3000" b="1" dirty="0"/>
              <a:t>blind</a:t>
            </a:r>
            <a:r>
              <a:rPr lang="en-US" sz="3000" dirty="0"/>
              <a:t> faith!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3000" dirty="0"/>
              <a:t>God shows his faithfulness to us, and in turn we should show our faithfulness to him.</a:t>
            </a:r>
          </a:p>
        </p:txBody>
      </p:sp>
    </p:spTree>
    <p:extLst>
      <p:ext uri="{BB962C8B-B14F-4D97-AF65-F5344CB8AC3E}">
        <p14:creationId xmlns:p14="http://schemas.microsoft.com/office/powerpoint/2010/main" val="3746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1BE78-F111-4FC5-8314-146FEAAA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7" y="686447"/>
            <a:ext cx="5885895" cy="548510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E0C19CE-C8CF-4A6D-90AA-A059BCAA2FD9}"/>
              </a:ext>
            </a:extLst>
          </p:cNvPr>
          <p:cNvSpPr/>
          <p:nvPr/>
        </p:nvSpPr>
        <p:spPr>
          <a:xfrm>
            <a:off x="4966502" y="529517"/>
            <a:ext cx="952500" cy="1990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DB9FD-DF46-428A-8859-4380AB8822EC}"/>
              </a:ext>
            </a:extLst>
          </p:cNvPr>
          <p:cNvSpPr txBox="1"/>
          <p:nvPr/>
        </p:nvSpPr>
        <p:spPr>
          <a:xfrm>
            <a:off x="6622742" y="529517"/>
            <a:ext cx="21631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000" dirty="0" err="1"/>
              <a:t>Vitek</a:t>
            </a:r>
            <a:r>
              <a:rPr lang="en-US" sz="3000" dirty="0"/>
              <a:t> </a:t>
            </a:r>
            <a:r>
              <a:rPr lang="en-US" sz="3000" dirty="0" err="1"/>
              <a:t>Lustyk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“All I need to know is that God is on my side and that makes everything else easier.”</a:t>
            </a:r>
          </a:p>
        </p:txBody>
      </p:sp>
    </p:spTree>
    <p:extLst>
      <p:ext uri="{BB962C8B-B14F-4D97-AF65-F5344CB8AC3E}">
        <p14:creationId xmlns:p14="http://schemas.microsoft.com/office/powerpoint/2010/main" val="41376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0CA12-81AD-4555-85A1-62CEB5B9A5E8}"/>
              </a:ext>
            </a:extLst>
          </p:cNvPr>
          <p:cNvSpPr txBox="1"/>
          <p:nvPr/>
        </p:nvSpPr>
        <p:spPr>
          <a:xfrm>
            <a:off x="2379218" y="559295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Keep Faith in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8858C-A072-4C65-909B-827C34BC98AD}"/>
              </a:ext>
            </a:extLst>
          </p:cNvPr>
          <p:cNvSpPr txBox="1"/>
          <p:nvPr/>
        </p:nvSpPr>
        <p:spPr>
          <a:xfrm>
            <a:off x="923278" y="2397949"/>
            <a:ext cx="7341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Romans 8:31</a:t>
            </a:r>
          </a:p>
          <a:p>
            <a:r>
              <a:rPr lang="en-US" sz="3200" dirty="0"/>
              <a:t>What then shall we say to these things? If God is for us, who can be </a:t>
            </a:r>
            <a:r>
              <a:rPr lang="en-US" sz="3200" b="1" dirty="0"/>
              <a:t>against</a:t>
            </a:r>
            <a:r>
              <a:rPr lang="en-US" sz="3200" dirty="0"/>
              <a:t> us?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588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B70B9-058C-4BB1-B3ED-F73AF3C62C09}"/>
              </a:ext>
            </a:extLst>
          </p:cNvPr>
          <p:cNvSpPr txBox="1"/>
          <p:nvPr/>
        </p:nvSpPr>
        <p:spPr>
          <a:xfrm>
            <a:off x="1414878" y="914400"/>
            <a:ext cx="6314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do we endure trials?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6B150-16C4-43FA-8F3C-379F053318C4}"/>
              </a:ext>
            </a:extLst>
          </p:cNvPr>
          <p:cNvSpPr txBox="1"/>
          <p:nvPr/>
        </p:nvSpPr>
        <p:spPr>
          <a:xfrm>
            <a:off x="772357" y="2041867"/>
            <a:ext cx="7625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+mj-lt"/>
              <a:buAutoNum type="arabicPeriod"/>
            </a:pPr>
            <a:r>
              <a:rPr lang="en-US" sz="3200" dirty="0"/>
              <a:t>Count it all as joy</a:t>
            </a:r>
          </a:p>
          <a:p>
            <a:pPr lvl="1"/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Keep Faith In God</a:t>
            </a:r>
          </a:p>
          <a:p>
            <a:pPr marL="342891" indent="-342891">
              <a:buFont typeface="+mj-lt"/>
              <a:buAutoNum type="arabicPeriod"/>
            </a:pPr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Do not worry</a:t>
            </a:r>
          </a:p>
        </p:txBody>
      </p:sp>
    </p:spTree>
    <p:extLst>
      <p:ext uri="{BB962C8B-B14F-4D97-AF65-F5344CB8AC3E}">
        <p14:creationId xmlns:p14="http://schemas.microsoft.com/office/powerpoint/2010/main" val="42280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B1F0F-4486-4A2C-B738-7E1334D6C5CD}"/>
              </a:ext>
            </a:extLst>
          </p:cNvPr>
          <p:cNvSpPr txBox="1"/>
          <p:nvPr/>
        </p:nvSpPr>
        <p:spPr>
          <a:xfrm>
            <a:off x="2544934" y="541540"/>
            <a:ext cx="378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 Not Worry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30710-9789-48C2-85ED-5799204403FA}"/>
              </a:ext>
            </a:extLst>
          </p:cNvPr>
          <p:cNvSpPr txBox="1"/>
          <p:nvPr/>
        </p:nvSpPr>
        <p:spPr>
          <a:xfrm>
            <a:off x="688019" y="1151778"/>
            <a:ext cx="77679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Mark 4:35-41</a:t>
            </a:r>
          </a:p>
          <a:p>
            <a:r>
              <a:rPr lang="en-US" sz="2400" dirty="0"/>
              <a:t>35</a:t>
            </a:r>
            <a:r>
              <a:rPr lang="en-US" sz="3000" dirty="0"/>
              <a:t> On the same day, when evening had come, He said to them, “Let us cross over to the other side.” </a:t>
            </a:r>
            <a:r>
              <a:rPr lang="en-US" sz="2400" dirty="0"/>
              <a:t>36</a:t>
            </a:r>
            <a:r>
              <a:rPr lang="en-US" sz="3000" dirty="0"/>
              <a:t> Now when they had left the multitude, they took Him along in the boat as He was. And other little boats were also with Him. </a:t>
            </a:r>
            <a:r>
              <a:rPr lang="en-US" sz="2400" dirty="0"/>
              <a:t>37</a:t>
            </a:r>
            <a:r>
              <a:rPr lang="en-US" sz="3000" dirty="0"/>
              <a:t> And a great windstorm arose, and the waves beat into the boat, so that it was already filling. </a:t>
            </a:r>
            <a:r>
              <a:rPr lang="en-US" sz="2400" dirty="0"/>
              <a:t>38</a:t>
            </a:r>
            <a:r>
              <a:rPr lang="en-US" sz="3000" dirty="0"/>
              <a:t> But He was in the stern, asleep on a pillow. And they awoke Him and said to Him, “Teacher, do you not care that we are perishing?” </a:t>
            </a:r>
          </a:p>
        </p:txBody>
      </p:sp>
    </p:spTree>
    <p:extLst>
      <p:ext uri="{BB962C8B-B14F-4D97-AF65-F5344CB8AC3E}">
        <p14:creationId xmlns:p14="http://schemas.microsoft.com/office/powerpoint/2010/main" val="315964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B1F0F-4486-4A2C-B738-7E1334D6C5CD}"/>
              </a:ext>
            </a:extLst>
          </p:cNvPr>
          <p:cNvSpPr txBox="1"/>
          <p:nvPr/>
        </p:nvSpPr>
        <p:spPr>
          <a:xfrm>
            <a:off x="2544934" y="541540"/>
            <a:ext cx="378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 Not Worry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30710-9789-48C2-85ED-5799204403FA}"/>
              </a:ext>
            </a:extLst>
          </p:cNvPr>
          <p:cNvSpPr txBox="1"/>
          <p:nvPr/>
        </p:nvSpPr>
        <p:spPr>
          <a:xfrm>
            <a:off x="701337" y="1160059"/>
            <a:ext cx="77413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39</a:t>
            </a:r>
            <a:r>
              <a:rPr lang="en-US" sz="3000" dirty="0"/>
              <a:t> Then He arose and rebuked the wind, and said to the sea, “</a:t>
            </a:r>
            <a:r>
              <a:rPr lang="en-US" sz="3000" b="1" dirty="0"/>
              <a:t>Peace, be still</a:t>
            </a:r>
            <a:r>
              <a:rPr lang="en-US" sz="3000" dirty="0"/>
              <a:t>!” And the wind ceased and there was a great calm. </a:t>
            </a:r>
            <a:r>
              <a:rPr lang="en-US" sz="2400" dirty="0"/>
              <a:t>40</a:t>
            </a:r>
            <a:r>
              <a:rPr lang="en-US" sz="3000" dirty="0"/>
              <a:t> But He said to them, “Why are you so </a:t>
            </a:r>
            <a:r>
              <a:rPr lang="en-US" sz="3000" b="1" dirty="0"/>
              <a:t>fearful</a:t>
            </a:r>
            <a:r>
              <a:rPr lang="en-US" sz="3000" dirty="0"/>
              <a:t>? How is it that you have no faith? </a:t>
            </a:r>
            <a:r>
              <a:rPr lang="en-US" sz="2400" dirty="0"/>
              <a:t>41</a:t>
            </a:r>
            <a:r>
              <a:rPr lang="en-US" sz="3000" dirty="0"/>
              <a:t> And they feared exceedingly, and said to one another, “Who can this be, that even the wind and the sea obey Him?”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We sometimes worry because we do not know what the outcome may be, but we shouldn’t worry as Christians, because we know what the outcome is!</a:t>
            </a:r>
          </a:p>
        </p:txBody>
      </p:sp>
    </p:spTree>
    <p:extLst>
      <p:ext uri="{BB962C8B-B14F-4D97-AF65-F5344CB8AC3E}">
        <p14:creationId xmlns:p14="http://schemas.microsoft.com/office/powerpoint/2010/main" val="35197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B1F0F-4486-4A2C-B738-7E1334D6C5CD}"/>
              </a:ext>
            </a:extLst>
          </p:cNvPr>
          <p:cNvSpPr txBox="1"/>
          <p:nvPr/>
        </p:nvSpPr>
        <p:spPr>
          <a:xfrm>
            <a:off x="2544934" y="452763"/>
            <a:ext cx="378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 Not Worry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30710-9789-48C2-85ED-5799204403FA}"/>
              </a:ext>
            </a:extLst>
          </p:cNvPr>
          <p:cNvSpPr txBox="1"/>
          <p:nvPr/>
        </p:nvSpPr>
        <p:spPr>
          <a:xfrm>
            <a:off x="656948" y="1000262"/>
            <a:ext cx="77768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Romans 8:28</a:t>
            </a:r>
          </a:p>
          <a:p>
            <a:r>
              <a:rPr lang="en-US" sz="3000" dirty="0"/>
              <a:t>And we know that all things work together for good to those who love God, to those who are called according to His purpose.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Matthew 6:26-27</a:t>
            </a:r>
          </a:p>
          <a:p>
            <a:r>
              <a:rPr lang="en-US" sz="3000" dirty="0"/>
              <a:t>26 “Look at the birds of the air, for they neither sow nor reap nor gather into barns; yet your heavenly Father feeds them. Are you not of more value than they? 27 Which one of you by worrying can add one cubit to his stature?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God will </a:t>
            </a:r>
            <a:r>
              <a:rPr lang="en-US" sz="3000" b="1" dirty="0"/>
              <a:t>provide</a:t>
            </a:r>
            <a:r>
              <a:rPr lang="en-US" sz="3000" dirty="0"/>
              <a:t> for His people!</a:t>
            </a:r>
          </a:p>
        </p:txBody>
      </p:sp>
    </p:spTree>
    <p:extLst>
      <p:ext uri="{BB962C8B-B14F-4D97-AF65-F5344CB8AC3E}">
        <p14:creationId xmlns:p14="http://schemas.microsoft.com/office/powerpoint/2010/main" val="28059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B70B9-058C-4BB1-B3ED-F73AF3C62C09}"/>
              </a:ext>
            </a:extLst>
          </p:cNvPr>
          <p:cNvSpPr txBox="1"/>
          <p:nvPr/>
        </p:nvSpPr>
        <p:spPr>
          <a:xfrm>
            <a:off x="1414878" y="914400"/>
            <a:ext cx="6314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do we endure trials?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6B150-16C4-43FA-8F3C-379F053318C4}"/>
              </a:ext>
            </a:extLst>
          </p:cNvPr>
          <p:cNvSpPr txBox="1"/>
          <p:nvPr/>
        </p:nvSpPr>
        <p:spPr>
          <a:xfrm>
            <a:off x="710215" y="2041865"/>
            <a:ext cx="7732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+mj-lt"/>
              <a:buAutoNum type="arabicPeriod"/>
            </a:pPr>
            <a:r>
              <a:rPr lang="en-US" sz="3200" dirty="0"/>
              <a:t>Count it all as joy</a:t>
            </a:r>
          </a:p>
          <a:p>
            <a:pPr lvl="1"/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Keep Faith In God</a:t>
            </a:r>
          </a:p>
          <a:p>
            <a:pPr marL="342891" indent="-342891">
              <a:buFont typeface="+mj-lt"/>
              <a:buAutoNum type="arabicPeriod"/>
            </a:pPr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Do not worry</a:t>
            </a:r>
          </a:p>
          <a:p>
            <a:pPr marL="342891" indent="-342891">
              <a:buFont typeface="+mj-lt"/>
              <a:buAutoNum type="arabicPeriod"/>
            </a:pPr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Pray about them</a:t>
            </a:r>
          </a:p>
        </p:txBody>
      </p:sp>
    </p:spTree>
    <p:extLst>
      <p:ext uri="{BB962C8B-B14F-4D97-AF65-F5344CB8AC3E}">
        <p14:creationId xmlns:p14="http://schemas.microsoft.com/office/powerpoint/2010/main" val="41113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E20C6-C5B6-4B8D-886C-4C53F1C5F8FE}"/>
              </a:ext>
            </a:extLst>
          </p:cNvPr>
          <p:cNvSpPr txBox="1"/>
          <p:nvPr/>
        </p:nvSpPr>
        <p:spPr>
          <a:xfrm>
            <a:off x="2410290" y="656948"/>
            <a:ext cx="432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Pray About Them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3AF79-888B-4A56-918B-E7F8D0A32E44}"/>
              </a:ext>
            </a:extLst>
          </p:cNvPr>
          <p:cNvSpPr txBox="1"/>
          <p:nvPr/>
        </p:nvSpPr>
        <p:spPr>
          <a:xfrm>
            <a:off x="701336" y="1562470"/>
            <a:ext cx="7741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Philippians 4:6-7</a:t>
            </a:r>
          </a:p>
          <a:p>
            <a:r>
              <a:rPr lang="en-US" sz="3000" dirty="0"/>
              <a:t>6 Be anxious for nothing, but in everything by </a:t>
            </a:r>
            <a:r>
              <a:rPr lang="en-US" sz="3000" b="1" dirty="0"/>
              <a:t>prayer</a:t>
            </a:r>
            <a:r>
              <a:rPr lang="en-US" sz="3000" dirty="0"/>
              <a:t> and </a:t>
            </a:r>
            <a:r>
              <a:rPr lang="en-US" sz="3000" b="1" dirty="0"/>
              <a:t>supplication</a:t>
            </a:r>
            <a:r>
              <a:rPr lang="en-US" sz="3000" dirty="0"/>
              <a:t>, with thanksgiving, let your requests be made known to God; 7 and the </a:t>
            </a:r>
            <a:r>
              <a:rPr lang="en-US" sz="3000" b="1" dirty="0"/>
              <a:t>peace of God</a:t>
            </a:r>
            <a:r>
              <a:rPr lang="en-US" sz="3000" dirty="0"/>
              <a:t>, which surpasses all understanding, will guard your hearts and minds through Christ Jesus.</a:t>
            </a:r>
          </a:p>
          <a:p>
            <a:endParaRPr lang="en-US" sz="30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The 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414363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1F55-A3DB-4046-AC02-7B72E3D57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Christians Enduring Trials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37A5E-97E4-415E-B70B-6E049E3D2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James 1:2-4</a:t>
            </a:r>
          </a:p>
        </p:txBody>
      </p:sp>
    </p:spTree>
    <p:extLst>
      <p:ext uri="{BB962C8B-B14F-4D97-AF65-F5344CB8AC3E}">
        <p14:creationId xmlns:p14="http://schemas.microsoft.com/office/powerpoint/2010/main" val="296002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E20C6-C5B6-4B8D-886C-4C53F1C5F8FE}"/>
              </a:ext>
            </a:extLst>
          </p:cNvPr>
          <p:cNvSpPr txBox="1"/>
          <p:nvPr/>
        </p:nvSpPr>
        <p:spPr>
          <a:xfrm>
            <a:off x="2410290" y="656948"/>
            <a:ext cx="432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Pray About Them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3AF79-888B-4A56-918B-E7F8D0A32E44}"/>
              </a:ext>
            </a:extLst>
          </p:cNvPr>
          <p:cNvSpPr txBox="1"/>
          <p:nvPr/>
        </p:nvSpPr>
        <p:spPr>
          <a:xfrm>
            <a:off x="763480" y="2409181"/>
            <a:ext cx="77590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We can pray for others as they enter trials!</a:t>
            </a:r>
          </a:p>
          <a:p>
            <a:pPr marL="914377" lvl="1" indent="-457189">
              <a:buFont typeface="Arial" panose="020B0604020202020204" pitchFamily="34" charset="0"/>
              <a:buChar char="•"/>
            </a:pPr>
            <a:r>
              <a:rPr lang="en-US" sz="3000" dirty="0"/>
              <a:t>Jesus in Luke 22:32</a:t>
            </a:r>
          </a:p>
          <a:p>
            <a:pPr lvl="1"/>
            <a:r>
              <a:rPr lang="en-US" sz="3000" dirty="0"/>
              <a:t>“But I have prayed for you that your faith should not fail; and when you have returned to Me, strengthen your brethren</a:t>
            </a:r>
          </a:p>
        </p:txBody>
      </p:sp>
    </p:spTree>
    <p:extLst>
      <p:ext uri="{BB962C8B-B14F-4D97-AF65-F5344CB8AC3E}">
        <p14:creationId xmlns:p14="http://schemas.microsoft.com/office/powerpoint/2010/main" val="31183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B70B9-058C-4BB1-B3ED-F73AF3C62C09}"/>
              </a:ext>
            </a:extLst>
          </p:cNvPr>
          <p:cNvSpPr txBox="1"/>
          <p:nvPr/>
        </p:nvSpPr>
        <p:spPr>
          <a:xfrm>
            <a:off x="1414878" y="914400"/>
            <a:ext cx="6314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do we endure trials?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6B150-16C4-43FA-8F3C-379F053318C4}"/>
              </a:ext>
            </a:extLst>
          </p:cNvPr>
          <p:cNvSpPr txBox="1"/>
          <p:nvPr/>
        </p:nvSpPr>
        <p:spPr>
          <a:xfrm>
            <a:off x="710214" y="2041865"/>
            <a:ext cx="77502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+mj-lt"/>
              <a:buAutoNum type="arabicPeriod"/>
            </a:pPr>
            <a:r>
              <a:rPr lang="en-US" sz="3200" dirty="0"/>
              <a:t>Count it all as joy</a:t>
            </a:r>
          </a:p>
          <a:p>
            <a:pPr lvl="1"/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Keep Faith In God</a:t>
            </a:r>
          </a:p>
          <a:p>
            <a:pPr marL="342891" indent="-342891">
              <a:buFont typeface="+mj-lt"/>
              <a:buAutoNum type="arabicPeriod"/>
            </a:pPr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Do not worry</a:t>
            </a:r>
          </a:p>
          <a:p>
            <a:pPr marL="342891" indent="-342891">
              <a:buFont typeface="+mj-lt"/>
              <a:buAutoNum type="arabicPeriod"/>
            </a:pPr>
            <a:endParaRPr lang="en-US" sz="3200" dirty="0"/>
          </a:p>
          <a:p>
            <a:pPr marL="342891" indent="-342891">
              <a:buFont typeface="+mj-lt"/>
              <a:buAutoNum type="arabicPeriod"/>
            </a:pPr>
            <a:r>
              <a:rPr lang="en-US" sz="3200" dirty="0"/>
              <a:t>Pray about them</a:t>
            </a:r>
          </a:p>
        </p:txBody>
      </p:sp>
    </p:spTree>
    <p:extLst>
      <p:ext uri="{BB962C8B-B14F-4D97-AF65-F5344CB8AC3E}">
        <p14:creationId xmlns:p14="http://schemas.microsoft.com/office/powerpoint/2010/main" val="392425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6D39D-D92B-4B81-8F28-A96084DE778C}"/>
              </a:ext>
            </a:extLst>
          </p:cNvPr>
          <p:cNvSpPr txBox="1"/>
          <p:nvPr/>
        </p:nvSpPr>
        <p:spPr>
          <a:xfrm>
            <a:off x="-44388" y="550349"/>
            <a:ext cx="923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James 1:2-4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659FB-591F-4BF5-84B9-B4B2EBFE6844}"/>
              </a:ext>
            </a:extLst>
          </p:cNvPr>
          <p:cNvSpPr txBox="1"/>
          <p:nvPr/>
        </p:nvSpPr>
        <p:spPr>
          <a:xfrm>
            <a:off x="807869" y="1534690"/>
            <a:ext cx="7528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3200" dirty="0"/>
              <a:t> My brethren, count it all joy when you fall into various trials, </a:t>
            </a:r>
            <a:r>
              <a:rPr lang="en-US" sz="2400" dirty="0"/>
              <a:t>3</a:t>
            </a:r>
            <a:r>
              <a:rPr lang="en-US" sz="3200" dirty="0"/>
              <a:t> knowing that the testing of your faith produces patience. </a:t>
            </a:r>
            <a:r>
              <a:rPr lang="en-US" sz="2400" dirty="0"/>
              <a:t>4</a:t>
            </a:r>
            <a:r>
              <a:rPr lang="en-US" sz="3200" dirty="0"/>
              <a:t> But let patience have its perfect work, that you may be perfect and complete, lacking nothing.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CCBEF-F0EA-4535-BEDD-581F0145E23B}"/>
              </a:ext>
            </a:extLst>
          </p:cNvPr>
          <p:cNvSpPr txBox="1"/>
          <p:nvPr/>
        </p:nvSpPr>
        <p:spPr>
          <a:xfrm>
            <a:off x="807868" y="4304136"/>
            <a:ext cx="752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Everyone Goes Through Trials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3200" dirty="0"/>
              <a:t>Trials Help Produce and Reveal a Person’s Character</a:t>
            </a:r>
          </a:p>
        </p:txBody>
      </p:sp>
    </p:spTree>
    <p:extLst>
      <p:ext uri="{BB962C8B-B14F-4D97-AF65-F5344CB8AC3E}">
        <p14:creationId xmlns:p14="http://schemas.microsoft.com/office/powerpoint/2010/main" val="26065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B70B9-058C-4BB1-B3ED-F73AF3C62C09}"/>
              </a:ext>
            </a:extLst>
          </p:cNvPr>
          <p:cNvSpPr txBox="1"/>
          <p:nvPr/>
        </p:nvSpPr>
        <p:spPr>
          <a:xfrm>
            <a:off x="1414878" y="914400"/>
            <a:ext cx="6314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do we endure trials?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6B150-16C4-43FA-8F3C-379F053318C4}"/>
              </a:ext>
            </a:extLst>
          </p:cNvPr>
          <p:cNvSpPr txBox="1"/>
          <p:nvPr/>
        </p:nvSpPr>
        <p:spPr>
          <a:xfrm>
            <a:off x="834500" y="2059621"/>
            <a:ext cx="747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+mj-lt"/>
              <a:buAutoNum type="arabicPeriod"/>
            </a:pPr>
            <a:r>
              <a:rPr lang="en-US" sz="3200" dirty="0"/>
              <a:t>Count it all as joy</a:t>
            </a:r>
          </a:p>
        </p:txBody>
      </p:sp>
    </p:spTree>
    <p:extLst>
      <p:ext uri="{BB962C8B-B14F-4D97-AF65-F5344CB8AC3E}">
        <p14:creationId xmlns:p14="http://schemas.microsoft.com/office/powerpoint/2010/main" val="20956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2BC8-E35E-4F4D-A430-3E4BBB2B8A8D}"/>
              </a:ext>
            </a:extLst>
          </p:cNvPr>
          <p:cNvSpPr txBox="1"/>
          <p:nvPr/>
        </p:nvSpPr>
        <p:spPr>
          <a:xfrm>
            <a:off x="118369" y="461641"/>
            <a:ext cx="858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Count it all as joy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E6487-27B8-48B7-B46A-2996A60D20E8}"/>
              </a:ext>
            </a:extLst>
          </p:cNvPr>
          <p:cNvSpPr txBox="1"/>
          <p:nvPr/>
        </p:nvSpPr>
        <p:spPr>
          <a:xfrm>
            <a:off x="710215" y="1166844"/>
            <a:ext cx="7892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000" dirty="0"/>
              <a:t>2 Corinthians 6:4-10</a:t>
            </a:r>
          </a:p>
          <a:p>
            <a:r>
              <a:rPr lang="en-US" sz="2400" dirty="0"/>
              <a:t>4</a:t>
            </a:r>
            <a:r>
              <a:rPr lang="en-US" sz="3000" dirty="0"/>
              <a:t> But in all things we commend ourselves as ministers of God: in much patience, in tribulations, in needs, in distresses, </a:t>
            </a:r>
            <a:r>
              <a:rPr lang="en-US" sz="2400" dirty="0"/>
              <a:t>5 </a:t>
            </a:r>
            <a:r>
              <a:rPr lang="en-US" sz="3000" dirty="0"/>
              <a:t>in stripes, in imprisonments, in tumults, in labors, in sleeplessness, in fastings; </a:t>
            </a:r>
            <a:r>
              <a:rPr lang="en-US" sz="2400" dirty="0"/>
              <a:t>6</a:t>
            </a:r>
            <a:r>
              <a:rPr lang="en-US" sz="3000" dirty="0"/>
              <a:t> by purity, by knowledge, by longsuffering, by kindness, by the Holy Spirit, by sincere love, </a:t>
            </a:r>
            <a:r>
              <a:rPr lang="en-US" sz="2400" dirty="0"/>
              <a:t>7 </a:t>
            </a:r>
            <a:r>
              <a:rPr lang="en-US" sz="3000" dirty="0"/>
              <a:t>by the word of truth, by the power of God, by the armor of righteousness on the right hand and on the left, </a:t>
            </a:r>
            <a:r>
              <a:rPr lang="en-US" sz="2400" dirty="0"/>
              <a:t>8 </a:t>
            </a:r>
            <a:r>
              <a:rPr lang="en-US" sz="3000" dirty="0"/>
              <a:t>by honor and dishonor, by evil report and good report; as deceivers, and yet true; </a:t>
            </a:r>
          </a:p>
        </p:txBody>
      </p:sp>
    </p:spTree>
    <p:extLst>
      <p:ext uri="{BB962C8B-B14F-4D97-AF65-F5344CB8AC3E}">
        <p14:creationId xmlns:p14="http://schemas.microsoft.com/office/powerpoint/2010/main" val="265797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2BC8-E35E-4F4D-A430-3E4BBB2B8A8D}"/>
              </a:ext>
            </a:extLst>
          </p:cNvPr>
          <p:cNvSpPr txBox="1"/>
          <p:nvPr/>
        </p:nvSpPr>
        <p:spPr>
          <a:xfrm>
            <a:off x="100614" y="612561"/>
            <a:ext cx="858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Count it all as joy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79768-743F-4F35-BA10-AC3D5232701C}"/>
              </a:ext>
            </a:extLst>
          </p:cNvPr>
          <p:cNvSpPr txBox="1"/>
          <p:nvPr/>
        </p:nvSpPr>
        <p:spPr>
          <a:xfrm>
            <a:off x="692458" y="1447061"/>
            <a:ext cx="77679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r>
              <a:rPr lang="en-US" sz="3000" dirty="0"/>
              <a:t> as unknown, and yet well known; as dying, and behold we live; as chastened. And yet not killed; </a:t>
            </a:r>
            <a:r>
              <a:rPr lang="en-US" sz="2400" dirty="0"/>
              <a:t>10</a:t>
            </a:r>
            <a:r>
              <a:rPr lang="en-US" sz="3000" dirty="0"/>
              <a:t> as sorrowful, yet always rejoicing; as poor, yet making many rich; as having nothing, and yet possessing all things.</a:t>
            </a:r>
          </a:p>
          <a:p>
            <a:endParaRPr lang="en-US" sz="30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Paul is creating a contrast between the </a:t>
            </a:r>
            <a:r>
              <a:rPr lang="en-US" sz="3000" b="1" dirty="0"/>
              <a:t>outward appearance </a:t>
            </a:r>
            <a:r>
              <a:rPr lang="en-US" sz="3000" dirty="0"/>
              <a:t>and the </a:t>
            </a:r>
            <a:r>
              <a:rPr lang="en-US" sz="3000" b="1" dirty="0"/>
              <a:t>inward heart</a:t>
            </a:r>
            <a:r>
              <a:rPr lang="en-US" sz="3000" dirty="0"/>
              <a:t>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How does Paul deal with all of these hardships?</a:t>
            </a:r>
          </a:p>
        </p:txBody>
      </p:sp>
    </p:spTree>
    <p:extLst>
      <p:ext uri="{BB962C8B-B14F-4D97-AF65-F5344CB8AC3E}">
        <p14:creationId xmlns:p14="http://schemas.microsoft.com/office/powerpoint/2010/main" val="7130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2BC8-E35E-4F4D-A430-3E4BBB2B8A8D}"/>
              </a:ext>
            </a:extLst>
          </p:cNvPr>
          <p:cNvSpPr txBox="1"/>
          <p:nvPr/>
        </p:nvSpPr>
        <p:spPr>
          <a:xfrm>
            <a:off x="100614" y="612561"/>
            <a:ext cx="858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Count it all as joy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E6487-27B8-48B7-B46A-2996A60D20E8}"/>
              </a:ext>
            </a:extLst>
          </p:cNvPr>
          <p:cNvSpPr txBox="1"/>
          <p:nvPr/>
        </p:nvSpPr>
        <p:spPr>
          <a:xfrm>
            <a:off x="683581" y="1166843"/>
            <a:ext cx="77679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000" dirty="0"/>
              <a:t>Philippians 1:12-14</a:t>
            </a:r>
          </a:p>
          <a:p>
            <a:r>
              <a:rPr lang="en-US" sz="2400" dirty="0"/>
              <a:t>12</a:t>
            </a:r>
            <a:r>
              <a:rPr lang="en-US" sz="3000" dirty="0"/>
              <a:t> But I want you to know, brethren, that the things which happened to me have actually turned out for the furtherance of the gospel, </a:t>
            </a:r>
            <a:r>
              <a:rPr lang="en-US" sz="2400" dirty="0"/>
              <a:t>13</a:t>
            </a:r>
            <a:r>
              <a:rPr lang="en-US" sz="3000" dirty="0"/>
              <a:t> so that it has become evident to the whole palace guard, and to all </a:t>
            </a:r>
            <a:r>
              <a:rPr lang="en-US" sz="3000"/>
              <a:t>the rest, </a:t>
            </a:r>
            <a:r>
              <a:rPr lang="en-US" sz="3000" dirty="0"/>
              <a:t>that my chains are in Christ; </a:t>
            </a:r>
            <a:r>
              <a:rPr lang="en-US" sz="2400" dirty="0"/>
              <a:t>14</a:t>
            </a:r>
            <a:r>
              <a:rPr lang="en-US" sz="3000" dirty="0"/>
              <a:t> and most of the brethren in the Lord, having become confident by my chains, are much more bold to speak the word without fear.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000" dirty="0"/>
              <a:t>A key to being joyful in a time of trial is to have a change of </a:t>
            </a:r>
            <a:r>
              <a:rPr lang="en-US" sz="3000" b="1" dirty="0"/>
              <a:t>perspective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0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2BC8-E35E-4F4D-A430-3E4BBB2B8A8D}"/>
              </a:ext>
            </a:extLst>
          </p:cNvPr>
          <p:cNvSpPr txBox="1"/>
          <p:nvPr/>
        </p:nvSpPr>
        <p:spPr>
          <a:xfrm>
            <a:off x="100614" y="612561"/>
            <a:ext cx="858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Count it all as joy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E6487-27B8-48B7-B46A-2996A60D20E8}"/>
              </a:ext>
            </a:extLst>
          </p:cNvPr>
          <p:cNvSpPr txBox="1"/>
          <p:nvPr/>
        </p:nvSpPr>
        <p:spPr>
          <a:xfrm>
            <a:off x="772356" y="1166844"/>
            <a:ext cx="76525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000" dirty="0"/>
              <a:t>Philippians 1:20-23</a:t>
            </a:r>
          </a:p>
          <a:p>
            <a:r>
              <a:rPr lang="en-US" sz="2400" dirty="0"/>
              <a:t>20</a:t>
            </a:r>
            <a:r>
              <a:rPr lang="en-US" sz="3000" dirty="0"/>
              <a:t> according to my earnest expectation and hope that in nothing I shall be ashamed, but with all boldness, as always, so now also Christ will be magnified in my body, whether by life or by death. </a:t>
            </a:r>
            <a:r>
              <a:rPr lang="en-US" sz="2400" dirty="0"/>
              <a:t>21</a:t>
            </a:r>
            <a:r>
              <a:rPr lang="en-US" sz="3000" dirty="0"/>
              <a:t> For to me, to live is Christ, and to die is gain. </a:t>
            </a:r>
            <a:r>
              <a:rPr lang="en-US" sz="2400" dirty="0"/>
              <a:t>22</a:t>
            </a:r>
            <a:r>
              <a:rPr lang="en-US" sz="3000" dirty="0"/>
              <a:t> But if I live on in the flesh, this will mean fruit from my labor ; yet what I shall choose I cannot tell. </a:t>
            </a:r>
            <a:r>
              <a:rPr lang="en-US" sz="2400" dirty="0"/>
              <a:t>23</a:t>
            </a:r>
            <a:r>
              <a:rPr lang="en-US" sz="3000" dirty="0"/>
              <a:t> For I am hard-pressed between the two, having a desire to depart and be with Christ, which is far better.</a:t>
            </a:r>
          </a:p>
        </p:txBody>
      </p:sp>
    </p:spTree>
    <p:extLst>
      <p:ext uri="{BB962C8B-B14F-4D97-AF65-F5344CB8AC3E}">
        <p14:creationId xmlns:p14="http://schemas.microsoft.com/office/powerpoint/2010/main" val="19271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2BC8-E35E-4F4D-A430-3E4BBB2B8A8D}"/>
              </a:ext>
            </a:extLst>
          </p:cNvPr>
          <p:cNvSpPr txBox="1"/>
          <p:nvPr/>
        </p:nvSpPr>
        <p:spPr>
          <a:xfrm>
            <a:off x="100614" y="612561"/>
            <a:ext cx="858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Count it all as joy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E6487-27B8-48B7-B46A-2996A60D20E8}"/>
              </a:ext>
            </a:extLst>
          </p:cNvPr>
          <p:cNvSpPr txBox="1"/>
          <p:nvPr/>
        </p:nvSpPr>
        <p:spPr>
          <a:xfrm>
            <a:off x="727969" y="1750414"/>
            <a:ext cx="76880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True Joy does not necessarily mean </a:t>
            </a:r>
            <a:r>
              <a:rPr lang="en-US" sz="3200" b="1" dirty="0"/>
              <a:t>happiness</a:t>
            </a:r>
            <a:r>
              <a:rPr lang="en-US" sz="3200" dirty="0"/>
              <a:t>, rather it is a </a:t>
            </a:r>
            <a:r>
              <a:rPr lang="en-US" sz="3200" b="1" dirty="0"/>
              <a:t>knowledge</a:t>
            </a:r>
            <a:r>
              <a:rPr lang="en-US" sz="3200" dirty="0"/>
              <a:t> of the </a:t>
            </a:r>
            <a:r>
              <a:rPr lang="en-US" sz="3200" b="1" dirty="0"/>
              <a:t>better things </a:t>
            </a:r>
            <a:r>
              <a:rPr lang="en-US" sz="3200" dirty="0"/>
              <a:t>to come.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/>
              <a:t>Romans 8:18</a:t>
            </a:r>
          </a:p>
          <a:p>
            <a:r>
              <a:rPr lang="en-US" sz="3200" dirty="0"/>
              <a:t>	For I consider that the sufferings of this 	present time are not worthy to be compared 	with the glory which shall be revealed in us.</a:t>
            </a:r>
          </a:p>
        </p:txBody>
      </p:sp>
    </p:spTree>
    <p:extLst>
      <p:ext uri="{BB962C8B-B14F-4D97-AF65-F5344CB8AC3E}">
        <p14:creationId xmlns:p14="http://schemas.microsoft.com/office/powerpoint/2010/main" val="1912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815</TotalTime>
  <Words>1177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Inky Johnson</vt:lpstr>
      <vt:lpstr>Christians Enduring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Braden Tuten</dc:creator>
  <cp:lastModifiedBy>Auditorium</cp:lastModifiedBy>
  <cp:revision>11</cp:revision>
  <dcterms:created xsi:type="dcterms:W3CDTF">2019-12-18T22:32:16Z</dcterms:created>
  <dcterms:modified xsi:type="dcterms:W3CDTF">2019-12-21T21:20:36Z</dcterms:modified>
</cp:coreProperties>
</file>