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7"/>
  </p:handoutMasterIdLst>
  <p:sldIdLst>
    <p:sldId id="311" r:id="rId2"/>
    <p:sldId id="257" r:id="rId3"/>
    <p:sldId id="292" r:id="rId4"/>
    <p:sldId id="303" r:id="rId5"/>
    <p:sldId id="304" r:id="rId6"/>
    <p:sldId id="306" r:id="rId7"/>
    <p:sldId id="305" r:id="rId8"/>
    <p:sldId id="293" r:id="rId9"/>
    <p:sldId id="308" r:id="rId10"/>
    <p:sldId id="312" r:id="rId11"/>
    <p:sldId id="258" r:id="rId12"/>
    <p:sldId id="290" r:id="rId13"/>
    <p:sldId id="291" r:id="rId14"/>
    <p:sldId id="260" r:id="rId15"/>
    <p:sldId id="276" r:id="rId16"/>
    <p:sldId id="277" r:id="rId17"/>
    <p:sldId id="280" r:id="rId18"/>
    <p:sldId id="282" r:id="rId19"/>
    <p:sldId id="261" r:id="rId20"/>
    <p:sldId id="262" r:id="rId21"/>
    <p:sldId id="264" r:id="rId22"/>
    <p:sldId id="273" r:id="rId23"/>
    <p:sldId id="284" r:id="rId24"/>
    <p:sldId id="310" r:id="rId25"/>
    <p:sldId id="285" r:id="rId26"/>
  </p:sldIdLst>
  <p:sldSz cx="12192000" cy="6858000"/>
  <p:notesSz cx="7077075" cy="90281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3" autoAdjust="0"/>
    <p:restoredTop sz="94660"/>
  </p:normalViewPr>
  <p:slideViewPr>
    <p:cSldViewPr snapToGrid="0">
      <p:cViewPr varScale="1">
        <p:scale>
          <a:sx n="77" d="100"/>
          <a:sy n="77" d="100"/>
        </p:scale>
        <p:origin x="55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29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52974"/>
          </a:xfrm>
          <a:prstGeom prst="rect">
            <a:avLst/>
          </a:prstGeom>
        </p:spPr>
        <p:txBody>
          <a:bodyPr vert="horz" lIns="91440" tIns="45720" rIns="91440" bIns="45720" rtlCol="0"/>
          <a:lstStyle>
            <a:lvl1pPr algn="r">
              <a:defRPr sz="1200"/>
            </a:lvl1pPr>
          </a:lstStyle>
          <a:p>
            <a:fld id="{900C7B40-A43A-4455-BB0E-D9E7455E5DDE}" type="datetimeFigureOut">
              <a:rPr lang="en-US" smtClean="0"/>
              <a:t>9/22/2019</a:t>
            </a:fld>
            <a:endParaRPr lang="en-US"/>
          </a:p>
        </p:txBody>
      </p:sp>
      <p:sp>
        <p:nvSpPr>
          <p:cNvPr id="4" name="Footer Placeholder 3"/>
          <p:cNvSpPr>
            <a:spLocks noGrp="1"/>
          </p:cNvSpPr>
          <p:nvPr>
            <p:ph type="ftr" sz="quarter" idx="2"/>
          </p:nvPr>
        </p:nvSpPr>
        <p:spPr>
          <a:xfrm>
            <a:off x="0" y="8575141"/>
            <a:ext cx="3066733" cy="45297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575141"/>
            <a:ext cx="3066733" cy="452973"/>
          </a:xfrm>
          <a:prstGeom prst="rect">
            <a:avLst/>
          </a:prstGeom>
        </p:spPr>
        <p:txBody>
          <a:bodyPr vert="horz" lIns="91440" tIns="45720" rIns="91440" bIns="45720" rtlCol="0" anchor="b"/>
          <a:lstStyle>
            <a:lvl1pPr algn="r">
              <a:defRPr sz="1200"/>
            </a:lvl1pPr>
          </a:lstStyle>
          <a:p>
            <a:fld id="{429B2161-4C59-49A2-BD13-59D0B6828184}" type="slidenum">
              <a:rPr lang="en-US" smtClean="0"/>
              <a:t>‹#›</a:t>
            </a:fld>
            <a:endParaRPr lang="en-US"/>
          </a:p>
        </p:txBody>
      </p:sp>
    </p:spTree>
    <p:extLst>
      <p:ext uri="{BB962C8B-B14F-4D97-AF65-F5344CB8AC3E}">
        <p14:creationId xmlns:p14="http://schemas.microsoft.com/office/powerpoint/2010/main" val="369946306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4C3B4B6-34F4-4CF9-A458-15D46D1D8C60}" type="datetimeFigureOut">
              <a:rPr lang="en-US" smtClean="0"/>
              <a:t>9/22/2019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C8DBE4-FD8F-4248-8EE9-F9BBD1465984}" type="slidenum">
              <a:rPr lang="en-US" smtClean="0"/>
              <a:t>‹#›</a:t>
            </a:fld>
            <a:endParaRPr lang="en-US"/>
          </a:p>
        </p:txBody>
      </p:sp>
    </p:spTree>
    <p:extLst>
      <p:ext uri="{BB962C8B-B14F-4D97-AF65-F5344CB8AC3E}">
        <p14:creationId xmlns:p14="http://schemas.microsoft.com/office/powerpoint/2010/main" val="3218344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C3B4B6-34F4-4CF9-A458-15D46D1D8C60}" type="datetimeFigureOut">
              <a:rPr lang="en-US" smtClean="0"/>
              <a:t>9/22/2019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C8DBE4-FD8F-4248-8EE9-F9BBD1465984}" type="slidenum">
              <a:rPr lang="en-US" smtClean="0"/>
              <a:t>‹#›</a:t>
            </a:fld>
            <a:endParaRPr lang="en-US"/>
          </a:p>
        </p:txBody>
      </p:sp>
    </p:spTree>
    <p:extLst>
      <p:ext uri="{BB962C8B-B14F-4D97-AF65-F5344CB8AC3E}">
        <p14:creationId xmlns:p14="http://schemas.microsoft.com/office/powerpoint/2010/main" val="3452579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C3B4B6-34F4-4CF9-A458-15D46D1D8C60}" type="datetimeFigureOut">
              <a:rPr lang="en-US" smtClean="0"/>
              <a:t>9/22/2019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C8DBE4-FD8F-4248-8EE9-F9BBD1465984}" type="slidenum">
              <a:rPr lang="en-US" smtClean="0"/>
              <a:t>‹#›</a:t>
            </a:fld>
            <a:endParaRPr lang="en-US"/>
          </a:p>
        </p:txBody>
      </p:sp>
    </p:spTree>
    <p:extLst>
      <p:ext uri="{BB962C8B-B14F-4D97-AF65-F5344CB8AC3E}">
        <p14:creationId xmlns:p14="http://schemas.microsoft.com/office/powerpoint/2010/main" val="1318453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C3B4B6-34F4-4CF9-A458-15D46D1D8C60}" type="datetimeFigureOut">
              <a:rPr lang="en-US" smtClean="0"/>
              <a:t>9/22/2019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C8DBE4-FD8F-4248-8EE9-F9BBD1465984}" type="slidenum">
              <a:rPr lang="en-US" smtClean="0"/>
              <a:t>‹#›</a:t>
            </a:fld>
            <a:endParaRPr lang="en-US"/>
          </a:p>
        </p:txBody>
      </p:sp>
    </p:spTree>
    <p:extLst>
      <p:ext uri="{BB962C8B-B14F-4D97-AF65-F5344CB8AC3E}">
        <p14:creationId xmlns:p14="http://schemas.microsoft.com/office/powerpoint/2010/main" val="3966195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C3B4B6-34F4-4CF9-A458-15D46D1D8C60}" type="datetimeFigureOut">
              <a:rPr lang="en-US" smtClean="0"/>
              <a:t>9/22/2019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C8DBE4-FD8F-4248-8EE9-F9BBD1465984}" type="slidenum">
              <a:rPr lang="en-US" smtClean="0"/>
              <a:t>‹#›</a:t>
            </a:fld>
            <a:endParaRPr lang="en-US"/>
          </a:p>
        </p:txBody>
      </p:sp>
    </p:spTree>
    <p:extLst>
      <p:ext uri="{BB962C8B-B14F-4D97-AF65-F5344CB8AC3E}">
        <p14:creationId xmlns:p14="http://schemas.microsoft.com/office/powerpoint/2010/main" val="2045798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4C3B4B6-34F4-4CF9-A458-15D46D1D8C60}" type="datetimeFigureOut">
              <a:rPr lang="en-US" smtClean="0"/>
              <a:t>9/22/2019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C8DBE4-FD8F-4248-8EE9-F9BBD1465984}" type="slidenum">
              <a:rPr lang="en-US" smtClean="0"/>
              <a:t>‹#›</a:t>
            </a:fld>
            <a:endParaRPr lang="en-US"/>
          </a:p>
        </p:txBody>
      </p:sp>
    </p:spTree>
    <p:extLst>
      <p:ext uri="{BB962C8B-B14F-4D97-AF65-F5344CB8AC3E}">
        <p14:creationId xmlns:p14="http://schemas.microsoft.com/office/powerpoint/2010/main" val="664399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4C3B4B6-34F4-4CF9-A458-15D46D1D8C60}" type="datetimeFigureOut">
              <a:rPr lang="en-US" smtClean="0"/>
              <a:t>9/22/2019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C8DBE4-FD8F-4248-8EE9-F9BBD1465984}" type="slidenum">
              <a:rPr lang="en-US" smtClean="0"/>
              <a:t>‹#›</a:t>
            </a:fld>
            <a:endParaRPr lang="en-US"/>
          </a:p>
        </p:txBody>
      </p:sp>
    </p:spTree>
    <p:extLst>
      <p:ext uri="{BB962C8B-B14F-4D97-AF65-F5344CB8AC3E}">
        <p14:creationId xmlns:p14="http://schemas.microsoft.com/office/powerpoint/2010/main" val="38638195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4C3B4B6-34F4-4CF9-A458-15D46D1D8C60}" type="datetimeFigureOut">
              <a:rPr lang="en-US" smtClean="0"/>
              <a:t>9/22/2019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C8DBE4-FD8F-4248-8EE9-F9BBD1465984}" type="slidenum">
              <a:rPr lang="en-US" smtClean="0"/>
              <a:t>‹#›</a:t>
            </a:fld>
            <a:endParaRPr lang="en-US"/>
          </a:p>
        </p:txBody>
      </p:sp>
    </p:spTree>
    <p:extLst>
      <p:ext uri="{BB962C8B-B14F-4D97-AF65-F5344CB8AC3E}">
        <p14:creationId xmlns:p14="http://schemas.microsoft.com/office/powerpoint/2010/main" val="296141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C3B4B6-34F4-4CF9-A458-15D46D1D8C60}" type="datetimeFigureOut">
              <a:rPr lang="en-US" smtClean="0"/>
              <a:t>9/22/2019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C8DBE4-FD8F-4248-8EE9-F9BBD1465984}" type="slidenum">
              <a:rPr lang="en-US" smtClean="0"/>
              <a:t>‹#›</a:t>
            </a:fld>
            <a:endParaRPr lang="en-US"/>
          </a:p>
        </p:txBody>
      </p:sp>
    </p:spTree>
    <p:extLst>
      <p:ext uri="{BB962C8B-B14F-4D97-AF65-F5344CB8AC3E}">
        <p14:creationId xmlns:p14="http://schemas.microsoft.com/office/powerpoint/2010/main" val="3111045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C3B4B6-34F4-4CF9-A458-15D46D1D8C60}" type="datetimeFigureOut">
              <a:rPr lang="en-US" smtClean="0"/>
              <a:t>9/22/2019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C8DBE4-FD8F-4248-8EE9-F9BBD1465984}" type="slidenum">
              <a:rPr lang="en-US" smtClean="0"/>
              <a:t>‹#›</a:t>
            </a:fld>
            <a:endParaRPr lang="en-US"/>
          </a:p>
        </p:txBody>
      </p:sp>
    </p:spTree>
    <p:extLst>
      <p:ext uri="{BB962C8B-B14F-4D97-AF65-F5344CB8AC3E}">
        <p14:creationId xmlns:p14="http://schemas.microsoft.com/office/powerpoint/2010/main" val="1324467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C3B4B6-34F4-4CF9-A458-15D46D1D8C60}" type="datetimeFigureOut">
              <a:rPr lang="en-US" smtClean="0"/>
              <a:t>9/22/2019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C8DBE4-FD8F-4248-8EE9-F9BBD1465984}" type="slidenum">
              <a:rPr lang="en-US" smtClean="0"/>
              <a:t>‹#›</a:t>
            </a:fld>
            <a:endParaRPr lang="en-US"/>
          </a:p>
        </p:txBody>
      </p:sp>
    </p:spTree>
    <p:extLst>
      <p:ext uri="{BB962C8B-B14F-4D97-AF65-F5344CB8AC3E}">
        <p14:creationId xmlns:p14="http://schemas.microsoft.com/office/powerpoint/2010/main" val="3752307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C3B4B6-34F4-4CF9-A458-15D46D1D8C60}" type="datetimeFigureOut">
              <a:rPr lang="en-US" smtClean="0"/>
              <a:t>9/22/2019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C8DBE4-FD8F-4248-8EE9-F9BBD1465984}" type="slidenum">
              <a:rPr lang="en-US" smtClean="0"/>
              <a:t>‹#›</a:t>
            </a:fld>
            <a:endParaRPr lang="en-US"/>
          </a:p>
        </p:txBody>
      </p:sp>
    </p:spTree>
    <p:extLst>
      <p:ext uri="{BB962C8B-B14F-4D97-AF65-F5344CB8AC3E}">
        <p14:creationId xmlns:p14="http://schemas.microsoft.com/office/powerpoint/2010/main" val="10396171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42297"/>
            <a:ext cx="11991109" cy="6632575"/>
          </a:xfrm>
        </p:spPr>
        <p:txBody>
          <a:bodyPr>
            <a:normAutofit lnSpcReduction="10000"/>
          </a:bodyPr>
          <a:lstStyle/>
          <a:p>
            <a:r>
              <a:rPr lang="en-US" sz="11500" b="1" u="sng" dirty="0" smtClean="0">
                <a:solidFill>
                  <a:schemeClr val="accent1">
                    <a:lumMod val="75000"/>
                  </a:schemeClr>
                </a:solidFill>
              </a:rPr>
              <a:t>Who needs to be Closer to God?</a:t>
            </a:r>
          </a:p>
          <a:p>
            <a:endParaRPr lang="en-US" sz="11500" b="1" u="sng" dirty="0">
              <a:solidFill>
                <a:srgbClr val="FF0000"/>
              </a:solidFill>
            </a:endParaRPr>
          </a:p>
          <a:p>
            <a:r>
              <a:rPr lang="en-US" sz="11500" b="1" u="sng" dirty="0" smtClean="0">
                <a:solidFill>
                  <a:srgbClr val="FF0000"/>
                </a:solidFill>
              </a:rPr>
              <a:t>    JAMES 4:7-10</a:t>
            </a:r>
            <a:endParaRPr lang="en-US" sz="11500" b="1" u="sng" dirty="0">
              <a:solidFill>
                <a:srgbClr val="FF0000"/>
              </a:solidFill>
            </a:endParaRPr>
          </a:p>
        </p:txBody>
      </p:sp>
    </p:spTree>
    <p:extLst>
      <p:ext uri="{BB962C8B-B14F-4D97-AF65-F5344CB8AC3E}">
        <p14:creationId xmlns:p14="http://schemas.microsoft.com/office/powerpoint/2010/main" val="39154035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8800" b="1" dirty="0" smtClean="0"/>
              <a:t>#3</a:t>
            </a:r>
            <a:endParaRPr lang="en-US" sz="8800" b="1"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2706979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896" y="277792"/>
            <a:ext cx="11214904" cy="6435524"/>
          </a:xfrm>
        </p:spPr>
        <p:txBody>
          <a:bodyPr>
            <a:normAutofit/>
          </a:bodyPr>
          <a:lstStyle/>
          <a:p>
            <a:r>
              <a:rPr lang="en-US" sz="7200" b="1" u="sng" baseline="30000" dirty="0" smtClean="0"/>
              <a:t>James 4:8 </a:t>
            </a:r>
            <a:r>
              <a:rPr lang="en-US" sz="7200" b="1" u="sng" dirty="0" smtClean="0">
                <a:solidFill>
                  <a:srgbClr val="FF0000"/>
                </a:solidFill>
              </a:rPr>
              <a:t>Draw nigh </a:t>
            </a:r>
            <a:r>
              <a:rPr lang="en-US" sz="7200" b="1" u="sng" dirty="0" smtClean="0"/>
              <a:t>to God, and he will </a:t>
            </a:r>
            <a:r>
              <a:rPr lang="en-US" sz="7200" b="1" u="sng" dirty="0" smtClean="0">
                <a:solidFill>
                  <a:srgbClr val="FF0000"/>
                </a:solidFill>
              </a:rPr>
              <a:t>draw nigh </a:t>
            </a:r>
            <a:r>
              <a:rPr lang="en-US" sz="7200" b="1" u="sng" dirty="0" smtClean="0"/>
              <a:t>to you</a:t>
            </a:r>
          </a:p>
          <a:p>
            <a:r>
              <a:rPr lang="en-US" sz="7200" b="1" u="sng" dirty="0" smtClean="0"/>
              <a:t>    A CLOSER WALK WITH </a:t>
            </a:r>
          </a:p>
          <a:p>
            <a:r>
              <a:rPr lang="en-US" sz="7200" b="1" u="sng" dirty="0"/>
              <a:t> </a:t>
            </a:r>
            <a:r>
              <a:rPr lang="en-US" sz="7200" b="1" u="sng" dirty="0" smtClean="0"/>
              <a:t>    GOD!   </a:t>
            </a:r>
            <a:endParaRPr lang="en-US" sz="7200" dirty="0"/>
          </a:p>
        </p:txBody>
      </p:sp>
    </p:spTree>
    <p:extLst>
      <p:ext uri="{BB962C8B-B14F-4D97-AF65-F5344CB8AC3E}">
        <p14:creationId xmlns:p14="http://schemas.microsoft.com/office/powerpoint/2010/main" val="19500027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4000" b="1" u="sng" dirty="0" smtClean="0"/>
              <a:t>Don’t we all need A </a:t>
            </a:r>
            <a:r>
              <a:rPr lang="en-US" sz="4000" b="1" u="sng" dirty="0"/>
              <a:t>CLOSER WALK WITH </a:t>
            </a:r>
          </a:p>
          <a:p>
            <a:r>
              <a:rPr lang="en-US" sz="4000" b="1" u="sng" dirty="0"/>
              <a:t>     </a:t>
            </a:r>
            <a:r>
              <a:rPr lang="en-US" sz="4000" b="1" u="sng" dirty="0" smtClean="0"/>
              <a:t>GOD?   </a:t>
            </a:r>
            <a:endParaRPr lang="en-US" sz="4000" dirty="0"/>
          </a:p>
          <a:p>
            <a:endParaRPr lang="en-US" dirty="0"/>
          </a:p>
        </p:txBody>
      </p:sp>
    </p:spTree>
    <p:extLst>
      <p:ext uri="{BB962C8B-B14F-4D97-AF65-F5344CB8AC3E}">
        <p14:creationId xmlns:p14="http://schemas.microsoft.com/office/powerpoint/2010/main" val="2938432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5400" b="1" dirty="0" smtClean="0"/>
              <a:t>Nearer My God to Thee</a:t>
            </a:r>
            <a:endParaRPr lang="en-US" sz="5400" b="1" dirty="0"/>
          </a:p>
        </p:txBody>
      </p:sp>
    </p:spTree>
    <p:extLst>
      <p:ext uri="{BB962C8B-B14F-4D97-AF65-F5344CB8AC3E}">
        <p14:creationId xmlns:p14="http://schemas.microsoft.com/office/powerpoint/2010/main" val="703426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4800" dirty="0" smtClean="0"/>
              <a:t>We need to be encouraged to be </a:t>
            </a:r>
            <a:r>
              <a:rPr lang="en-US" sz="4800" b="1" u="sng" dirty="0" smtClean="0"/>
              <a:t>faithful</a:t>
            </a:r>
            <a:r>
              <a:rPr lang="en-US" sz="4800" dirty="0" smtClean="0"/>
              <a:t> to our God</a:t>
            </a:r>
          </a:p>
          <a:p>
            <a:r>
              <a:rPr lang="en-US" sz="4800" dirty="0" smtClean="0"/>
              <a:t> and  (Rev. 2:10)</a:t>
            </a:r>
          </a:p>
          <a:p>
            <a:r>
              <a:rPr lang="en-US" sz="4800" dirty="0" smtClean="0"/>
              <a:t>to be</a:t>
            </a:r>
            <a:r>
              <a:rPr lang="en-US" sz="4800" b="1" u="sng" dirty="0" smtClean="0"/>
              <a:t> fruitful </a:t>
            </a:r>
            <a:r>
              <a:rPr lang="en-US" sz="4800" dirty="0" smtClean="0"/>
              <a:t>in our service to Jesus Christ!. (Rev. 14:13)</a:t>
            </a:r>
            <a:endParaRPr lang="en-US" sz="4800" dirty="0"/>
          </a:p>
        </p:txBody>
      </p:sp>
    </p:spTree>
    <p:extLst>
      <p:ext uri="{BB962C8B-B14F-4D97-AF65-F5344CB8AC3E}">
        <p14:creationId xmlns:p14="http://schemas.microsoft.com/office/powerpoint/2010/main" val="6877858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r>
              <a:rPr lang="en-US" sz="4000" b="1" u="sng" dirty="0">
                <a:effectLst>
                  <a:outerShdw blurRad="38100" dist="38100" dir="2700000" algn="tl">
                    <a:srgbClr val="000000">
                      <a:alpha val="43137"/>
                    </a:srgbClr>
                  </a:outerShdw>
                </a:effectLst>
              </a:rPr>
              <a:t>The wonderful benefits of drawing near to God are beyond all calculation</a:t>
            </a:r>
            <a:r>
              <a:rPr lang="en-US" sz="4000" b="1" u="sng" dirty="0" smtClean="0">
                <a:effectLst>
                  <a:outerShdw blurRad="38100" dist="38100" dir="2700000" algn="tl">
                    <a:srgbClr val="000000">
                      <a:alpha val="43137"/>
                    </a:srgbClr>
                  </a:outerShdw>
                </a:effectLst>
              </a:rPr>
              <a:t>:</a:t>
            </a:r>
          </a:p>
          <a:p>
            <a:endParaRPr lang="en-US" sz="3600" dirty="0"/>
          </a:p>
          <a:p>
            <a:r>
              <a:rPr lang="en-US" sz="3600" b="1" u="sng" dirty="0">
                <a:solidFill>
                  <a:srgbClr val="FF0000"/>
                </a:solidFill>
              </a:rPr>
              <a:t>1. It provides safety. </a:t>
            </a:r>
            <a:r>
              <a:rPr lang="en-US" sz="3600" dirty="0"/>
              <a:t>The only true safety is in nearness to God. "Hold thou me up, and I shall be safe" (Psalms 119:117).</a:t>
            </a:r>
          </a:p>
          <a:p>
            <a:r>
              <a:rPr lang="en-US" sz="3600" b="1" u="sng" dirty="0">
                <a:solidFill>
                  <a:srgbClr val="FF0000"/>
                </a:solidFill>
              </a:rPr>
              <a:t>2. It gives unspeakable joy. </a:t>
            </a:r>
            <a:r>
              <a:rPr lang="en-US" sz="3600" dirty="0"/>
              <a:t>Joy is the keynote of the New Testament. For those who have been "made nigh in the blood of Christ" (Ephesians 2:13), there is </a:t>
            </a:r>
            <a:r>
              <a:rPr lang="en-US" sz="3600" u="sng" dirty="0">
                <a:solidFill>
                  <a:srgbClr val="FF0000"/>
                </a:solidFill>
              </a:rPr>
              <a:t>joy unspeakable </a:t>
            </a:r>
            <a:r>
              <a:rPr lang="en-US" sz="3600" dirty="0"/>
              <a:t>and full of glory</a:t>
            </a:r>
          </a:p>
          <a:p>
            <a:endParaRPr lang="en-US" dirty="0"/>
          </a:p>
        </p:txBody>
      </p:sp>
    </p:spTree>
    <p:extLst>
      <p:ext uri="{BB962C8B-B14F-4D97-AF65-F5344CB8AC3E}">
        <p14:creationId xmlns:p14="http://schemas.microsoft.com/office/powerpoint/2010/main" val="3202835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heel(1)">
                                      <p:cBhvr>
                                        <p:cTn id="7" dur="20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heel(1)">
                                      <p:cBhvr>
                                        <p:cTn id="1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5473" y="-1"/>
            <a:ext cx="12046527" cy="6774873"/>
          </a:xfrm>
        </p:spPr>
        <p:txBody>
          <a:bodyPr>
            <a:normAutofit/>
          </a:bodyPr>
          <a:lstStyle/>
          <a:p>
            <a:r>
              <a:rPr lang="en-US" sz="3600" b="1" u="sng" dirty="0">
                <a:solidFill>
                  <a:srgbClr val="FF0000"/>
                </a:solidFill>
              </a:rPr>
              <a:t>3. It provides strength against temptation. </a:t>
            </a:r>
            <a:r>
              <a:rPr lang="en-US" sz="3600" dirty="0"/>
              <a:t>When a great storm moves through a forest, the branches farthest from the trunks of the trees are the first to fall. If men would succeed against temptation, let them remain near the Lord, as did John, and not follow afar off, as did Peter</a:t>
            </a:r>
            <a:r>
              <a:rPr lang="en-US" sz="3600" dirty="0" smtClean="0"/>
              <a:t>.</a:t>
            </a:r>
          </a:p>
          <a:p>
            <a:endParaRPr lang="en-US" sz="3600" dirty="0"/>
          </a:p>
          <a:p>
            <a:r>
              <a:rPr lang="en-US" sz="3600" b="1" u="sng" dirty="0">
                <a:solidFill>
                  <a:srgbClr val="FF0000"/>
                </a:solidFill>
              </a:rPr>
              <a:t>4. The most important blessing of all is that God "will draw near" to them who draw near him. </a:t>
            </a:r>
            <a:r>
              <a:rPr lang="en-US" sz="3600" dirty="0"/>
              <a:t>This is in keeping with God's law as seen in the whole universe</a:t>
            </a:r>
            <a:r>
              <a:rPr lang="en-US" sz="3600" dirty="0" smtClean="0"/>
              <a:t>.. </a:t>
            </a:r>
            <a:r>
              <a:rPr lang="en-US" sz="3600" b="1" dirty="0"/>
              <a:t>God draws near to them who draw near to </a:t>
            </a:r>
            <a:r>
              <a:rPr lang="en-US" sz="3600" b="1" dirty="0" smtClean="0"/>
              <a:t>Him. </a:t>
            </a:r>
            <a:r>
              <a:rPr lang="en-US" sz="3600" b="1" dirty="0"/>
              <a:t>God magnifies the sacred influences that bless the souls that come to him</a:t>
            </a:r>
          </a:p>
          <a:p>
            <a:endParaRPr lang="en-US" dirty="0"/>
          </a:p>
        </p:txBody>
      </p:sp>
    </p:spTree>
    <p:extLst>
      <p:ext uri="{BB962C8B-B14F-4D97-AF65-F5344CB8AC3E}">
        <p14:creationId xmlns:p14="http://schemas.microsoft.com/office/powerpoint/2010/main" val="3600504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053455" cy="6093836"/>
          </a:xfrm>
        </p:spPr>
        <p:txBody>
          <a:bodyPr>
            <a:noAutofit/>
          </a:bodyPr>
          <a:lstStyle/>
          <a:p>
            <a:endParaRPr lang="en-US" sz="3600" dirty="0" smtClean="0"/>
          </a:p>
          <a:p>
            <a:endParaRPr lang="en-US" sz="3600" dirty="0"/>
          </a:p>
          <a:p>
            <a:endParaRPr lang="en-US" sz="3600" dirty="0" smtClean="0"/>
          </a:p>
          <a:p>
            <a:r>
              <a:rPr lang="en-US" sz="3600" dirty="0" smtClean="0"/>
              <a:t>Seeing </a:t>
            </a:r>
            <a:r>
              <a:rPr lang="en-US" sz="3600" dirty="0"/>
              <a:t>ye have </a:t>
            </a:r>
            <a:r>
              <a:rPr lang="en-US" sz="3600" b="1" u="sng" dirty="0">
                <a:solidFill>
                  <a:srgbClr val="FF0000"/>
                </a:solidFill>
              </a:rPr>
              <a:t>purified </a:t>
            </a:r>
            <a:r>
              <a:rPr lang="en-US" sz="3600" dirty="0"/>
              <a:t>your souls in your obedience to the truth unto unfeigned love of the brethren, love one another from the heart fervently: having been begotten again, not of corruptible seed, but of incorruptible, through the word of God which </a:t>
            </a:r>
            <a:r>
              <a:rPr lang="en-US" sz="3600" dirty="0" err="1"/>
              <a:t>liveth</a:t>
            </a:r>
            <a:r>
              <a:rPr lang="en-US" sz="3600" dirty="0"/>
              <a:t> and </a:t>
            </a:r>
            <a:r>
              <a:rPr lang="en-US" sz="3600" dirty="0" err="1"/>
              <a:t>abideth</a:t>
            </a:r>
            <a:r>
              <a:rPr lang="en-US" sz="3600" dirty="0"/>
              <a:t> (1Pet. 1:22,23</a:t>
            </a:r>
            <a:r>
              <a:rPr lang="en-US" sz="3600" dirty="0" smtClean="0"/>
              <a:t>).</a:t>
            </a:r>
          </a:p>
          <a:p>
            <a:endParaRPr lang="en-US" sz="3600" dirty="0"/>
          </a:p>
        </p:txBody>
      </p:sp>
    </p:spTree>
    <p:extLst>
      <p:ext uri="{BB962C8B-B14F-4D97-AF65-F5344CB8AC3E}">
        <p14:creationId xmlns:p14="http://schemas.microsoft.com/office/powerpoint/2010/main" val="2163377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670964"/>
          </a:xfrm>
        </p:spPr>
        <p:txBody>
          <a:bodyPr/>
          <a:lstStyle/>
          <a:p>
            <a:endParaRPr lang="en-US" sz="3600" dirty="0" smtClean="0"/>
          </a:p>
          <a:p>
            <a:endParaRPr lang="en-US" sz="3600" dirty="0">
              <a:solidFill>
                <a:srgbClr val="FF0000"/>
              </a:solidFill>
            </a:endParaRPr>
          </a:p>
          <a:p>
            <a:r>
              <a:rPr lang="en-US" sz="3600" dirty="0" smtClean="0">
                <a:solidFill>
                  <a:srgbClr val="FF0000"/>
                </a:solidFill>
              </a:rPr>
              <a:t>And </a:t>
            </a:r>
            <a:r>
              <a:rPr lang="en-US" sz="3600" dirty="0">
                <a:solidFill>
                  <a:srgbClr val="FF0000"/>
                </a:solidFill>
              </a:rPr>
              <a:t>the Lord shall exalt you </a:t>
            </a:r>
            <a:r>
              <a:rPr lang="en-US" sz="3600" dirty="0" smtClean="0"/>
              <a:t>..</a:t>
            </a:r>
          </a:p>
          <a:p>
            <a:r>
              <a:rPr lang="en-US" sz="3600" dirty="0"/>
              <a:t> </a:t>
            </a:r>
            <a:r>
              <a:rPr lang="en-US" sz="3600" dirty="0" smtClean="0"/>
              <a:t> . </a:t>
            </a:r>
            <a:r>
              <a:rPr lang="en-US" sz="3600" dirty="0"/>
              <a:t>What is this exaltation? </a:t>
            </a:r>
            <a:endParaRPr lang="en-US" sz="3600" dirty="0" smtClean="0"/>
          </a:p>
          <a:p>
            <a:r>
              <a:rPr lang="en-US" sz="3600" dirty="0"/>
              <a:t> </a:t>
            </a:r>
            <a:r>
              <a:rPr lang="en-US" sz="3600" dirty="0" smtClean="0"/>
              <a:t>   As </a:t>
            </a:r>
            <a:r>
              <a:rPr lang="en-US" sz="3600" dirty="0"/>
              <a:t>it relates to conversion, when one in penitence submits to </a:t>
            </a:r>
            <a:r>
              <a:rPr lang="en-US" sz="3600" dirty="0" smtClean="0"/>
              <a:t>baptism ,he </a:t>
            </a:r>
            <a:r>
              <a:rPr lang="en-US" sz="3600" dirty="0"/>
              <a:t>is immediately "raised to walk in newness of life" (Romans 6:4). </a:t>
            </a:r>
            <a:endParaRPr lang="en-US" sz="3600" dirty="0" smtClean="0"/>
          </a:p>
          <a:p>
            <a:r>
              <a:rPr lang="en-US" sz="3600" dirty="0"/>
              <a:t> </a:t>
            </a:r>
            <a:r>
              <a:rPr lang="en-US" sz="3600" dirty="0" smtClean="0"/>
              <a:t>   Beyond </a:t>
            </a:r>
            <a:r>
              <a:rPr lang="en-US" sz="3600" dirty="0"/>
              <a:t>this, however, there is the exaltation that shall come to all the redeemed at the last day</a:t>
            </a:r>
            <a:r>
              <a:rPr lang="en-US" sz="3600" dirty="0" smtClean="0"/>
              <a:t>.   (Matt. 25:31-</a:t>
            </a:r>
            <a:r>
              <a:rPr lang="en-US" sz="3600" dirty="0" smtClean="0">
                <a:solidFill>
                  <a:srgbClr val="FF0000"/>
                </a:solidFill>
              </a:rPr>
              <a:t>46</a:t>
            </a:r>
            <a:r>
              <a:rPr lang="en-US" sz="3600" dirty="0" smtClean="0"/>
              <a:t>)  </a:t>
            </a:r>
            <a:endParaRPr lang="en-US" sz="3600" dirty="0"/>
          </a:p>
          <a:p>
            <a:endParaRPr lang="en-US" dirty="0"/>
          </a:p>
        </p:txBody>
      </p:sp>
    </p:spTree>
    <p:extLst>
      <p:ext uri="{BB962C8B-B14F-4D97-AF65-F5344CB8AC3E}">
        <p14:creationId xmlns:p14="http://schemas.microsoft.com/office/powerpoint/2010/main" val="33668503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0000"/>
                </a:solidFill>
              </a:rPr>
              <a:t>Draw Nigh to God…and He will Draw Nigh</a:t>
            </a:r>
            <a:br>
              <a:rPr lang="en-US" b="1" u="sng" dirty="0" smtClean="0">
                <a:solidFill>
                  <a:srgbClr val="FF0000"/>
                </a:solidFill>
              </a:rPr>
            </a:br>
            <a:r>
              <a:rPr lang="en-US" b="1" u="sng" dirty="0" smtClean="0">
                <a:solidFill>
                  <a:srgbClr val="FF0000"/>
                </a:solidFill>
              </a:rPr>
              <a:t>to you.</a:t>
            </a:r>
            <a:endParaRPr lang="en-US" b="1" u="sng" dirty="0">
              <a:solidFill>
                <a:srgbClr val="FF0000"/>
              </a:solidFill>
            </a:endParaRPr>
          </a:p>
        </p:txBody>
      </p:sp>
      <p:sp>
        <p:nvSpPr>
          <p:cNvPr id="3" name="Content Placeholder 2"/>
          <p:cNvSpPr>
            <a:spLocks noGrp="1"/>
          </p:cNvSpPr>
          <p:nvPr>
            <p:ph idx="1"/>
          </p:nvPr>
        </p:nvSpPr>
        <p:spPr/>
        <p:txBody>
          <a:bodyPr>
            <a:normAutofit/>
          </a:bodyPr>
          <a:lstStyle/>
          <a:p>
            <a:r>
              <a:rPr lang="en-US" sz="7200" b="1" dirty="0" smtClean="0"/>
              <a:t>The Blessings of Having</a:t>
            </a:r>
          </a:p>
          <a:p>
            <a:r>
              <a:rPr lang="en-US" sz="7200" b="1" dirty="0" smtClean="0"/>
              <a:t>God as our Father…</a:t>
            </a:r>
            <a:endParaRPr lang="en-US" sz="7200" b="1" dirty="0"/>
          </a:p>
        </p:txBody>
      </p:sp>
    </p:spTree>
    <p:extLst>
      <p:ext uri="{BB962C8B-B14F-4D97-AF65-F5344CB8AC3E}">
        <p14:creationId xmlns:p14="http://schemas.microsoft.com/office/powerpoint/2010/main" val="31403938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9367" y="127322"/>
            <a:ext cx="12481367" cy="7315200"/>
          </a:xfrm>
        </p:spPr>
        <p:txBody>
          <a:bodyPr/>
          <a:lstStyle/>
          <a:p>
            <a:endParaRPr lang="en-US" sz="3600" dirty="0" smtClean="0"/>
          </a:p>
          <a:p>
            <a:r>
              <a:rPr lang="en-US" sz="3600" b="1" dirty="0" smtClean="0">
                <a:effectLst>
                  <a:outerShdw blurRad="38100" dist="38100" dir="2700000" algn="tl">
                    <a:srgbClr val="000000">
                      <a:alpha val="43137"/>
                    </a:srgbClr>
                  </a:outerShdw>
                </a:effectLst>
              </a:rPr>
              <a:t> James 4:7-10 </a:t>
            </a:r>
            <a:r>
              <a:rPr lang="en-US" sz="3600" b="1" baseline="30000" dirty="0" smtClean="0">
                <a:effectLst>
                  <a:outerShdw blurRad="38100" dist="38100" dir="2700000" algn="tl">
                    <a:srgbClr val="000000">
                      <a:alpha val="43137"/>
                    </a:srgbClr>
                  </a:outerShdw>
                </a:effectLst>
              </a:rPr>
              <a:t>7 </a:t>
            </a:r>
            <a:r>
              <a:rPr lang="en-US" sz="3600" b="1" dirty="0" smtClean="0">
                <a:effectLst>
                  <a:outerShdw blurRad="38100" dist="38100" dir="2700000" algn="tl">
                    <a:srgbClr val="000000">
                      <a:alpha val="43137"/>
                    </a:srgbClr>
                  </a:outerShdw>
                </a:effectLst>
              </a:rPr>
              <a:t>Submit yourselves therefore to God</a:t>
            </a:r>
            <a:r>
              <a:rPr lang="en-US" sz="3600" dirty="0" smtClean="0"/>
              <a:t>. </a:t>
            </a:r>
          </a:p>
          <a:p>
            <a:r>
              <a:rPr lang="en-US" sz="3600" dirty="0"/>
              <a:t> </a:t>
            </a:r>
            <a:r>
              <a:rPr lang="en-US" sz="3600" dirty="0" smtClean="0"/>
              <a:t>Resist the devil, and he will flee from you.</a:t>
            </a:r>
          </a:p>
          <a:p>
            <a:r>
              <a:rPr lang="en-US" sz="3600" b="1" u="sng" baseline="30000" dirty="0" smtClean="0"/>
              <a:t>8 </a:t>
            </a:r>
            <a:r>
              <a:rPr lang="en-US" sz="3600" b="1" u="sng" dirty="0" smtClean="0"/>
              <a:t>Draw nigh to God, and he will draw nigh to you</a:t>
            </a:r>
            <a:r>
              <a:rPr lang="en-US" sz="3600" dirty="0" smtClean="0"/>
              <a:t>. Cleanse your hands, ye sinners; and purify your hearts, ye double minded.</a:t>
            </a:r>
          </a:p>
          <a:p>
            <a:r>
              <a:rPr lang="en-US" sz="3600" baseline="30000" dirty="0" smtClean="0"/>
              <a:t>9 </a:t>
            </a:r>
            <a:r>
              <a:rPr lang="en-US" sz="3600" dirty="0" smtClean="0"/>
              <a:t>Be afflicted, and mourn, and weep: let your laughter be turned to mourning, and your joy to heaviness.</a:t>
            </a:r>
          </a:p>
          <a:p>
            <a:r>
              <a:rPr lang="en-US" sz="3600" baseline="30000" dirty="0" smtClean="0"/>
              <a:t>10</a:t>
            </a:r>
            <a:r>
              <a:rPr lang="en-US" sz="3600" b="1" u="sng" baseline="30000" dirty="0" smtClean="0"/>
              <a:t> </a:t>
            </a:r>
            <a:r>
              <a:rPr lang="en-US" sz="3600" b="1" u="sng" dirty="0" smtClean="0"/>
              <a:t>Humble yourselves </a:t>
            </a:r>
            <a:r>
              <a:rPr lang="en-US" sz="3600" dirty="0" smtClean="0"/>
              <a:t>in the sight of the Lord, and </a:t>
            </a:r>
            <a:r>
              <a:rPr lang="en-US" sz="3600" b="1" u="sng" dirty="0" smtClean="0">
                <a:solidFill>
                  <a:srgbClr val="FF0000"/>
                </a:solidFill>
              </a:rPr>
              <a:t>he shall lift you up</a:t>
            </a:r>
          </a:p>
          <a:p>
            <a:r>
              <a:rPr lang="en-US" dirty="0" smtClean="0"/>
              <a:t>    </a:t>
            </a:r>
            <a:endParaRPr lang="en-US" dirty="0"/>
          </a:p>
        </p:txBody>
      </p:sp>
    </p:spTree>
    <p:extLst>
      <p:ext uri="{BB962C8B-B14F-4D97-AF65-F5344CB8AC3E}">
        <p14:creationId xmlns:p14="http://schemas.microsoft.com/office/powerpoint/2010/main" val="37645182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107119" cy="6858000"/>
          </a:xfrm>
        </p:spPr>
        <p:txBody>
          <a:bodyPr>
            <a:normAutofit/>
          </a:bodyPr>
          <a:lstStyle/>
          <a:p>
            <a:r>
              <a:rPr lang="en-US" sz="3600" dirty="0" smtClean="0"/>
              <a:t>1.  He is </a:t>
            </a:r>
            <a:r>
              <a:rPr lang="en-US" sz="3600" b="1" dirty="0" smtClean="0">
                <a:solidFill>
                  <a:srgbClr val="FF0000"/>
                </a:solidFill>
              </a:rPr>
              <a:t>the source </a:t>
            </a:r>
            <a:r>
              <a:rPr lang="en-US" sz="3600" dirty="0" smtClean="0"/>
              <a:t>of every good and perfect gift from</a:t>
            </a:r>
          </a:p>
          <a:p>
            <a:r>
              <a:rPr lang="en-US" sz="3600" dirty="0" smtClean="0"/>
              <a:t>Above.  </a:t>
            </a:r>
          </a:p>
          <a:p>
            <a:r>
              <a:rPr lang="en-US" sz="3600" dirty="0"/>
              <a:t> </a:t>
            </a:r>
            <a:r>
              <a:rPr lang="en-US" sz="3600" dirty="0" smtClean="0"/>
              <a:t>   James 1:17</a:t>
            </a:r>
          </a:p>
          <a:p>
            <a:r>
              <a:rPr lang="en-US" sz="3600" dirty="0"/>
              <a:t> </a:t>
            </a:r>
            <a:r>
              <a:rPr lang="en-US" sz="3600" dirty="0" smtClean="0"/>
              <a:t>   Matt. 7:11</a:t>
            </a:r>
          </a:p>
          <a:p>
            <a:r>
              <a:rPr lang="en-US" sz="3600" dirty="0" smtClean="0"/>
              <a:t>2.  When we have</a:t>
            </a:r>
            <a:r>
              <a:rPr lang="en-US" sz="3600" b="1" dirty="0" smtClean="0">
                <a:solidFill>
                  <a:srgbClr val="FF0000"/>
                </a:solidFill>
              </a:rPr>
              <a:t> afflictions</a:t>
            </a:r>
            <a:r>
              <a:rPr lang="en-US" sz="3600" dirty="0" smtClean="0"/>
              <a:t>, he provides comfort for us.</a:t>
            </a:r>
          </a:p>
          <a:p>
            <a:r>
              <a:rPr lang="en-US" sz="3600" dirty="0"/>
              <a:t> </a:t>
            </a:r>
            <a:r>
              <a:rPr lang="en-US" sz="3600" dirty="0" smtClean="0"/>
              <a:t>  2 Cor. 1:3-4.</a:t>
            </a:r>
          </a:p>
          <a:p>
            <a:r>
              <a:rPr lang="en-US" sz="3600" dirty="0" smtClean="0"/>
              <a:t>3.  When we </a:t>
            </a:r>
            <a:r>
              <a:rPr lang="en-US" sz="3600" b="1" u="sng" dirty="0" smtClean="0">
                <a:solidFill>
                  <a:srgbClr val="FF0000"/>
                </a:solidFill>
              </a:rPr>
              <a:t>need correction</a:t>
            </a:r>
            <a:r>
              <a:rPr lang="en-US" sz="3600" dirty="0" smtClean="0"/>
              <a:t>, he , in love, chastises us.</a:t>
            </a:r>
          </a:p>
          <a:p>
            <a:r>
              <a:rPr lang="en-US" sz="3600" dirty="0"/>
              <a:t> </a:t>
            </a:r>
            <a:r>
              <a:rPr lang="en-US" sz="3600" dirty="0" smtClean="0"/>
              <a:t>   Heb. 12:5-11</a:t>
            </a:r>
          </a:p>
          <a:p>
            <a:r>
              <a:rPr lang="en-US" sz="3600" dirty="0" smtClean="0"/>
              <a:t>4.  He has </a:t>
            </a:r>
            <a:r>
              <a:rPr lang="en-US" sz="3600" u="sng" dirty="0" smtClean="0">
                <a:solidFill>
                  <a:srgbClr val="FF0000"/>
                </a:solidFill>
              </a:rPr>
              <a:t>promised</a:t>
            </a:r>
            <a:r>
              <a:rPr lang="en-US" sz="3600" dirty="0" smtClean="0"/>
              <a:t> never to forsake us.  Heb.13:5-6</a:t>
            </a:r>
            <a:endParaRPr lang="en-US" sz="3600" dirty="0"/>
          </a:p>
        </p:txBody>
      </p:sp>
    </p:spTree>
    <p:extLst>
      <p:ext uri="{BB962C8B-B14F-4D97-AF65-F5344CB8AC3E}">
        <p14:creationId xmlns:p14="http://schemas.microsoft.com/office/powerpoint/2010/main" val="1185213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2" end="2"/>
                                            </p:txEl>
                                          </p:spTgt>
                                        </p:tgtEl>
                                      </p:cBhvr>
                                    </p:animEffect>
                                  </p:childTnLst>
                                </p:cTn>
                              </p:par>
                              <p:par>
                                <p:cTn id="23" presetID="31" presetClass="entr" presetSubtype="0"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8" dur="10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1" presetClass="entr" presetSubtype="1"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wheel(1)">
                                      <p:cBhvr>
                                        <p:cTn id="33" dur="2000"/>
                                        <p:tgtEl>
                                          <p:spTgt spid="3">
                                            <p:txEl>
                                              <p:pRg st="4" end="4"/>
                                            </p:txEl>
                                          </p:spTgt>
                                        </p:tgtEl>
                                      </p:cBhvr>
                                    </p:animEffect>
                                  </p:childTnLst>
                                </p:cTn>
                              </p:par>
                              <p:par>
                                <p:cTn id="34" presetID="21" presetClass="entr" presetSubtype="1" fill="hold"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wheel(1)">
                                      <p:cBhvr>
                                        <p:cTn id="36" dur="2000"/>
                                        <p:tgtEl>
                                          <p:spTgt spid="3">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31" presetClass="entr" presetSubtype="0" fill="hold"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p:cTn id="41"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2"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3"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44" dur="1000"/>
                                        <p:tgtEl>
                                          <p:spTgt spid="3">
                                            <p:txEl>
                                              <p:pRg st="6" end="6"/>
                                            </p:txEl>
                                          </p:spTgt>
                                        </p:tgtEl>
                                      </p:cBhvr>
                                    </p:animEffect>
                                  </p:childTnLst>
                                </p:cTn>
                              </p:par>
                              <p:par>
                                <p:cTn id="45" presetID="31" presetClass="entr" presetSubtype="0" fill="hold" nodeType="with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p:cTn id="47"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7322"/>
            <a:ext cx="11353800" cy="6730678"/>
          </a:xfrm>
        </p:spPr>
        <p:txBody>
          <a:bodyPr>
            <a:noAutofit/>
          </a:bodyPr>
          <a:lstStyle/>
          <a:p>
            <a:r>
              <a:rPr lang="en-US" sz="3600" dirty="0" smtClean="0"/>
              <a:t>Don’t Forget the</a:t>
            </a:r>
            <a:r>
              <a:rPr lang="en-US" sz="3600" b="1" u="sng" dirty="0" smtClean="0">
                <a:solidFill>
                  <a:srgbClr val="FF0000"/>
                </a:solidFill>
              </a:rPr>
              <a:t> Responsibilities </a:t>
            </a:r>
            <a:r>
              <a:rPr lang="en-US" sz="3600" dirty="0" smtClean="0"/>
              <a:t>we have as having</a:t>
            </a:r>
          </a:p>
          <a:p>
            <a:r>
              <a:rPr lang="en-US" sz="3600" dirty="0" smtClean="0"/>
              <a:t>God as our Father. </a:t>
            </a:r>
          </a:p>
          <a:p>
            <a:r>
              <a:rPr lang="en-US" sz="3600" dirty="0" smtClean="0"/>
              <a:t>1.  We must submit to God in everything.   James 4:7</a:t>
            </a:r>
          </a:p>
          <a:p>
            <a:r>
              <a:rPr lang="en-US" sz="3600" dirty="0"/>
              <a:t> </a:t>
            </a:r>
            <a:r>
              <a:rPr lang="en-US" sz="3600" dirty="0" smtClean="0"/>
              <a:t>    How?  By submitting to His Word.  </a:t>
            </a:r>
          </a:p>
          <a:p>
            <a:r>
              <a:rPr lang="en-US" sz="3600" dirty="0"/>
              <a:t> </a:t>
            </a:r>
            <a:r>
              <a:rPr lang="en-US" sz="3600" dirty="0" smtClean="0"/>
              <a:t>                By submitting to His providential workings in our</a:t>
            </a:r>
          </a:p>
          <a:p>
            <a:r>
              <a:rPr lang="en-US" sz="3600" dirty="0"/>
              <a:t> </a:t>
            </a:r>
            <a:r>
              <a:rPr lang="en-US" sz="3600" dirty="0" smtClean="0"/>
              <a:t>                lives.    I Peter. 5:6-11  </a:t>
            </a:r>
          </a:p>
          <a:p>
            <a:r>
              <a:rPr lang="en-US" sz="3600" dirty="0" smtClean="0"/>
              <a:t>2. We must Resist the devil… </a:t>
            </a:r>
          </a:p>
          <a:p>
            <a:r>
              <a:rPr lang="en-US" sz="3600" dirty="0" smtClean="0"/>
              <a:t>3.  We must draw near to God.  Jas. 4:8.  </a:t>
            </a:r>
          </a:p>
          <a:p>
            <a:r>
              <a:rPr lang="en-US" sz="3600" dirty="0"/>
              <a:t> </a:t>
            </a:r>
            <a:r>
              <a:rPr lang="en-US" sz="3600" dirty="0" smtClean="0"/>
              <a:t>    Just as our earthly fathers love it when their children want To draw near to them, so God delights when his children want To get closer to Him.  Matt. 23:37   </a:t>
            </a:r>
          </a:p>
        </p:txBody>
      </p:sp>
    </p:spTree>
    <p:extLst>
      <p:ext uri="{BB962C8B-B14F-4D97-AF65-F5344CB8AC3E}">
        <p14:creationId xmlns:p14="http://schemas.microsoft.com/office/powerpoint/2010/main" val="35191568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846" y="170444"/>
            <a:ext cx="12106154" cy="6687555"/>
          </a:xfrm>
        </p:spPr>
        <p:txBody>
          <a:bodyPr/>
          <a:lstStyle/>
          <a:p>
            <a:r>
              <a:rPr lang="en-US" sz="3600" dirty="0"/>
              <a:t>3.  We draw nearer to God by ‘cleansing our hands” and </a:t>
            </a:r>
          </a:p>
          <a:p>
            <a:r>
              <a:rPr lang="en-US" sz="3600" dirty="0"/>
              <a:t>Purifying our hearts.  James 4:8 </a:t>
            </a:r>
          </a:p>
          <a:p>
            <a:r>
              <a:rPr lang="en-US" sz="3600" dirty="0"/>
              <a:t>    a)We</a:t>
            </a:r>
            <a:r>
              <a:rPr lang="en-US" sz="3600" b="1" u="sng" dirty="0"/>
              <a:t> ask </a:t>
            </a:r>
            <a:r>
              <a:rPr lang="en-US" sz="3600" dirty="0"/>
              <a:t>for forgiveness and He grants it when we meet his</a:t>
            </a:r>
          </a:p>
          <a:p>
            <a:r>
              <a:rPr lang="en-US" sz="3600" dirty="0"/>
              <a:t>Terms of pardon, and then we are strengthened in our resolve</a:t>
            </a:r>
          </a:p>
          <a:p>
            <a:r>
              <a:rPr lang="en-US" sz="3600" dirty="0"/>
              <a:t>To serve Him faithfully. </a:t>
            </a:r>
            <a:endParaRPr lang="en-US" sz="3600" dirty="0" smtClean="0"/>
          </a:p>
          <a:p>
            <a:r>
              <a:rPr lang="en-US" sz="3600" dirty="0"/>
              <a:t> </a:t>
            </a:r>
            <a:r>
              <a:rPr lang="en-US" sz="3600" dirty="0" smtClean="0"/>
              <a:t> Praying to God:   God answers prayers</a:t>
            </a:r>
          </a:p>
          <a:p>
            <a:r>
              <a:rPr lang="en-US" sz="3600" dirty="0"/>
              <a:t> </a:t>
            </a:r>
            <a:r>
              <a:rPr lang="en-US" sz="3600" dirty="0" smtClean="0"/>
              <a:t>   b) Cleansing our </a:t>
            </a:r>
            <a:r>
              <a:rPr lang="en-US" sz="3600" u="sng" dirty="0" smtClean="0">
                <a:solidFill>
                  <a:srgbClr val="FF0000"/>
                </a:solidFill>
              </a:rPr>
              <a:t>hands..</a:t>
            </a:r>
          </a:p>
          <a:p>
            <a:endParaRPr lang="en-US" sz="3600" dirty="0"/>
          </a:p>
          <a:p>
            <a:r>
              <a:rPr lang="en-US" sz="3600" dirty="0" smtClean="0"/>
              <a:t>    c)  Purifying our </a:t>
            </a:r>
            <a:r>
              <a:rPr lang="en-US" sz="3600" u="sng" dirty="0" smtClean="0">
                <a:solidFill>
                  <a:srgbClr val="FF0000"/>
                </a:solidFill>
              </a:rPr>
              <a:t>hearts .. </a:t>
            </a:r>
            <a:endParaRPr lang="en-US" sz="3600" u="sng" dirty="0">
              <a:solidFill>
                <a:srgbClr val="FF0000"/>
              </a:solidFill>
            </a:endParaRPr>
          </a:p>
          <a:p>
            <a:endParaRPr lang="en-US" dirty="0"/>
          </a:p>
        </p:txBody>
      </p:sp>
    </p:spTree>
    <p:extLst>
      <p:ext uri="{BB962C8B-B14F-4D97-AF65-F5344CB8AC3E}">
        <p14:creationId xmlns:p14="http://schemas.microsoft.com/office/powerpoint/2010/main" val="15319673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3909" y="0"/>
            <a:ext cx="12088091" cy="6858000"/>
          </a:xfrm>
        </p:spPr>
        <p:txBody>
          <a:bodyPr>
            <a:normAutofit/>
          </a:bodyPr>
          <a:lstStyle/>
          <a:p>
            <a:endParaRPr lang="en-US" sz="3600" dirty="0" smtClean="0"/>
          </a:p>
          <a:p>
            <a:endParaRPr lang="en-US" sz="3600" dirty="0"/>
          </a:p>
          <a:p>
            <a:r>
              <a:rPr lang="en-US" sz="3600" dirty="0" smtClean="0"/>
              <a:t>This </a:t>
            </a:r>
            <a:r>
              <a:rPr lang="en-US" sz="3600" dirty="0"/>
              <a:t>also shows </a:t>
            </a:r>
            <a:r>
              <a:rPr lang="en-US" sz="3600" i="1" dirty="0"/>
              <a:t>what God wants to do for the sinner</a:t>
            </a:r>
            <a:r>
              <a:rPr lang="en-US" sz="3600" dirty="0" smtClean="0"/>
              <a:t>.</a:t>
            </a:r>
          </a:p>
          <a:p>
            <a:r>
              <a:rPr lang="en-US" sz="3600" dirty="0" smtClean="0"/>
              <a:t> </a:t>
            </a:r>
            <a:r>
              <a:rPr lang="en-US" sz="3600" dirty="0"/>
              <a:t>It doesn’t say, “Draw near to God and He will </a:t>
            </a:r>
            <a:r>
              <a:rPr lang="en-US" sz="3600" i="1" dirty="0"/>
              <a:t>save</a:t>
            </a:r>
            <a:r>
              <a:rPr lang="en-US" sz="3600" dirty="0"/>
              <a:t> you” </a:t>
            </a:r>
            <a:endParaRPr lang="en-US" sz="3600" dirty="0" smtClean="0"/>
          </a:p>
          <a:p>
            <a:r>
              <a:rPr lang="en-US" sz="3600" dirty="0" smtClean="0"/>
              <a:t>or </a:t>
            </a:r>
            <a:r>
              <a:rPr lang="en-US" sz="3600" dirty="0"/>
              <a:t>“Draw near to God and He will </a:t>
            </a:r>
            <a:r>
              <a:rPr lang="en-US" sz="3600" i="1" dirty="0"/>
              <a:t>forgive</a:t>
            </a:r>
            <a:r>
              <a:rPr lang="en-US" sz="3600" dirty="0"/>
              <a:t> you,” </a:t>
            </a:r>
            <a:endParaRPr lang="en-US" sz="3600" dirty="0" smtClean="0"/>
          </a:p>
          <a:p>
            <a:r>
              <a:rPr lang="en-US" sz="3600" dirty="0"/>
              <a:t> </a:t>
            </a:r>
            <a:r>
              <a:rPr lang="en-US" sz="3600" dirty="0" smtClean="0"/>
              <a:t>though </a:t>
            </a:r>
            <a:r>
              <a:rPr lang="en-US" sz="3600" dirty="0"/>
              <a:t>both of those are true. </a:t>
            </a:r>
            <a:r>
              <a:rPr lang="en-US" sz="3600" dirty="0" smtClean="0"/>
              <a:t>  </a:t>
            </a:r>
          </a:p>
          <a:p>
            <a:r>
              <a:rPr lang="en-US" sz="3600" dirty="0"/>
              <a:t> </a:t>
            </a:r>
            <a:r>
              <a:rPr lang="en-US" sz="3600" dirty="0" smtClean="0"/>
              <a:t>    But </a:t>
            </a:r>
            <a:r>
              <a:rPr lang="en-US" sz="3600" dirty="0"/>
              <a:t>what God really wants is to be </a:t>
            </a:r>
            <a:r>
              <a:rPr lang="en-US" sz="3600" i="1" dirty="0"/>
              <a:t>near</a:t>
            </a:r>
            <a:r>
              <a:rPr lang="en-US" sz="3600" dirty="0"/>
              <a:t> man; to have a close relationship and fellowship with the individual.</a:t>
            </a:r>
          </a:p>
          <a:p>
            <a:endParaRPr lang="en-US" dirty="0"/>
          </a:p>
        </p:txBody>
      </p:sp>
    </p:spTree>
    <p:extLst>
      <p:ext uri="{BB962C8B-B14F-4D97-AF65-F5344CB8AC3E}">
        <p14:creationId xmlns:p14="http://schemas.microsoft.com/office/powerpoint/2010/main" val="41503626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063845" cy="6764482"/>
          </a:xfrm>
        </p:spPr>
        <p:txBody>
          <a:bodyPr>
            <a:normAutofit/>
          </a:bodyPr>
          <a:lstStyle/>
          <a:p>
            <a:endParaRPr lang="en-US" sz="3600" dirty="0" smtClean="0"/>
          </a:p>
          <a:p>
            <a:r>
              <a:rPr lang="en-US" sz="3600" dirty="0" smtClean="0"/>
              <a:t> </a:t>
            </a:r>
            <a:r>
              <a:rPr lang="en-US" sz="3600" dirty="0"/>
              <a:t>From the rest of the chapter of James we see the results of drawing near to God:</a:t>
            </a:r>
          </a:p>
          <a:p>
            <a:r>
              <a:rPr lang="en-US" sz="3600" dirty="0"/>
              <a:t>· Drawing near to God helps us to resist the devil.</a:t>
            </a:r>
          </a:p>
          <a:p>
            <a:r>
              <a:rPr lang="en-US" sz="3600" dirty="0"/>
              <a:t>· Drawing near to God helps us to become pure.</a:t>
            </a:r>
          </a:p>
          <a:p>
            <a:r>
              <a:rPr lang="en-US" sz="3600" dirty="0"/>
              <a:t>· Drawing near to God helps us to sorrow for sin.</a:t>
            </a:r>
          </a:p>
          <a:p>
            <a:r>
              <a:rPr lang="en-US" sz="3600" dirty="0"/>
              <a:t>· Drawing near to God helps us to speak well of other people.</a:t>
            </a:r>
          </a:p>
          <a:p>
            <a:r>
              <a:rPr lang="en-US" sz="3600" dirty="0"/>
              <a:t>· Drawing near to God helps us to think of eternal things</a:t>
            </a:r>
          </a:p>
        </p:txBody>
      </p:sp>
    </p:spTree>
    <p:extLst>
      <p:ext uri="{BB962C8B-B14F-4D97-AF65-F5344CB8AC3E}">
        <p14:creationId xmlns:p14="http://schemas.microsoft.com/office/powerpoint/2010/main" val="2300420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circle(in)">
                                      <p:cBhvr>
                                        <p:cTn id="15" dur="20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1" presetClass="entr" presetSubtype="1"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wheel(1)">
                                      <p:cBhvr>
                                        <p:cTn id="20" dur="20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1" presetClass="entr" presetSubtype="1"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heel(1)">
                                      <p:cBhvr>
                                        <p:cTn id="31"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105409" cy="6858000"/>
          </a:xfrm>
        </p:spPr>
        <p:txBody>
          <a:bodyPr/>
          <a:lstStyle/>
          <a:p>
            <a:r>
              <a:rPr lang="en-US" sz="4000" b="1" dirty="0">
                <a:solidFill>
                  <a:srgbClr val="FF0000"/>
                </a:solidFill>
              </a:rPr>
              <a:t> </a:t>
            </a:r>
            <a:r>
              <a:rPr lang="en-US" sz="4000" b="1" dirty="0" smtClean="0">
                <a:solidFill>
                  <a:srgbClr val="FF0000"/>
                </a:solidFill>
              </a:rPr>
              <a:t>  </a:t>
            </a:r>
            <a:r>
              <a:rPr lang="en-US" sz="4000" b="1" u="sng" dirty="0">
                <a:solidFill>
                  <a:srgbClr val="FF0000"/>
                </a:solidFill>
              </a:rPr>
              <a:t>“When a soul sets out to seek God, God sets out to meet that soul; so that while we are drawing near to him, he is drawing near to us.” (Clarke</a:t>
            </a:r>
            <a:r>
              <a:rPr lang="en-US" sz="4000" b="1" u="sng" dirty="0" smtClean="0">
                <a:solidFill>
                  <a:srgbClr val="FF0000"/>
                </a:solidFill>
              </a:rPr>
              <a:t>)    Is your heart right with God?</a:t>
            </a:r>
            <a:endParaRPr lang="en-US" sz="4000" b="1" u="sng" dirty="0">
              <a:solidFill>
                <a:srgbClr val="FF0000"/>
              </a:solidFill>
            </a:endParaRPr>
          </a:p>
          <a:p>
            <a:r>
              <a:rPr lang="en-US" sz="4000" dirty="0"/>
              <a:t> </a:t>
            </a:r>
            <a:r>
              <a:rPr lang="en-US" sz="4000" dirty="0" smtClean="0"/>
              <a:t>      </a:t>
            </a:r>
            <a:r>
              <a:rPr lang="en-US" sz="4000" dirty="0"/>
              <a:t>What does it mean to </a:t>
            </a:r>
            <a:r>
              <a:rPr lang="en-US" sz="4000" b="1" dirty="0"/>
              <a:t>draw near to God</a:t>
            </a:r>
            <a:r>
              <a:rPr lang="en-US" sz="4000" dirty="0"/>
              <a:t>? </a:t>
            </a:r>
            <a:endParaRPr lang="en-US" sz="4000" dirty="0" smtClean="0"/>
          </a:p>
          <a:p>
            <a:r>
              <a:rPr lang="en-US" sz="4000" dirty="0" smtClean="0"/>
              <a:t>·</a:t>
            </a:r>
            <a:r>
              <a:rPr lang="en-US" sz="4000" dirty="0"/>
              <a:t> It means to draw near in </a:t>
            </a:r>
            <a:r>
              <a:rPr lang="en-US" sz="4000" i="1" dirty="0"/>
              <a:t>worship, praise, and in prayer</a:t>
            </a:r>
            <a:r>
              <a:rPr lang="en-US" sz="4000" dirty="0"/>
              <a:t>.</a:t>
            </a:r>
          </a:p>
          <a:p>
            <a:r>
              <a:rPr lang="en-US" sz="4000" dirty="0"/>
              <a:t>· It means to draw near by </a:t>
            </a:r>
            <a:r>
              <a:rPr lang="en-US" sz="4000" i="1" dirty="0"/>
              <a:t>asking counsel of God</a:t>
            </a:r>
            <a:r>
              <a:rPr lang="en-US" sz="4000" dirty="0"/>
              <a:t>.</a:t>
            </a:r>
          </a:p>
          <a:p>
            <a:r>
              <a:rPr lang="en-US" sz="4000" dirty="0"/>
              <a:t>· It means to draw near in </a:t>
            </a:r>
            <a:r>
              <a:rPr lang="en-US" sz="4000" i="1" dirty="0"/>
              <a:t>enjoying communion with God</a:t>
            </a:r>
            <a:r>
              <a:rPr lang="en-US" sz="4000" dirty="0"/>
              <a:t>.</a:t>
            </a:r>
          </a:p>
          <a:p>
            <a:r>
              <a:rPr lang="en-US" sz="4000" dirty="0"/>
              <a:t>· It means to draw near in </a:t>
            </a:r>
            <a:r>
              <a:rPr lang="en-US" sz="4000" i="1" dirty="0"/>
              <a:t>the general course and tenor of your life</a:t>
            </a:r>
            <a:endParaRPr lang="en-US" sz="4000" dirty="0"/>
          </a:p>
          <a:p>
            <a:endParaRPr lang="en-US" dirty="0"/>
          </a:p>
        </p:txBody>
      </p:sp>
    </p:spTree>
    <p:extLst>
      <p:ext uri="{BB962C8B-B14F-4D97-AF65-F5344CB8AC3E}">
        <p14:creationId xmlns:p14="http://schemas.microsoft.com/office/powerpoint/2010/main" val="623881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1"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heel(1)">
                                      <p:cBhvr>
                                        <p:cTn id="15" dur="20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barn(inVertical)">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dirty="0" smtClean="0">
                <a:solidFill>
                  <a:srgbClr val="FF0000"/>
                </a:solidFill>
              </a:rPr>
              <a:t>#1</a:t>
            </a:r>
            <a:endParaRPr lang="en-US" sz="6600" b="1" dirty="0">
              <a:solidFill>
                <a:srgbClr val="FF0000"/>
              </a:solidFill>
            </a:endParaRPr>
          </a:p>
        </p:txBody>
      </p:sp>
      <p:sp>
        <p:nvSpPr>
          <p:cNvPr id="3" name="Content Placeholder 2"/>
          <p:cNvSpPr>
            <a:spLocks noGrp="1"/>
          </p:cNvSpPr>
          <p:nvPr>
            <p:ph idx="1"/>
          </p:nvPr>
        </p:nvSpPr>
        <p:spPr/>
        <p:txBody>
          <a:bodyPr/>
          <a:lstStyle/>
          <a:p>
            <a:r>
              <a:rPr lang="en-US" sz="5400" b="1" dirty="0"/>
              <a:t> James 4:7-10 </a:t>
            </a:r>
            <a:r>
              <a:rPr lang="en-US" sz="5400" b="1" baseline="30000" dirty="0"/>
              <a:t>7 </a:t>
            </a:r>
            <a:r>
              <a:rPr lang="en-US" sz="5400" b="1" dirty="0"/>
              <a:t>Submit yourselves therefore to God. </a:t>
            </a:r>
            <a:endParaRPr lang="en-US" sz="5400" b="1" dirty="0" smtClean="0"/>
          </a:p>
          <a:p>
            <a:endParaRPr lang="en-US" dirty="0"/>
          </a:p>
        </p:txBody>
      </p:sp>
    </p:spTree>
    <p:extLst>
      <p:ext uri="{BB962C8B-B14F-4D97-AF65-F5344CB8AC3E}">
        <p14:creationId xmlns:p14="http://schemas.microsoft.com/office/powerpoint/2010/main" val="20446744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35082"/>
            <a:ext cx="11353800" cy="6041881"/>
          </a:xfrm>
        </p:spPr>
        <p:txBody>
          <a:bodyPr/>
          <a:lstStyle/>
          <a:p>
            <a:endParaRPr lang="en-US" sz="4000" dirty="0" smtClean="0"/>
          </a:p>
          <a:p>
            <a:r>
              <a:rPr lang="en-US" sz="4800" dirty="0" smtClean="0"/>
              <a:t> One </a:t>
            </a:r>
            <a:r>
              <a:rPr lang="en-US" sz="4800" dirty="0"/>
              <a:t>thing to do: </a:t>
            </a:r>
            <a:r>
              <a:rPr lang="en-US" sz="4800" b="1" u="sng" dirty="0">
                <a:solidFill>
                  <a:srgbClr val="FF0000"/>
                </a:solidFill>
              </a:rPr>
              <a:t>submit to God</a:t>
            </a:r>
            <a:r>
              <a:rPr lang="en-US" sz="4800" dirty="0"/>
              <a:t>. This means to order yourself under God, to surrender to Him as a conquering King, and start receiving the benefits of His reign.</a:t>
            </a:r>
          </a:p>
          <a:p>
            <a:endParaRPr lang="en-US" dirty="0"/>
          </a:p>
        </p:txBody>
      </p:sp>
    </p:spTree>
    <p:extLst>
      <p:ext uri="{BB962C8B-B14F-4D97-AF65-F5344CB8AC3E}">
        <p14:creationId xmlns:p14="http://schemas.microsoft.com/office/powerpoint/2010/main" val="2039586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517" y="72736"/>
            <a:ext cx="11991109" cy="6785264"/>
          </a:xfrm>
        </p:spPr>
        <p:txBody>
          <a:bodyPr/>
          <a:lstStyle/>
          <a:p>
            <a:r>
              <a:rPr lang="en-US" sz="4000" dirty="0" smtClean="0"/>
              <a:t>·</a:t>
            </a:r>
          </a:p>
          <a:p>
            <a:r>
              <a:rPr lang="en-US" sz="4000" dirty="0" smtClean="0"/>
              <a:t>1.</a:t>
            </a:r>
            <a:r>
              <a:rPr lang="en-US" sz="4000" dirty="0"/>
              <a:t> We should submit to God because He created us</a:t>
            </a:r>
            <a:r>
              <a:rPr lang="en-US" sz="4000" dirty="0" smtClean="0"/>
              <a:t>.  Acts 17:28   in whom we live &amp; move &amp; have our being</a:t>
            </a:r>
            <a:endParaRPr lang="en-US" sz="4000" dirty="0"/>
          </a:p>
          <a:p>
            <a:r>
              <a:rPr lang="en-US" sz="4000" dirty="0" smtClean="0"/>
              <a:t>2. </a:t>
            </a:r>
            <a:r>
              <a:rPr lang="en-US" sz="4000" dirty="0"/>
              <a:t> We should submit to God because His rule is good for us</a:t>
            </a:r>
            <a:r>
              <a:rPr lang="en-US" sz="4000" dirty="0" smtClean="0"/>
              <a:t>. Psa.119:97  O how I love thy law…    </a:t>
            </a:r>
            <a:endParaRPr lang="en-US" sz="4000" dirty="0"/>
          </a:p>
          <a:p>
            <a:r>
              <a:rPr lang="en-US" sz="4000" dirty="0" smtClean="0"/>
              <a:t>3.·</a:t>
            </a:r>
            <a:r>
              <a:rPr lang="en-US" sz="4000" dirty="0"/>
              <a:t> We should submit to God because all resistance to Him is futile</a:t>
            </a:r>
            <a:r>
              <a:rPr lang="en-US" sz="4000" dirty="0" smtClean="0"/>
              <a:t>. </a:t>
            </a:r>
            <a:r>
              <a:rPr lang="en-US" sz="4000" dirty="0" err="1" smtClean="0"/>
              <a:t>Mtt</a:t>
            </a:r>
            <a:r>
              <a:rPr lang="en-US" sz="4000" dirty="0" smtClean="0"/>
              <a:t>. 10:22-23 </a:t>
            </a:r>
            <a:endParaRPr lang="en-US" sz="4000" dirty="0"/>
          </a:p>
          <a:p>
            <a:endParaRPr lang="en-US" dirty="0" smtClean="0"/>
          </a:p>
          <a:p>
            <a:endParaRPr lang="en-US" dirty="0"/>
          </a:p>
        </p:txBody>
      </p:sp>
    </p:spTree>
    <p:extLst>
      <p:ext uri="{BB962C8B-B14F-4D97-AF65-F5344CB8AC3E}">
        <p14:creationId xmlns:p14="http://schemas.microsoft.com/office/powerpoint/2010/main" val="3737981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1"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heel(1)">
                                      <p:cBhvr>
                                        <p:cTn id="15" dur="20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circle(in)">
                                      <p:cBhvr>
                                        <p:cTn id="20"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
            <a:ext cx="12192000" cy="6754091"/>
          </a:xfrm>
        </p:spPr>
        <p:txBody>
          <a:bodyPr/>
          <a:lstStyle/>
          <a:p>
            <a:endParaRPr lang="en-US" sz="4000" dirty="0" smtClean="0"/>
          </a:p>
          <a:p>
            <a:r>
              <a:rPr lang="en-US" sz="4000" dirty="0" smtClean="0"/>
              <a:t>·4. </a:t>
            </a:r>
            <a:r>
              <a:rPr lang="en-US" sz="4000" dirty="0"/>
              <a:t> We should submit to God because such submission is absolutely necessary to salvation.   Heb. 5:8-9</a:t>
            </a:r>
          </a:p>
          <a:p>
            <a:r>
              <a:rPr lang="en-US" sz="4000" dirty="0" smtClean="0"/>
              <a:t>·5. </a:t>
            </a:r>
            <a:r>
              <a:rPr lang="en-US" sz="4000" dirty="0"/>
              <a:t> We should submit to God because it is the only way to have peace with God.</a:t>
            </a:r>
          </a:p>
          <a:p>
            <a:r>
              <a:rPr lang="en-US" sz="4000" dirty="0"/>
              <a:t>    Isa. 26:3  </a:t>
            </a:r>
          </a:p>
          <a:p>
            <a:endParaRPr lang="en-US" dirty="0"/>
          </a:p>
        </p:txBody>
      </p:sp>
    </p:spTree>
    <p:extLst>
      <p:ext uri="{BB962C8B-B14F-4D97-AF65-F5344CB8AC3E}">
        <p14:creationId xmlns:p14="http://schemas.microsoft.com/office/powerpoint/2010/main" val="940299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2" dur="500"/>
                                        <p:tgtEl>
                                          <p:spTgt spid="3">
                                            <p:txEl>
                                              <p:pRg st="2" end="2"/>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b="1" dirty="0" smtClean="0">
                <a:solidFill>
                  <a:srgbClr val="FF0000"/>
                </a:solidFill>
              </a:rPr>
              <a:t>#2</a:t>
            </a:r>
            <a:endParaRPr lang="en-US" sz="7200" b="1" dirty="0">
              <a:solidFill>
                <a:srgbClr val="FF0000"/>
              </a:solidFill>
            </a:endParaRPr>
          </a:p>
        </p:txBody>
      </p:sp>
      <p:sp>
        <p:nvSpPr>
          <p:cNvPr id="3" name="Content Placeholder 2"/>
          <p:cNvSpPr>
            <a:spLocks noGrp="1"/>
          </p:cNvSpPr>
          <p:nvPr>
            <p:ph idx="1"/>
          </p:nvPr>
        </p:nvSpPr>
        <p:spPr/>
        <p:txBody>
          <a:bodyPr>
            <a:normAutofit/>
          </a:bodyPr>
          <a:lstStyle/>
          <a:p>
            <a:r>
              <a:rPr lang="en-US" sz="6000" dirty="0" smtClean="0"/>
              <a:t>How to Get Rid of the Devil?</a:t>
            </a:r>
            <a:endParaRPr lang="en-US" sz="6000" dirty="0"/>
          </a:p>
        </p:txBody>
      </p:sp>
    </p:spTree>
    <p:extLst>
      <p:ext uri="{BB962C8B-B14F-4D97-AF65-F5344CB8AC3E}">
        <p14:creationId xmlns:p14="http://schemas.microsoft.com/office/powerpoint/2010/main" val="28988633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sz="6000" b="1" dirty="0"/>
              <a:t>Resist </a:t>
            </a:r>
            <a:r>
              <a:rPr lang="en-US" sz="6000" dirty="0"/>
              <a:t>the devil, and he will flee from you</a:t>
            </a:r>
            <a:r>
              <a:rPr lang="en-US" dirty="0"/>
              <a:t>.</a:t>
            </a:r>
          </a:p>
          <a:p>
            <a:endParaRPr lang="en-US" dirty="0"/>
          </a:p>
        </p:txBody>
      </p:sp>
    </p:spTree>
    <p:extLst>
      <p:ext uri="{BB962C8B-B14F-4D97-AF65-F5344CB8AC3E}">
        <p14:creationId xmlns:p14="http://schemas.microsoft.com/office/powerpoint/2010/main" val="41303967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032673" cy="6858000"/>
          </a:xfrm>
        </p:spPr>
        <p:txBody>
          <a:bodyPr>
            <a:normAutofit fontScale="92500" lnSpcReduction="20000"/>
          </a:bodyPr>
          <a:lstStyle/>
          <a:p>
            <a:r>
              <a:rPr lang="en-US" sz="3900" dirty="0"/>
              <a:t> </a:t>
            </a:r>
            <a:r>
              <a:rPr lang="en-US" sz="3900" dirty="0" smtClean="0"/>
              <a:t>     </a:t>
            </a:r>
            <a:r>
              <a:rPr lang="en-US" sz="3900" b="1" dirty="0" smtClean="0"/>
              <a:t>Resist</a:t>
            </a:r>
            <a:r>
              <a:rPr lang="en-US" sz="3900" dirty="0" smtClean="0"/>
              <a:t> </a:t>
            </a:r>
            <a:r>
              <a:rPr lang="en-US" sz="3900" dirty="0"/>
              <a:t>comes from two Greek words</a:t>
            </a:r>
            <a:r>
              <a:rPr lang="en-US" sz="3900" dirty="0" smtClean="0"/>
              <a:t>:</a:t>
            </a:r>
          </a:p>
          <a:p>
            <a:r>
              <a:rPr lang="en-US" sz="3900" dirty="0"/>
              <a:t> </a:t>
            </a:r>
            <a:r>
              <a:rPr lang="en-US" sz="3900" dirty="0" smtClean="0"/>
              <a:t>            </a:t>
            </a:r>
            <a:r>
              <a:rPr lang="en-US" sz="3900" b="1" i="1" u="sng" dirty="0"/>
              <a:t>stand</a:t>
            </a:r>
            <a:r>
              <a:rPr lang="en-US" sz="3900" b="1" u="sng" dirty="0"/>
              <a:t> and </a:t>
            </a:r>
            <a:r>
              <a:rPr lang="en-US" sz="3900" b="1" i="1" u="sng" dirty="0"/>
              <a:t>against</a:t>
            </a:r>
            <a:r>
              <a:rPr lang="en-US" sz="3900" b="1" u="sng" dirty="0"/>
              <a:t>. James tells us to </a:t>
            </a:r>
            <a:r>
              <a:rPr lang="en-US" sz="3900" b="1" i="1" u="sng" dirty="0"/>
              <a:t>stand against</a:t>
            </a:r>
            <a:r>
              <a:rPr lang="en-US" sz="3900" b="1" u="sng" dirty="0"/>
              <a:t> the devil. </a:t>
            </a:r>
            <a:endParaRPr lang="en-US" sz="3900" b="1" u="sng" dirty="0" smtClean="0"/>
          </a:p>
          <a:p>
            <a:r>
              <a:rPr lang="en-US" sz="3900" dirty="0"/>
              <a:t> </a:t>
            </a:r>
            <a:r>
              <a:rPr lang="en-US" sz="3900" dirty="0" smtClean="0"/>
              <a:t> Satan </a:t>
            </a:r>
            <a:r>
              <a:rPr lang="en-US" sz="3900" dirty="0"/>
              <a:t>can be set running by the resistance of the lowliest believer who comes in the authority of what Jesus did on the cross</a:t>
            </a:r>
            <a:r>
              <a:rPr lang="en-US" sz="3900" dirty="0" smtClean="0"/>
              <a:t>.</a:t>
            </a:r>
          </a:p>
          <a:p>
            <a:r>
              <a:rPr lang="en-US" sz="3900" dirty="0"/>
              <a:t> </a:t>
            </a:r>
            <a:r>
              <a:rPr lang="en-US" sz="3900" dirty="0" smtClean="0"/>
              <a:t> Resist, by faith..   And put on the spiritual </a:t>
            </a:r>
            <a:r>
              <a:rPr lang="en-US" sz="3900" dirty="0" err="1" smtClean="0"/>
              <a:t>Armour</a:t>
            </a:r>
            <a:r>
              <a:rPr lang="en-US" sz="3900" dirty="0"/>
              <a:t> </a:t>
            </a:r>
            <a:r>
              <a:rPr lang="en-US" sz="3900" dirty="0" smtClean="0"/>
              <a:t>of God.</a:t>
            </a:r>
          </a:p>
          <a:p>
            <a:r>
              <a:rPr lang="en-US" sz="3900" dirty="0"/>
              <a:t> </a:t>
            </a:r>
            <a:r>
              <a:rPr lang="en-US" sz="3900" dirty="0" smtClean="0"/>
              <a:t>       Eph. 6:13,14  </a:t>
            </a:r>
            <a:endParaRPr lang="en-US" sz="3900" dirty="0"/>
          </a:p>
          <a:p>
            <a:r>
              <a:rPr lang="en-US" sz="3900" b="1" u="sng" dirty="0" smtClean="0">
                <a:solidFill>
                  <a:srgbClr val="FF0000"/>
                </a:solidFill>
              </a:rPr>
              <a:t> </a:t>
            </a:r>
            <a:r>
              <a:rPr lang="en-US" sz="3900" b="1" u="sng" dirty="0">
                <a:solidFill>
                  <a:srgbClr val="FF0000"/>
                </a:solidFill>
              </a:rPr>
              <a:t>“</a:t>
            </a:r>
            <a:r>
              <a:rPr lang="en-US" sz="3900" b="1" i="1" u="sng" dirty="0">
                <a:solidFill>
                  <a:srgbClr val="FF0000"/>
                </a:solidFill>
              </a:rPr>
              <a:t>And he will flee from you</a:t>
            </a:r>
            <a:r>
              <a:rPr lang="en-US" sz="3900" b="1" u="sng" dirty="0">
                <a:solidFill>
                  <a:srgbClr val="FF0000"/>
                </a:solidFill>
              </a:rPr>
              <a:t>; </a:t>
            </a:r>
            <a:endParaRPr lang="en-US" sz="3900" b="1" u="sng" dirty="0" smtClean="0">
              <a:solidFill>
                <a:srgbClr val="FF0000"/>
              </a:solidFill>
            </a:endParaRPr>
          </a:p>
          <a:p>
            <a:r>
              <a:rPr lang="en-US" sz="3900" b="1" u="sng" dirty="0">
                <a:solidFill>
                  <a:srgbClr val="FF0000"/>
                </a:solidFill>
              </a:rPr>
              <a:t> </a:t>
            </a:r>
            <a:r>
              <a:rPr lang="en-US" sz="3900" b="1" u="sng" dirty="0" smtClean="0">
                <a:solidFill>
                  <a:srgbClr val="FF0000"/>
                </a:solidFill>
              </a:rPr>
              <a:t>      </a:t>
            </a:r>
            <a:r>
              <a:rPr lang="en-US" sz="3900" dirty="0" smtClean="0"/>
              <a:t>as </a:t>
            </a:r>
            <a:r>
              <a:rPr lang="en-US" sz="3900" dirty="0"/>
              <a:t>to that particular assault in which you resist him; and though he return again, and tempt you again, yet you still resisting, he will still be overcome; ye are never conquered so long as you do not consent.” (Poole</a:t>
            </a:r>
            <a:r>
              <a:rPr lang="en-US" sz="3900" dirty="0" smtClean="0"/>
              <a:t>)</a:t>
            </a:r>
          </a:p>
          <a:p>
            <a:r>
              <a:rPr lang="en-US" sz="3900" dirty="0"/>
              <a:t> </a:t>
            </a:r>
            <a:r>
              <a:rPr lang="en-US" sz="3900" dirty="0" smtClean="0"/>
              <a:t>   cf.  Jesus.   Matt. 4:1-10 </a:t>
            </a:r>
            <a:endParaRPr lang="en-US" sz="3900" dirty="0"/>
          </a:p>
          <a:p>
            <a:endParaRPr lang="en-US" dirty="0"/>
          </a:p>
        </p:txBody>
      </p:sp>
    </p:spTree>
    <p:extLst>
      <p:ext uri="{BB962C8B-B14F-4D97-AF65-F5344CB8AC3E}">
        <p14:creationId xmlns:p14="http://schemas.microsoft.com/office/powerpoint/2010/main" val="6520116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225</TotalTime>
  <Words>1019</Words>
  <Application>Microsoft Office PowerPoint</Application>
  <PresentationFormat>Widescreen</PresentationFormat>
  <Paragraphs>110</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Calibri Light</vt:lpstr>
      <vt:lpstr>Office Theme</vt:lpstr>
      <vt:lpstr>PowerPoint Presentation</vt:lpstr>
      <vt:lpstr>PowerPoint Presentation</vt:lpstr>
      <vt:lpstr>#1</vt:lpstr>
      <vt:lpstr>PowerPoint Presentation</vt:lpstr>
      <vt:lpstr>PowerPoint Presentation</vt:lpstr>
      <vt:lpstr>PowerPoint Presentation</vt:lpstr>
      <vt:lpstr>#2</vt:lpstr>
      <vt:lpstr>PowerPoint Presentation</vt:lpstr>
      <vt:lpstr>PowerPoint Presentation</vt:lpstr>
      <vt:lpstr>#3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Draw Nigh to God…and He will Draw Nigh to you.</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mac</dc:creator>
  <cp:lastModifiedBy>Eddie Gooch</cp:lastModifiedBy>
  <cp:revision>24</cp:revision>
  <cp:lastPrinted>2019-09-22T03:07:23Z</cp:lastPrinted>
  <dcterms:created xsi:type="dcterms:W3CDTF">2019-09-20T03:04:08Z</dcterms:created>
  <dcterms:modified xsi:type="dcterms:W3CDTF">2019-09-22T15:04:51Z</dcterms:modified>
</cp:coreProperties>
</file>