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73" r:id="rId7"/>
    <p:sldId id="261" r:id="rId8"/>
    <p:sldId id="277" r:id="rId9"/>
    <p:sldId id="274" r:id="rId10"/>
    <p:sldId id="275" r:id="rId11"/>
    <p:sldId id="276" r:id="rId12"/>
    <p:sldId id="262" r:id="rId13"/>
    <p:sldId id="264" r:id="rId14"/>
    <p:sldId id="265" r:id="rId15"/>
    <p:sldId id="266" r:id="rId16"/>
    <p:sldId id="267" r:id="rId17"/>
    <p:sldId id="268" r:id="rId18"/>
    <p:sldId id="270" r:id="rId19"/>
    <p:sldId id="271" r:id="rId20"/>
    <p:sldId id="272" r:id="rId21"/>
    <p:sldId id="278" r:id="rId22"/>
    <p:sldId id="263" r:id="rId2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705" y="0"/>
            <a:ext cx="3066733" cy="452974"/>
          </a:xfrm>
          <a:prstGeom prst="rect">
            <a:avLst/>
          </a:prstGeom>
        </p:spPr>
        <p:txBody>
          <a:bodyPr vert="horz" lIns="91440" tIns="45720" rIns="91440" bIns="45720" rtlCol="0"/>
          <a:lstStyle>
            <a:lvl1pPr algn="r">
              <a:defRPr sz="1200"/>
            </a:lvl1pPr>
          </a:lstStyle>
          <a:p>
            <a:fld id="{5509334C-0220-49C3-A9CD-A72B8668A952}" type="datetimeFigureOut">
              <a:rPr lang="en-US" smtClean="0"/>
              <a:t>2/6/2016</a:t>
            </a:fld>
            <a:endParaRPr lang="en-US"/>
          </a:p>
        </p:txBody>
      </p:sp>
      <p:sp>
        <p:nvSpPr>
          <p:cNvPr id="4" name="Footer Placeholder 3"/>
          <p:cNvSpPr>
            <a:spLocks noGrp="1"/>
          </p:cNvSpPr>
          <p:nvPr>
            <p:ph type="ftr" sz="quarter" idx="2"/>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705" y="8575141"/>
            <a:ext cx="3066733" cy="452973"/>
          </a:xfrm>
          <a:prstGeom prst="rect">
            <a:avLst/>
          </a:prstGeom>
        </p:spPr>
        <p:txBody>
          <a:bodyPr vert="horz" lIns="91440" tIns="45720" rIns="91440" bIns="45720" rtlCol="0" anchor="b"/>
          <a:lstStyle>
            <a:lvl1pPr algn="r">
              <a:defRPr sz="1200"/>
            </a:lvl1pPr>
          </a:lstStyle>
          <a:p>
            <a:fld id="{2DF1E4CA-BBCA-4B9B-B7AD-4AE039C535AC}" type="slidenum">
              <a:rPr lang="en-US" smtClean="0"/>
              <a:t>‹#›</a:t>
            </a:fld>
            <a:endParaRPr lang="en-US"/>
          </a:p>
        </p:txBody>
      </p:sp>
    </p:spTree>
    <p:extLst>
      <p:ext uri="{BB962C8B-B14F-4D97-AF65-F5344CB8AC3E}">
        <p14:creationId xmlns:p14="http://schemas.microsoft.com/office/powerpoint/2010/main" val="991904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29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2974"/>
          </a:xfrm>
          <a:prstGeom prst="rect">
            <a:avLst/>
          </a:prstGeom>
        </p:spPr>
        <p:txBody>
          <a:bodyPr vert="horz" lIns="91440" tIns="45720" rIns="91440" bIns="45720" rtlCol="0"/>
          <a:lstStyle>
            <a:lvl1pPr algn="r">
              <a:defRPr sz="1200"/>
            </a:lvl1pPr>
          </a:lstStyle>
          <a:p>
            <a:fld id="{8C509E15-FEB2-42DD-8322-E6F03B173832}" type="datetimeFigureOut">
              <a:rPr lang="en-US" smtClean="0"/>
              <a:t>2/6/2016</a:t>
            </a:fld>
            <a:endParaRPr lang="en-US"/>
          </a:p>
        </p:txBody>
      </p:sp>
      <p:sp>
        <p:nvSpPr>
          <p:cNvPr id="4" name="Slide Image Placeholder 3"/>
          <p:cNvSpPr>
            <a:spLocks noGrp="1" noRot="1" noChangeAspect="1"/>
          </p:cNvSpPr>
          <p:nvPr>
            <p:ph type="sldImg" idx="2"/>
          </p:nvPr>
        </p:nvSpPr>
        <p:spPr>
          <a:xfrm>
            <a:off x="830263" y="1128713"/>
            <a:ext cx="5416550" cy="30464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44780"/>
            <a:ext cx="5661660" cy="35548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5141"/>
            <a:ext cx="3066733" cy="45297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575141"/>
            <a:ext cx="3066733" cy="452973"/>
          </a:xfrm>
          <a:prstGeom prst="rect">
            <a:avLst/>
          </a:prstGeom>
        </p:spPr>
        <p:txBody>
          <a:bodyPr vert="horz" lIns="91440" tIns="45720" rIns="91440" bIns="45720" rtlCol="0" anchor="b"/>
          <a:lstStyle>
            <a:lvl1pPr algn="r">
              <a:defRPr sz="1200"/>
            </a:lvl1pPr>
          </a:lstStyle>
          <a:p>
            <a:fld id="{45353EA2-CDD8-44E9-8A33-4EEDE1203CFC}" type="slidenum">
              <a:rPr lang="en-US" smtClean="0"/>
              <a:t>‹#›</a:t>
            </a:fld>
            <a:endParaRPr lang="en-US"/>
          </a:p>
        </p:txBody>
      </p:sp>
    </p:spTree>
    <p:extLst>
      <p:ext uri="{BB962C8B-B14F-4D97-AF65-F5344CB8AC3E}">
        <p14:creationId xmlns:p14="http://schemas.microsoft.com/office/powerpoint/2010/main" val="3098290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353EA2-CDD8-44E9-8A33-4EEDE1203CFC}" type="slidenum">
              <a:rPr lang="en-US" smtClean="0"/>
              <a:t>3</a:t>
            </a:fld>
            <a:endParaRPr lang="en-US"/>
          </a:p>
        </p:txBody>
      </p:sp>
    </p:spTree>
    <p:extLst>
      <p:ext uri="{BB962C8B-B14F-4D97-AF65-F5344CB8AC3E}">
        <p14:creationId xmlns:p14="http://schemas.microsoft.com/office/powerpoint/2010/main" val="2522074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353EA2-CDD8-44E9-8A33-4EEDE1203CFC}" type="slidenum">
              <a:rPr lang="en-US" smtClean="0"/>
              <a:t>6</a:t>
            </a:fld>
            <a:endParaRPr lang="en-US"/>
          </a:p>
        </p:txBody>
      </p:sp>
    </p:spTree>
    <p:extLst>
      <p:ext uri="{BB962C8B-B14F-4D97-AF65-F5344CB8AC3E}">
        <p14:creationId xmlns:p14="http://schemas.microsoft.com/office/powerpoint/2010/main" val="3002836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3152B6-F916-453D-A83C-14F342E3FBEE}" type="datetime1">
              <a:rPr lang="en-US" smtClean="0"/>
              <a:t>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1068424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56C55-2C1E-472C-942C-15D78CA5F176}" type="datetime1">
              <a:rPr lang="en-US" smtClean="0"/>
              <a:t>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1140073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4375B-A936-449E-A765-6FD6275FDC68}" type="datetime1">
              <a:rPr lang="en-US" smtClean="0"/>
              <a:t>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203092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C431A8-E831-43A0-AFC0-F8A04406930A}" type="datetime1">
              <a:rPr lang="en-US" smtClean="0"/>
              <a:t>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341210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A392DE-5CC2-489B-8402-3B3D24B83545}" type="datetime1">
              <a:rPr lang="en-US" smtClean="0"/>
              <a:t>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1794561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F19763-C8D9-4496-822C-3A5FAB734F13}" type="datetime1">
              <a:rPr lang="en-US" smtClean="0"/>
              <a:t>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37588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1FD95B-7A96-4916-AE51-A844D0F8B33B}" type="datetime1">
              <a:rPr lang="en-US" smtClean="0"/>
              <a:t>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2578275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E302FC-D33A-4F6A-92C4-C105C228E63B}" type="datetime1">
              <a:rPr lang="en-US" smtClean="0"/>
              <a:t>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31764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AED44-F6EA-4D82-824C-E05FB9A4CB83}" type="datetime1">
              <a:rPr lang="en-US" smtClean="0"/>
              <a:t>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2879075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6FF83-DCBA-46E0-856E-DFCC0DD83CD3}" type="datetime1">
              <a:rPr lang="en-US" smtClean="0"/>
              <a:t>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782254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9AC18-58E9-4E94-8466-EC0B2CA8712D}" type="datetime1">
              <a:rPr lang="en-US" smtClean="0"/>
              <a:t>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3EBD4-D45E-4497-81A2-B4D0A0A3DF16}" type="slidenum">
              <a:rPr lang="en-US" smtClean="0"/>
              <a:t>‹#›</a:t>
            </a:fld>
            <a:endParaRPr lang="en-US"/>
          </a:p>
        </p:txBody>
      </p:sp>
    </p:spTree>
    <p:extLst>
      <p:ext uri="{BB962C8B-B14F-4D97-AF65-F5344CB8AC3E}">
        <p14:creationId xmlns:p14="http://schemas.microsoft.com/office/powerpoint/2010/main" val="27566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F5663-7784-4AB5-B2E0-7DCC5B1AA015}" type="datetime1">
              <a:rPr lang="en-US" smtClean="0"/>
              <a:t>2/6/2016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63EBD4-D45E-4497-81A2-B4D0A0A3DF16}" type="slidenum">
              <a:rPr lang="en-US" smtClean="0"/>
              <a:t>‹#›</a:t>
            </a:fld>
            <a:endParaRPr lang="en-US"/>
          </a:p>
        </p:txBody>
      </p:sp>
    </p:spTree>
    <p:extLst>
      <p:ext uri="{BB962C8B-B14F-4D97-AF65-F5344CB8AC3E}">
        <p14:creationId xmlns:p14="http://schemas.microsoft.com/office/powerpoint/2010/main" val="3457632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u="sng" dirty="0" smtClean="0">
                <a:solidFill>
                  <a:srgbClr val="7030A0"/>
                </a:solidFill>
              </a:rPr>
              <a:t>Then Cometh the devil</a:t>
            </a:r>
            <a:endParaRPr lang="en-US" sz="8000" b="1" u="sng" dirty="0">
              <a:solidFill>
                <a:srgbClr val="7030A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4613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00B050"/>
                </a:solidFill>
              </a:rPr>
              <a:t>Look what the devil did to Moses</a:t>
            </a:r>
            <a:endParaRPr lang="en-US" sz="5400" b="1" u="sng" dirty="0">
              <a:solidFill>
                <a:srgbClr val="00B050"/>
              </a:solidFill>
            </a:endParaRPr>
          </a:p>
        </p:txBody>
      </p:sp>
      <p:sp>
        <p:nvSpPr>
          <p:cNvPr id="3" name="Content Placeholder 2"/>
          <p:cNvSpPr>
            <a:spLocks noGrp="1"/>
          </p:cNvSpPr>
          <p:nvPr>
            <p:ph idx="1"/>
          </p:nvPr>
        </p:nvSpPr>
        <p:spPr>
          <a:xfrm>
            <a:off x="119743" y="1825624"/>
            <a:ext cx="11996057" cy="5032375"/>
          </a:xfrm>
        </p:spPr>
        <p:txBody>
          <a:bodyPr>
            <a:normAutofit fontScale="92500" lnSpcReduction="10000"/>
          </a:bodyPr>
          <a:lstStyle/>
          <a:p>
            <a:pPr marL="0" indent="0">
              <a:buNone/>
            </a:pPr>
            <a:r>
              <a:rPr lang="en-US" sz="3600" b="1" dirty="0"/>
              <a:t> </a:t>
            </a:r>
            <a:r>
              <a:rPr lang="en-US" sz="3600" b="1" dirty="0" smtClean="0"/>
              <a:t> </a:t>
            </a:r>
            <a:r>
              <a:rPr lang="en-US" sz="3600" b="1" dirty="0" smtClean="0"/>
              <a:t>Moses </a:t>
            </a:r>
            <a:r>
              <a:rPr lang="en-US" sz="3600" b="1" dirty="0" smtClean="0"/>
              <a:t>smote the rock…as God said. </a:t>
            </a:r>
            <a:r>
              <a:rPr lang="en-US" sz="3600" b="1" dirty="0" smtClean="0"/>
              <a:t>Ex. 17:5,6</a:t>
            </a:r>
            <a:r>
              <a:rPr lang="en-US" sz="3600" b="1" dirty="0" smtClean="0"/>
              <a:t> </a:t>
            </a:r>
          </a:p>
          <a:p>
            <a:pPr marL="0" indent="0">
              <a:buNone/>
            </a:pPr>
            <a:r>
              <a:rPr lang="en-US" sz="3600" b="1" dirty="0"/>
              <a:t> </a:t>
            </a:r>
            <a:r>
              <a:rPr lang="en-US" sz="3600" b="1" dirty="0" smtClean="0"/>
              <a:t>The people murmured against Moses.  God told Moses to Go before the people, taking his rod..</a:t>
            </a:r>
          </a:p>
          <a:p>
            <a:pPr marL="0" indent="0">
              <a:buNone/>
            </a:pPr>
            <a:r>
              <a:rPr lang="en-US" sz="3600" b="1" dirty="0"/>
              <a:t> </a:t>
            </a:r>
            <a:r>
              <a:rPr lang="en-US" sz="3600" b="1" dirty="0" smtClean="0"/>
              <a:t>  “v.6 Behold, I will stand before thee there upon the rock in </a:t>
            </a:r>
            <a:r>
              <a:rPr lang="en-US" sz="3600" b="1" dirty="0" err="1" smtClean="0"/>
              <a:t>Horeb</a:t>
            </a:r>
            <a:r>
              <a:rPr lang="en-US" sz="3600" b="1" dirty="0" smtClean="0"/>
              <a:t>; and thou shalt smite the rock, and there shall come water out of it, that the people may drink.”  </a:t>
            </a:r>
            <a:endParaRPr lang="en-US" sz="3600" b="1" dirty="0" smtClean="0"/>
          </a:p>
          <a:p>
            <a:r>
              <a:rPr lang="en-US" sz="3600" b="1" dirty="0" smtClean="0"/>
              <a:t>Numbers 20:1ff  When the people in the desert of Zin complained they had no water.  Moses was told to speak to the rock. </a:t>
            </a:r>
            <a:r>
              <a:rPr lang="en-US" sz="3600" b="1" dirty="0"/>
              <a:t> </a:t>
            </a:r>
            <a:r>
              <a:rPr lang="en-US" sz="3600" b="1" dirty="0" smtClean="0"/>
              <a:t> Num. 20:10 “..Hear now, ye rebels; must we fetch you water out of this rock?  V.11 And Moses lifted up his hand, and with his rod he smote the rock twice:..</a:t>
            </a:r>
            <a:r>
              <a:rPr lang="en-US" sz="3600" b="1" dirty="0" smtClean="0"/>
              <a:t> </a:t>
            </a:r>
          </a:p>
          <a:p>
            <a:endParaRPr lang="en-US" sz="3600" b="1" dirty="0"/>
          </a:p>
        </p:txBody>
      </p:sp>
    </p:spTree>
    <p:extLst>
      <p:ext uri="{BB962C8B-B14F-4D97-AF65-F5344CB8AC3E}">
        <p14:creationId xmlns:p14="http://schemas.microsoft.com/office/powerpoint/2010/main" val="2244934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Look what the devil did to David..</a:t>
            </a:r>
            <a:endParaRPr lang="en-US" b="1" dirty="0">
              <a:solidFill>
                <a:srgbClr val="00B050"/>
              </a:solidFill>
            </a:endParaRPr>
          </a:p>
        </p:txBody>
      </p:sp>
      <p:sp>
        <p:nvSpPr>
          <p:cNvPr id="3" name="Content Placeholder 2"/>
          <p:cNvSpPr>
            <a:spLocks noGrp="1"/>
          </p:cNvSpPr>
          <p:nvPr>
            <p:ph idx="1"/>
          </p:nvPr>
        </p:nvSpPr>
        <p:spPr/>
        <p:txBody>
          <a:bodyPr>
            <a:normAutofit fontScale="92500" lnSpcReduction="20000"/>
          </a:bodyPr>
          <a:lstStyle/>
          <a:p>
            <a:r>
              <a:rPr lang="en-US" sz="4800" b="1" dirty="0" smtClean="0"/>
              <a:t>2 Sam. </a:t>
            </a:r>
            <a:r>
              <a:rPr lang="en-US" sz="4800" b="1" dirty="0" smtClean="0"/>
              <a:t>11:2 And it came to pass in an </a:t>
            </a:r>
            <a:r>
              <a:rPr lang="en-US" sz="4800" b="1" dirty="0" err="1" smtClean="0"/>
              <a:t>eveningtide</a:t>
            </a:r>
            <a:r>
              <a:rPr lang="en-US" sz="4800" b="1" dirty="0" smtClean="0"/>
              <a:t>, that David arose from off his </a:t>
            </a:r>
            <a:r>
              <a:rPr lang="en-US" sz="4800" b="1" dirty="0" err="1" smtClean="0"/>
              <a:t>bed,and</a:t>
            </a:r>
            <a:r>
              <a:rPr lang="en-US" sz="4800" b="1" dirty="0" smtClean="0"/>
              <a:t> walked upon the roof of the king’s house: and from the roof he saw a woman washing herself; </a:t>
            </a:r>
            <a:r>
              <a:rPr lang="en-US" sz="4800" b="1" u="sng" dirty="0" smtClean="0">
                <a:solidFill>
                  <a:srgbClr val="FF0000"/>
                </a:solidFill>
              </a:rPr>
              <a:t> </a:t>
            </a:r>
            <a:r>
              <a:rPr lang="en-US" sz="4800" b="1" dirty="0" smtClean="0"/>
              <a:t>and the woman was very beautiful to look upon.  </a:t>
            </a:r>
          </a:p>
          <a:p>
            <a:r>
              <a:rPr lang="en-US" sz="4800" b="1" dirty="0" smtClean="0"/>
              <a:t>2 </a:t>
            </a:r>
            <a:r>
              <a:rPr lang="en-US" sz="4800" b="1" dirty="0" smtClean="0"/>
              <a:t>Sam. </a:t>
            </a:r>
            <a:r>
              <a:rPr lang="en-US" sz="4800" b="1" dirty="0" smtClean="0"/>
              <a:t>12:1-5    v.13  “I have sinned against the Lord.” </a:t>
            </a:r>
            <a:endParaRPr lang="en-US" sz="4800" b="1" dirty="0" smtClean="0"/>
          </a:p>
        </p:txBody>
      </p:sp>
    </p:spTree>
    <p:extLst>
      <p:ext uri="{BB962C8B-B14F-4D97-AF65-F5344CB8AC3E}">
        <p14:creationId xmlns:p14="http://schemas.microsoft.com/office/powerpoint/2010/main" val="173803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FF0000"/>
                </a:solidFill>
              </a:rPr>
              <a:t>The Devil ..and his servants…are Powerful!</a:t>
            </a:r>
            <a:endParaRPr lang="en-US" sz="4800" b="1" u="sng" dirty="0">
              <a:solidFill>
                <a:srgbClr val="FF0000"/>
              </a:solidFill>
            </a:endParaRPr>
          </a:p>
        </p:txBody>
      </p:sp>
      <p:sp>
        <p:nvSpPr>
          <p:cNvPr id="3" name="Content Placeholder 2"/>
          <p:cNvSpPr>
            <a:spLocks noGrp="1"/>
          </p:cNvSpPr>
          <p:nvPr>
            <p:ph idx="1"/>
          </p:nvPr>
        </p:nvSpPr>
        <p:spPr/>
        <p:txBody>
          <a:bodyPr/>
          <a:lstStyle/>
          <a:p>
            <a:r>
              <a:rPr lang="en-US" dirty="0" smtClean="0"/>
              <a:t>What does the Devil use to get man to sin…</a:t>
            </a:r>
            <a:r>
              <a:rPr lang="en-US" b="1" dirty="0" smtClean="0">
                <a:solidFill>
                  <a:srgbClr val="7030A0"/>
                </a:solidFill>
              </a:rPr>
              <a:t>Blind eyes of men.  </a:t>
            </a:r>
          </a:p>
          <a:p>
            <a:r>
              <a:rPr lang="en-US" dirty="0"/>
              <a:t> </a:t>
            </a:r>
            <a:r>
              <a:rPr lang="en-US" dirty="0" smtClean="0"/>
              <a:t> 1.  Prosperity to kill </a:t>
            </a:r>
            <a:r>
              <a:rPr lang="en-US" dirty="0"/>
              <a:t>S</a:t>
            </a:r>
            <a:r>
              <a:rPr lang="en-US" dirty="0" smtClean="0"/>
              <a:t>pirituality..</a:t>
            </a:r>
          </a:p>
          <a:p>
            <a:r>
              <a:rPr lang="en-US" dirty="0"/>
              <a:t> </a:t>
            </a:r>
            <a:r>
              <a:rPr lang="en-US" dirty="0" smtClean="0"/>
              <a:t>      2 Cor. 4:4  </a:t>
            </a:r>
          </a:p>
          <a:p>
            <a:r>
              <a:rPr lang="en-US" dirty="0"/>
              <a:t> </a:t>
            </a:r>
            <a:r>
              <a:rPr lang="en-US" dirty="0" smtClean="0"/>
              <a:t>         Israel was warned of this danger:</a:t>
            </a:r>
          </a:p>
          <a:p>
            <a:r>
              <a:rPr lang="en-US" dirty="0"/>
              <a:t> </a:t>
            </a:r>
            <a:r>
              <a:rPr lang="en-US" dirty="0" smtClean="0"/>
              <a:t>         Deut. 8:11-17</a:t>
            </a:r>
          </a:p>
          <a:p>
            <a:r>
              <a:rPr lang="en-US" dirty="0"/>
              <a:t> </a:t>
            </a:r>
            <a:r>
              <a:rPr lang="en-US" dirty="0" smtClean="0"/>
              <a:t>         Amos 6:1</a:t>
            </a:r>
            <a:endParaRPr lang="en-US" dirty="0"/>
          </a:p>
        </p:txBody>
      </p:sp>
    </p:spTree>
    <p:extLst>
      <p:ext uri="{BB962C8B-B14F-4D97-AF65-F5344CB8AC3E}">
        <p14:creationId xmlns:p14="http://schemas.microsoft.com/office/powerpoint/2010/main" val="748729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5624"/>
            <a:ext cx="12104914" cy="5032375"/>
          </a:xfrm>
        </p:spPr>
        <p:txBody>
          <a:bodyPr>
            <a:noAutofit/>
          </a:bodyPr>
          <a:lstStyle/>
          <a:p>
            <a:r>
              <a:rPr lang="en-US" sz="3200" b="1" dirty="0" smtClean="0">
                <a:solidFill>
                  <a:srgbClr val="7030A0"/>
                </a:solidFill>
              </a:rPr>
              <a:t>Chokes out the word.  Lk. 8:14  </a:t>
            </a:r>
            <a:r>
              <a:rPr lang="en-US" sz="3200" b="1" dirty="0" smtClean="0">
                <a:solidFill>
                  <a:srgbClr val="7030A0"/>
                </a:solidFill>
              </a:rPr>
              <a:t> No time for </a:t>
            </a:r>
            <a:r>
              <a:rPr lang="en-US" sz="3200" b="1" dirty="0" err="1" smtClean="0">
                <a:solidFill>
                  <a:srgbClr val="7030A0"/>
                </a:solidFill>
              </a:rPr>
              <a:t>God;No</a:t>
            </a:r>
            <a:r>
              <a:rPr lang="en-US" sz="3200" b="1" dirty="0" smtClean="0">
                <a:solidFill>
                  <a:srgbClr val="7030A0"/>
                </a:solidFill>
              </a:rPr>
              <a:t> interest in God </a:t>
            </a:r>
            <a:endParaRPr lang="en-US" sz="3200" b="1" dirty="0" smtClean="0">
              <a:solidFill>
                <a:srgbClr val="7030A0"/>
              </a:solidFill>
            </a:endParaRPr>
          </a:p>
          <a:p>
            <a:r>
              <a:rPr lang="en-US" dirty="0" smtClean="0">
                <a:solidFill>
                  <a:srgbClr val="FF0000"/>
                </a:solidFill>
              </a:rPr>
              <a:t>Become </a:t>
            </a:r>
            <a:r>
              <a:rPr lang="en-US" dirty="0" smtClean="0">
                <a:solidFill>
                  <a:srgbClr val="FF0000"/>
                </a:solidFill>
              </a:rPr>
              <a:t>entangled in the world.  2 Tim. 2:4 </a:t>
            </a:r>
            <a:r>
              <a:rPr lang="en-US" dirty="0" smtClean="0">
                <a:solidFill>
                  <a:srgbClr val="FF0000"/>
                </a:solidFill>
              </a:rPr>
              <a:t>“No man that </a:t>
            </a:r>
            <a:r>
              <a:rPr lang="en-US" dirty="0" err="1" smtClean="0">
                <a:solidFill>
                  <a:srgbClr val="FF0000"/>
                </a:solidFill>
              </a:rPr>
              <a:t>warreth</a:t>
            </a:r>
            <a:r>
              <a:rPr lang="en-US" dirty="0" smtClean="0">
                <a:solidFill>
                  <a:srgbClr val="FF0000"/>
                </a:solidFill>
              </a:rPr>
              <a:t> </a:t>
            </a:r>
            <a:r>
              <a:rPr lang="en-US" dirty="0" err="1" smtClean="0">
                <a:solidFill>
                  <a:srgbClr val="FF0000"/>
                </a:solidFill>
              </a:rPr>
              <a:t>entangleth</a:t>
            </a:r>
            <a:r>
              <a:rPr lang="en-US" dirty="0" smtClean="0">
                <a:solidFill>
                  <a:srgbClr val="FF0000"/>
                </a:solidFill>
              </a:rPr>
              <a:t> himself with the affairs of this life ;that he may please him who hath chosen him to be a soldier.”    </a:t>
            </a:r>
            <a:r>
              <a:rPr lang="en-US" dirty="0" err="1" smtClean="0">
                <a:solidFill>
                  <a:srgbClr val="FF0000"/>
                </a:solidFill>
              </a:rPr>
              <a:t>cf</a:t>
            </a:r>
            <a:r>
              <a:rPr lang="en-US" dirty="0" smtClean="0">
                <a:solidFill>
                  <a:srgbClr val="FF0000"/>
                </a:solidFill>
              </a:rPr>
              <a:t>  2 Pet. 20:20-22</a:t>
            </a:r>
            <a:endParaRPr lang="en-US" dirty="0" smtClean="0"/>
          </a:p>
          <a:p>
            <a:r>
              <a:rPr lang="en-US" dirty="0" smtClean="0"/>
              <a:t>We become self-sufficient. </a:t>
            </a:r>
            <a:r>
              <a:rPr lang="en-US" dirty="0" smtClean="0"/>
              <a:t>No dependence on God. </a:t>
            </a:r>
          </a:p>
          <a:p>
            <a:r>
              <a:rPr lang="en-US" dirty="0"/>
              <a:t> </a:t>
            </a:r>
            <a:r>
              <a:rPr lang="en-US" dirty="0" smtClean="0"/>
              <a:t> </a:t>
            </a:r>
            <a:r>
              <a:rPr lang="en-US" dirty="0" smtClean="0"/>
              <a:t> Look </a:t>
            </a:r>
            <a:r>
              <a:rPr lang="en-US" dirty="0" smtClean="0"/>
              <a:t>at the church at</a:t>
            </a:r>
          </a:p>
          <a:p>
            <a:r>
              <a:rPr lang="en-US" dirty="0" smtClean="0"/>
              <a:t>Laodicea Rev</a:t>
            </a:r>
            <a:r>
              <a:rPr lang="en-US" dirty="0" smtClean="0"/>
              <a:t>. 3:17 </a:t>
            </a:r>
            <a:r>
              <a:rPr lang="en-US" dirty="0" smtClean="0"/>
              <a:t>  “..because thou </a:t>
            </a:r>
            <a:r>
              <a:rPr lang="en-US" dirty="0" err="1" smtClean="0"/>
              <a:t>sayest</a:t>
            </a:r>
            <a:r>
              <a:rPr lang="en-US" dirty="0" smtClean="0"/>
              <a:t>, I am rich, and increased with goods, and have need of nothing;   </a:t>
            </a:r>
            <a:endParaRPr lang="en-US" dirty="0" smtClean="0"/>
          </a:p>
          <a:p>
            <a:r>
              <a:rPr lang="en-US" b="1" u="sng" dirty="0" smtClean="0">
                <a:solidFill>
                  <a:srgbClr val="FF0000"/>
                </a:solidFill>
              </a:rPr>
              <a:t>I </a:t>
            </a:r>
            <a:r>
              <a:rPr lang="en-US" b="1" u="sng" dirty="0" smtClean="0">
                <a:solidFill>
                  <a:srgbClr val="FF0000"/>
                </a:solidFill>
              </a:rPr>
              <a:t>Tim. </a:t>
            </a:r>
            <a:r>
              <a:rPr lang="en-US" b="1" u="sng" dirty="0" smtClean="0">
                <a:solidFill>
                  <a:srgbClr val="FF0000"/>
                </a:solidFill>
              </a:rPr>
              <a:t>6:17 “Charge them that are rich in this world, that they </a:t>
            </a:r>
            <a:r>
              <a:rPr lang="en-US" b="1" u="sng" dirty="0" smtClean="0">
                <a:solidFill>
                  <a:srgbClr val="FF0000"/>
                </a:solidFill>
              </a:rPr>
              <a:t>be not </a:t>
            </a:r>
            <a:r>
              <a:rPr lang="en-US" b="1" u="sng" dirty="0" err="1" smtClean="0">
                <a:solidFill>
                  <a:srgbClr val="FF0000"/>
                </a:solidFill>
              </a:rPr>
              <a:t>highminded</a:t>
            </a:r>
            <a:r>
              <a:rPr lang="en-US" b="1" u="sng" dirty="0" smtClean="0">
                <a:solidFill>
                  <a:srgbClr val="FF0000"/>
                </a:solidFill>
              </a:rPr>
              <a:t>, nor trust in uncertain riches, but in the living God, who giveth us richly all things to enjoy..”</a:t>
            </a:r>
            <a:endParaRPr lang="en-US" b="1" u="sng" dirty="0">
              <a:solidFill>
                <a:srgbClr val="FF0000"/>
              </a:solidFill>
            </a:endParaRPr>
          </a:p>
        </p:txBody>
      </p:sp>
      <p:sp>
        <p:nvSpPr>
          <p:cNvPr id="4" name="TextBox 3"/>
          <p:cNvSpPr txBox="1"/>
          <p:nvPr/>
        </p:nvSpPr>
        <p:spPr>
          <a:xfrm>
            <a:off x="968829" y="533400"/>
            <a:ext cx="8328627" cy="1446550"/>
          </a:xfrm>
          <a:prstGeom prst="rect">
            <a:avLst/>
          </a:prstGeom>
          <a:noFill/>
        </p:spPr>
        <p:txBody>
          <a:bodyPr wrap="none" rtlCol="0">
            <a:spAutoFit/>
          </a:bodyPr>
          <a:lstStyle/>
          <a:p>
            <a:r>
              <a:rPr lang="en-US" sz="4400" b="1" u="sng" dirty="0" smtClean="0">
                <a:solidFill>
                  <a:srgbClr val="00B050"/>
                </a:solidFill>
              </a:rPr>
              <a:t>When Some Men Have Prosperity  </a:t>
            </a:r>
          </a:p>
          <a:p>
            <a:r>
              <a:rPr lang="en-US" sz="4400" b="1" u="sng" dirty="0" smtClean="0">
                <a:solidFill>
                  <a:srgbClr val="00B050"/>
                </a:solidFill>
              </a:rPr>
              <a:t> ..Then Cometh the Devil</a:t>
            </a:r>
            <a:endParaRPr lang="en-US" sz="4400" b="1" u="sng" dirty="0">
              <a:solidFill>
                <a:srgbClr val="00B050"/>
              </a:solidFill>
            </a:endParaRPr>
          </a:p>
        </p:txBody>
      </p:sp>
    </p:spTree>
    <p:extLst>
      <p:ext uri="{BB962C8B-B14F-4D97-AF65-F5344CB8AC3E}">
        <p14:creationId xmlns:p14="http://schemas.microsoft.com/office/powerpoint/2010/main" val="1473971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When Some Men Have Poverty   --Then cometh the devil</a:t>
            </a:r>
            <a:endParaRPr lang="en-US" b="1" u="sng" dirty="0">
              <a:solidFill>
                <a:srgbClr val="0070C0"/>
              </a:solidFill>
            </a:endParaRPr>
          </a:p>
        </p:txBody>
      </p:sp>
      <p:sp>
        <p:nvSpPr>
          <p:cNvPr id="3" name="Content Placeholder 2"/>
          <p:cNvSpPr>
            <a:spLocks noGrp="1"/>
          </p:cNvSpPr>
          <p:nvPr>
            <p:ph idx="1"/>
          </p:nvPr>
        </p:nvSpPr>
        <p:spPr>
          <a:xfrm>
            <a:off x="0" y="1825625"/>
            <a:ext cx="12192000" cy="5435146"/>
          </a:xfrm>
        </p:spPr>
        <p:txBody>
          <a:bodyPr>
            <a:noAutofit/>
          </a:bodyPr>
          <a:lstStyle/>
          <a:p>
            <a:r>
              <a:rPr lang="en-US" sz="3600" dirty="0" smtClean="0"/>
              <a:t>1.  Tries to cause man to curse God…blame Him.  </a:t>
            </a:r>
          </a:p>
          <a:p>
            <a:r>
              <a:rPr lang="en-US" sz="3600" dirty="0"/>
              <a:t> </a:t>
            </a:r>
            <a:r>
              <a:rPr lang="en-US" sz="3600" dirty="0" smtClean="0"/>
              <a:t>     Job 2:9</a:t>
            </a:r>
          </a:p>
          <a:p>
            <a:r>
              <a:rPr lang="en-US" sz="3600" dirty="0" smtClean="0"/>
              <a:t>2.  Tempts to dishonest means of wealth. </a:t>
            </a:r>
          </a:p>
          <a:p>
            <a:r>
              <a:rPr lang="en-US" sz="3600" dirty="0"/>
              <a:t> </a:t>
            </a:r>
            <a:r>
              <a:rPr lang="en-US" sz="3600" dirty="0" smtClean="0"/>
              <a:t>     I Tim. </a:t>
            </a:r>
            <a:r>
              <a:rPr lang="en-US" sz="3600" dirty="0" smtClean="0"/>
              <a:t>6:10 “For the love of money is…</a:t>
            </a:r>
            <a:endParaRPr lang="en-US" sz="3600" dirty="0" smtClean="0"/>
          </a:p>
          <a:p>
            <a:r>
              <a:rPr lang="en-US" sz="3600" dirty="0" smtClean="0"/>
              <a:t>3</a:t>
            </a:r>
            <a:r>
              <a:rPr lang="en-US" sz="3600" dirty="0" smtClean="0"/>
              <a:t>.  Some sell their souls for a ‘few dollars”    JUDAS  Matt. </a:t>
            </a:r>
            <a:r>
              <a:rPr lang="en-US" sz="3600" dirty="0" smtClean="0"/>
              <a:t>27:3  </a:t>
            </a:r>
            <a:r>
              <a:rPr lang="en-US" sz="3600" dirty="0"/>
              <a:t> </a:t>
            </a:r>
            <a:r>
              <a:rPr lang="en-US" sz="3600" dirty="0" smtClean="0"/>
              <a:t> </a:t>
            </a:r>
            <a:r>
              <a:rPr lang="en-US" sz="3600" dirty="0" smtClean="0"/>
              <a:t>Proverbs 30:8-9 Remove far from me </a:t>
            </a:r>
            <a:r>
              <a:rPr lang="en-US" sz="3600" dirty="0" err="1" smtClean="0"/>
              <a:t>vganity</a:t>
            </a:r>
            <a:r>
              <a:rPr lang="en-US" sz="3600" dirty="0" smtClean="0"/>
              <a:t> and lies: give me neither poverty, nor riches, feed me with food convenient for me:  Lest I be full, and deny thee, and say, Who is the Lord? Or lest I be poor, and steal, and take the name of my God in vain.</a:t>
            </a:r>
            <a:endParaRPr lang="en-US" sz="3600" dirty="0"/>
          </a:p>
        </p:txBody>
      </p:sp>
    </p:spTree>
    <p:extLst>
      <p:ext uri="{BB962C8B-B14F-4D97-AF65-F5344CB8AC3E}">
        <p14:creationId xmlns:p14="http://schemas.microsoft.com/office/powerpoint/2010/main" val="1465296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7030A0"/>
                </a:solidFill>
              </a:rPr>
              <a:t>When Men are Weak—Then cometh the Devil</a:t>
            </a:r>
            <a:endParaRPr lang="en-US" b="1" i="1" u="sng" dirty="0">
              <a:solidFill>
                <a:srgbClr val="7030A0"/>
              </a:solidFill>
            </a:endParaRPr>
          </a:p>
        </p:txBody>
      </p:sp>
      <p:sp>
        <p:nvSpPr>
          <p:cNvPr id="3" name="Content Placeholder 2"/>
          <p:cNvSpPr>
            <a:spLocks noGrp="1"/>
          </p:cNvSpPr>
          <p:nvPr>
            <p:ph idx="1"/>
          </p:nvPr>
        </p:nvSpPr>
        <p:spPr>
          <a:xfrm>
            <a:off x="838199" y="1825625"/>
            <a:ext cx="11092543" cy="4923518"/>
          </a:xfrm>
        </p:spPr>
        <p:txBody>
          <a:bodyPr>
            <a:noAutofit/>
          </a:bodyPr>
          <a:lstStyle/>
          <a:p>
            <a:r>
              <a:rPr lang="en-US" sz="3600" dirty="0" smtClean="0"/>
              <a:t>1.  The devil will attack the most vulnerable point…</a:t>
            </a:r>
          </a:p>
          <a:p>
            <a:r>
              <a:rPr lang="en-US" sz="3600" dirty="0"/>
              <a:t> </a:t>
            </a:r>
            <a:r>
              <a:rPr lang="en-US" sz="3600" dirty="0" smtClean="0"/>
              <a:t>      We must be on guard…Need for watching, guarding.</a:t>
            </a:r>
          </a:p>
          <a:p>
            <a:r>
              <a:rPr lang="en-US" sz="3600" dirty="0" smtClean="0"/>
              <a:t>2.  The devil goes after the stragglers</a:t>
            </a:r>
          </a:p>
          <a:p>
            <a:r>
              <a:rPr lang="en-US" sz="3600" dirty="0" smtClean="0"/>
              <a:t>3.  The Devil approached Christ when he was hungry, thirsty, ..</a:t>
            </a:r>
          </a:p>
          <a:p>
            <a:r>
              <a:rPr lang="en-US" sz="3600" dirty="0"/>
              <a:t> </a:t>
            </a:r>
            <a:r>
              <a:rPr lang="en-US" sz="3600" dirty="0" smtClean="0"/>
              <a:t>    he appealed to our Lord’s weakness at that time.</a:t>
            </a:r>
          </a:p>
          <a:p>
            <a:r>
              <a:rPr lang="en-US" sz="3600" dirty="0" smtClean="0">
                <a:solidFill>
                  <a:srgbClr val="FF0000"/>
                </a:solidFill>
              </a:rPr>
              <a:t> </a:t>
            </a:r>
            <a:r>
              <a:rPr lang="en-US" sz="3600" b="1" u="sng" dirty="0" smtClean="0">
                <a:solidFill>
                  <a:srgbClr val="FF0000"/>
                </a:solidFill>
              </a:rPr>
              <a:t>Matt. </a:t>
            </a:r>
            <a:r>
              <a:rPr lang="en-US" sz="3600" b="1" u="sng" dirty="0" smtClean="0">
                <a:solidFill>
                  <a:srgbClr val="FF0000"/>
                </a:solidFill>
              </a:rPr>
              <a:t>4:1-10</a:t>
            </a:r>
            <a:endParaRPr lang="en-US" sz="3600" b="1" u="sng" dirty="0" smtClean="0">
              <a:solidFill>
                <a:srgbClr val="FF0000"/>
              </a:solidFill>
            </a:endParaRPr>
          </a:p>
        </p:txBody>
      </p:sp>
    </p:spTree>
    <p:extLst>
      <p:ext uri="{BB962C8B-B14F-4D97-AF65-F5344CB8AC3E}">
        <p14:creationId xmlns:p14="http://schemas.microsoft.com/office/powerpoint/2010/main" val="2756106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u="sng" dirty="0">
                <a:solidFill>
                  <a:srgbClr val="0070C0"/>
                </a:solidFill>
              </a:rPr>
              <a:t>When Men are </a:t>
            </a:r>
            <a:r>
              <a:rPr lang="en-US" b="1" u="sng" dirty="0" err="1">
                <a:solidFill>
                  <a:srgbClr val="0070C0"/>
                </a:solidFill>
              </a:rPr>
              <a:t>strong..Then</a:t>
            </a:r>
            <a:r>
              <a:rPr lang="en-US" b="1" u="sng" dirty="0">
                <a:solidFill>
                  <a:srgbClr val="0070C0"/>
                </a:solidFill>
              </a:rPr>
              <a:t> cometh the devil</a:t>
            </a:r>
          </a:p>
        </p:txBody>
      </p:sp>
      <p:sp>
        <p:nvSpPr>
          <p:cNvPr id="3" name="Content Placeholder 2"/>
          <p:cNvSpPr>
            <a:spLocks noGrp="1"/>
          </p:cNvSpPr>
          <p:nvPr>
            <p:ph idx="1"/>
          </p:nvPr>
        </p:nvSpPr>
        <p:spPr/>
        <p:txBody>
          <a:bodyPr>
            <a:noAutofit/>
          </a:bodyPr>
          <a:lstStyle/>
          <a:p>
            <a:r>
              <a:rPr lang="en-US" sz="4000" b="1" dirty="0" smtClean="0"/>
              <a:t>1.  Look at Peter.   Matt . 26:35  “I am ready…  I will never deny</a:t>
            </a:r>
          </a:p>
          <a:p>
            <a:r>
              <a:rPr lang="en-US" sz="4000" b="1" dirty="0" smtClean="0"/>
              <a:t>Thee…   ..but then cometh the devil…</a:t>
            </a:r>
          </a:p>
          <a:p>
            <a:endParaRPr lang="en-US" sz="4000" b="1" dirty="0" smtClean="0"/>
          </a:p>
          <a:p>
            <a:r>
              <a:rPr lang="en-US" sz="4000" b="1" dirty="0" smtClean="0"/>
              <a:t>2.. Paul was given a thorn in the flesh to keep him humble.</a:t>
            </a:r>
          </a:p>
          <a:p>
            <a:r>
              <a:rPr lang="en-US" sz="4000" b="1" dirty="0"/>
              <a:t> </a:t>
            </a:r>
            <a:r>
              <a:rPr lang="en-US" sz="4000" b="1" dirty="0" smtClean="0"/>
              <a:t>    2 Cor. 12:7-10</a:t>
            </a:r>
            <a:endParaRPr lang="en-US" sz="4000" b="1" dirty="0"/>
          </a:p>
        </p:txBody>
      </p:sp>
    </p:spTree>
    <p:extLst>
      <p:ext uri="{BB962C8B-B14F-4D97-AF65-F5344CB8AC3E}">
        <p14:creationId xmlns:p14="http://schemas.microsoft.com/office/powerpoint/2010/main" val="2188940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70C0"/>
                </a:solidFill>
              </a:rPr>
              <a:t>When the church has success—Then cometh the devil..</a:t>
            </a:r>
            <a:endParaRPr lang="en-US" b="1" u="sng" dirty="0">
              <a:solidFill>
                <a:srgbClr val="0070C0"/>
              </a:solidFill>
            </a:endParaRPr>
          </a:p>
        </p:txBody>
      </p:sp>
      <p:sp>
        <p:nvSpPr>
          <p:cNvPr id="3" name="Content Placeholder 2"/>
          <p:cNvSpPr>
            <a:spLocks noGrp="1"/>
          </p:cNvSpPr>
          <p:nvPr>
            <p:ph idx="1"/>
          </p:nvPr>
        </p:nvSpPr>
        <p:spPr>
          <a:xfrm>
            <a:off x="141514" y="1825624"/>
            <a:ext cx="12050486" cy="5032375"/>
          </a:xfrm>
        </p:spPr>
        <p:txBody>
          <a:bodyPr>
            <a:noAutofit/>
          </a:bodyPr>
          <a:lstStyle/>
          <a:p>
            <a:pPr marL="0" indent="0">
              <a:buNone/>
            </a:pPr>
            <a:r>
              <a:rPr lang="en-US" sz="3600" dirty="0" smtClean="0"/>
              <a:t>  </a:t>
            </a:r>
            <a:r>
              <a:rPr lang="en-US" sz="3600" dirty="0" smtClean="0"/>
              <a:t>Look at the church at Corinth.</a:t>
            </a:r>
          </a:p>
          <a:p>
            <a:r>
              <a:rPr lang="en-US" sz="3600" dirty="0"/>
              <a:t> </a:t>
            </a:r>
            <a:r>
              <a:rPr lang="en-US" sz="3600" dirty="0" smtClean="0"/>
              <a:t>     A time of ‘spiritual gifts’.  The church was not behind </a:t>
            </a:r>
            <a:r>
              <a:rPr lang="en-US" sz="3600" dirty="0" smtClean="0"/>
              <a:t>any</a:t>
            </a:r>
            <a:endParaRPr lang="en-US" sz="3600" dirty="0" smtClean="0"/>
          </a:p>
          <a:p>
            <a:r>
              <a:rPr lang="en-US" sz="3600" dirty="0"/>
              <a:t> </a:t>
            </a:r>
            <a:r>
              <a:rPr lang="en-US" sz="3600" dirty="0" smtClean="0"/>
              <a:t>     I Cor. 1:7  </a:t>
            </a:r>
          </a:p>
          <a:p>
            <a:r>
              <a:rPr lang="en-US" sz="3600" dirty="0"/>
              <a:t> </a:t>
            </a:r>
            <a:r>
              <a:rPr lang="en-US" sz="3600" dirty="0" smtClean="0"/>
              <a:t>     a)  Consider what they were doing:  “puffed up and not </a:t>
            </a:r>
          </a:p>
          <a:p>
            <a:r>
              <a:rPr lang="en-US" sz="3600" dirty="0"/>
              <a:t> </a:t>
            </a:r>
            <a:r>
              <a:rPr lang="en-US" sz="3600" dirty="0" smtClean="0"/>
              <a:t>          mourning the deplorable sins among them.  I Cor. 5:)</a:t>
            </a:r>
          </a:p>
          <a:p>
            <a:r>
              <a:rPr lang="en-US" sz="3600" dirty="0"/>
              <a:t> </a:t>
            </a:r>
            <a:r>
              <a:rPr lang="en-US" sz="3600" dirty="0" smtClean="0"/>
              <a:t>     b) What about today?  </a:t>
            </a:r>
            <a:endParaRPr lang="en-US" sz="3600" dirty="0"/>
          </a:p>
        </p:txBody>
      </p:sp>
    </p:spTree>
    <p:extLst>
      <p:ext uri="{BB962C8B-B14F-4D97-AF65-F5344CB8AC3E}">
        <p14:creationId xmlns:p14="http://schemas.microsoft.com/office/powerpoint/2010/main" val="2715416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When A person is determined to correct</a:t>
            </a:r>
            <a:br>
              <a:rPr lang="en-US" b="1" u="sng" dirty="0" smtClean="0">
                <a:solidFill>
                  <a:srgbClr val="FF0000"/>
                </a:solidFill>
              </a:rPr>
            </a:br>
            <a:r>
              <a:rPr lang="en-US" b="1" u="sng" dirty="0" smtClean="0">
                <a:solidFill>
                  <a:srgbClr val="FF0000"/>
                </a:solidFill>
              </a:rPr>
              <a:t>sin…then cometh the devil</a:t>
            </a:r>
            <a:endParaRPr lang="en-US" b="1" u="sng" dirty="0">
              <a:solidFill>
                <a:srgbClr val="FF0000"/>
              </a:solidFill>
            </a:endParaRPr>
          </a:p>
        </p:txBody>
      </p:sp>
      <p:sp>
        <p:nvSpPr>
          <p:cNvPr id="3" name="Content Placeholder 2"/>
          <p:cNvSpPr>
            <a:spLocks noGrp="1"/>
          </p:cNvSpPr>
          <p:nvPr>
            <p:ph idx="1"/>
          </p:nvPr>
        </p:nvSpPr>
        <p:spPr/>
        <p:txBody>
          <a:bodyPr>
            <a:normAutofit/>
          </a:bodyPr>
          <a:lstStyle/>
          <a:p>
            <a:r>
              <a:rPr lang="en-US" sz="3600" b="1" dirty="0" smtClean="0"/>
              <a:t>1.  He will try to get you not to do it…you are as good as anyone</a:t>
            </a:r>
          </a:p>
          <a:p>
            <a:r>
              <a:rPr lang="en-US" sz="3600" b="1" dirty="0"/>
              <a:t>e</a:t>
            </a:r>
            <a:r>
              <a:rPr lang="en-US" sz="3600" b="1" dirty="0" smtClean="0"/>
              <a:t>lse in the congregation.  “Self-righteousness”</a:t>
            </a:r>
          </a:p>
          <a:p>
            <a:r>
              <a:rPr lang="en-US" sz="3600" b="1" dirty="0" smtClean="0"/>
              <a:t>2. The devil can gain advantage if not careful. 2 Cor. 2:11</a:t>
            </a:r>
          </a:p>
          <a:p>
            <a:r>
              <a:rPr lang="en-US" sz="3600" b="1" baseline="30000" dirty="0"/>
              <a:t> </a:t>
            </a:r>
            <a:r>
              <a:rPr lang="en-US" sz="3600" b="1" dirty="0" smtClean="0"/>
              <a:t>   </a:t>
            </a:r>
            <a:r>
              <a:rPr lang="en-US" sz="3600" b="1" u="sng" baseline="30000" dirty="0">
                <a:solidFill>
                  <a:srgbClr val="7030A0"/>
                </a:solidFill>
              </a:rPr>
              <a:t> </a:t>
            </a:r>
            <a:r>
              <a:rPr lang="en-US" sz="3600" b="1" u="sng" dirty="0">
                <a:solidFill>
                  <a:srgbClr val="7030A0"/>
                </a:solidFill>
              </a:rPr>
              <a:t>Lest Satan should get an advantage of us: for we are not ignorant of his devices.</a:t>
            </a:r>
          </a:p>
        </p:txBody>
      </p:sp>
    </p:spTree>
    <p:extLst>
      <p:ext uri="{BB962C8B-B14F-4D97-AF65-F5344CB8AC3E}">
        <p14:creationId xmlns:p14="http://schemas.microsoft.com/office/powerpoint/2010/main" val="584097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solidFill>
                  <a:srgbClr val="FF0000"/>
                </a:solidFill>
              </a:rPr>
              <a:t>When People  assemble to Worship—</a:t>
            </a:r>
            <a:br>
              <a:rPr lang="en-US" sz="4800" b="1" dirty="0" smtClean="0">
                <a:solidFill>
                  <a:srgbClr val="FF0000"/>
                </a:solidFill>
              </a:rPr>
            </a:br>
            <a:r>
              <a:rPr lang="en-US" sz="4800" b="1" dirty="0" smtClean="0">
                <a:solidFill>
                  <a:srgbClr val="FF0000"/>
                </a:solidFill>
              </a:rPr>
              <a:t>Then cometh the devil..</a:t>
            </a:r>
            <a:endParaRPr lang="en-US" sz="4800" b="1" dirty="0">
              <a:solidFill>
                <a:srgbClr val="FF0000"/>
              </a:solidFill>
            </a:endParaRPr>
          </a:p>
        </p:txBody>
      </p:sp>
      <p:sp>
        <p:nvSpPr>
          <p:cNvPr id="3" name="Content Placeholder 2"/>
          <p:cNvSpPr>
            <a:spLocks noGrp="1"/>
          </p:cNvSpPr>
          <p:nvPr>
            <p:ph idx="1"/>
          </p:nvPr>
        </p:nvSpPr>
        <p:spPr>
          <a:xfrm>
            <a:off x="174171" y="1825624"/>
            <a:ext cx="12017829" cy="5032375"/>
          </a:xfrm>
        </p:spPr>
        <p:txBody>
          <a:bodyPr>
            <a:normAutofit fontScale="85000" lnSpcReduction="20000"/>
          </a:bodyPr>
          <a:lstStyle/>
          <a:p>
            <a:r>
              <a:rPr lang="en-US" sz="6200" b="1" u="sng" dirty="0" smtClean="0"/>
              <a:t>John 4:23-24  </a:t>
            </a:r>
          </a:p>
          <a:p>
            <a:r>
              <a:rPr lang="en-US" sz="6200" b="1" u="sng" dirty="0" smtClean="0"/>
              <a:t>Job 1:6; </a:t>
            </a:r>
          </a:p>
          <a:p>
            <a:r>
              <a:rPr lang="en-US" sz="6200" b="1" u="sng" dirty="0" smtClean="0"/>
              <a:t>2:1</a:t>
            </a:r>
          </a:p>
          <a:p>
            <a:r>
              <a:rPr lang="en-US" sz="3900" b="1" dirty="0" smtClean="0">
                <a:solidFill>
                  <a:srgbClr val="0070C0"/>
                </a:solidFill>
              </a:rPr>
              <a:t> </a:t>
            </a:r>
            <a:r>
              <a:rPr lang="en-US" sz="3900" b="1" dirty="0" smtClean="0">
                <a:solidFill>
                  <a:srgbClr val="0070C0"/>
                </a:solidFill>
              </a:rPr>
              <a:t>To be seen of man, rather than to be seen of God.</a:t>
            </a:r>
          </a:p>
          <a:p>
            <a:r>
              <a:rPr lang="en-US" sz="3900" b="1" dirty="0" smtClean="0">
                <a:solidFill>
                  <a:srgbClr val="0070C0"/>
                </a:solidFill>
              </a:rPr>
              <a:t>This all old-fashioned…we need to change our worship,</a:t>
            </a:r>
          </a:p>
          <a:p>
            <a:r>
              <a:rPr lang="en-US" sz="3900" b="1" dirty="0" smtClean="0">
                <a:solidFill>
                  <a:srgbClr val="0070C0"/>
                </a:solidFill>
              </a:rPr>
              <a:t>Make it more appealing to man.  If we are not worshipping</a:t>
            </a:r>
          </a:p>
          <a:p>
            <a:r>
              <a:rPr lang="en-US" sz="3900" b="1" dirty="0" smtClean="0">
                <a:solidFill>
                  <a:srgbClr val="0070C0"/>
                </a:solidFill>
              </a:rPr>
              <a:t>Right, then we do need to change.    Is the truth of God</a:t>
            </a:r>
          </a:p>
          <a:p>
            <a:r>
              <a:rPr lang="en-US" sz="3900" b="1" dirty="0" smtClean="0">
                <a:solidFill>
                  <a:srgbClr val="0070C0"/>
                </a:solidFill>
              </a:rPr>
              <a:t>Not good enough for us!</a:t>
            </a:r>
          </a:p>
          <a:p>
            <a:r>
              <a:rPr lang="en-US" dirty="0"/>
              <a:t> </a:t>
            </a:r>
            <a:r>
              <a:rPr lang="en-US" dirty="0" smtClean="0"/>
              <a:t> </a:t>
            </a:r>
            <a:endParaRPr lang="en-US" dirty="0"/>
          </a:p>
        </p:txBody>
      </p:sp>
    </p:spTree>
    <p:extLst>
      <p:ext uri="{BB962C8B-B14F-4D97-AF65-F5344CB8AC3E}">
        <p14:creationId xmlns:p14="http://schemas.microsoft.com/office/powerpoint/2010/main" val="2425532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04914" cy="6858000"/>
          </a:xfrm>
        </p:spPr>
      </p:pic>
    </p:spTree>
    <p:extLst>
      <p:ext uri="{BB962C8B-B14F-4D97-AF65-F5344CB8AC3E}">
        <p14:creationId xmlns:p14="http://schemas.microsoft.com/office/powerpoint/2010/main" val="9619612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FF0000"/>
                </a:solidFill>
              </a:rPr>
              <a:t>When one decides to be baptized…</a:t>
            </a:r>
            <a:br>
              <a:rPr lang="en-US" b="1" i="1" u="sng" dirty="0" smtClean="0">
                <a:solidFill>
                  <a:srgbClr val="FF0000"/>
                </a:solidFill>
              </a:rPr>
            </a:br>
            <a:r>
              <a:rPr lang="en-US" b="1" i="1" u="sng" dirty="0" smtClean="0">
                <a:solidFill>
                  <a:srgbClr val="FF0000"/>
                </a:solidFill>
              </a:rPr>
              <a:t>then cometh the devil…</a:t>
            </a:r>
            <a:endParaRPr lang="en-US" b="1" i="1" u="sng" dirty="0">
              <a:solidFill>
                <a:srgbClr val="FF0000"/>
              </a:solidFill>
            </a:endParaRPr>
          </a:p>
        </p:txBody>
      </p:sp>
      <p:sp>
        <p:nvSpPr>
          <p:cNvPr id="3" name="Content Placeholder 2"/>
          <p:cNvSpPr>
            <a:spLocks noGrp="1"/>
          </p:cNvSpPr>
          <p:nvPr>
            <p:ph idx="1"/>
          </p:nvPr>
        </p:nvSpPr>
        <p:spPr/>
        <p:txBody>
          <a:bodyPr>
            <a:normAutofit/>
          </a:bodyPr>
          <a:lstStyle/>
          <a:p>
            <a:r>
              <a:rPr lang="en-US" sz="4000" b="1" dirty="0" smtClean="0">
                <a:solidFill>
                  <a:srgbClr val="7030A0"/>
                </a:solidFill>
              </a:rPr>
              <a:t>1.  You really don’t have to do that you know…  </a:t>
            </a:r>
          </a:p>
          <a:p>
            <a:r>
              <a:rPr lang="en-US" sz="4000" b="1" dirty="0" smtClean="0">
                <a:solidFill>
                  <a:srgbClr val="7030A0"/>
                </a:solidFill>
              </a:rPr>
              <a:t>2.  You can be baptized sometime later.</a:t>
            </a:r>
          </a:p>
          <a:p>
            <a:r>
              <a:rPr lang="en-US" sz="4000" b="1" dirty="0" smtClean="0">
                <a:solidFill>
                  <a:srgbClr val="7030A0"/>
                </a:solidFill>
              </a:rPr>
              <a:t>3.  Most people are not immersed any more..</a:t>
            </a:r>
          </a:p>
          <a:p>
            <a:r>
              <a:rPr lang="en-US" sz="4000" b="1" dirty="0" smtClean="0">
                <a:solidFill>
                  <a:srgbClr val="7030A0"/>
                </a:solidFill>
              </a:rPr>
              <a:t>4.  Wait until a </a:t>
            </a:r>
            <a:r>
              <a:rPr lang="en-US" sz="4000" b="1" dirty="0" err="1" smtClean="0">
                <a:solidFill>
                  <a:srgbClr val="7030A0"/>
                </a:solidFill>
              </a:rPr>
              <a:t>covenient</a:t>
            </a:r>
            <a:r>
              <a:rPr lang="en-US" sz="4000" b="1" dirty="0" smtClean="0">
                <a:solidFill>
                  <a:srgbClr val="7030A0"/>
                </a:solidFill>
              </a:rPr>
              <a:t> time</a:t>
            </a:r>
            <a:r>
              <a:rPr lang="en-US" sz="4000" b="1" dirty="0" smtClean="0">
                <a:solidFill>
                  <a:srgbClr val="7030A0"/>
                </a:solidFill>
              </a:rPr>
              <a:t>.</a:t>
            </a:r>
            <a:endParaRPr lang="en-US" sz="4000" b="1" dirty="0" smtClean="0">
              <a:solidFill>
                <a:srgbClr val="7030A0"/>
              </a:solidFill>
            </a:endParaRPr>
          </a:p>
        </p:txBody>
      </p:sp>
    </p:spTree>
    <p:extLst>
      <p:ext uri="{BB962C8B-B14F-4D97-AF65-F5344CB8AC3E}">
        <p14:creationId xmlns:p14="http://schemas.microsoft.com/office/powerpoint/2010/main" val="747647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0370"/>
            <a:ext cx="10515600" cy="6531429"/>
          </a:xfrm>
        </p:spPr>
        <p:txBody>
          <a:bodyPr>
            <a:normAutofit/>
          </a:bodyPr>
          <a:lstStyle/>
          <a:p>
            <a:endParaRPr lang="en-US" sz="4000" b="1" dirty="0" smtClean="0">
              <a:solidFill>
                <a:srgbClr val="7030A0"/>
              </a:solidFill>
            </a:endParaRPr>
          </a:p>
          <a:p>
            <a:endParaRPr lang="en-US" sz="4000" b="1" dirty="0">
              <a:solidFill>
                <a:srgbClr val="7030A0"/>
              </a:solidFill>
            </a:endParaRPr>
          </a:p>
          <a:p>
            <a:r>
              <a:rPr lang="en-US" sz="4000" b="1" dirty="0" smtClean="0">
                <a:solidFill>
                  <a:srgbClr val="7030A0"/>
                </a:solidFill>
              </a:rPr>
              <a:t> </a:t>
            </a:r>
            <a:r>
              <a:rPr lang="en-US" sz="4000" b="1" dirty="0">
                <a:solidFill>
                  <a:srgbClr val="7030A0"/>
                </a:solidFill>
              </a:rPr>
              <a:t>H  Rom. 10:17</a:t>
            </a:r>
          </a:p>
          <a:p>
            <a:r>
              <a:rPr lang="en-US" sz="4000" b="1" dirty="0">
                <a:solidFill>
                  <a:srgbClr val="7030A0"/>
                </a:solidFill>
              </a:rPr>
              <a:t>       B  John 8:24</a:t>
            </a:r>
          </a:p>
          <a:p>
            <a:r>
              <a:rPr lang="en-US" sz="4000" b="1" dirty="0">
                <a:solidFill>
                  <a:srgbClr val="7030A0"/>
                </a:solidFill>
              </a:rPr>
              <a:t>         R  Acts 17:30-31</a:t>
            </a:r>
          </a:p>
          <a:p>
            <a:r>
              <a:rPr lang="en-US" sz="4000" b="1" dirty="0">
                <a:solidFill>
                  <a:srgbClr val="7030A0"/>
                </a:solidFill>
              </a:rPr>
              <a:t>           C Matt. 10:32-33</a:t>
            </a:r>
          </a:p>
          <a:p>
            <a:r>
              <a:rPr lang="en-US" sz="4000" b="1" dirty="0">
                <a:solidFill>
                  <a:srgbClr val="7030A0"/>
                </a:solidFill>
              </a:rPr>
              <a:t>             B Acts 22:16</a:t>
            </a:r>
          </a:p>
          <a:p>
            <a:r>
              <a:rPr lang="en-US" sz="4000" b="1" dirty="0">
                <a:solidFill>
                  <a:srgbClr val="7030A0"/>
                </a:solidFill>
              </a:rPr>
              <a:t>                                  Be faithful!  Rev. 2:10</a:t>
            </a:r>
            <a:endParaRPr lang="en-US" sz="4000" dirty="0"/>
          </a:p>
        </p:txBody>
      </p:sp>
    </p:spTree>
    <p:extLst>
      <p:ext uri="{BB962C8B-B14F-4D97-AF65-F5344CB8AC3E}">
        <p14:creationId xmlns:p14="http://schemas.microsoft.com/office/powerpoint/2010/main" val="1771981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286" y="626608"/>
            <a:ext cx="11800114" cy="6057220"/>
          </a:xfrm>
        </p:spPr>
        <p:txBody>
          <a:bodyPr/>
          <a:lstStyle/>
          <a:p>
            <a:r>
              <a:rPr lang="en-US" sz="4000" dirty="0" smtClean="0"/>
              <a:t>Romans 6:16-18  </a:t>
            </a:r>
            <a:endParaRPr lang="en-US" sz="4000" b="1" dirty="0"/>
          </a:p>
          <a:p>
            <a:r>
              <a:rPr lang="en-US" sz="4000" baseline="30000" dirty="0"/>
              <a:t>16 </a:t>
            </a:r>
            <a:r>
              <a:rPr lang="en-US" sz="4000" dirty="0"/>
              <a:t>Know ye not, that </a:t>
            </a:r>
            <a:r>
              <a:rPr lang="en-US" sz="4000" i="1" u="sng" dirty="0">
                <a:solidFill>
                  <a:srgbClr val="7030A0"/>
                </a:solidFill>
              </a:rPr>
              <a:t>to whom ye yield yourselves servants to obey</a:t>
            </a:r>
            <a:r>
              <a:rPr lang="en-US" sz="4000" dirty="0"/>
              <a:t>, his servants ye are to whom ye obey; whether of sin unto death, or of obedience unto righteousness?</a:t>
            </a:r>
          </a:p>
          <a:p>
            <a:r>
              <a:rPr lang="en-US" sz="4000" baseline="30000" dirty="0"/>
              <a:t>17 </a:t>
            </a:r>
            <a:r>
              <a:rPr lang="en-US" sz="4000" dirty="0"/>
              <a:t>But God be thanked, that ye were the servants of sin, but ye have obeyed from the heart that form of doctrine which was delivered you.</a:t>
            </a:r>
          </a:p>
          <a:p>
            <a:r>
              <a:rPr lang="en-US" sz="4000" baseline="30000" dirty="0"/>
              <a:t>18 </a:t>
            </a:r>
            <a:r>
              <a:rPr lang="en-US" sz="4000" dirty="0"/>
              <a:t>Being then made free from sin, ye became the servants of righteousness.</a:t>
            </a:r>
          </a:p>
          <a:p>
            <a:endParaRPr lang="en-US" dirty="0"/>
          </a:p>
        </p:txBody>
      </p:sp>
    </p:spTree>
    <p:extLst>
      <p:ext uri="{BB962C8B-B14F-4D97-AF65-F5344CB8AC3E}">
        <p14:creationId xmlns:p14="http://schemas.microsoft.com/office/powerpoint/2010/main" val="916721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dirty="0" smtClean="0">
                <a:solidFill>
                  <a:srgbClr val="7030A0"/>
                </a:solidFill>
              </a:rPr>
              <a:t>LUKE 8:4-15</a:t>
            </a:r>
            <a:endParaRPr lang="en-US" sz="5400" b="1" dirty="0">
              <a:solidFill>
                <a:srgbClr val="7030A0"/>
              </a:solidFill>
            </a:endParaRPr>
          </a:p>
        </p:txBody>
      </p:sp>
      <p:sp>
        <p:nvSpPr>
          <p:cNvPr id="3" name="Content Placeholder 2"/>
          <p:cNvSpPr>
            <a:spLocks noGrp="1"/>
          </p:cNvSpPr>
          <p:nvPr>
            <p:ph idx="1"/>
          </p:nvPr>
        </p:nvSpPr>
        <p:spPr/>
        <p:txBody>
          <a:bodyPr>
            <a:normAutofit/>
          </a:bodyPr>
          <a:lstStyle/>
          <a:p>
            <a:r>
              <a:rPr lang="en-US" sz="6600" b="1" dirty="0" smtClean="0">
                <a:solidFill>
                  <a:srgbClr val="FF0000"/>
                </a:solidFill>
              </a:rPr>
              <a:t>THEN COMETH THE DEVIL</a:t>
            </a:r>
            <a:endParaRPr lang="en-US" sz="6600" b="1" dirty="0">
              <a:solidFill>
                <a:srgbClr val="FF0000"/>
              </a:solidFill>
            </a:endParaRPr>
          </a:p>
        </p:txBody>
      </p:sp>
    </p:spTree>
    <p:extLst>
      <p:ext uri="{BB962C8B-B14F-4D97-AF65-F5344CB8AC3E}">
        <p14:creationId xmlns:p14="http://schemas.microsoft.com/office/powerpoint/2010/main" val="103742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5425"/>
            <a:ext cx="12192000" cy="6458404"/>
          </a:xfrm>
        </p:spPr>
        <p:txBody>
          <a:bodyPr>
            <a:noAutofit/>
          </a:bodyPr>
          <a:lstStyle/>
          <a:p>
            <a:r>
              <a:rPr lang="en-US" sz="3200" baseline="30000" dirty="0" smtClean="0"/>
              <a:t>4 </a:t>
            </a:r>
            <a:r>
              <a:rPr lang="en-US" sz="3200" dirty="0" smtClean="0"/>
              <a:t>And when much people were gathered together, and were come to him out of every city, he </a:t>
            </a:r>
            <a:r>
              <a:rPr lang="en-US" sz="3200" dirty="0" err="1" smtClean="0"/>
              <a:t>spake</a:t>
            </a:r>
            <a:r>
              <a:rPr lang="en-US" sz="3200" dirty="0" smtClean="0"/>
              <a:t> by a parable:</a:t>
            </a:r>
          </a:p>
          <a:p>
            <a:r>
              <a:rPr lang="en-US" sz="3200" baseline="30000" dirty="0" smtClean="0"/>
              <a:t>5 </a:t>
            </a:r>
            <a:r>
              <a:rPr lang="en-US" sz="3200" dirty="0" smtClean="0"/>
              <a:t>A sower went out to sow his seed: and as he sowed, some fell by the way side; and it was trodden down, and the fowls of the air devoured it.</a:t>
            </a:r>
          </a:p>
          <a:p>
            <a:r>
              <a:rPr lang="en-US" sz="3200" baseline="30000" dirty="0" smtClean="0"/>
              <a:t>6 </a:t>
            </a:r>
            <a:r>
              <a:rPr lang="en-US" sz="3200" dirty="0" smtClean="0"/>
              <a:t>And some fell upon a rock; and as soon as it was sprung up, it withered away, because it lacked moisture.</a:t>
            </a:r>
          </a:p>
          <a:p>
            <a:r>
              <a:rPr lang="en-US" sz="3200" baseline="30000" dirty="0" smtClean="0"/>
              <a:t>7 </a:t>
            </a:r>
            <a:r>
              <a:rPr lang="en-US" sz="3200" dirty="0" smtClean="0"/>
              <a:t>And some fell among thorns; and the thorns sprang up with it, and choked it.</a:t>
            </a:r>
          </a:p>
          <a:p>
            <a:r>
              <a:rPr lang="en-US" sz="3200" baseline="30000" dirty="0" smtClean="0"/>
              <a:t>8 </a:t>
            </a:r>
            <a:r>
              <a:rPr lang="en-US" sz="3200" dirty="0" smtClean="0"/>
              <a:t>And other fell on good ground, and sprang up, and bare fruit an hundredfold. And when he had said these things, he cried, He that hath ears to hear, let him hear.</a:t>
            </a:r>
          </a:p>
          <a:p>
            <a:r>
              <a:rPr lang="en-US" sz="3200" baseline="30000" dirty="0" smtClean="0"/>
              <a:t>9 </a:t>
            </a:r>
            <a:r>
              <a:rPr lang="en-US" sz="3200" dirty="0" smtClean="0"/>
              <a:t>And his disciples asked him, saying, What might this parable be?</a:t>
            </a:r>
          </a:p>
          <a:p>
            <a:endParaRPr lang="en-US" sz="3200" dirty="0"/>
          </a:p>
        </p:txBody>
      </p:sp>
    </p:spTree>
    <p:extLst>
      <p:ext uri="{BB962C8B-B14F-4D97-AF65-F5344CB8AC3E}">
        <p14:creationId xmlns:p14="http://schemas.microsoft.com/office/powerpoint/2010/main" val="2523301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41514"/>
            <a:ext cx="12061370" cy="6716486"/>
          </a:xfrm>
        </p:spPr>
        <p:txBody>
          <a:bodyPr>
            <a:normAutofit/>
          </a:bodyPr>
          <a:lstStyle/>
          <a:p>
            <a:r>
              <a:rPr lang="en-US" baseline="30000" dirty="0" smtClean="0"/>
              <a:t>10 </a:t>
            </a:r>
            <a:r>
              <a:rPr lang="en-US" dirty="0" smtClean="0"/>
              <a:t>And he said, Unto you it is given to know the mysteries of the kingdom of God: but to others in parables; that seeing they might not see, and hearing they might not understand.</a:t>
            </a:r>
          </a:p>
          <a:p>
            <a:r>
              <a:rPr lang="en-US" baseline="30000" dirty="0" smtClean="0"/>
              <a:t>11 </a:t>
            </a:r>
            <a:r>
              <a:rPr lang="en-US" dirty="0" smtClean="0"/>
              <a:t>Now the parable is this: The seed is the word of God.</a:t>
            </a:r>
          </a:p>
          <a:p>
            <a:r>
              <a:rPr lang="en-US" baseline="30000" dirty="0" smtClean="0"/>
              <a:t>12 </a:t>
            </a:r>
            <a:r>
              <a:rPr lang="en-US" dirty="0" smtClean="0"/>
              <a:t>Those by the way side are they that hear; </a:t>
            </a:r>
            <a:r>
              <a:rPr lang="en-US" sz="4000" b="1" i="1" u="sng" dirty="0" smtClean="0">
                <a:solidFill>
                  <a:srgbClr val="FF0000"/>
                </a:solidFill>
              </a:rPr>
              <a:t>then cometh the devil</a:t>
            </a:r>
            <a:r>
              <a:rPr lang="en-US" dirty="0" smtClean="0"/>
              <a:t>, and taketh away the word out of their hearts, lest they should believe and be saved.</a:t>
            </a:r>
          </a:p>
          <a:p>
            <a:r>
              <a:rPr lang="en-US" baseline="30000" dirty="0" smtClean="0"/>
              <a:t>13 </a:t>
            </a:r>
            <a:r>
              <a:rPr lang="en-US" dirty="0" smtClean="0"/>
              <a:t>They on the rock are they, which, when they hear, receive the word with joy; and these have no root, which for a while believe, and in time of temptation fall away.</a:t>
            </a:r>
          </a:p>
          <a:p>
            <a:r>
              <a:rPr lang="en-US" baseline="30000" dirty="0" smtClean="0"/>
              <a:t>14 </a:t>
            </a:r>
            <a:r>
              <a:rPr lang="en-US" dirty="0" smtClean="0"/>
              <a:t>And that which fell among thorns are they, which, when they have heard, go forth, and are choked with cares and riches and pleasures of this life, and bring no fruit to perfection.</a:t>
            </a:r>
          </a:p>
          <a:p>
            <a:r>
              <a:rPr lang="en-US" baseline="30000" dirty="0" smtClean="0"/>
              <a:t>15 </a:t>
            </a:r>
            <a:r>
              <a:rPr lang="en-US" dirty="0" smtClean="0"/>
              <a:t>But that on the good ground are they, which in an honest and good heart, having heard the word, keep it, and bring forth fruit with patience</a:t>
            </a:r>
          </a:p>
          <a:p>
            <a:endParaRPr lang="en-US" dirty="0"/>
          </a:p>
        </p:txBody>
      </p:sp>
    </p:spTree>
    <p:extLst>
      <p:ext uri="{BB962C8B-B14F-4D97-AF65-F5344CB8AC3E}">
        <p14:creationId xmlns:p14="http://schemas.microsoft.com/office/powerpoint/2010/main" val="2441660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00B050"/>
                </a:solidFill>
              </a:rPr>
              <a:t>What the devil wants to do:</a:t>
            </a:r>
            <a:endParaRPr lang="en-US" b="1" u="sng" dirty="0">
              <a:solidFill>
                <a:srgbClr val="00B050"/>
              </a:solidFill>
            </a:endParaRPr>
          </a:p>
        </p:txBody>
      </p:sp>
      <p:sp>
        <p:nvSpPr>
          <p:cNvPr id="3" name="Content Placeholder 2"/>
          <p:cNvSpPr>
            <a:spLocks noGrp="1"/>
          </p:cNvSpPr>
          <p:nvPr>
            <p:ph idx="1"/>
          </p:nvPr>
        </p:nvSpPr>
        <p:spPr/>
        <p:txBody>
          <a:bodyPr/>
          <a:lstStyle/>
          <a:p>
            <a:r>
              <a:rPr lang="en-US" dirty="0" smtClean="0"/>
              <a:t>1.  The devil wants you to be defeated.</a:t>
            </a:r>
          </a:p>
          <a:p>
            <a:r>
              <a:rPr lang="en-US" dirty="0" smtClean="0"/>
              <a:t>2.  The devil wants you to struggle through your entire life.</a:t>
            </a:r>
          </a:p>
          <a:p>
            <a:r>
              <a:rPr lang="en-US" dirty="0" smtClean="0"/>
              <a:t>3.  The devil wants you to be sick, depressed, down in the dumps, glum, and miserable.</a:t>
            </a:r>
          </a:p>
          <a:p>
            <a:r>
              <a:rPr lang="en-US" dirty="0" smtClean="0"/>
              <a:t>4.  The devil wants you to feel like you will never hit the target with your life.</a:t>
            </a:r>
          </a:p>
          <a:p>
            <a:r>
              <a:rPr lang="en-US" dirty="0"/>
              <a:t> </a:t>
            </a:r>
            <a:r>
              <a:rPr lang="en-US" dirty="0" smtClean="0"/>
              <a:t>   But Jesus wants to give you a life that is unrivaled, unequaled, matchless, incomparable, richly loaded, and overflowing with  life to </a:t>
            </a:r>
          </a:p>
          <a:p>
            <a:r>
              <a:rPr lang="en-US" dirty="0" smtClean="0"/>
              <a:t>the ultimate maximum!  </a:t>
            </a:r>
          </a:p>
        </p:txBody>
      </p:sp>
    </p:spTree>
    <p:extLst>
      <p:ext uri="{BB962C8B-B14F-4D97-AF65-F5344CB8AC3E}">
        <p14:creationId xmlns:p14="http://schemas.microsoft.com/office/powerpoint/2010/main" val="3430416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Then Cometh the Devil</a:t>
            </a:r>
            <a:endParaRPr lang="en-US" dirty="0"/>
          </a:p>
        </p:txBody>
      </p:sp>
      <p:sp>
        <p:nvSpPr>
          <p:cNvPr id="3" name="Content Placeholder 2"/>
          <p:cNvSpPr>
            <a:spLocks noGrp="1"/>
          </p:cNvSpPr>
          <p:nvPr>
            <p:ph idx="1"/>
          </p:nvPr>
        </p:nvSpPr>
        <p:spPr>
          <a:xfrm>
            <a:off x="0" y="1284514"/>
            <a:ext cx="12192000" cy="5497286"/>
          </a:xfrm>
        </p:spPr>
        <p:txBody>
          <a:bodyPr>
            <a:noAutofit/>
          </a:bodyPr>
          <a:lstStyle/>
          <a:p>
            <a:r>
              <a:rPr lang="en-US" sz="4000" dirty="0" smtClean="0"/>
              <a:t>1.  The Bible declares that the Devil is real..Gen.3-Rev.22</a:t>
            </a:r>
          </a:p>
          <a:p>
            <a:r>
              <a:rPr lang="en-US" sz="4000" dirty="0" smtClean="0"/>
              <a:t>2.  He is the Adversary, the enemy of man.  I Pet. 5:8</a:t>
            </a:r>
          </a:p>
          <a:p>
            <a:r>
              <a:rPr lang="en-US" sz="4000" dirty="0" smtClean="0"/>
              <a:t>3.  His objective is to Destroy man (us) eternally!.  </a:t>
            </a:r>
          </a:p>
          <a:p>
            <a:r>
              <a:rPr lang="en-US" sz="4000" dirty="0"/>
              <a:t> </a:t>
            </a:r>
            <a:r>
              <a:rPr lang="en-US" sz="4000" dirty="0" smtClean="0"/>
              <a:t>     a)He is powerful and deceptive.  Eph. 6:11-2</a:t>
            </a:r>
          </a:p>
          <a:p>
            <a:r>
              <a:rPr lang="en-US" sz="4000" dirty="0"/>
              <a:t> </a:t>
            </a:r>
            <a:r>
              <a:rPr lang="en-US" sz="4000" dirty="0" smtClean="0"/>
              <a:t>     b)His power is seen in that he got such great </a:t>
            </a:r>
            <a:r>
              <a:rPr lang="en-US" sz="4000" dirty="0"/>
              <a:t> </a:t>
            </a:r>
            <a:r>
              <a:rPr lang="en-US" sz="4000" dirty="0" smtClean="0"/>
              <a:t>people  as </a:t>
            </a:r>
          </a:p>
          <a:p>
            <a:r>
              <a:rPr lang="en-US" sz="4000" dirty="0">
                <a:solidFill>
                  <a:srgbClr val="FF0000"/>
                </a:solidFill>
              </a:rPr>
              <a:t> </a:t>
            </a:r>
            <a:r>
              <a:rPr lang="en-US" sz="4000" dirty="0" smtClean="0">
                <a:solidFill>
                  <a:srgbClr val="FF0000"/>
                </a:solidFill>
              </a:rPr>
              <a:t>         Adam &amp; Eve –Abraham – Moses – David -   to sin</a:t>
            </a:r>
          </a:p>
        </p:txBody>
      </p:sp>
    </p:spTree>
    <p:extLst>
      <p:ext uri="{BB962C8B-B14F-4D97-AF65-F5344CB8AC3E}">
        <p14:creationId xmlns:p14="http://schemas.microsoft.com/office/powerpoint/2010/main" val="3319210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u="sng" dirty="0" smtClean="0">
                <a:solidFill>
                  <a:srgbClr val="00B0F0"/>
                </a:solidFill>
              </a:rPr>
              <a:t> </a:t>
            </a:r>
            <a:r>
              <a:rPr lang="en-US" b="1" i="1" u="sng" dirty="0">
                <a:solidFill>
                  <a:srgbClr val="00B050"/>
                </a:solidFill>
              </a:rPr>
              <a:t>Look what the devil did to Adam and </a:t>
            </a:r>
            <a:r>
              <a:rPr lang="en-US" b="1" i="1" u="sng" dirty="0" err="1">
                <a:solidFill>
                  <a:srgbClr val="00B050"/>
                </a:solidFill>
              </a:rPr>
              <a:t>Eve</a:t>
            </a:r>
            <a:r>
              <a:rPr lang="en-US" b="1" i="1" u="sng" dirty="0" err="1" smtClean="0">
                <a:solidFill>
                  <a:srgbClr val="00B050"/>
                </a:solidFill>
              </a:rPr>
              <a:t>..Then</a:t>
            </a:r>
            <a:r>
              <a:rPr lang="en-US" b="1" i="1" u="sng" dirty="0" smtClean="0">
                <a:solidFill>
                  <a:srgbClr val="00B050"/>
                </a:solidFill>
              </a:rPr>
              <a:t/>
            </a:r>
            <a:br>
              <a:rPr lang="en-US" b="1" i="1" u="sng" dirty="0" smtClean="0">
                <a:solidFill>
                  <a:srgbClr val="00B050"/>
                </a:solidFill>
              </a:rPr>
            </a:br>
            <a:r>
              <a:rPr lang="en-US" b="1" i="1" u="sng" dirty="0" smtClean="0">
                <a:solidFill>
                  <a:srgbClr val="00B050"/>
                </a:solidFill>
              </a:rPr>
              <a:t>cometh the devil…</a:t>
            </a:r>
            <a:endParaRPr lang="en-US" i="1" dirty="0">
              <a:solidFill>
                <a:srgbClr val="00B050"/>
              </a:solidFill>
            </a:endParaRPr>
          </a:p>
        </p:txBody>
      </p:sp>
      <p:sp>
        <p:nvSpPr>
          <p:cNvPr id="3" name="Content Placeholder 2"/>
          <p:cNvSpPr>
            <a:spLocks noGrp="1"/>
          </p:cNvSpPr>
          <p:nvPr>
            <p:ph idx="1"/>
          </p:nvPr>
        </p:nvSpPr>
        <p:spPr>
          <a:xfrm>
            <a:off x="838200" y="1825624"/>
            <a:ext cx="10515600" cy="5032375"/>
          </a:xfrm>
        </p:spPr>
        <p:txBody>
          <a:bodyPr>
            <a:normAutofit fontScale="77500" lnSpcReduction="20000"/>
          </a:bodyPr>
          <a:lstStyle/>
          <a:p>
            <a:r>
              <a:rPr lang="en-US" sz="3400" dirty="0" smtClean="0"/>
              <a:t>Gen. 3:1</a:t>
            </a:r>
            <a:r>
              <a:rPr lang="en-US" sz="3400" dirty="0"/>
              <a:t> Now the serpent was more </a:t>
            </a:r>
            <a:r>
              <a:rPr lang="en-US" sz="3400" dirty="0" err="1"/>
              <a:t>subtil</a:t>
            </a:r>
            <a:r>
              <a:rPr lang="en-US" sz="3400" dirty="0"/>
              <a:t> than any beast of the field which the </a:t>
            </a:r>
            <a:r>
              <a:rPr lang="en-US" sz="3400" cap="small" dirty="0"/>
              <a:t>Lord</a:t>
            </a:r>
            <a:r>
              <a:rPr lang="en-US" sz="3400" dirty="0"/>
              <a:t> God had made. And he said unto the woman, Yea, hath God said, Ye shall not eat of every tree of the garden?</a:t>
            </a:r>
          </a:p>
          <a:p>
            <a:r>
              <a:rPr lang="en-US" sz="3400" baseline="30000" dirty="0"/>
              <a:t>2 </a:t>
            </a:r>
            <a:r>
              <a:rPr lang="en-US" sz="3400" dirty="0"/>
              <a:t>And the woman said unto the serpent, We may eat of the fruit of the trees of the garden:</a:t>
            </a:r>
          </a:p>
          <a:p>
            <a:r>
              <a:rPr lang="en-US" sz="3400" baseline="30000" dirty="0"/>
              <a:t>3 </a:t>
            </a:r>
            <a:r>
              <a:rPr lang="en-US" sz="3400" dirty="0"/>
              <a:t>But of the fruit of the tree which is in the midst of the garden, God hath said, Ye shall not eat of it, neither shall ye touch it, </a:t>
            </a:r>
            <a:r>
              <a:rPr lang="en-US" sz="3400" b="1" dirty="0">
                <a:solidFill>
                  <a:srgbClr val="7030A0"/>
                </a:solidFill>
              </a:rPr>
              <a:t>lest ye die.</a:t>
            </a:r>
          </a:p>
          <a:p>
            <a:r>
              <a:rPr lang="en-US" sz="3400" baseline="30000" dirty="0"/>
              <a:t>4 </a:t>
            </a:r>
            <a:r>
              <a:rPr lang="en-US" sz="3400" dirty="0"/>
              <a:t>And the serpent said unto the woman, </a:t>
            </a:r>
            <a:r>
              <a:rPr lang="en-US" sz="4000" b="1" u="sng" dirty="0">
                <a:solidFill>
                  <a:srgbClr val="7030A0"/>
                </a:solidFill>
              </a:rPr>
              <a:t>Ye shall not surely die:</a:t>
            </a:r>
          </a:p>
          <a:p>
            <a:r>
              <a:rPr lang="en-US" sz="3400" baseline="30000" dirty="0"/>
              <a:t>5 </a:t>
            </a:r>
            <a:r>
              <a:rPr lang="en-US" sz="3400" dirty="0"/>
              <a:t>For God doth know that in the day ye eat thereof, then your eyes shall be opened, and ye shall be as gods, knowing good and evil.</a:t>
            </a:r>
          </a:p>
          <a:p>
            <a:r>
              <a:rPr lang="en-US" sz="3400" baseline="30000" dirty="0"/>
              <a:t>6 </a:t>
            </a:r>
            <a:r>
              <a:rPr lang="en-US" sz="3400" dirty="0"/>
              <a:t>And when the woman saw that the tree was </a:t>
            </a:r>
            <a:r>
              <a:rPr lang="en-US" sz="3400" b="1" u="sng" dirty="0">
                <a:solidFill>
                  <a:srgbClr val="7030A0"/>
                </a:solidFill>
              </a:rPr>
              <a:t>good for food, and that it was pleasant to the eyes</a:t>
            </a:r>
            <a:r>
              <a:rPr lang="en-US" sz="3400" dirty="0"/>
              <a:t>, and a tree to be desired to make one wise, she took of the fruit thereof, and did eat, and gave also unto her husband with her; and he did eat.</a:t>
            </a:r>
          </a:p>
          <a:p>
            <a:endParaRPr lang="en-US" dirty="0"/>
          </a:p>
        </p:txBody>
      </p:sp>
    </p:spTree>
    <p:extLst>
      <p:ext uri="{BB962C8B-B14F-4D97-AF65-F5344CB8AC3E}">
        <p14:creationId xmlns:p14="http://schemas.microsoft.com/office/powerpoint/2010/main" val="17104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00B050"/>
                </a:solidFill>
              </a:rPr>
              <a:t>Look what the devil did with Abraham</a:t>
            </a:r>
            <a:endParaRPr lang="en-US" b="1" i="1" u="sng" dirty="0">
              <a:solidFill>
                <a:srgbClr val="00B050"/>
              </a:solidFill>
            </a:endParaRPr>
          </a:p>
        </p:txBody>
      </p:sp>
      <p:sp>
        <p:nvSpPr>
          <p:cNvPr id="3" name="Content Placeholder 2"/>
          <p:cNvSpPr>
            <a:spLocks noGrp="1"/>
          </p:cNvSpPr>
          <p:nvPr>
            <p:ph idx="1"/>
          </p:nvPr>
        </p:nvSpPr>
        <p:spPr/>
        <p:txBody>
          <a:bodyPr>
            <a:normAutofit/>
          </a:bodyPr>
          <a:lstStyle/>
          <a:p>
            <a:r>
              <a:rPr lang="en-US" sz="4400" b="1" dirty="0" smtClean="0"/>
              <a:t>Abraham lied about Sarah his wife- twice</a:t>
            </a:r>
          </a:p>
          <a:p>
            <a:r>
              <a:rPr lang="en-US" sz="4400" b="1" dirty="0"/>
              <a:t> </a:t>
            </a:r>
            <a:r>
              <a:rPr lang="en-US" sz="4400" b="1" dirty="0" smtClean="0"/>
              <a:t>  1.  Gen. </a:t>
            </a:r>
            <a:r>
              <a:rPr lang="en-US" sz="4400" b="1" dirty="0" smtClean="0"/>
              <a:t>12:18,19  Pharaoh asked: “..why didst thou not tell me that she was thy wife? Why sadist thou, She is my sister?”</a:t>
            </a:r>
            <a:endParaRPr lang="en-US" sz="4400" b="1" dirty="0" smtClean="0"/>
          </a:p>
          <a:p>
            <a:r>
              <a:rPr lang="en-US" sz="4400" b="1" dirty="0"/>
              <a:t> </a:t>
            </a:r>
            <a:r>
              <a:rPr lang="en-US" sz="4400" b="1" dirty="0" smtClean="0"/>
              <a:t>  2.  Gen. </a:t>
            </a:r>
            <a:r>
              <a:rPr lang="en-US" sz="4400" b="1" dirty="0" smtClean="0"/>
              <a:t>20:2  He said to Abimelech king of </a:t>
            </a:r>
            <a:r>
              <a:rPr lang="en-US" sz="4400" b="1" dirty="0" err="1" smtClean="0"/>
              <a:t>Gerar</a:t>
            </a:r>
            <a:r>
              <a:rPr lang="en-US" sz="4400" b="1" dirty="0" smtClean="0"/>
              <a:t>…”She is my sister.”                                                                                                                                </a:t>
            </a:r>
            <a:endParaRPr lang="en-US" sz="4400" b="1" dirty="0"/>
          </a:p>
        </p:txBody>
      </p:sp>
    </p:spTree>
    <p:extLst>
      <p:ext uri="{BB962C8B-B14F-4D97-AF65-F5344CB8AC3E}">
        <p14:creationId xmlns:p14="http://schemas.microsoft.com/office/powerpoint/2010/main" val="2574854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1187</Words>
  <Application>Microsoft Office PowerPoint</Application>
  <PresentationFormat>Widescreen</PresentationFormat>
  <Paragraphs>123</Paragraphs>
  <Slides>22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Then Cometh the devil</vt:lpstr>
      <vt:lpstr>PowerPoint Presentation</vt:lpstr>
      <vt:lpstr>                   LUKE 8:4-15</vt:lpstr>
      <vt:lpstr>PowerPoint Presentation</vt:lpstr>
      <vt:lpstr>PowerPoint Presentation</vt:lpstr>
      <vt:lpstr>What the devil wants to do:</vt:lpstr>
      <vt:lpstr>.. Then Cometh the Devil</vt:lpstr>
      <vt:lpstr>  Look what the devil did to Adam and Eve..Then cometh the devil…</vt:lpstr>
      <vt:lpstr>Look what the devil did with Abraham</vt:lpstr>
      <vt:lpstr>Look what the devil did to Moses</vt:lpstr>
      <vt:lpstr>Look what the devil did to David..</vt:lpstr>
      <vt:lpstr>The Devil ..and his servants…are Powerful!</vt:lpstr>
      <vt:lpstr>PowerPoint Presentation</vt:lpstr>
      <vt:lpstr>When Some Men Have Poverty   --Then cometh the devil</vt:lpstr>
      <vt:lpstr>When Men are Weak—Then cometh the Devil</vt:lpstr>
      <vt:lpstr>When Men are strong..Then cometh the devil</vt:lpstr>
      <vt:lpstr>When the church has success—Then cometh the devil..</vt:lpstr>
      <vt:lpstr>When A person is determined to correct sin…then cometh the devil</vt:lpstr>
      <vt:lpstr>When People  assemble to Worship— Then cometh the devil..</vt:lpstr>
      <vt:lpstr>When one decides to be baptized… then cometh the devil…</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16</cp:revision>
  <cp:lastPrinted>2016-02-07T04:40:27Z</cp:lastPrinted>
  <dcterms:created xsi:type="dcterms:W3CDTF">2016-02-03T03:28:27Z</dcterms:created>
  <dcterms:modified xsi:type="dcterms:W3CDTF">2016-02-07T04:41:50Z</dcterms:modified>
</cp:coreProperties>
</file>