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56" r:id="rId2"/>
    <p:sldId id="320" r:id="rId3"/>
    <p:sldId id="321" r:id="rId4"/>
    <p:sldId id="335" r:id="rId5"/>
    <p:sldId id="322" r:id="rId6"/>
    <p:sldId id="323" r:id="rId7"/>
    <p:sldId id="324" r:id="rId8"/>
    <p:sldId id="325" r:id="rId9"/>
    <p:sldId id="326" r:id="rId10"/>
    <p:sldId id="277" r:id="rId11"/>
    <p:sldId id="327" r:id="rId12"/>
    <p:sldId id="328" r:id="rId13"/>
    <p:sldId id="314" r:id="rId14"/>
    <p:sldId id="332" r:id="rId15"/>
    <p:sldId id="329" r:id="rId16"/>
    <p:sldId id="333" r:id="rId17"/>
    <p:sldId id="315" r:id="rId18"/>
    <p:sldId id="281" r:id="rId19"/>
    <p:sldId id="282" r:id="rId20"/>
    <p:sldId id="283" r:id="rId21"/>
    <p:sldId id="284" r:id="rId22"/>
    <p:sldId id="301" r:id="rId23"/>
    <p:sldId id="285" r:id="rId24"/>
    <p:sldId id="308" r:id="rId25"/>
    <p:sldId id="318" r:id="rId26"/>
    <p:sldId id="292" r:id="rId27"/>
    <p:sldId id="291" r:id="rId28"/>
    <p:sldId id="310" r:id="rId29"/>
    <p:sldId id="313" r:id="rId30"/>
    <p:sldId id="289" r:id="rId31"/>
    <p:sldId id="312" r:id="rId32"/>
    <p:sldId id="331" r:id="rId33"/>
    <p:sldId id="330" r:id="rId34"/>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AFA93AC4-A3E5-480E-B90C-CF62F228EB3A}" type="datetimeFigureOut">
              <a:rPr lang="en-US" smtClean="0"/>
              <a:t>10/27/2019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7580DDDD-B00A-4B3E-B79A-DB16E0B11D1F}" type="slidenum">
              <a:rPr lang="en-US" smtClean="0"/>
              <a:t>‹#›</a:t>
            </a:fld>
            <a:endParaRPr lang="en-US"/>
          </a:p>
        </p:txBody>
      </p:sp>
    </p:spTree>
    <p:extLst>
      <p:ext uri="{BB962C8B-B14F-4D97-AF65-F5344CB8AC3E}">
        <p14:creationId xmlns:p14="http://schemas.microsoft.com/office/powerpoint/2010/main" val="23012090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1548-1517-4464-964F-A21CD7CE9B3D}"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81144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1548-1517-4464-964F-A21CD7CE9B3D}"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358777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1548-1517-4464-964F-A21CD7CE9B3D}"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318187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1548-1517-4464-964F-A21CD7CE9B3D}"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194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1548-1517-4464-964F-A21CD7CE9B3D}" type="datetimeFigureOut">
              <a:rPr lang="en-US" smtClean="0"/>
              <a:t>10/27/2019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247159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1548-1517-4464-964F-A21CD7CE9B3D}"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260664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1548-1517-4464-964F-A21CD7CE9B3D}" type="datetimeFigureOut">
              <a:rPr lang="en-US" smtClean="0"/>
              <a:t>10/27/2019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43847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1548-1517-4464-964F-A21CD7CE9B3D}" type="datetimeFigureOut">
              <a:rPr lang="en-US" smtClean="0"/>
              <a:t>10/27/2019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91496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1548-1517-4464-964F-A21CD7CE9B3D}" type="datetimeFigureOut">
              <a:rPr lang="en-US" smtClean="0"/>
              <a:t>10/27/2019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182377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1548-1517-4464-964F-A21CD7CE9B3D}"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3064188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1548-1517-4464-964F-A21CD7CE9B3D}" type="datetimeFigureOut">
              <a:rPr lang="en-US" smtClean="0"/>
              <a:t>10/27/2019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11D5EF-DEF6-410D-86D1-7EF2EBC30274}" type="slidenum">
              <a:rPr lang="en-US" smtClean="0"/>
              <a:t>‹#›</a:t>
            </a:fld>
            <a:endParaRPr lang="en-US"/>
          </a:p>
        </p:txBody>
      </p:sp>
    </p:spTree>
    <p:extLst>
      <p:ext uri="{BB962C8B-B14F-4D97-AF65-F5344CB8AC3E}">
        <p14:creationId xmlns:p14="http://schemas.microsoft.com/office/powerpoint/2010/main" val="16477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1548-1517-4464-964F-A21CD7CE9B3D}" type="datetimeFigureOut">
              <a:rPr lang="en-US" smtClean="0"/>
              <a:t>10/27/2019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1D5EF-DEF6-410D-86D1-7EF2EBC30274}" type="slidenum">
              <a:rPr lang="en-US" smtClean="0"/>
              <a:t>‹#›</a:t>
            </a:fld>
            <a:endParaRPr lang="en-US"/>
          </a:p>
        </p:txBody>
      </p:sp>
    </p:spTree>
    <p:extLst>
      <p:ext uri="{BB962C8B-B14F-4D97-AF65-F5344CB8AC3E}">
        <p14:creationId xmlns:p14="http://schemas.microsoft.com/office/powerpoint/2010/main" val="1007994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solidFill>
                  <a:srgbClr val="FF0000"/>
                </a:solidFill>
              </a:rPr>
              <a:t>Counting Your Blessings</a:t>
            </a:r>
            <a:endParaRPr lang="en-US" sz="7200"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8176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0"/>
            <a:ext cx="11973791" cy="6858000"/>
          </a:xfrm>
        </p:spPr>
        <p:txBody>
          <a:bodyPr>
            <a:normAutofit/>
          </a:bodyPr>
          <a:lstStyle/>
          <a:p>
            <a:r>
              <a:rPr lang="en-US" sz="4800" b="1" u="sng" dirty="0" smtClean="0">
                <a:solidFill>
                  <a:srgbClr val="FF0000"/>
                </a:solidFill>
                <a:effectLst>
                  <a:outerShdw blurRad="38100" dist="38100" dir="2700000" algn="tl">
                    <a:srgbClr val="000000">
                      <a:alpha val="43137"/>
                    </a:srgbClr>
                  </a:outerShdw>
                </a:effectLst>
              </a:rPr>
              <a:t>To ..CHRIST UPON THE CROSS</a:t>
            </a:r>
          </a:p>
          <a:p>
            <a:r>
              <a:rPr lang="en-US" sz="3600" dirty="0" smtClean="0">
                <a:effectLst/>
              </a:rPr>
              <a:t>.We see Him, Hanging on a Cross,  He hung there for about 6 hours,</a:t>
            </a:r>
          </a:p>
          <a:p>
            <a:r>
              <a:rPr lang="en-US" sz="3600" dirty="0" smtClean="0"/>
              <a:t> What do we see?</a:t>
            </a:r>
            <a:r>
              <a:rPr lang="en-US" sz="3600" dirty="0" smtClean="0">
                <a:effectLst/>
              </a:rPr>
              <a:t> </a:t>
            </a:r>
          </a:p>
          <a:p>
            <a:endParaRPr lang="en-US" sz="3600" dirty="0" smtClean="0">
              <a:effectLst/>
            </a:endParaRPr>
          </a:p>
          <a:p>
            <a:r>
              <a:rPr lang="en-US" sz="3600" dirty="0" smtClean="0">
                <a:effectLst/>
              </a:rPr>
              <a:t>It was the custom of those days that the accusation under which men were condemned should, in every case, be posted above their heads</a:t>
            </a:r>
            <a:endParaRPr lang="en-US" sz="3600" dirty="0"/>
          </a:p>
          <a:p>
            <a:endParaRPr lang="en-US" dirty="0" smtClean="0">
              <a:effectLst/>
            </a:endParaRPr>
          </a:p>
          <a:p>
            <a:endParaRPr lang="en-US" dirty="0"/>
          </a:p>
        </p:txBody>
      </p:sp>
    </p:spTree>
    <p:extLst>
      <p:ext uri="{BB962C8B-B14F-4D97-AF65-F5344CB8AC3E}">
        <p14:creationId xmlns:p14="http://schemas.microsoft.com/office/powerpoint/2010/main" val="95098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heel(1)">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72736"/>
            <a:ext cx="12108873" cy="6785264"/>
          </a:xfrm>
        </p:spPr>
        <p:txBody>
          <a:bodyPr>
            <a:normAutofit lnSpcReduction="10000"/>
          </a:bodyPr>
          <a:lstStyle/>
          <a:p>
            <a:r>
              <a:rPr lang="en-US" sz="3600" b="1" dirty="0">
                <a:solidFill>
                  <a:srgbClr val="FF0000"/>
                </a:solidFill>
              </a:rPr>
              <a:t> </a:t>
            </a:r>
            <a:r>
              <a:rPr lang="en-US" sz="3600" b="1" dirty="0" smtClean="0">
                <a:solidFill>
                  <a:srgbClr val="FF0000"/>
                </a:solidFill>
              </a:rPr>
              <a:t> </a:t>
            </a:r>
            <a:r>
              <a:rPr lang="en-US" sz="3600" b="1" dirty="0" err="1" smtClean="0">
                <a:solidFill>
                  <a:srgbClr val="FF0000"/>
                </a:solidFill>
              </a:rPr>
              <a:t>Cf</a:t>
            </a:r>
            <a:r>
              <a:rPr lang="en-US" sz="3600" b="1" dirty="0" smtClean="0">
                <a:solidFill>
                  <a:srgbClr val="FF0000"/>
                </a:solidFill>
              </a:rPr>
              <a:t>,  John 19:19-22</a:t>
            </a:r>
            <a:endParaRPr lang="en-US" sz="3600" b="1" dirty="0" smtClean="0">
              <a:solidFill>
                <a:srgbClr val="FF0000"/>
              </a:solidFill>
              <a:effectLst/>
            </a:endParaRPr>
          </a:p>
          <a:p>
            <a:r>
              <a:rPr lang="en-US" sz="3600" b="1" dirty="0" smtClean="0">
                <a:solidFill>
                  <a:srgbClr val="FF0000"/>
                </a:solidFill>
              </a:rPr>
              <a:t>We see what Matthew saw</a:t>
            </a:r>
            <a:endParaRPr lang="en-US" sz="3600" b="1" dirty="0">
              <a:solidFill>
                <a:srgbClr val="FF0000"/>
              </a:solidFill>
            </a:endParaRPr>
          </a:p>
          <a:p>
            <a:r>
              <a:rPr lang="en-US" sz="3600" b="1" dirty="0" smtClean="0">
                <a:solidFill>
                  <a:srgbClr val="FF0000"/>
                </a:solidFill>
                <a:effectLst/>
              </a:rPr>
              <a:t>   Matthew: </a:t>
            </a:r>
            <a:r>
              <a:rPr lang="en-US" sz="3600" b="1" dirty="0" smtClean="0">
                <a:effectLst/>
              </a:rPr>
              <a:t>THIS IS JESUS THE KING OF THE JEWS</a:t>
            </a:r>
          </a:p>
          <a:p>
            <a:r>
              <a:rPr lang="en-US" sz="3600" b="1" dirty="0" smtClean="0"/>
              <a:t>We see what Mark saw</a:t>
            </a:r>
            <a:endParaRPr lang="en-US" sz="3600" b="1" dirty="0" smtClean="0">
              <a:effectLst/>
            </a:endParaRPr>
          </a:p>
          <a:p>
            <a:r>
              <a:rPr lang="en-US" sz="3600" b="1" dirty="0" smtClean="0">
                <a:solidFill>
                  <a:srgbClr val="00B0F0"/>
                </a:solidFill>
                <a:effectLst/>
              </a:rPr>
              <a:t>   Mark: </a:t>
            </a:r>
            <a:r>
              <a:rPr lang="en-US" sz="3600" b="1" dirty="0" smtClean="0">
                <a:effectLst/>
              </a:rPr>
              <a:t>THE KING OF THE JEWS</a:t>
            </a:r>
          </a:p>
          <a:p>
            <a:r>
              <a:rPr lang="en-US" sz="3600" b="1" dirty="0" smtClean="0"/>
              <a:t>We see what Luke saw</a:t>
            </a:r>
            <a:endParaRPr lang="en-US" sz="3600" b="1" dirty="0" smtClean="0">
              <a:effectLst/>
            </a:endParaRPr>
          </a:p>
          <a:p>
            <a:r>
              <a:rPr lang="en-US" sz="3600" b="1" dirty="0" smtClean="0">
                <a:solidFill>
                  <a:srgbClr val="002060"/>
                </a:solidFill>
                <a:effectLst/>
              </a:rPr>
              <a:t>  Luke: </a:t>
            </a:r>
            <a:r>
              <a:rPr lang="en-US" sz="3600" b="1" dirty="0" smtClean="0">
                <a:effectLst/>
              </a:rPr>
              <a:t>THIS IS THE KING OF THE JEWS</a:t>
            </a:r>
          </a:p>
          <a:p>
            <a:r>
              <a:rPr lang="en-US" sz="3600" b="1" dirty="0" smtClean="0"/>
              <a:t>We see what John saw.</a:t>
            </a:r>
            <a:endParaRPr lang="en-US" sz="3600" b="1" dirty="0" smtClean="0">
              <a:effectLst/>
            </a:endParaRPr>
          </a:p>
          <a:p>
            <a:r>
              <a:rPr lang="en-US" sz="3600" b="1" dirty="0" smtClean="0">
                <a:solidFill>
                  <a:srgbClr val="00B050"/>
                </a:solidFill>
                <a:effectLst/>
              </a:rPr>
              <a:t>  John: </a:t>
            </a:r>
            <a:r>
              <a:rPr lang="en-US" sz="3600" b="1" dirty="0" smtClean="0">
                <a:effectLst/>
              </a:rPr>
              <a:t>JESUS OF NAZARETH THE KING OF THE JEWS</a:t>
            </a:r>
          </a:p>
          <a:p>
            <a:r>
              <a:rPr lang="en-US" sz="3600" b="1" dirty="0" smtClean="0"/>
              <a:t>Thus, </a:t>
            </a:r>
          </a:p>
          <a:p>
            <a:endParaRPr lang="en-US" sz="3600" b="1" dirty="0" smtClean="0">
              <a:effectLst/>
            </a:endParaRPr>
          </a:p>
          <a:p>
            <a:r>
              <a:rPr lang="en-US" sz="3600" b="1" dirty="0" smtClean="0">
                <a:effectLst/>
              </a:rPr>
              <a:t>THIS IS JESUS OF NAZARETH THE KING OF THE JEWS</a:t>
            </a:r>
          </a:p>
          <a:p>
            <a:endParaRPr lang="en-US" dirty="0"/>
          </a:p>
        </p:txBody>
      </p:sp>
    </p:spTree>
    <p:extLst>
      <p:ext uri="{BB962C8B-B14F-4D97-AF65-F5344CB8AC3E}">
        <p14:creationId xmlns:p14="http://schemas.microsoft.com/office/powerpoint/2010/main" val="299393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wheel(1)">
                                      <p:cBhvr>
                                        <p:cTn id="46" dur="2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5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4690"/>
            <a:ext cx="12115800" cy="6577445"/>
          </a:xfrm>
        </p:spPr>
        <p:txBody>
          <a:bodyPr>
            <a:normAutofit fontScale="92500" lnSpcReduction="20000"/>
          </a:bodyPr>
          <a:lstStyle/>
          <a:p>
            <a:r>
              <a:rPr lang="en-US" sz="4000" dirty="0" smtClean="0"/>
              <a:t>As Jesus hung on the cross for about 6 hours…</a:t>
            </a:r>
          </a:p>
          <a:p>
            <a:endParaRPr lang="en-US" sz="4000" dirty="0" smtClean="0"/>
          </a:p>
          <a:p>
            <a:r>
              <a:rPr lang="en-US" sz="4000" dirty="0" smtClean="0"/>
              <a:t>3 hours there was the sun giving  light</a:t>
            </a:r>
          </a:p>
          <a:p>
            <a:r>
              <a:rPr lang="en-US" sz="4000" dirty="0" smtClean="0"/>
              <a:t>     But then , at around noon, there are </a:t>
            </a:r>
          </a:p>
          <a:p>
            <a:r>
              <a:rPr lang="en-US" sz="4000" dirty="0" smtClean="0">
                <a:effectLst/>
              </a:rPr>
              <a:t>3 hours of darkness upon the earth.</a:t>
            </a:r>
          </a:p>
          <a:p>
            <a:r>
              <a:rPr lang="en-US" sz="4000" dirty="0" smtClean="0">
                <a:effectLst/>
              </a:rPr>
              <a:t> (Matt. 27:45  </a:t>
            </a:r>
            <a:r>
              <a:rPr lang="en-US" sz="4000" b="1" u="sng" dirty="0" smtClean="0">
                <a:solidFill>
                  <a:srgbClr val="FF0000"/>
                </a:solidFill>
              </a:rPr>
              <a:t>Now from the 6</a:t>
            </a:r>
            <a:r>
              <a:rPr lang="en-US" sz="4000" b="1" u="sng" baseline="30000" dirty="0" smtClean="0">
                <a:solidFill>
                  <a:srgbClr val="FF0000"/>
                </a:solidFill>
              </a:rPr>
              <a:t>th</a:t>
            </a:r>
            <a:r>
              <a:rPr lang="en-US" sz="4000" b="1" u="sng" dirty="0" smtClean="0">
                <a:solidFill>
                  <a:srgbClr val="FF0000"/>
                </a:solidFill>
              </a:rPr>
              <a:t>  hour there was darkness over all the land unto the 9</a:t>
            </a:r>
            <a:r>
              <a:rPr lang="en-US" sz="4000" b="1" u="sng" baseline="30000" dirty="0" smtClean="0">
                <a:solidFill>
                  <a:srgbClr val="FF0000"/>
                </a:solidFill>
              </a:rPr>
              <a:t>th</a:t>
            </a:r>
            <a:r>
              <a:rPr lang="en-US" sz="4000" b="1" u="sng" dirty="0" smtClean="0">
                <a:solidFill>
                  <a:srgbClr val="FF0000"/>
                </a:solidFill>
              </a:rPr>
              <a:t> hour.”</a:t>
            </a:r>
            <a:r>
              <a:rPr lang="en-US" sz="4000" b="1" u="sng" dirty="0" smtClean="0">
                <a:solidFill>
                  <a:srgbClr val="FF0000"/>
                </a:solidFill>
                <a:effectLst/>
              </a:rPr>
              <a:t> </a:t>
            </a:r>
          </a:p>
          <a:p>
            <a:endParaRPr lang="en-US" sz="4000" dirty="0" smtClean="0">
              <a:effectLst/>
            </a:endParaRPr>
          </a:p>
          <a:p>
            <a:r>
              <a:rPr lang="en-US" sz="4000" dirty="0" smtClean="0"/>
              <a:t>And 7  sayings mentioned by him while on the cross..</a:t>
            </a:r>
          </a:p>
          <a:p>
            <a:endParaRPr lang="en-US" sz="4000" dirty="0" smtClean="0">
              <a:effectLst/>
            </a:endParaRPr>
          </a:p>
          <a:p>
            <a:r>
              <a:rPr lang="en-US" sz="4000" dirty="0" smtClean="0">
                <a:effectLst/>
              </a:rPr>
              <a:t>During the hours ending at noon, the following events took place</a:t>
            </a:r>
          </a:p>
          <a:p>
            <a:endParaRPr lang="en-US" dirty="0"/>
          </a:p>
        </p:txBody>
      </p:sp>
    </p:spTree>
    <p:extLst>
      <p:ext uri="{BB962C8B-B14F-4D97-AF65-F5344CB8AC3E}">
        <p14:creationId xmlns:p14="http://schemas.microsoft.com/office/powerpoint/2010/main" val="250575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72736"/>
            <a:ext cx="12022282" cy="6785264"/>
          </a:xfrm>
        </p:spPr>
        <p:txBody>
          <a:bodyPr>
            <a:normAutofit lnSpcReduction="10000"/>
          </a:bodyPr>
          <a:lstStyle/>
          <a:p>
            <a:endParaRPr lang="en-US" sz="3600" dirty="0" smtClean="0"/>
          </a:p>
          <a:p>
            <a:r>
              <a:rPr lang="en-US" sz="3600" dirty="0" smtClean="0"/>
              <a:t>1.</a:t>
            </a:r>
            <a:r>
              <a:rPr lang="en-US" sz="3600" dirty="0" smtClean="0">
                <a:effectLst/>
              </a:rPr>
              <a:t> The chief priests tried to get Pilate to change the inscription. </a:t>
            </a:r>
            <a:r>
              <a:rPr lang="en-US" sz="3600" b="1" u="sng" dirty="0" smtClean="0">
                <a:solidFill>
                  <a:srgbClr val="FF0000"/>
                </a:solidFill>
                <a:effectLst/>
              </a:rPr>
              <a:t>John 19:21,22  </a:t>
            </a:r>
            <a:r>
              <a:rPr lang="en-US" sz="3600" dirty="0" smtClean="0">
                <a:effectLst/>
              </a:rPr>
              <a:t>“Then said the chief priests of the Jews to Pilate, Write not, The King of the Jews; but that he said, I am King of the Jews.  V.22 Pilate answered, What I have written, I have written.” </a:t>
            </a:r>
          </a:p>
          <a:p>
            <a:endParaRPr lang="en-US" sz="3600" dirty="0" smtClean="0">
              <a:effectLst/>
            </a:endParaRPr>
          </a:p>
          <a:p>
            <a:r>
              <a:rPr lang="en-US" sz="3600" dirty="0" smtClean="0"/>
              <a:t>2.</a:t>
            </a:r>
            <a:r>
              <a:rPr lang="en-US" sz="3600" dirty="0" smtClean="0">
                <a:effectLst/>
              </a:rPr>
              <a:t>  The soldiers gambled for the Lord's garments. (Matt. 27:35-36)</a:t>
            </a:r>
          </a:p>
          <a:p>
            <a:r>
              <a:rPr lang="en-US" sz="3600" dirty="0" smtClean="0"/>
              <a:t>“And they crucified him, and parted his garments, </a:t>
            </a:r>
            <a:r>
              <a:rPr lang="en-US" sz="3600" b="1" u="sng" dirty="0" smtClean="0"/>
              <a:t>casting lots</a:t>
            </a:r>
            <a:r>
              <a:rPr lang="en-US" sz="3600" dirty="0" smtClean="0"/>
              <a:t>: that it might be fulfilled which was spoken by the </a:t>
            </a:r>
            <a:r>
              <a:rPr lang="en-US" sz="3600" dirty="0" err="1" smtClean="0"/>
              <a:t>prophet,’they</a:t>
            </a:r>
            <a:r>
              <a:rPr lang="en-US" sz="3600" dirty="0" smtClean="0"/>
              <a:t> parted my garments among them, and upon my vesture did they cast lots, and sitting down, they watched him there…”</a:t>
            </a:r>
            <a:endParaRPr lang="en-US" sz="3600" dirty="0" smtClean="0">
              <a:effectLst/>
            </a:endParaRPr>
          </a:p>
        </p:txBody>
      </p:sp>
    </p:spTree>
    <p:extLst>
      <p:ext uri="{BB962C8B-B14F-4D97-AF65-F5344CB8AC3E}">
        <p14:creationId xmlns:p14="http://schemas.microsoft.com/office/powerpoint/2010/main" val="2041974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930736"/>
          </a:xfrm>
        </p:spPr>
        <p:txBody>
          <a:bodyPr>
            <a:normAutofit fontScale="85000" lnSpcReduction="20000"/>
          </a:bodyPr>
          <a:lstStyle/>
          <a:p>
            <a:r>
              <a:rPr lang="en-US" sz="4200" dirty="0"/>
              <a:t>3. The derision and scoffing by the Sanhedrin, the multitude, the soldiers, and the </a:t>
            </a:r>
            <a:r>
              <a:rPr lang="en-US" sz="4200" dirty="0" smtClean="0"/>
              <a:t>robbers  Matt. 27:39-44 </a:t>
            </a:r>
            <a:r>
              <a:rPr lang="en-US" sz="4200" baseline="30000" dirty="0" smtClean="0"/>
              <a:t>39</a:t>
            </a:r>
            <a:r>
              <a:rPr lang="en-US" sz="4200" baseline="30000" dirty="0"/>
              <a:t> </a:t>
            </a:r>
            <a:r>
              <a:rPr lang="en-US" sz="4200" dirty="0"/>
              <a:t>And </a:t>
            </a:r>
            <a:r>
              <a:rPr lang="en-US" sz="4200" b="1" u="sng" dirty="0"/>
              <a:t>they that passed by </a:t>
            </a:r>
            <a:r>
              <a:rPr lang="en-US" sz="4200" dirty="0"/>
              <a:t>reviled him, wagging their heads,</a:t>
            </a:r>
          </a:p>
          <a:p>
            <a:r>
              <a:rPr lang="en-US" sz="4200" baseline="30000" dirty="0"/>
              <a:t>40 </a:t>
            </a:r>
            <a:r>
              <a:rPr lang="en-US" sz="4200" dirty="0"/>
              <a:t>And saying, Thou that </a:t>
            </a:r>
            <a:r>
              <a:rPr lang="en-US" sz="4200" dirty="0" err="1"/>
              <a:t>destroyest</a:t>
            </a:r>
            <a:r>
              <a:rPr lang="en-US" sz="4200" dirty="0"/>
              <a:t> the temple, and </a:t>
            </a:r>
            <a:r>
              <a:rPr lang="en-US" sz="4200" dirty="0" err="1"/>
              <a:t>buildest</a:t>
            </a:r>
            <a:r>
              <a:rPr lang="en-US" sz="4200" dirty="0"/>
              <a:t> it in three days, save thyself. If thou be the Son of God, come down from the cross.</a:t>
            </a:r>
          </a:p>
          <a:p>
            <a:r>
              <a:rPr lang="en-US" sz="4200" baseline="30000" dirty="0"/>
              <a:t>41 </a:t>
            </a:r>
            <a:r>
              <a:rPr lang="en-US" sz="4200" dirty="0"/>
              <a:t>Likewise also </a:t>
            </a:r>
            <a:r>
              <a:rPr lang="en-US" sz="4200" b="1" u="sng" dirty="0"/>
              <a:t>the chief priests </a:t>
            </a:r>
            <a:r>
              <a:rPr lang="en-US" sz="4200" dirty="0"/>
              <a:t>mocking him, </a:t>
            </a:r>
            <a:r>
              <a:rPr lang="en-US" sz="4200" b="1" u="sng" dirty="0"/>
              <a:t>with the scribes and elders</a:t>
            </a:r>
            <a:r>
              <a:rPr lang="en-US" sz="4200" dirty="0"/>
              <a:t>, said,</a:t>
            </a:r>
          </a:p>
          <a:p>
            <a:r>
              <a:rPr lang="en-US" sz="4200" baseline="30000" dirty="0"/>
              <a:t>42 </a:t>
            </a:r>
            <a:r>
              <a:rPr lang="en-US" sz="4200" dirty="0"/>
              <a:t>He saved others; himself he cannot save. </a:t>
            </a:r>
            <a:r>
              <a:rPr lang="en-US" sz="4200" b="1" u="sng" dirty="0">
                <a:solidFill>
                  <a:srgbClr val="FF0000"/>
                </a:solidFill>
              </a:rPr>
              <a:t>If he be </a:t>
            </a:r>
            <a:r>
              <a:rPr lang="en-US" sz="4200" dirty="0"/>
              <a:t>the King of Israel, let him now come down from the cross, and we will believe him.</a:t>
            </a:r>
          </a:p>
          <a:p>
            <a:r>
              <a:rPr lang="en-US" sz="4200" baseline="30000" dirty="0"/>
              <a:t>43 </a:t>
            </a:r>
            <a:r>
              <a:rPr lang="en-US" sz="4200" dirty="0"/>
              <a:t>He trusted in God; let him deliver him now, if he will have him: for he said, I am the Son of God.</a:t>
            </a:r>
          </a:p>
          <a:p>
            <a:r>
              <a:rPr lang="en-US" sz="4200" baseline="30000" dirty="0"/>
              <a:t>44</a:t>
            </a:r>
            <a:r>
              <a:rPr lang="en-US" sz="4200" b="1" u="sng" baseline="30000" dirty="0"/>
              <a:t> </a:t>
            </a:r>
            <a:r>
              <a:rPr lang="en-US" sz="4200" b="1" u="sng" dirty="0"/>
              <a:t>The thieves also</a:t>
            </a:r>
            <a:r>
              <a:rPr lang="en-US" sz="4200" dirty="0"/>
              <a:t>, which were crucified with him, cast the same in his teeth.</a:t>
            </a:r>
          </a:p>
          <a:p>
            <a:endParaRPr lang="en-US" dirty="0"/>
          </a:p>
        </p:txBody>
      </p:sp>
    </p:spTree>
    <p:extLst>
      <p:ext uri="{BB962C8B-B14F-4D97-AF65-F5344CB8AC3E}">
        <p14:creationId xmlns:p14="http://schemas.microsoft.com/office/powerpoint/2010/main" val="2019272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6" y="176646"/>
            <a:ext cx="11759046" cy="6681354"/>
          </a:xfrm>
        </p:spPr>
        <p:txBody>
          <a:bodyPr>
            <a:normAutofit fontScale="92500" lnSpcReduction="20000"/>
          </a:bodyPr>
          <a:lstStyle/>
          <a:p>
            <a:r>
              <a:rPr lang="en-US" sz="3500" b="1" u="sng" dirty="0" smtClean="0">
                <a:effectLst/>
              </a:rPr>
              <a:t>The Three Hours of Darkness    The sun was covered with darkness..</a:t>
            </a:r>
          </a:p>
          <a:p>
            <a:r>
              <a:rPr kumimoji="0" lang="en-US" altLang="en-US" sz="3500" b="0" i="0" u="none" strike="noStrike" cap="none" normalizeH="0" baseline="0" dirty="0" smtClean="0">
                <a:ln>
                  <a:noFill/>
                </a:ln>
                <a:solidFill>
                  <a:schemeClr val="tx1"/>
                </a:solidFill>
                <a:effectLst/>
                <a:latin typeface="Arial" panose="020B0604020202020204" pitchFamily="34" charset="0"/>
              </a:rPr>
              <a:t>"And it was now about the sixth hour, and a darkness came over the whole land until the ninth hour, </a:t>
            </a:r>
            <a:r>
              <a:rPr kumimoji="0" lang="en-US" altLang="en-US" sz="3500" b="0" i="0" u="sng" strike="noStrike" cap="none" normalizeH="0" baseline="0" dirty="0" smtClean="0">
                <a:ln>
                  <a:noFill/>
                </a:ln>
                <a:solidFill>
                  <a:schemeClr val="tx1"/>
                </a:solidFill>
                <a:effectLst/>
                <a:latin typeface="Arial" panose="020B0604020202020204" pitchFamily="34" charset="0"/>
              </a:rPr>
              <a:t>the sun's light failing" </a:t>
            </a:r>
            <a:r>
              <a:rPr kumimoji="0" lang="en-US" altLang="en-US" sz="3500" b="0" i="0" u="none" strike="noStrike" cap="none" normalizeH="0" baseline="0" dirty="0" smtClean="0">
                <a:ln>
                  <a:noFill/>
                </a:ln>
                <a:solidFill>
                  <a:schemeClr val="tx1"/>
                </a:solidFill>
                <a:effectLst/>
                <a:latin typeface="Arial" panose="020B0604020202020204" pitchFamily="34" charset="0"/>
              </a:rPr>
              <a:t>(</a:t>
            </a:r>
            <a:r>
              <a:rPr kumimoji="0" lang="en-US" altLang="en-US" sz="3500" b="0" i="1" u="none" strike="noStrike" cap="none" normalizeH="0" baseline="0" dirty="0" smtClean="0">
                <a:ln>
                  <a:noFill/>
                </a:ln>
                <a:solidFill>
                  <a:srgbClr val="B5121B"/>
                </a:solidFill>
                <a:effectLst/>
                <a:latin typeface="Arial" panose="020B0604020202020204" pitchFamily="34" charset="0"/>
              </a:rPr>
              <a:t>Luke 23:44,45</a:t>
            </a:r>
            <a:r>
              <a:rPr kumimoji="0" lang="en-US" altLang="en-US" sz="3500" b="0" i="0" u="none" strike="noStrike" cap="none" normalizeH="0" baseline="0" dirty="0" smtClean="0">
                <a:ln>
                  <a:noFill/>
                </a:ln>
                <a:solidFill>
                  <a:schemeClr val="tx1"/>
                </a:solidFill>
                <a:effectLst/>
                <a:latin typeface="Arial" panose="020B0604020202020204" pitchFamily="34" charset="0"/>
              </a:rPr>
              <a:t>). </a:t>
            </a:r>
          </a:p>
          <a:p>
            <a:endParaRPr lang="en-US" sz="3500" b="1" u="sng" dirty="0" smtClean="0">
              <a:effectLst/>
            </a:endParaRPr>
          </a:p>
          <a:p>
            <a:r>
              <a:rPr lang="en-US" sz="3500" b="1" u="sng" dirty="0" smtClean="0">
                <a:effectLst/>
              </a:rPr>
              <a:t>The Ripping of the Curtain (Veil)    Lk. 23:44-45  </a:t>
            </a:r>
            <a:r>
              <a:rPr lang="en-US" sz="3500" dirty="0" smtClean="0">
                <a:effectLst/>
              </a:rPr>
              <a:t>And it was about the 6</a:t>
            </a:r>
            <a:r>
              <a:rPr lang="en-US" sz="3500" baseline="30000" dirty="0" smtClean="0">
                <a:effectLst/>
              </a:rPr>
              <a:t>th</a:t>
            </a:r>
            <a:r>
              <a:rPr lang="en-US" sz="3500" dirty="0" smtClean="0">
                <a:effectLst/>
              </a:rPr>
              <a:t> hour ,</a:t>
            </a:r>
            <a:r>
              <a:rPr lang="en-US" sz="3500" dirty="0" smtClean="0"/>
              <a:t>And there was darkness over all the earth until the ninth hour, and the sun </a:t>
            </a:r>
            <a:r>
              <a:rPr lang="en-US" sz="3500" dirty="0"/>
              <a:t>w</a:t>
            </a:r>
            <a:r>
              <a:rPr lang="en-US" sz="3500" dirty="0" smtClean="0">
                <a:effectLst/>
              </a:rPr>
              <a:t>as darkened  and the veil of the temple was rent in the midst.”</a:t>
            </a:r>
          </a:p>
          <a:p>
            <a:endParaRPr lang="en-US" sz="3500" dirty="0" smtClean="0">
              <a:effectLst/>
            </a:endParaRPr>
          </a:p>
          <a:p>
            <a:r>
              <a:rPr lang="en-US" sz="3500" b="1" u="sng" dirty="0" smtClean="0">
                <a:effectLst/>
              </a:rPr>
              <a:t>The Earthquake   Matt. 27:54 </a:t>
            </a:r>
            <a:r>
              <a:rPr lang="en-US" sz="3500" dirty="0" smtClean="0">
                <a:effectLst/>
              </a:rPr>
              <a:t>Now when the </a:t>
            </a:r>
            <a:r>
              <a:rPr lang="en-US" sz="3500" dirty="0" err="1" smtClean="0">
                <a:effectLst/>
              </a:rPr>
              <a:t>centurian</a:t>
            </a:r>
            <a:r>
              <a:rPr lang="en-US" sz="3500" dirty="0" smtClean="0">
                <a:effectLst/>
              </a:rPr>
              <a:t>, and they that were with him, watching Jesus, </a:t>
            </a:r>
            <a:r>
              <a:rPr lang="en-US" sz="3500" b="1" u="sng" dirty="0" smtClean="0">
                <a:effectLst/>
              </a:rPr>
              <a:t>saw the earthquake</a:t>
            </a:r>
            <a:r>
              <a:rPr lang="en-US" sz="3500" dirty="0" smtClean="0">
                <a:effectLst/>
              </a:rPr>
              <a:t>, and those things that were done, they feared greatly, saying, Truly this was the Son of God.</a:t>
            </a:r>
          </a:p>
          <a:p>
            <a:r>
              <a:rPr lang="en-US" dirty="0" smtClean="0"/>
              <a:t>   </a:t>
            </a:r>
            <a:endParaRPr lang="en-US" dirty="0"/>
          </a:p>
        </p:txBody>
      </p:sp>
    </p:spTree>
    <p:extLst>
      <p:ext uri="{BB962C8B-B14F-4D97-AF65-F5344CB8AC3E}">
        <p14:creationId xmlns:p14="http://schemas.microsoft.com/office/powerpoint/2010/main" val="41465977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858000"/>
          </a:xfrm>
        </p:spPr>
        <p:txBody>
          <a:bodyPr>
            <a:normAutofit/>
          </a:bodyPr>
          <a:lstStyle/>
          <a:p>
            <a:r>
              <a:rPr lang="en-US" sz="3600" b="1" u="sng" dirty="0" smtClean="0"/>
              <a:t>The Opening of the graves   Matt. 27:52 </a:t>
            </a:r>
            <a:r>
              <a:rPr lang="en-US" sz="3600" dirty="0" smtClean="0"/>
              <a:t>And the graves were opened, and many bodies of the saints which slept arose, and came out of the graves after his resurrection, and went into the holy city and appeared unto many.  </a:t>
            </a:r>
            <a:endParaRPr lang="en-US" sz="3600" dirty="0"/>
          </a:p>
        </p:txBody>
      </p:sp>
    </p:spTree>
    <p:extLst>
      <p:ext uri="{BB962C8B-B14F-4D97-AF65-F5344CB8AC3E}">
        <p14:creationId xmlns:p14="http://schemas.microsoft.com/office/powerpoint/2010/main" val="2291714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dirty="0" smtClean="0">
                <a:effectLst>
                  <a:outerShdw blurRad="38100" dist="38100" dir="2700000" algn="tl">
                    <a:srgbClr val="000000">
                      <a:alpha val="43137"/>
                    </a:srgbClr>
                  </a:outerShdw>
                </a:effectLst>
              </a:rPr>
              <a:t>Christ upon the Cross….</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1464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01500" cy="6858000"/>
          </a:xfrm>
        </p:spPr>
        <p:txBody>
          <a:bodyPr/>
          <a:lstStyle/>
          <a:p>
            <a:r>
              <a:rPr kumimoji="0" lang="en-US" altLang="en-US" b="0" i="0" u="none" strike="noStrike" cap="none" normalizeH="0" baseline="0" dirty="0" smtClean="0">
                <a:ln>
                  <a:noFill/>
                </a:ln>
                <a:solidFill>
                  <a:schemeClr val="tx1"/>
                </a:solidFill>
                <a:effectLst/>
                <a:latin typeface="Arial" panose="020B0604020202020204" pitchFamily="34" charset="0"/>
              </a:rPr>
              <a:t>1. "Father forgive them, for they know not what they do" (</a:t>
            </a:r>
            <a:r>
              <a:rPr kumimoji="0" lang="en-US" altLang="en-US" sz="4400" b="0" i="1" u="none" strike="noStrike" cap="none" normalizeH="0" baseline="0" dirty="0" smtClean="0">
                <a:ln>
                  <a:noFill/>
                </a:ln>
                <a:solidFill>
                  <a:srgbClr val="B5121B"/>
                </a:solidFill>
                <a:effectLst/>
                <a:latin typeface="Arial" panose="020B0604020202020204" pitchFamily="34" charset="0"/>
              </a:rPr>
              <a:t>Luke 23:34</a:t>
            </a:r>
            <a:r>
              <a:rPr kumimoji="0" lang="en-US" altLang="en-US" b="0" i="0" u="none" strike="noStrike" cap="none" normalizeH="0" baseline="0" dirty="0" smtClean="0">
                <a:ln>
                  <a:noFill/>
                </a:ln>
                <a:solidFill>
                  <a:schemeClr val="tx1"/>
                </a:solidFill>
                <a:effectLst/>
                <a:latin typeface="Arial" panose="020B0604020202020204" pitchFamily="34" charset="0"/>
              </a:rPr>
              <a:t>).  </a:t>
            </a:r>
          </a:p>
          <a:p>
            <a:r>
              <a:rPr lang="en-US" altLang="en-US" dirty="0">
                <a:latin typeface="Arial" panose="020B0604020202020204" pitchFamily="34" charset="0"/>
              </a:rPr>
              <a:t> </a:t>
            </a:r>
            <a:r>
              <a:rPr lang="en-US" altLang="en-US" dirty="0" smtClean="0">
                <a:latin typeface="Arial" panose="020B0604020202020204" pitchFamily="34" charset="0"/>
              </a:rPr>
              <a:t>      Forgiveness.   Our attitude must always be on like Christ..</a:t>
            </a:r>
          </a:p>
          <a:p>
            <a:r>
              <a:rPr lang="en-US" altLang="en-US" dirty="0" smtClean="0">
                <a:latin typeface="Arial" panose="020B0604020202020204" pitchFamily="34" charset="0"/>
              </a:rPr>
              <a:t>Forgive others who sin against us.  </a:t>
            </a:r>
          </a:p>
          <a:p>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b="0" i="0" u="none" strike="noStrike" cap="none" normalizeH="0" baseline="0" dirty="0" smtClean="0">
                <a:ln>
                  <a:noFill/>
                </a:ln>
                <a:solidFill>
                  <a:schemeClr val="tx1"/>
                </a:solidFill>
                <a:effectLst/>
                <a:latin typeface="Arial" panose="020B0604020202020204" pitchFamily="34" charset="0"/>
              </a:rPr>
              <a:t>      Cf.</a:t>
            </a:r>
            <a:r>
              <a:rPr kumimoji="0" lang="en-US" altLang="en-US" b="0" i="0" u="none" strike="noStrike" cap="none" normalizeH="0" dirty="0" smtClean="0">
                <a:ln>
                  <a:noFill/>
                </a:ln>
                <a:solidFill>
                  <a:schemeClr val="tx1"/>
                </a:solidFill>
                <a:effectLst/>
                <a:latin typeface="Arial" panose="020B0604020202020204" pitchFamily="34" charset="0"/>
              </a:rPr>
              <a:t> Acts 2:36-38.   Some of the first ones in the church!</a:t>
            </a:r>
          </a:p>
          <a:p>
            <a:r>
              <a:rPr lang="en-US" altLang="en-US" dirty="0">
                <a:latin typeface="Arial" panose="020B0604020202020204" pitchFamily="34" charset="0"/>
              </a:rPr>
              <a:t> </a:t>
            </a:r>
            <a:r>
              <a:rPr lang="en-US" altLang="en-US" dirty="0" smtClean="0">
                <a:latin typeface="Arial" panose="020B0604020202020204" pitchFamily="34" charset="0"/>
              </a:rPr>
              <a:t>      Cf. Acts 7:60   Stephen forgave his killers…Saul…cf. what</a:t>
            </a:r>
          </a:p>
          <a:p>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b="0" i="0" u="none" strike="noStrike" cap="none" normalizeH="0" baseline="0" dirty="0" smtClean="0">
                <a:ln>
                  <a:noFill/>
                </a:ln>
                <a:solidFill>
                  <a:schemeClr val="tx1"/>
                </a:solidFill>
                <a:effectLst/>
                <a:latin typeface="Arial" panose="020B0604020202020204" pitchFamily="34" charset="0"/>
              </a:rPr>
              <a:t>      He had to do.  Acts 22:16  </a:t>
            </a:r>
          </a:p>
          <a:p>
            <a:endParaRPr lang="en-US" dirty="0"/>
          </a:p>
        </p:txBody>
      </p:sp>
    </p:spTree>
    <p:extLst>
      <p:ext uri="{BB962C8B-B14F-4D97-AF65-F5344CB8AC3E}">
        <p14:creationId xmlns:p14="http://schemas.microsoft.com/office/powerpoint/2010/main" val="1967888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7" y="121516"/>
            <a:ext cx="11901054" cy="6736484"/>
          </a:xfrm>
        </p:spPr>
        <p:txBody>
          <a:bodyPr>
            <a:normAutofit/>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2</a:t>
            </a:r>
            <a:r>
              <a:rPr kumimoji="0" lang="en-US" altLang="en-US" b="0" i="0" u="none" strike="noStrike" cap="none" normalizeH="0" baseline="0" dirty="0" smtClean="0">
                <a:ln>
                  <a:noFill/>
                </a:ln>
                <a:solidFill>
                  <a:schemeClr val="tx1"/>
                </a:solidFill>
                <a:effectLst/>
                <a:latin typeface="Arial" panose="020B0604020202020204" pitchFamily="34" charset="0"/>
              </a:rPr>
              <a:t>. "Verily, I say unto thee, Today shalt thou be with me in paradise" (</a:t>
            </a:r>
            <a:r>
              <a:rPr kumimoji="0" lang="en-US" altLang="en-US" sz="4400" b="0" i="1" u="none" strike="noStrike" cap="none" normalizeH="0" baseline="0" dirty="0" smtClean="0">
                <a:ln>
                  <a:noFill/>
                </a:ln>
                <a:solidFill>
                  <a:srgbClr val="B5121B"/>
                </a:solidFill>
                <a:effectLst/>
                <a:latin typeface="Arial" panose="020B0604020202020204" pitchFamily="34" charset="0"/>
              </a:rPr>
              <a:t>Luke 23:43</a:t>
            </a:r>
            <a:r>
              <a:rPr kumimoji="0" lang="en-US" altLang="en-US" b="0" i="0" u="none" strike="noStrike" cap="none" normalizeH="0" baseline="0" dirty="0" smtClean="0">
                <a:ln>
                  <a:noFill/>
                </a:ln>
                <a:solidFill>
                  <a:schemeClr val="tx1"/>
                </a:solidFill>
                <a:effectLst/>
                <a:latin typeface="Arial" panose="020B0604020202020204" pitchFamily="34" charset="0"/>
              </a:rPr>
              <a:t>).</a:t>
            </a:r>
          </a:p>
          <a:p>
            <a:endParaRPr lang="en-US" altLang="en-US" dirty="0">
              <a:latin typeface="Arial" panose="020B0604020202020204" pitchFamily="34" charset="0"/>
            </a:endParaRPr>
          </a:p>
          <a:p>
            <a:r>
              <a:rPr kumimoji="0" lang="en-US" altLang="en-US" b="0" i="0" u="none" strike="noStrike" cap="none" normalizeH="0" baseline="0" dirty="0" smtClean="0">
                <a:ln>
                  <a:noFill/>
                </a:ln>
                <a:solidFill>
                  <a:schemeClr val="tx1"/>
                </a:solidFill>
                <a:effectLst/>
                <a:latin typeface="Arial" panose="020B0604020202020204" pitchFamily="34" charset="0"/>
              </a:rPr>
              <a:t>Christ had the power to forgive sin.  Mark 2:9,10  </a:t>
            </a:r>
          </a:p>
          <a:p>
            <a:r>
              <a:rPr lang="en-US" altLang="en-US" dirty="0" smtClean="0">
                <a:latin typeface="Arial" panose="020B0604020202020204" pitchFamily="34" charset="0"/>
              </a:rPr>
              <a:t>“..but </a:t>
            </a:r>
            <a:r>
              <a:rPr lang="en-US" altLang="en-US" u="sng" dirty="0" smtClean="0">
                <a:latin typeface="Arial" panose="020B0604020202020204" pitchFamily="34" charset="0"/>
              </a:rPr>
              <a:t>that ye may know that the Son of man hath power on earth to forgive sins</a:t>
            </a:r>
            <a:r>
              <a:rPr lang="en-US" altLang="en-US" dirty="0" smtClean="0">
                <a:latin typeface="Arial" panose="020B0604020202020204" pitchFamily="34" charset="0"/>
              </a:rPr>
              <a:t>, he said to the sick of the palsy, I say unto thee, Arise, and take up thy bed, and go thy way into thine house.” </a:t>
            </a:r>
            <a:endParaRPr kumimoji="0" lang="en-US" altLang="en-US" b="0" i="0" u="none" strike="noStrike" cap="none" normalizeH="0" baseline="0" dirty="0" smtClean="0">
              <a:ln>
                <a:noFill/>
              </a:ln>
              <a:solidFill>
                <a:schemeClr val="tx1"/>
              </a:solidFill>
              <a:effectLst/>
              <a:latin typeface="Arial" panose="020B0604020202020204" pitchFamily="34" charset="0"/>
            </a:endParaRPr>
          </a:p>
          <a:p>
            <a:r>
              <a:rPr lang="en-US" altLang="en-US" dirty="0" smtClean="0">
                <a:latin typeface="Arial" panose="020B0604020202020204" pitchFamily="34" charset="0"/>
              </a:rPr>
              <a:t>John 8:10-11  Woman, where are those thine accusers? Hath no man condemned thee?  She said No man, Lord. And Jesus said </a:t>
            </a:r>
          </a:p>
          <a:p>
            <a:r>
              <a:rPr kumimoji="0" lang="en-US" altLang="en-US" b="0" i="0" u="none" strike="noStrike" cap="none" normalizeH="0" baseline="0" dirty="0" smtClean="0">
                <a:ln>
                  <a:noFill/>
                </a:ln>
                <a:solidFill>
                  <a:schemeClr val="tx1"/>
                </a:solidFill>
                <a:effectLst/>
                <a:latin typeface="Arial" panose="020B0604020202020204" pitchFamily="34" charset="0"/>
              </a:rPr>
              <a:t>Neither</a:t>
            </a:r>
            <a:r>
              <a:rPr kumimoji="0" lang="en-US" altLang="en-US" b="0" i="0" u="none" strike="noStrike" cap="none" normalizeH="0" dirty="0" smtClean="0">
                <a:ln>
                  <a:noFill/>
                </a:ln>
                <a:solidFill>
                  <a:schemeClr val="tx1"/>
                </a:solidFill>
                <a:effectLst/>
                <a:latin typeface="Arial" panose="020B0604020202020204" pitchFamily="34" charset="0"/>
              </a:rPr>
              <a:t> do I condemn thee: go, and sin no more.”</a:t>
            </a:r>
            <a:r>
              <a:rPr kumimoji="0" lang="en-US" altLang="en-US" b="0" i="0" u="none" strike="noStrike" cap="none" normalizeH="0" baseline="0" dirty="0" smtClean="0">
                <a:ln>
                  <a:noFill/>
                </a:ln>
                <a:solidFill>
                  <a:schemeClr val="tx1"/>
                </a:solidFill>
                <a:effectLst/>
                <a:latin typeface="Arial" panose="020B0604020202020204" pitchFamily="34" charset="0"/>
              </a:rPr>
              <a:t>    </a:t>
            </a:r>
          </a:p>
          <a:p>
            <a:r>
              <a:rPr lang="en-US" altLang="en-US" dirty="0" smtClean="0">
                <a:latin typeface="Arial" panose="020B0604020202020204" pitchFamily="34" charset="0"/>
              </a:rPr>
              <a:t>Today, thou shalt be with me in Paradise.</a:t>
            </a:r>
          </a:p>
          <a:p>
            <a:r>
              <a:rPr kumimoji="0" lang="en-US" altLang="en-US" b="0" i="0" u="none" strike="noStrike" cap="none" normalizeH="0" dirty="0">
                <a:ln>
                  <a:noFill/>
                </a:ln>
                <a:solidFill>
                  <a:schemeClr val="tx1"/>
                </a:solidFill>
                <a:effectLst/>
                <a:latin typeface="Arial" panose="020B0604020202020204" pitchFamily="34" charset="0"/>
              </a:rPr>
              <a:t> </a:t>
            </a:r>
            <a:r>
              <a:rPr kumimoji="0" lang="en-US" altLang="en-US" b="0" i="0" u="none" strike="noStrike" cap="none" normalizeH="0" dirty="0" smtClean="0">
                <a:ln>
                  <a:noFill/>
                </a:ln>
                <a:solidFill>
                  <a:schemeClr val="tx1"/>
                </a:solidFill>
                <a:effectLst/>
                <a:latin typeface="Arial" panose="020B0604020202020204" pitchFamily="34" charset="0"/>
              </a:rPr>
              <a:t>Cf. </a:t>
            </a:r>
            <a:endParaRPr kumimoji="0" lang="en-US" altLang="en-US" b="0" i="0" u="none" strike="noStrike" cap="none" normalizeH="0" baseline="0" dirty="0" smtClean="0">
              <a:ln>
                <a:noFill/>
              </a:ln>
              <a:solidFill>
                <a:schemeClr val="tx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515758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8000" b="1" u="sng" dirty="0" smtClean="0">
                <a:solidFill>
                  <a:srgbClr val="FF0000"/>
                </a:solidFill>
              </a:rPr>
              <a:t>The Greatest Blessing that we have ,</a:t>
            </a:r>
            <a:endParaRPr lang="en-US" sz="8000" b="1" u="sng" dirty="0">
              <a:solidFill>
                <a:srgbClr val="FF0000"/>
              </a:solidFill>
            </a:endParaRPr>
          </a:p>
        </p:txBody>
      </p:sp>
    </p:spTree>
    <p:extLst>
      <p:ext uri="{BB962C8B-B14F-4D97-AF65-F5344CB8AC3E}">
        <p14:creationId xmlns:p14="http://schemas.microsoft.com/office/powerpoint/2010/main" val="4192596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3</a:t>
            </a:r>
            <a:r>
              <a:rPr kumimoji="0" lang="en-US" altLang="en-US" b="0" i="0" u="none" strike="noStrike" cap="none" normalizeH="0" baseline="0" dirty="0" smtClean="0">
                <a:ln>
                  <a:noFill/>
                </a:ln>
                <a:solidFill>
                  <a:schemeClr val="tx1"/>
                </a:solidFill>
                <a:effectLst/>
                <a:latin typeface="Arial" panose="020B0604020202020204" pitchFamily="34" charset="0"/>
              </a:rPr>
              <a:t>. "Woman, behold thy son ... Behold thy mother" (</a:t>
            </a:r>
            <a:r>
              <a:rPr kumimoji="0" lang="en-US" altLang="en-US" sz="4400" b="0" i="1" u="none" strike="noStrike" cap="none" normalizeH="0" baseline="0" dirty="0" smtClean="0">
                <a:ln>
                  <a:noFill/>
                </a:ln>
                <a:solidFill>
                  <a:srgbClr val="B5121B"/>
                </a:solidFill>
                <a:effectLst/>
                <a:latin typeface="Arial" panose="020B0604020202020204" pitchFamily="34" charset="0"/>
              </a:rPr>
              <a:t>John 19:26,27</a:t>
            </a:r>
            <a:r>
              <a:rPr kumimoji="0" lang="en-US" altLang="en-US" b="0" i="0" u="none" strike="noStrike" cap="none" normalizeH="0" baseline="0" dirty="0" smtClean="0">
                <a:ln>
                  <a:noFill/>
                </a:ln>
                <a:solidFill>
                  <a:schemeClr val="tx1"/>
                </a:solidFill>
                <a:effectLst/>
                <a:latin typeface="Arial" panose="020B0604020202020204" pitchFamily="34" charset="0"/>
              </a:rPr>
              <a:t>).</a:t>
            </a:r>
          </a:p>
          <a:p>
            <a:endParaRPr lang="en-US" dirty="0"/>
          </a:p>
        </p:txBody>
      </p:sp>
    </p:spTree>
    <p:extLst>
      <p:ext uri="{BB962C8B-B14F-4D97-AF65-F5344CB8AC3E}">
        <p14:creationId xmlns:p14="http://schemas.microsoft.com/office/powerpoint/2010/main" val="207504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4</a:t>
            </a:r>
            <a:r>
              <a:rPr kumimoji="0" lang="en-US" altLang="en-US" b="0" i="0" u="none" strike="noStrike" cap="none" normalizeH="0" baseline="0" dirty="0" smtClean="0">
                <a:ln>
                  <a:noFill/>
                </a:ln>
                <a:solidFill>
                  <a:schemeClr val="tx1"/>
                </a:solidFill>
                <a:effectLst/>
                <a:latin typeface="Arial" panose="020B0604020202020204" pitchFamily="34" charset="0"/>
              </a:rPr>
              <a:t>. "My God, my God, why hast thou forsaken me?" (</a:t>
            </a:r>
            <a:r>
              <a:rPr kumimoji="0" lang="en-US" altLang="en-US" sz="4400" b="0" i="1" u="none" strike="noStrike" cap="none" normalizeH="0" baseline="0" dirty="0" smtClean="0">
                <a:ln>
                  <a:noFill/>
                </a:ln>
                <a:solidFill>
                  <a:srgbClr val="B5121B"/>
                </a:solidFill>
                <a:effectLst/>
                <a:latin typeface="Arial" panose="020B0604020202020204" pitchFamily="34" charset="0"/>
              </a:rPr>
              <a:t>Matthew 27:46</a:t>
            </a:r>
            <a:r>
              <a:rPr kumimoji="0" lang="en-US" altLang="en-US" b="0" i="0" u="none" strike="noStrike" cap="none" normalizeH="0" baseline="0" dirty="0" smtClean="0">
                <a:ln>
                  <a:noFill/>
                </a:ln>
                <a:solidFill>
                  <a:schemeClr val="tx1"/>
                </a:solidFill>
                <a:effectLst/>
                <a:latin typeface="Arial" panose="020B0604020202020204" pitchFamily="34" charset="0"/>
              </a:rPr>
              <a:t>).</a:t>
            </a:r>
          </a:p>
          <a:p>
            <a:endParaRPr lang="en-US" dirty="0"/>
          </a:p>
        </p:txBody>
      </p:sp>
    </p:spTree>
    <p:extLst>
      <p:ext uri="{BB962C8B-B14F-4D97-AF65-F5344CB8AC3E}">
        <p14:creationId xmlns:p14="http://schemas.microsoft.com/office/powerpoint/2010/main" val="3928484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83126"/>
            <a:ext cx="12011891" cy="6774873"/>
          </a:xfrm>
        </p:spPr>
        <p:txBody>
          <a:bodyPr>
            <a:normAutofit fontScale="92500" lnSpcReduction="10000"/>
          </a:bodyPr>
          <a:lstStyle/>
          <a:p>
            <a:r>
              <a:rPr lang="en-US" b="1" dirty="0" smtClean="0">
                <a:solidFill>
                  <a:srgbClr val="FF0000"/>
                </a:solidFill>
                <a:effectLst>
                  <a:outerShdw blurRad="38100" dist="38100" dir="2700000" algn="tl">
                    <a:srgbClr val="000000">
                      <a:alpha val="43137"/>
                    </a:srgbClr>
                  </a:outerShdw>
                </a:effectLst>
              </a:rPr>
              <a:t>IV. "My God, my God, why hast thou forsaken me?“( Matt. 27:46)</a:t>
            </a:r>
          </a:p>
          <a:p>
            <a:r>
              <a:rPr lang="en-US" sz="3600" dirty="0" smtClean="0">
                <a:effectLst/>
              </a:rPr>
              <a:t>   Selected notes:  The awful depths of those words are What sorrow flows from that pleading cry!    What can it truly mean? </a:t>
            </a:r>
          </a:p>
          <a:p>
            <a:r>
              <a:rPr lang="en-US" sz="3600" dirty="0" smtClean="0">
                <a:effectLst/>
              </a:rPr>
              <a:t>   Should men believe that God forsook Christ on the cross? If so, why? </a:t>
            </a:r>
            <a:r>
              <a:rPr lang="en-US" sz="3600" b="1" u="sng" dirty="0" smtClean="0">
                <a:effectLst/>
              </a:rPr>
              <a:t>Was it that he could not physically die until that occurred?.</a:t>
            </a:r>
          </a:p>
          <a:p>
            <a:r>
              <a:rPr lang="en-US" sz="3600" dirty="0" smtClean="0">
                <a:effectLst/>
              </a:rPr>
              <a:t>     Some believe Christ was quoting Psalms 22 which has these exact words in its first verse. If that was the case, it would have been in perfect keeping with the constant example of his whole life in meeting every crisis with a quotation from the Holy Scriptures. </a:t>
            </a:r>
          </a:p>
          <a:p>
            <a:r>
              <a:rPr lang="en-US" sz="3600" dirty="0"/>
              <a:t> </a:t>
            </a:r>
            <a:r>
              <a:rPr lang="en-US" sz="3600" dirty="0" smtClean="0"/>
              <a:t>   </a:t>
            </a:r>
            <a:r>
              <a:rPr lang="en-US" sz="3600" dirty="0" smtClean="0">
                <a:effectLst/>
              </a:rPr>
              <a:t>"It is written; it is written; and again it is written" (Matthew 4:4-7). In support of this view is the remarkable number of specific prophecies relative to the crucifixion which are contained in Psalms 22, and which were at that very moment being fulfilled so graphically before all.</a:t>
            </a:r>
          </a:p>
          <a:p>
            <a:endParaRPr lang="en-US" dirty="0"/>
          </a:p>
        </p:txBody>
      </p:sp>
    </p:spTree>
    <p:extLst>
      <p:ext uri="{BB962C8B-B14F-4D97-AF65-F5344CB8AC3E}">
        <p14:creationId xmlns:p14="http://schemas.microsoft.com/office/powerpoint/2010/main" val="615156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5</a:t>
            </a:r>
            <a:r>
              <a:rPr kumimoji="0" lang="en-US" altLang="en-US" b="0" i="0" u="none" strike="noStrike" cap="none" normalizeH="0" baseline="0" dirty="0" smtClean="0">
                <a:ln>
                  <a:noFill/>
                </a:ln>
                <a:solidFill>
                  <a:schemeClr val="tx1"/>
                </a:solidFill>
                <a:effectLst/>
                <a:latin typeface="Arial" panose="020B0604020202020204" pitchFamily="34" charset="0"/>
              </a:rPr>
              <a:t>. "I thirst!" (</a:t>
            </a:r>
            <a:r>
              <a:rPr kumimoji="0" lang="en-US" altLang="en-US" sz="4400" b="0" i="1" u="none" strike="noStrike" cap="none" normalizeH="0" baseline="0" dirty="0" smtClean="0">
                <a:ln>
                  <a:noFill/>
                </a:ln>
                <a:solidFill>
                  <a:srgbClr val="B5121B"/>
                </a:solidFill>
                <a:effectLst/>
                <a:latin typeface="Arial" panose="020B0604020202020204" pitchFamily="34" charset="0"/>
              </a:rPr>
              <a:t>John 19:28</a:t>
            </a:r>
            <a:r>
              <a:rPr kumimoji="0" lang="en-US" altLang="en-US" b="0" i="0" u="none" strike="noStrike" cap="none" normalizeH="0" baseline="0" dirty="0" smtClean="0">
                <a:ln>
                  <a:noFill/>
                </a:ln>
                <a:solidFill>
                  <a:schemeClr val="tx1"/>
                </a:solidFill>
                <a:effectLst/>
                <a:latin typeface="Arial" panose="020B0604020202020204" pitchFamily="34" charset="0"/>
              </a:rPr>
              <a:t>).</a:t>
            </a:r>
          </a:p>
          <a:p>
            <a:endParaRPr lang="en-US" dirty="0"/>
          </a:p>
        </p:txBody>
      </p:sp>
    </p:spTree>
    <p:extLst>
      <p:ext uri="{BB962C8B-B14F-4D97-AF65-F5344CB8AC3E}">
        <p14:creationId xmlns:p14="http://schemas.microsoft.com/office/powerpoint/2010/main" val="39055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45472"/>
            <a:ext cx="11980718" cy="6619009"/>
          </a:xfrm>
        </p:spPr>
        <p:txBody>
          <a:bodyPr/>
          <a:lstStyle/>
          <a:p>
            <a:r>
              <a:rPr lang="en-US" sz="3600" dirty="0" smtClean="0">
                <a:effectLst/>
              </a:rPr>
              <a:t>V. "I thirst.“  John 19:28</a:t>
            </a:r>
          </a:p>
          <a:p>
            <a:r>
              <a:rPr lang="en-US" sz="3600" dirty="0" smtClean="0">
                <a:effectLst/>
              </a:rPr>
              <a:t>  The last three utterances are shorter, possibly due to the </a:t>
            </a:r>
            <a:r>
              <a:rPr lang="en-US" sz="3600" dirty="0" err="1" smtClean="0">
                <a:effectLst/>
              </a:rPr>
              <a:t>Saviour's</a:t>
            </a:r>
            <a:r>
              <a:rPr lang="en-US" sz="3600" dirty="0" smtClean="0">
                <a:effectLst/>
              </a:rPr>
              <a:t> ebbing life (Matthew 26:29). </a:t>
            </a:r>
          </a:p>
          <a:p>
            <a:r>
              <a:rPr lang="en-US" sz="3600" dirty="0"/>
              <a:t> </a:t>
            </a:r>
            <a:r>
              <a:rPr lang="en-US" sz="3600" dirty="0" smtClean="0"/>
              <a:t>  </a:t>
            </a:r>
            <a:r>
              <a:rPr lang="en-US" sz="3600" dirty="0" smtClean="0">
                <a:effectLst/>
              </a:rPr>
              <a:t>What a paradox is this scene! He who upholds all things by the word of his power (Hebrews 1:3) is here himself upheld upon the rude and torturing beams of the cross.</a:t>
            </a:r>
          </a:p>
          <a:p>
            <a:r>
              <a:rPr lang="en-US" sz="3600" dirty="0"/>
              <a:t> </a:t>
            </a:r>
            <a:r>
              <a:rPr lang="en-US" sz="3600" dirty="0" smtClean="0"/>
              <a:t> </a:t>
            </a:r>
            <a:r>
              <a:rPr lang="en-US" sz="3600" dirty="0" smtClean="0">
                <a:effectLst/>
              </a:rPr>
              <a:t> He who changed eighty gallons of water into wine is here athirst! </a:t>
            </a:r>
          </a:p>
          <a:p>
            <a:r>
              <a:rPr lang="en-US" sz="3600" dirty="0"/>
              <a:t> </a:t>
            </a:r>
            <a:r>
              <a:rPr lang="en-US" sz="3600" dirty="0" smtClean="0"/>
              <a:t>  </a:t>
            </a:r>
            <a:r>
              <a:rPr lang="en-US" sz="3600" dirty="0" smtClean="0">
                <a:effectLst/>
              </a:rPr>
              <a:t>He who is the Prince of Life must taste death for every man! The thirst was prophesied in Psalms 22:15</a:t>
            </a:r>
          </a:p>
          <a:p>
            <a:endParaRPr lang="en-US" dirty="0"/>
          </a:p>
        </p:txBody>
      </p:sp>
    </p:spTree>
    <p:extLst>
      <p:ext uri="{BB962C8B-B14F-4D97-AF65-F5344CB8AC3E}">
        <p14:creationId xmlns:p14="http://schemas.microsoft.com/office/powerpoint/2010/main" val="8765359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053454" cy="6858000"/>
          </a:xfrm>
        </p:spPr>
      </p:pic>
    </p:spTree>
    <p:extLst>
      <p:ext uri="{BB962C8B-B14F-4D97-AF65-F5344CB8AC3E}">
        <p14:creationId xmlns:p14="http://schemas.microsoft.com/office/powerpoint/2010/main" val="27340891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6</a:t>
            </a:r>
            <a:r>
              <a:rPr kumimoji="0" lang="en-US" altLang="en-US" b="0" i="0" u="none" strike="noStrike" cap="none" normalizeH="0" baseline="0" dirty="0" smtClean="0">
                <a:ln>
                  <a:noFill/>
                </a:ln>
                <a:solidFill>
                  <a:schemeClr val="tx1"/>
                </a:solidFill>
                <a:effectLst/>
                <a:latin typeface="Arial" panose="020B0604020202020204" pitchFamily="34" charset="0"/>
              </a:rPr>
              <a:t>. "It is finished" (</a:t>
            </a:r>
            <a:r>
              <a:rPr kumimoji="0" lang="en-US" altLang="en-US" sz="4400" b="0" i="1" u="none" strike="noStrike" cap="none" normalizeH="0" baseline="0" dirty="0" smtClean="0">
                <a:ln>
                  <a:noFill/>
                </a:ln>
                <a:solidFill>
                  <a:srgbClr val="B5121B"/>
                </a:solidFill>
                <a:effectLst/>
                <a:latin typeface="Arial" panose="020B0604020202020204" pitchFamily="34" charset="0"/>
              </a:rPr>
              <a:t>John 19:30</a:t>
            </a:r>
            <a:r>
              <a:rPr kumimoji="0" lang="en-US" altLang="en-US" b="0" i="0" u="none" strike="noStrike" cap="none" normalizeH="0" baseline="0" dirty="0" smtClean="0">
                <a:ln>
                  <a:noFill/>
                </a:ln>
                <a:solidFill>
                  <a:schemeClr val="tx1"/>
                </a:solidFill>
                <a:effectLst/>
                <a:latin typeface="Arial" panose="020B0604020202020204" pitchFamily="34" charset="0"/>
              </a:rPr>
              <a:t>).</a:t>
            </a:r>
          </a:p>
          <a:p>
            <a:endParaRPr lang="en-US" dirty="0"/>
          </a:p>
        </p:txBody>
      </p:sp>
    </p:spTree>
    <p:extLst>
      <p:ext uri="{BB962C8B-B14F-4D97-AF65-F5344CB8AC3E}">
        <p14:creationId xmlns:p14="http://schemas.microsoft.com/office/powerpoint/2010/main" val="3668772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89098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114300"/>
            <a:ext cx="12119264" cy="6743700"/>
          </a:xfrm>
        </p:spPr>
        <p:txBody>
          <a:bodyPr>
            <a:normAutofit fontScale="92500"/>
          </a:bodyPr>
          <a:lstStyle/>
          <a:p>
            <a:r>
              <a:rPr lang="en-US" sz="4300" b="1" u="sng" dirty="0" smtClean="0">
                <a:solidFill>
                  <a:srgbClr val="00B050"/>
                </a:solidFill>
                <a:effectLst>
                  <a:outerShdw blurRad="38100" dist="38100" dir="2700000" algn="tl">
                    <a:srgbClr val="000000">
                      <a:alpha val="43137"/>
                    </a:srgbClr>
                  </a:outerShdw>
                </a:effectLst>
              </a:rPr>
              <a:t>VI. "It is finished.“            </a:t>
            </a:r>
            <a:r>
              <a:rPr lang="en-US" sz="3600" b="1" u="sng" dirty="0" smtClean="0">
                <a:solidFill>
                  <a:srgbClr val="FF0000"/>
                </a:solidFill>
                <a:effectLst/>
              </a:rPr>
              <a:t>What was finished? </a:t>
            </a:r>
          </a:p>
          <a:p>
            <a:r>
              <a:rPr lang="en-US" sz="3600" dirty="0" smtClean="0">
                <a:effectLst/>
              </a:rPr>
              <a:t>1. The law of Moses (Colossians 2:14-16), </a:t>
            </a:r>
          </a:p>
          <a:p>
            <a:r>
              <a:rPr lang="en-US" sz="3600" dirty="0" smtClean="0"/>
              <a:t>2. T</a:t>
            </a:r>
            <a:r>
              <a:rPr lang="en-US" sz="3600" dirty="0" smtClean="0">
                <a:effectLst/>
              </a:rPr>
              <a:t>he </a:t>
            </a:r>
            <a:r>
              <a:rPr lang="en-US" sz="3600" dirty="0"/>
              <a:t>S</a:t>
            </a:r>
            <a:r>
              <a:rPr lang="en-US" sz="3600" dirty="0" smtClean="0">
                <a:effectLst/>
              </a:rPr>
              <a:t>abbath institution (Amos 8:5-9), </a:t>
            </a:r>
          </a:p>
          <a:p>
            <a:r>
              <a:rPr lang="en-US" sz="3600" dirty="0" smtClean="0"/>
              <a:t>3. T</a:t>
            </a:r>
            <a:r>
              <a:rPr lang="en-US" sz="3600" dirty="0" smtClean="0">
                <a:effectLst/>
              </a:rPr>
              <a:t>he works of his personal ministry, </a:t>
            </a:r>
          </a:p>
          <a:p>
            <a:r>
              <a:rPr lang="en-US" sz="3600" dirty="0" smtClean="0"/>
              <a:t>4. T</a:t>
            </a:r>
            <a:r>
              <a:rPr lang="en-US" sz="3600" dirty="0" smtClean="0">
                <a:effectLst/>
              </a:rPr>
              <a:t>he power of Satan (Hebrews 2:14), </a:t>
            </a:r>
          </a:p>
          <a:p>
            <a:r>
              <a:rPr lang="en-US" sz="3600" dirty="0" smtClean="0"/>
              <a:t>5. T</a:t>
            </a:r>
            <a:r>
              <a:rPr lang="en-US" sz="3600" dirty="0" smtClean="0">
                <a:effectLst/>
              </a:rPr>
              <a:t>he atonement for the sins of the whole world (Hebrews 9:26), </a:t>
            </a:r>
          </a:p>
          <a:p>
            <a:r>
              <a:rPr lang="en-US" sz="3600" dirty="0" smtClean="0"/>
              <a:t>6. T</a:t>
            </a:r>
            <a:r>
              <a:rPr lang="en-US" sz="3600" dirty="0" smtClean="0">
                <a:effectLst/>
              </a:rPr>
              <a:t>he purchase price for the church (Acts 20:28),</a:t>
            </a:r>
          </a:p>
          <a:p>
            <a:r>
              <a:rPr lang="en-US" sz="3600" dirty="0" smtClean="0">
                <a:effectLst/>
              </a:rPr>
              <a:t> </a:t>
            </a:r>
            <a:r>
              <a:rPr lang="en-US" sz="3600" dirty="0" smtClean="0">
                <a:solidFill>
                  <a:srgbClr val="FF0000"/>
                </a:solidFill>
                <a:effectLst/>
              </a:rPr>
              <a:t>and </a:t>
            </a:r>
          </a:p>
          <a:p>
            <a:r>
              <a:rPr lang="en-US" sz="3600" dirty="0" smtClean="0"/>
              <a:t>7. </a:t>
            </a:r>
            <a:r>
              <a:rPr lang="en-US" sz="3600" dirty="0"/>
              <a:t>T</a:t>
            </a:r>
            <a:r>
              <a:rPr lang="en-US" sz="3600" dirty="0" smtClean="0">
                <a:effectLst/>
              </a:rPr>
              <a:t>he remission of sins prior to Calvary, as well as the remission of whatever sins will be remitted for all eternity - these are among the things finished that day on the cross of Christ. </a:t>
            </a:r>
            <a:endParaRPr lang="en-US" sz="3600" dirty="0"/>
          </a:p>
        </p:txBody>
      </p:sp>
    </p:spTree>
    <p:extLst>
      <p:ext uri="{BB962C8B-B14F-4D97-AF65-F5344CB8AC3E}">
        <p14:creationId xmlns:p14="http://schemas.microsoft.com/office/powerpoint/2010/main" val="429047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4690"/>
            <a:ext cx="12192000" cy="6733309"/>
          </a:xfrm>
        </p:spPr>
        <p:txBody>
          <a:bodyPr>
            <a:noAutofit/>
          </a:bodyPr>
          <a:lstStyle/>
          <a:p>
            <a:endParaRPr lang="en-US" sz="3600" dirty="0" smtClean="0">
              <a:effectLst/>
            </a:endParaRPr>
          </a:p>
          <a:p>
            <a:r>
              <a:rPr lang="en-US" sz="3600" dirty="0" smtClean="0">
                <a:effectLst/>
              </a:rPr>
              <a:t>The finished work of Jesus leaves ample place for</a:t>
            </a:r>
          </a:p>
          <a:p>
            <a:r>
              <a:rPr lang="en-US" sz="3600" dirty="0" smtClean="0">
                <a:effectLst/>
              </a:rPr>
              <a:t> Others to take up the cross daily and follow him.     </a:t>
            </a:r>
          </a:p>
          <a:p>
            <a:r>
              <a:rPr lang="en-US" sz="3600" dirty="0"/>
              <a:t> </a:t>
            </a:r>
            <a:r>
              <a:rPr lang="en-US" sz="3600" dirty="0" smtClean="0">
                <a:effectLst/>
              </a:rPr>
              <a:t>Other hands must do his work; </a:t>
            </a:r>
          </a:p>
          <a:p>
            <a:r>
              <a:rPr lang="en-US" sz="3600" dirty="0" smtClean="0">
                <a:effectLst/>
              </a:rPr>
              <a:t> Other lips must preach his word;</a:t>
            </a:r>
          </a:p>
          <a:p>
            <a:r>
              <a:rPr lang="en-US" sz="3600" dirty="0" smtClean="0">
                <a:effectLst/>
              </a:rPr>
              <a:t> and  </a:t>
            </a:r>
          </a:p>
          <a:p>
            <a:r>
              <a:rPr lang="en-US" sz="3600" dirty="0"/>
              <a:t> O</a:t>
            </a:r>
            <a:r>
              <a:rPr lang="en-US" sz="3600" dirty="0" smtClean="0">
                <a:effectLst/>
              </a:rPr>
              <a:t>ther hearts must warm to his great love.</a:t>
            </a:r>
          </a:p>
          <a:p>
            <a:r>
              <a:rPr lang="en-US" sz="3600" dirty="0" smtClean="0">
                <a:effectLst/>
              </a:rPr>
              <a:t> Indeed, </a:t>
            </a:r>
            <a:r>
              <a:rPr lang="en-US" sz="3600" dirty="0" smtClean="0">
                <a:solidFill>
                  <a:srgbClr val="FF0000"/>
                </a:solidFill>
                <a:effectLst/>
              </a:rPr>
              <a:t>"it is finished"; </a:t>
            </a:r>
            <a:r>
              <a:rPr lang="en-US" sz="3600" dirty="0" smtClean="0">
                <a:effectLst/>
              </a:rPr>
              <a:t>but man's work is before him. </a:t>
            </a:r>
          </a:p>
          <a:p>
            <a:r>
              <a:rPr lang="en-US" sz="3600" dirty="0" smtClean="0">
                <a:effectLst/>
              </a:rPr>
              <a:t>  "Save yourselves from this crooked </a:t>
            </a:r>
            <a:r>
              <a:rPr lang="en-US" sz="3600" dirty="0" err="1" smtClean="0">
                <a:effectLst/>
              </a:rPr>
              <a:t>generation!“Acts</a:t>
            </a:r>
            <a:r>
              <a:rPr lang="en-US" sz="3600" dirty="0" smtClean="0">
                <a:effectLst/>
              </a:rPr>
              <a:t> 2:40  “Work out your own salvation with fear and trembling!“</a:t>
            </a:r>
            <a:r>
              <a:rPr lang="en-US" sz="3600" dirty="0" smtClean="0"/>
              <a:t>Phil.2:12</a:t>
            </a:r>
            <a:endParaRPr lang="en-US" sz="3600" dirty="0" smtClean="0">
              <a:effectLst/>
            </a:endParaRPr>
          </a:p>
        </p:txBody>
      </p:sp>
    </p:spTree>
    <p:extLst>
      <p:ext uri="{BB962C8B-B14F-4D97-AF65-F5344CB8AC3E}">
        <p14:creationId xmlns:p14="http://schemas.microsoft.com/office/powerpoint/2010/main" val="162153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heel(1)">
                                      <p:cBhvr>
                                        <p:cTn id="39" dur="20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heel(1)">
                                      <p:cBhvr>
                                        <p:cTn id="4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1500" b="1" dirty="0" smtClean="0"/>
              <a:t>JESUS  CHRIST</a:t>
            </a:r>
            <a:endParaRPr lang="en-US" sz="11500" b="1" dirty="0"/>
          </a:p>
        </p:txBody>
      </p:sp>
    </p:spTree>
    <p:extLst>
      <p:ext uri="{BB962C8B-B14F-4D97-AF65-F5344CB8AC3E}">
        <p14:creationId xmlns:p14="http://schemas.microsoft.com/office/powerpoint/2010/main" val="3158786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690" y="0"/>
            <a:ext cx="11686309" cy="6858000"/>
          </a:xfrm>
        </p:spPr>
        <p:txBody>
          <a:bodyPr/>
          <a:lstStyle/>
          <a:p>
            <a:r>
              <a:rPr kumimoji="0" lang="en-US" altLang="en-US" sz="4400" b="0" i="1" u="none" strike="noStrike" cap="none" normalizeH="0" baseline="0" dirty="0" smtClean="0">
                <a:ln>
                  <a:noFill/>
                </a:ln>
                <a:solidFill>
                  <a:srgbClr val="B5121B"/>
                </a:solidFill>
                <a:effectLst/>
                <a:latin typeface="Arial" panose="020B0604020202020204" pitchFamily="34" charset="0"/>
              </a:rPr>
              <a:t>7</a:t>
            </a:r>
            <a:r>
              <a:rPr kumimoji="0" lang="en-US" altLang="en-US" b="0" i="0" u="none" strike="noStrike" cap="none" normalizeH="0" baseline="0" dirty="0" smtClean="0">
                <a:ln>
                  <a:noFill/>
                </a:ln>
                <a:solidFill>
                  <a:schemeClr val="tx1"/>
                </a:solidFill>
                <a:effectLst/>
                <a:latin typeface="Arial" panose="020B0604020202020204" pitchFamily="34" charset="0"/>
              </a:rPr>
              <a:t>. "Father, into thy hands I commend my spirit" (</a:t>
            </a:r>
            <a:r>
              <a:rPr kumimoji="0" lang="en-US" altLang="en-US" sz="4400" b="0" i="1" u="none" strike="noStrike" cap="none" normalizeH="0" baseline="0" dirty="0" smtClean="0">
                <a:ln>
                  <a:noFill/>
                </a:ln>
                <a:solidFill>
                  <a:srgbClr val="B5121B"/>
                </a:solidFill>
                <a:effectLst/>
                <a:latin typeface="Arial" panose="020B0604020202020204" pitchFamily="34" charset="0"/>
              </a:rPr>
              <a:t>Luke 23:46</a:t>
            </a:r>
            <a:r>
              <a:rPr kumimoji="0" lang="en-US" altLang="en-US" b="0" i="0" u="none" strike="noStrike" cap="none" normalizeH="0" baseline="0" dirty="0" smtClean="0">
                <a:ln>
                  <a:noFill/>
                </a:ln>
                <a:solidFill>
                  <a:schemeClr val="tx1"/>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236914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103908"/>
            <a:ext cx="12067309" cy="6754091"/>
          </a:xfrm>
        </p:spPr>
        <p:txBody>
          <a:bodyPr>
            <a:normAutofit fontScale="92500" lnSpcReduction="10000"/>
          </a:bodyPr>
          <a:lstStyle/>
          <a:p>
            <a:r>
              <a:rPr lang="en-US" sz="3600" b="1" u="sng" dirty="0" smtClean="0">
                <a:effectLst/>
              </a:rPr>
              <a:t>VII. "Father, into thy hands I commend my spirit.“Lk.23:46</a:t>
            </a:r>
          </a:p>
          <a:p>
            <a:r>
              <a:rPr lang="en-US" sz="3600" dirty="0" smtClean="0">
                <a:effectLst/>
              </a:rPr>
              <a:t>  What an argument for immortality is this! </a:t>
            </a:r>
          </a:p>
          <a:p>
            <a:r>
              <a:rPr lang="en-US" sz="3600" dirty="0"/>
              <a:t> </a:t>
            </a:r>
            <a:r>
              <a:rPr lang="en-US" sz="3600" dirty="0" smtClean="0"/>
              <a:t>    </a:t>
            </a:r>
            <a:r>
              <a:rPr lang="en-US" sz="3600" dirty="0" smtClean="0">
                <a:effectLst/>
              </a:rPr>
              <a:t>In a moment the body of Christ would fail, but that would not be the end. He made an appointment for the Father to take his spirit, and did so with the calm assurance of one who might make an appointment to meet a friend after lunch.</a:t>
            </a:r>
          </a:p>
          <a:p>
            <a:r>
              <a:rPr lang="en-US" sz="3600" dirty="0"/>
              <a:t> </a:t>
            </a:r>
            <a:r>
              <a:rPr lang="en-US" sz="3600" dirty="0" smtClean="0"/>
              <a:t>   </a:t>
            </a:r>
            <a:r>
              <a:rPr lang="en-US" sz="3600" dirty="0" smtClean="0">
                <a:effectLst/>
              </a:rPr>
              <a:t> </a:t>
            </a:r>
            <a:r>
              <a:rPr lang="en-US" sz="3600" b="1" u="sng" dirty="0" smtClean="0">
                <a:solidFill>
                  <a:srgbClr val="FF0000"/>
                </a:solidFill>
                <a:effectLst/>
              </a:rPr>
              <a:t>Man has a body, but he is a soul. </a:t>
            </a:r>
            <a:r>
              <a:rPr lang="en-US" sz="3600" dirty="0" smtClean="0">
                <a:effectLst/>
              </a:rPr>
              <a:t>No wonder Paul  said that Jesus "brought life and immortality to light through the gospel" (2 Timothy 1:10). </a:t>
            </a:r>
          </a:p>
          <a:p>
            <a:r>
              <a:rPr lang="en-US" sz="3600" dirty="0"/>
              <a:t> </a:t>
            </a:r>
            <a:r>
              <a:rPr lang="en-US" sz="3600" dirty="0" smtClean="0"/>
              <a:t>  </a:t>
            </a:r>
            <a:r>
              <a:rPr lang="en-US" sz="3600" u="sng" dirty="0" smtClean="0"/>
              <a:t>Selected Quote:  </a:t>
            </a:r>
            <a:r>
              <a:rPr lang="en-US" sz="3600" dirty="0" smtClean="0"/>
              <a:t>“ </a:t>
            </a:r>
            <a:r>
              <a:rPr lang="en-US" sz="3600" dirty="0" smtClean="0">
                <a:effectLst/>
              </a:rPr>
              <a:t>Happy are the followers of Jesus, who, as the end nears, may feel the Father's nearness as did Jesus, and commend their souls to his eternal safekeeping. This last utterance is synchronized with the major thesis of Christianity involving the immortality of the soul and man's spiritual nature and accountability to God for all his deeds.”</a:t>
            </a:r>
          </a:p>
          <a:p>
            <a:endParaRPr lang="en-US" dirty="0"/>
          </a:p>
        </p:txBody>
      </p:sp>
    </p:spTree>
    <p:extLst>
      <p:ext uri="{BB962C8B-B14F-4D97-AF65-F5344CB8AC3E}">
        <p14:creationId xmlns:p14="http://schemas.microsoft.com/office/powerpoint/2010/main" val="139895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dirty="0" smtClean="0">
                <a:effectLst>
                  <a:outerShdw blurRad="38100" dist="38100" dir="2700000" algn="tl">
                    <a:srgbClr val="000000">
                      <a:alpha val="43137"/>
                    </a:srgbClr>
                  </a:outerShdw>
                </a:effectLst>
              </a:rPr>
              <a:t>The 7 Sayings from Christ from the Cross    These were:</a:t>
            </a:r>
          </a:p>
          <a:p>
            <a:r>
              <a:rPr lang="en-US" sz="3600" dirty="0" smtClean="0"/>
              <a:t>1.  “Father forgive them, for they know not what they do. Lk.23:34</a:t>
            </a:r>
          </a:p>
          <a:p>
            <a:r>
              <a:rPr lang="en-US" sz="3600" dirty="0" smtClean="0"/>
              <a:t>2.  “Verily, I say unto thee, Today shalt thou be with me in </a:t>
            </a:r>
          </a:p>
          <a:p>
            <a:r>
              <a:rPr lang="en-US" sz="3600" dirty="0" smtClean="0"/>
              <a:t>Paradise.”  Luke 23:43</a:t>
            </a:r>
          </a:p>
          <a:p>
            <a:r>
              <a:rPr lang="en-US" sz="3600" dirty="0" smtClean="0"/>
              <a:t>3.  “Woman, behold thy </a:t>
            </a:r>
            <a:r>
              <a:rPr lang="en-US" sz="3600" dirty="0" err="1" smtClean="0"/>
              <a:t>son.behold</a:t>
            </a:r>
            <a:r>
              <a:rPr lang="en-US" sz="3600" dirty="0" smtClean="0"/>
              <a:t> thy mother. John 19:26,27</a:t>
            </a:r>
          </a:p>
          <a:p>
            <a:r>
              <a:rPr lang="en-US" sz="3600" dirty="0" smtClean="0"/>
              <a:t>4.  “My God, my God, why hast thou forsaken me?” Matt. 27:46</a:t>
            </a:r>
          </a:p>
          <a:p>
            <a:r>
              <a:rPr lang="en-US" sz="3600" dirty="0" smtClean="0"/>
              <a:t>5.  “I thirst!”  John 19:28</a:t>
            </a:r>
          </a:p>
          <a:p>
            <a:r>
              <a:rPr lang="en-US" sz="3600" dirty="0" smtClean="0"/>
              <a:t>6.  “It is finished”  John 19:30</a:t>
            </a:r>
          </a:p>
          <a:p>
            <a:r>
              <a:rPr lang="en-US" sz="3600" dirty="0" smtClean="0"/>
              <a:t>7.  “</a:t>
            </a:r>
            <a:r>
              <a:rPr lang="en-US" sz="3600" dirty="0" err="1" smtClean="0"/>
              <a:t>Father,into</a:t>
            </a:r>
            <a:r>
              <a:rPr lang="en-US" sz="3600" dirty="0" smtClean="0"/>
              <a:t> thy hands I commend my spirit.  Lk.23:46  </a:t>
            </a:r>
            <a:endParaRPr lang="en-US" sz="3600" dirty="0"/>
          </a:p>
        </p:txBody>
      </p:sp>
    </p:spTree>
    <p:extLst>
      <p:ext uri="{BB962C8B-B14F-4D97-AF65-F5344CB8AC3E}">
        <p14:creationId xmlns:p14="http://schemas.microsoft.com/office/powerpoint/2010/main" val="118189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heel(1)">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animEffect transition="in" filter="wheel(1)">
                                      <p:cBhvr>
                                        <p:cTn id="5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66254"/>
            <a:ext cx="11949545" cy="6577445"/>
          </a:xfrm>
        </p:spPr>
        <p:txBody>
          <a:bodyPr>
            <a:normAutofit/>
          </a:bodyPr>
          <a:lstStyle/>
          <a:p>
            <a:r>
              <a:rPr lang="en-US" sz="3600" dirty="0" smtClean="0"/>
              <a:t>Count Your Many Blessings….</a:t>
            </a:r>
          </a:p>
          <a:p>
            <a:endParaRPr lang="en-US" sz="3600" dirty="0"/>
          </a:p>
          <a:p>
            <a:r>
              <a:rPr lang="en-US" sz="3600" dirty="0" smtClean="0"/>
              <a:t>But at the top of the list, always and forever put</a:t>
            </a:r>
          </a:p>
          <a:p>
            <a:endParaRPr lang="en-US" sz="3600" dirty="0"/>
          </a:p>
          <a:p>
            <a:r>
              <a:rPr lang="en-US" sz="3600" dirty="0" smtClean="0"/>
              <a:t>JESUS CHRIST,  THE SON OF GOD, </a:t>
            </a:r>
          </a:p>
          <a:p>
            <a:endParaRPr lang="en-US" sz="3600" dirty="0"/>
          </a:p>
          <a:p>
            <a:r>
              <a:rPr lang="en-US" sz="3600" dirty="0" smtClean="0"/>
              <a:t>If you can’t count Him first on your list…this is your invitation</a:t>
            </a:r>
          </a:p>
          <a:p>
            <a:r>
              <a:rPr lang="en-US" sz="3600" dirty="0" smtClean="0"/>
              <a:t>To put him there by your obeying the gospel or being restored</a:t>
            </a:r>
          </a:p>
          <a:p>
            <a:r>
              <a:rPr lang="en-US" sz="3600" dirty="0" smtClean="0"/>
              <a:t>Today.</a:t>
            </a:r>
            <a:endParaRPr lang="en-US" sz="3600" dirty="0"/>
          </a:p>
        </p:txBody>
      </p:sp>
    </p:spTree>
    <p:extLst>
      <p:ext uri="{BB962C8B-B14F-4D97-AF65-F5344CB8AC3E}">
        <p14:creationId xmlns:p14="http://schemas.microsoft.com/office/powerpoint/2010/main" val="2991919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12053454" cy="6858000"/>
          </a:xfrm>
        </p:spPr>
      </p:pic>
    </p:spTree>
    <p:extLst>
      <p:ext uri="{BB962C8B-B14F-4D97-AF65-F5344CB8AC3E}">
        <p14:creationId xmlns:p14="http://schemas.microsoft.com/office/powerpoint/2010/main" val="1444356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192000" cy="6681355"/>
          </a:xfrm>
        </p:spPr>
        <p:txBody>
          <a:bodyPr/>
          <a:lstStyle/>
          <a:p>
            <a:r>
              <a:rPr lang="en-US" sz="3600" dirty="0" smtClean="0"/>
              <a:t>John 3:9-21</a:t>
            </a:r>
          </a:p>
          <a:p>
            <a:r>
              <a:rPr lang="en-US" sz="3600" baseline="30000" dirty="0" smtClean="0"/>
              <a:t>9 </a:t>
            </a:r>
            <a:r>
              <a:rPr lang="en-US" sz="3600" dirty="0" smtClean="0"/>
              <a:t>Nicodemus answered and said unto him, How can these things be?</a:t>
            </a:r>
          </a:p>
          <a:p>
            <a:r>
              <a:rPr lang="en-US" sz="3600" baseline="30000" dirty="0" smtClean="0"/>
              <a:t>10 </a:t>
            </a:r>
            <a:r>
              <a:rPr lang="en-US" sz="3600" dirty="0" smtClean="0"/>
              <a:t>Jesus answered and said unto him, Art thou a master of Israel, and </a:t>
            </a:r>
            <a:r>
              <a:rPr lang="en-US" sz="3600" dirty="0" err="1" smtClean="0"/>
              <a:t>knowest</a:t>
            </a:r>
            <a:r>
              <a:rPr lang="en-US" sz="3600" dirty="0" smtClean="0"/>
              <a:t> not these things?</a:t>
            </a:r>
          </a:p>
          <a:p>
            <a:r>
              <a:rPr lang="en-US" sz="3600" baseline="30000" dirty="0" smtClean="0"/>
              <a:t>11 </a:t>
            </a:r>
            <a:r>
              <a:rPr lang="en-US" sz="3600" dirty="0" smtClean="0"/>
              <a:t>Verily, verily, I say unto thee, We speak that we do know, and testify that we have seen; and ye receive not our witness.</a:t>
            </a:r>
          </a:p>
          <a:p>
            <a:r>
              <a:rPr lang="en-US" sz="3600" baseline="30000" dirty="0" smtClean="0"/>
              <a:t>12 </a:t>
            </a:r>
            <a:r>
              <a:rPr lang="en-US" sz="3600" dirty="0" smtClean="0"/>
              <a:t>If I have told you earthly things, and ye believe not, how shall ye believe, if I tell you of heavenly things?</a:t>
            </a:r>
          </a:p>
          <a:p>
            <a:endParaRPr lang="en-US" dirty="0"/>
          </a:p>
        </p:txBody>
      </p:sp>
    </p:spTree>
    <p:extLst>
      <p:ext uri="{BB962C8B-B14F-4D97-AF65-F5344CB8AC3E}">
        <p14:creationId xmlns:p14="http://schemas.microsoft.com/office/powerpoint/2010/main" val="4241554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858000"/>
          </a:xfrm>
        </p:spPr>
        <p:txBody>
          <a:bodyPr>
            <a:normAutofit/>
          </a:bodyPr>
          <a:lstStyle/>
          <a:p>
            <a:endParaRPr lang="en-US" sz="3600" baseline="30000" dirty="0" smtClean="0"/>
          </a:p>
          <a:p>
            <a:r>
              <a:rPr lang="en-US" sz="3600" baseline="30000" dirty="0" smtClean="0"/>
              <a:t>13 </a:t>
            </a:r>
            <a:r>
              <a:rPr lang="en-US" sz="3600" dirty="0" smtClean="0"/>
              <a:t>And no man hath ascended up to heaven, but he that came down from heaven, even the Son of man which is in heaven.</a:t>
            </a:r>
          </a:p>
          <a:p>
            <a:r>
              <a:rPr lang="en-US" sz="3600" baseline="30000" dirty="0" smtClean="0"/>
              <a:t>14 </a:t>
            </a:r>
            <a:r>
              <a:rPr lang="en-US" sz="3600" dirty="0" smtClean="0"/>
              <a:t>And as Moses lifted up the serpent in the wilderness, even so must the Son of man be lifted up:</a:t>
            </a:r>
          </a:p>
          <a:p>
            <a:r>
              <a:rPr lang="en-US" sz="3600" baseline="30000" dirty="0" smtClean="0"/>
              <a:t>15 </a:t>
            </a:r>
            <a:r>
              <a:rPr lang="en-US" sz="3600" dirty="0" smtClean="0"/>
              <a:t>That whosoever believeth in him should not perish, but have eternal life.</a:t>
            </a:r>
          </a:p>
          <a:p>
            <a:r>
              <a:rPr lang="en-US" sz="3600" baseline="30000" dirty="0" smtClean="0"/>
              <a:t>16 </a:t>
            </a:r>
            <a:r>
              <a:rPr lang="en-US" sz="3600" dirty="0" smtClean="0"/>
              <a:t>For God so loved the world, </a:t>
            </a:r>
            <a:r>
              <a:rPr lang="en-US" sz="3600" b="1" u="sng" dirty="0" smtClean="0">
                <a:solidFill>
                  <a:srgbClr val="FF0000"/>
                </a:solidFill>
              </a:rPr>
              <a:t>that he gave his only begotten Son</a:t>
            </a:r>
            <a:r>
              <a:rPr lang="en-US" sz="3600" dirty="0" smtClean="0"/>
              <a:t>, that whosoever believeth in him should not perish, but have everlasting life.</a:t>
            </a:r>
          </a:p>
          <a:p>
            <a:r>
              <a:rPr lang="en-US" sz="3600" baseline="30000" dirty="0" smtClean="0"/>
              <a:t>17 </a:t>
            </a:r>
            <a:r>
              <a:rPr lang="en-US" sz="3600" dirty="0" smtClean="0"/>
              <a:t>For God sent not his Son into the world to condemn the world; but that the world </a:t>
            </a:r>
            <a:r>
              <a:rPr lang="en-US" sz="3600" b="1" u="sng" dirty="0" smtClean="0">
                <a:solidFill>
                  <a:srgbClr val="FF0000"/>
                </a:solidFill>
              </a:rPr>
              <a:t>through him </a:t>
            </a:r>
            <a:r>
              <a:rPr lang="en-US" sz="3600" dirty="0" smtClean="0"/>
              <a:t>might be saved.</a:t>
            </a:r>
          </a:p>
          <a:p>
            <a:endParaRPr lang="en-US" dirty="0"/>
          </a:p>
        </p:txBody>
      </p:sp>
    </p:spTree>
    <p:extLst>
      <p:ext uri="{BB962C8B-B14F-4D97-AF65-F5344CB8AC3E}">
        <p14:creationId xmlns:p14="http://schemas.microsoft.com/office/powerpoint/2010/main" val="972944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6254"/>
            <a:ext cx="12115800" cy="6691746"/>
          </a:xfrm>
        </p:spPr>
        <p:txBody>
          <a:bodyPr>
            <a:normAutofit/>
          </a:bodyPr>
          <a:lstStyle/>
          <a:p>
            <a:r>
              <a:rPr lang="en-US" sz="3600" baseline="30000" dirty="0" smtClean="0"/>
              <a:t>18 </a:t>
            </a:r>
            <a:r>
              <a:rPr lang="en-US" sz="3600" dirty="0" smtClean="0"/>
              <a:t>He that believeth on him is not condemned: but he that believeth not is condemned already, because he hath not believed in the name of </a:t>
            </a:r>
            <a:r>
              <a:rPr lang="en-US" sz="3600" b="1" u="sng" dirty="0" smtClean="0">
                <a:solidFill>
                  <a:srgbClr val="FF0000"/>
                </a:solidFill>
              </a:rPr>
              <a:t>the only begotten Son of God.</a:t>
            </a:r>
          </a:p>
          <a:p>
            <a:r>
              <a:rPr lang="en-US" sz="3600" baseline="30000" dirty="0" smtClean="0"/>
              <a:t>19 </a:t>
            </a:r>
            <a:r>
              <a:rPr lang="en-US" sz="3600" dirty="0" smtClean="0"/>
              <a:t>And this is the condemnation, that light is come into the world, and men loved darkness rather than light, because their deeds were evil.</a:t>
            </a:r>
          </a:p>
          <a:p>
            <a:r>
              <a:rPr lang="en-US" sz="3600" baseline="30000" dirty="0" smtClean="0"/>
              <a:t>20 </a:t>
            </a:r>
            <a:r>
              <a:rPr lang="en-US" sz="3600" dirty="0" smtClean="0"/>
              <a:t>For every one that doeth evil </a:t>
            </a:r>
            <a:r>
              <a:rPr lang="en-US" sz="3600" dirty="0" err="1" smtClean="0"/>
              <a:t>hateth</a:t>
            </a:r>
            <a:r>
              <a:rPr lang="en-US" sz="3600" dirty="0" smtClean="0"/>
              <a:t> the light, neither cometh to the light, lest his deeds should be reproved.</a:t>
            </a:r>
          </a:p>
          <a:p>
            <a:r>
              <a:rPr lang="en-US" sz="3600" baseline="30000" dirty="0" smtClean="0"/>
              <a:t>21 </a:t>
            </a:r>
            <a:r>
              <a:rPr lang="en-US" sz="3600" dirty="0" smtClean="0"/>
              <a:t>But he that doeth truth cometh to the light, that his deeds may be made manifest, that they are wrought in God.</a:t>
            </a:r>
          </a:p>
          <a:p>
            <a:endParaRPr lang="en-US" dirty="0"/>
          </a:p>
        </p:txBody>
      </p:sp>
    </p:spTree>
    <p:extLst>
      <p:ext uri="{BB962C8B-B14F-4D97-AF65-F5344CB8AC3E}">
        <p14:creationId xmlns:p14="http://schemas.microsoft.com/office/powerpoint/2010/main" val="404151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0734"/>
            <a:ext cx="11921836" cy="6601402"/>
          </a:xfrm>
        </p:spPr>
        <p:txBody>
          <a:bodyPr>
            <a:normAutofit fontScale="92500" lnSpcReduction="10000"/>
          </a:bodyPr>
          <a:lstStyle/>
          <a:p>
            <a:r>
              <a:rPr lang="en-US" sz="3600" dirty="0" smtClean="0"/>
              <a:t>What would persuade you, today,</a:t>
            </a:r>
          </a:p>
          <a:p>
            <a:r>
              <a:rPr lang="en-US" sz="3600" dirty="0" smtClean="0"/>
              <a:t>    </a:t>
            </a:r>
            <a:r>
              <a:rPr lang="en-US" sz="3600" b="1" u="sng" dirty="0" smtClean="0">
                <a:solidFill>
                  <a:srgbClr val="FF0000"/>
                </a:solidFill>
              </a:rPr>
              <a:t>To hear </a:t>
            </a:r>
            <a:r>
              <a:rPr lang="en-US" sz="3600" dirty="0" smtClean="0"/>
              <a:t>Jesus, John 20:31,32</a:t>
            </a:r>
          </a:p>
          <a:p>
            <a:r>
              <a:rPr lang="en-US" sz="3900" u="sng" dirty="0">
                <a:solidFill>
                  <a:srgbClr val="00B0F0"/>
                </a:solidFill>
              </a:rPr>
              <a:t>T</a:t>
            </a:r>
            <a:r>
              <a:rPr lang="en-US" sz="3900" u="sng" dirty="0" smtClean="0">
                <a:solidFill>
                  <a:srgbClr val="00B0F0"/>
                </a:solidFill>
              </a:rPr>
              <a:t>o believe </a:t>
            </a:r>
            <a:r>
              <a:rPr lang="en-US" sz="3600" dirty="0" smtClean="0"/>
              <a:t>in Jesus,   John 8:24</a:t>
            </a:r>
          </a:p>
          <a:p>
            <a:r>
              <a:rPr lang="en-US" sz="3600" dirty="0" smtClean="0"/>
              <a:t>    </a:t>
            </a:r>
            <a:r>
              <a:rPr lang="en-US" sz="3600" b="1" u="sng" dirty="0" smtClean="0">
                <a:solidFill>
                  <a:srgbClr val="00B050"/>
                </a:solidFill>
              </a:rPr>
              <a:t>To Repent </a:t>
            </a:r>
            <a:r>
              <a:rPr lang="en-US" sz="3600" dirty="0" smtClean="0"/>
              <a:t>and turn to Him, Luke 13:3 </a:t>
            </a:r>
          </a:p>
          <a:p>
            <a:r>
              <a:rPr lang="en-US" sz="3500" b="1" u="sng" dirty="0" smtClean="0">
                <a:solidFill>
                  <a:srgbClr val="7030A0"/>
                </a:solidFill>
              </a:rPr>
              <a:t>To Confess </a:t>
            </a:r>
            <a:r>
              <a:rPr lang="en-US" sz="3600" dirty="0" smtClean="0"/>
              <a:t>with your mouth that Jesus</a:t>
            </a:r>
          </a:p>
          <a:p>
            <a:r>
              <a:rPr lang="en-US" sz="3600" dirty="0" smtClean="0"/>
              <a:t>    Christ is the Son of God, Matt. 10:32-33</a:t>
            </a:r>
          </a:p>
          <a:p>
            <a:r>
              <a:rPr lang="en-US" sz="3600" dirty="0" smtClean="0"/>
              <a:t>              and </a:t>
            </a:r>
          </a:p>
          <a:p>
            <a:r>
              <a:rPr lang="en-US" sz="3600" b="1" u="sng" dirty="0" smtClean="0">
                <a:solidFill>
                  <a:srgbClr val="FF0000"/>
                </a:solidFill>
              </a:rPr>
              <a:t>To Be Baptized </a:t>
            </a:r>
            <a:r>
              <a:rPr lang="en-US" sz="3600" dirty="0" smtClean="0"/>
              <a:t>for the remission</a:t>
            </a:r>
          </a:p>
          <a:p>
            <a:r>
              <a:rPr lang="en-US" sz="3600" dirty="0" smtClean="0"/>
              <a:t>    of your sins? I Pet. 3:21</a:t>
            </a:r>
          </a:p>
          <a:p>
            <a:pPr marL="0" indent="0">
              <a:buNone/>
            </a:pPr>
            <a:r>
              <a:rPr lang="en-US" sz="3600" dirty="0"/>
              <a:t> </a:t>
            </a:r>
            <a:r>
              <a:rPr lang="en-US" sz="3600" dirty="0" smtClean="0"/>
              <a:t>                   What would persuade you, today, as an erring child of God, to  </a:t>
            </a:r>
            <a:r>
              <a:rPr lang="en-US" sz="3600" b="1" u="sng" dirty="0" smtClean="0"/>
              <a:t>Repent</a:t>
            </a:r>
            <a:r>
              <a:rPr lang="en-US" sz="3600" dirty="0" smtClean="0"/>
              <a:t>,(  Acts 8</a:t>
            </a:r>
            <a:r>
              <a:rPr lang="en-US" sz="3600" dirty="0" smtClean="0">
                <a:sym typeface="Wingdings" panose="05000000000000000000" pitchFamily="2" charset="2"/>
              </a:rPr>
              <a:t>:22 )</a:t>
            </a:r>
            <a:r>
              <a:rPr lang="en-US" sz="3600" dirty="0" smtClean="0"/>
              <a:t>; to </a:t>
            </a:r>
            <a:r>
              <a:rPr lang="en-US" sz="3600" b="1" u="sng" dirty="0" smtClean="0"/>
              <a:t>Confess</a:t>
            </a:r>
            <a:r>
              <a:rPr lang="en-US" sz="3600" dirty="0" smtClean="0"/>
              <a:t> your sins (I John 1:9) and to </a:t>
            </a:r>
            <a:r>
              <a:rPr lang="en-US" sz="3600" b="1" u="sng" dirty="0" smtClean="0"/>
              <a:t>Pray</a:t>
            </a:r>
            <a:r>
              <a:rPr lang="en-US" sz="3600" dirty="0" smtClean="0"/>
              <a:t> for God’s forgiveness?  (James 5:16)</a:t>
            </a:r>
            <a:endParaRPr lang="en-US" sz="3600" dirty="0"/>
          </a:p>
        </p:txBody>
      </p:sp>
    </p:spTree>
    <p:extLst>
      <p:ext uri="{BB962C8B-B14F-4D97-AF65-F5344CB8AC3E}">
        <p14:creationId xmlns:p14="http://schemas.microsoft.com/office/powerpoint/2010/main" val="197884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heel(1)">
                                      <p:cBhvr>
                                        <p:cTn id="30" dur="2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1000"/>
                                        <p:tgtEl>
                                          <p:spTgt spid="3">
                                            <p:txEl>
                                              <p:pRg st="8" end="8"/>
                                            </p:txEl>
                                          </p:spTgt>
                                        </p:tgtEl>
                                      </p:cBhvr>
                                    </p:animEffect>
                                    <p:anim calcmode="lin" valueType="num">
                                      <p:cBhvr>
                                        <p:cTn id="4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p:cTn id="4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dirty="0" smtClean="0"/>
              <a:t>Go with me for a few minutes this morning</a:t>
            </a:r>
          </a:p>
          <a:p>
            <a:endParaRPr lang="en-US" dirty="0"/>
          </a:p>
        </p:txBody>
      </p:sp>
    </p:spTree>
    <p:extLst>
      <p:ext uri="{BB962C8B-B14F-4D97-AF65-F5344CB8AC3E}">
        <p14:creationId xmlns:p14="http://schemas.microsoft.com/office/powerpoint/2010/main" val="1231462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3702</TotalTime>
  <Words>1789</Words>
  <Application>Microsoft Office PowerPoint</Application>
  <PresentationFormat>Widescreen</PresentationFormat>
  <Paragraphs>146</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Wingdings</vt:lpstr>
      <vt:lpstr>Office Theme</vt:lpstr>
      <vt:lpstr>Counting Your Blessings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Counting Your Blessings</dc:title>
  <dc:creator>mac</dc:creator>
  <cp:lastModifiedBy>Eddie Gooch</cp:lastModifiedBy>
  <cp:revision>45</cp:revision>
  <cp:lastPrinted>2019-10-27T02:39:42Z</cp:lastPrinted>
  <dcterms:created xsi:type="dcterms:W3CDTF">2019-10-24T12:52:04Z</dcterms:created>
  <dcterms:modified xsi:type="dcterms:W3CDTF">2019-10-27T14:11:38Z</dcterms:modified>
</cp:coreProperties>
</file>