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4"/>
  </p:handoutMasterIdLst>
  <p:sldIdLst>
    <p:sldId id="302" r:id="rId2"/>
    <p:sldId id="301" r:id="rId3"/>
    <p:sldId id="257" r:id="rId4"/>
    <p:sldId id="303" r:id="rId5"/>
    <p:sldId id="282" r:id="rId6"/>
    <p:sldId id="298" r:id="rId7"/>
    <p:sldId id="258" r:id="rId8"/>
    <p:sldId id="283" r:id="rId9"/>
    <p:sldId id="259" r:id="rId10"/>
    <p:sldId id="285" r:id="rId11"/>
    <p:sldId id="262" r:id="rId12"/>
    <p:sldId id="287" r:id="rId13"/>
    <p:sldId id="288" r:id="rId14"/>
    <p:sldId id="264" r:id="rId15"/>
    <p:sldId id="304" r:id="rId16"/>
    <p:sldId id="305" r:id="rId17"/>
    <p:sldId id="306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307" r:id="rId26"/>
    <p:sldId id="296" r:id="rId27"/>
    <p:sldId id="311" r:id="rId28"/>
    <p:sldId id="297" r:id="rId29"/>
    <p:sldId id="309" r:id="rId30"/>
    <p:sldId id="310" r:id="rId31"/>
    <p:sldId id="265" r:id="rId32"/>
    <p:sldId id="269" r:id="rId33"/>
  </p:sldIdLst>
  <p:sldSz cx="12192000" cy="6858000"/>
  <p:notesSz cx="7077075" cy="90281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1" autoAdjust="0"/>
    <p:restoredTop sz="94660"/>
  </p:normalViewPr>
  <p:slideViewPr>
    <p:cSldViewPr snapToGrid="0">
      <p:cViewPr varScale="1">
        <p:scale>
          <a:sx n="77" d="100"/>
          <a:sy n="77" d="100"/>
        </p:scale>
        <p:origin x="79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52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6BD48-C81A-43D3-ABDF-6E98BDA31EA8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575141"/>
            <a:ext cx="3066733" cy="452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1DD63-E4D3-4BC3-B778-65E38E881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66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A64EC-72BC-472B-9941-4CE14EED32DC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E05C-665E-434C-8390-19A2178F4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93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A64EC-72BC-472B-9941-4CE14EED32DC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E05C-665E-434C-8390-19A2178F4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489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A64EC-72BC-472B-9941-4CE14EED32DC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E05C-665E-434C-8390-19A2178F4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467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A64EC-72BC-472B-9941-4CE14EED32DC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E05C-665E-434C-8390-19A2178F4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788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A64EC-72BC-472B-9941-4CE14EED32DC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E05C-665E-434C-8390-19A2178F4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758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A64EC-72BC-472B-9941-4CE14EED32DC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E05C-665E-434C-8390-19A2178F4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788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A64EC-72BC-472B-9941-4CE14EED32DC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E05C-665E-434C-8390-19A2178F4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605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A64EC-72BC-472B-9941-4CE14EED32DC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E05C-665E-434C-8390-19A2178F4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755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A64EC-72BC-472B-9941-4CE14EED32DC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E05C-665E-434C-8390-19A2178F4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531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A64EC-72BC-472B-9941-4CE14EED32DC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E05C-665E-434C-8390-19A2178F4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034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A64EC-72BC-472B-9941-4CE14EED32DC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7E05C-665E-434C-8390-19A2178F4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1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A64EC-72BC-472B-9941-4CE14EED32DC}" type="datetimeFigureOut">
              <a:rPr lang="en-US" smtClean="0"/>
              <a:t>9/23/2017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7E05C-665E-434C-8390-19A2178F4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261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biblia.com/bible/nkjv/I%20Timothy%203.1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biblia.com/bible/nkjv/Titus%201.6" TargetMode="External"/><Relationship Id="rId2" Type="http://schemas.openxmlformats.org/officeDocument/2006/relationships/hyperlink" Target="http://biblia.com/bible/nkjv/I%20Timothy%203.4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416" y="263047"/>
            <a:ext cx="11874674" cy="6594953"/>
          </a:xfrm>
        </p:spPr>
        <p:txBody>
          <a:bodyPr/>
          <a:lstStyle/>
          <a:p>
            <a:r>
              <a:rPr lang="en-US" sz="3600" b="1" dirty="0"/>
              <a:t>Philippians 1:1King James Version (KJV)</a:t>
            </a:r>
          </a:p>
          <a:p>
            <a:r>
              <a:rPr lang="en-US" sz="4400" dirty="0"/>
              <a:t>1 Paul and Timotheus, the servants of Jesus Christ, to all the saints in Christ Jesus which are at Philippi, with </a:t>
            </a:r>
            <a:r>
              <a:rPr lang="en-US" sz="8800" b="1" u="sng" dirty="0">
                <a:solidFill>
                  <a:srgbClr val="FF0000"/>
                </a:solidFill>
              </a:rPr>
              <a:t>the </a:t>
            </a:r>
            <a:r>
              <a:rPr lang="en-US" sz="8800" b="1" u="sng" dirty="0" smtClean="0">
                <a:solidFill>
                  <a:srgbClr val="FF0000"/>
                </a:solidFill>
              </a:rPr>
              <a:t>Bishops </a:t>
            </a:r>
            <a:r>
              <a:rPr lang="en-US" sz="8800" b="1" u="sng" dirty="0">
                <a:solidFill>
                  <a:srgbClr val="FF0000"/>
                </a:solidFill>
              </a:rPr>
              <a:t>and </a:t>
            </a:r>
            <a:r>
              <a:rPr lang="en-US" sz="8800" b="1" u="sng" dirty="0" smtClean="0">
                <a:solidFill>
                  <a:srgbClr val="FF0000"/>
                </a:solidFill>
              </a:rPr>
              <a:t>Deacons</a:t>
            </a:r>
            <a:r>
              <a:rPr lang="en-US" sz="8800" b="1" u="sng" dirty="0">
                <a:solidFill>
                  <a:srgbClr val="FF0000"/>
                </a:solidFill>
              </a:rPr>
              <a:t>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10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What does a Deacon do?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66928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424" y="-1"/>
            <a:ext cx="11725405" cy="6663847"/>
          </a:xfrm>
        </p:spPr>
        <p:txBody>
          <a:bodyPr>
            <a:noAutofit/>
          </a:bodyPr>
          <a:lstStyle/>
          <a:p>
            <a:r>
              <a:rPr lang="en-US" sz="4000" dirty="0" smtClean="0"/>
              <a:t>1. He can teach new converts’ classes.</a:t>
            </a:r>
          </a:p>
          <a:p>
            <a:r>
              <a:rPr lang="en-US" sz="4000" dirty="0" smtClean="0"/>
              <a:t>2. He can teach wayward Christians about faithfulness.</a:t>
            </a:r>
          </a:p>
          <a:p>
            <a:r>
              <a:rPr lang="en-US" sz="4000" dirty="0" smtClean="0"/>
              <a:t>3. He can conduct Bible classes in the homes of shut-ins.</a:t>
            </a:r>
          </a:p>
          <a:p>
            <a:r>
              <a:rPr lang="en-US" sz="4000" dirty="0" smtClean="0"/>
              <a:t>4. He can help with Gospel meeting preparation.</a:t>
            </a:r>
          </a:p>
          <a:p>
            <a:r>
              <a:rPr lang="en-US" sz="4000" dirty="0" smtClean="0"/>
              <a:t>5. Be alert to the physical and financial needs of widows and shut-ins.</a:t>
            </a:r>
          </a:p>
          <a:p>
            <a:r>
              <a:rPr lang="en-US" sz="4000" dirty="0" smtClean="0"/>
              <a:t>6.He can go out and teach and preach where needed if he has the ability.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59379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260" y="125260"/>
            <a:ext cx="11899726" cy="6732740"/>
          </a:xfrm>
        </p:spPr>
        <p:txBody>
          <a:bodyPr/>
          <a:lstStyle/>
          <a:p>
            <a:endParaRPr lang="en-US" dirty="0" smtClean="0"/>
          </a:p>
          <a:p>
            <a:r>
              <a:rPr lang="en-US" sz="6000" dirty="0" smtClean="0"/>
              <a:t>What does the Bible say about the </a:t>
            </a:r>
          </a:p>
          <a:p>
            <a:r>
              <a:rPr lang="en-US" sz="6000" b="1" u="sng" dirty="0" smtClean="0"/>
              <a:t>Qualifications of man </a:t>
            </a:r>
            <a:r>
              <a:rPr lang="en-US" sz="6000" dirty="0" smtClean="0"/>
              <a:t>who wishes to be</a:t>
            </a:r>
          </a:p>
          <a:p>
            <a:r>
              <a:rPr lang="en-US" sz="6000" dirty="0" smtClean="0"/>
              <a:t>A Deacon?</a:t>
            </a:r>
          </a:p>
          <a:p>
            <a:r>
              <a:rPr lang="en-US" sz="6000" dirty="0"/>
              <a:t> </a:t>
            </a:r>
            <a:r>
              <a:rPr lang="en-US" sz="6000" dirty="0" smtClean="0"/>
              <a:t>   I Tim. 3:8-13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88288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062564" cy="6858000"/>
          </a:xfrm>
        </p:spPr>
        <p:txBody>
          <a:bodyPr>
            <a:normAutofit lnSpcReduction="10000"/>
          </a:bodyPr>
          <a:lstStyle/>
          <a:p>
            <a:r>
              <a:rPr lang="en-US" sz="3600" b="1" u="sng" dirty="0">
                <a:solidFill>
                  <a:srgbClr val="FF0000"/>
                </a:solidFill>
              </a:rPr>
              <a:t>1 Timothy </a:t>
            </a:r>
            <a:r>
              <a:rPr lang="en-US" sz="3600" b="1" u="sng" dirty="0" smtClean="0">
                <a:solidFill>
                  <a:srgbClr val="FF0000"/>
                </a:solidFill>
              </a:rPr>
              <a:t>3:8-13</a:t>
            </a:r>
            <a:endParaRPr lang="en-US" sz="3600" b="1" u="sng" dirty="0">
              <a:solidFill>
                <a:srgbClr val="FF0000"/>
              </a:solidFill>
            </a:endParaRPr>
          </a:p>
          <a:p>
            <a:r>
              <a:rPr lang="en-US" sz="3600" baseline="30000" dirty="0"/>
              <a:t>8 </a:t>
            </a:r>
            <a:r>
              <a:rPr lang="en-US" sz="3600" dirty="0"/>
              <a:t>Likewise must the deacons be grave, not </a:t>
            </a:r>
            <a:r>
              <a:rPr lang="en-US" sz="3600" dirty="0" err="1"/>
              <a:t>doubletongued</a:t>
            </a:r>
            <a:r>
              <a:rPr lang="en-US" sz="3600" dirty="0" smtClean="0"/>
              <a:t>,</a:t>
            </a:r>
          </a:p>
          <a:p>
            <a:r>
              <a:rPr lang="en-US" sz="3600" dirty="0" smtClean="0"/>
              <a:t> </a:t>
            </a:r>
            <a:r>
              <a:rPr lang="en-US" sz="3600" dirty="0"/>
              <a:t>not given to much wine, not greedy of filthy lucre;</a:t>
            </a:r>
          </a:p>
          <a:p>
            <a:r>
              <a:rPr lang="en-US" sz="3600" baseline="30000" dirty="0"/>
              <a:t>9 </a:t>
            </a:r>
            <a:r>
              <a:rPr lang="en-US" sz="3600" dirty="0"/>
              <a:t>Holding the mystery of the faith in a pure conscience.</a:t>
            </a:r>
          </a:p>
          <a:p>
            <a:r>
              <a:rPr lang="en-US" sz="3600" baseline="30000" dirty="0"/>
              <a:t>10 </a:t>
            </a:r>
            <a:r>
              <a:rPr lang="en-US" sz="3600" dirty="0"/>
              <a:t>And let these also first be proved; then let them </a:t>
            </a:r>
            <a:r>
              <a:rPr lang="en-US" sz="3600" dirty="0" smtClean="0"/>
              <a:t>use</a:t>
            </a:r>
          </a:p>
          <a:p>
            <a:r>
              <a:rPr lang="en-US" sz="3600" dirty="0" smtClean="0"/>
              <a:t> </a:t>
            </a:r>
            <a:r>
              <a:rPr lang="en-US" sz="3600" dirty="0"/>
              <a:t>the office of a deacon, being found blameless.</a:t>
            </a:r>
          </a:p>
          <a:p>
            <a:r>
              <a:rPr lang="en-US" sz="3600" baseline="30000" dirty="0"/>
              <a:t>11 </a:t>
            </a:r>
            <a:r>
              <a:rPr lang="en-US" sz="3600" dirty="0"/>
              <a:t>Even so must </a:t>
            </a:r>
            <a:r>
              <a:rPr lang="en-US" sz="3600" b="1" dirty="0"/>
              <a:t>their</a:t>
            </a:r>
            <a:r>
              <a:rPr lang="en-US" sz="3600" dirty="0"/>
              <a:t> wives be grave, not slanderers, sober</a:t>
            </a:r>
            <a:r>
              <a:rPr lang="en-US" sz="3600" dirty="0" smtClean="0"/>
              <a:t>,</a:t>
            </a:r>
          </a:p>
          <a:p>
            <a:r>
              <a:rPr lang="en-US" sz="3600" dirty="0" smtClean="0"/>
              <a:t> </a:t>
            </a:r>
            <a:r>
              <a:rPr lang="en-US" sz="3600" dirty="0"/>
              <a:t>faithful in all </a:t>
            </a:r>
            <a:r>
              <a:rPr lang="en-US" sz="3600" dirty="0" smtClean="0"/>
              <a:t>things.</a:t>
            </a:r>
            <a:r>
              <a:rPr lang="en-US" sz="3600" baseline="30000" dirty="0" smtClean="0"/>
              <a:t>12</a:t>
            </a:r>
            <a:r>
              <a:rPr lang="en-US" sz="3600" baseline="30000" dirty="0"/>
              <a:t> </a:t>
            </a:r>
            <a:r>
              <a:rPr lang="en-US" sz="3600" dirty="0"/>
              <a:t>Let the </a:t>
            </a:r>
            <a:r>
              <a:rPr lang="en-US" sz="3600" b="1" u="sng" dirty="0">
                <a:solidFill>
                  <a:srgbClr val="FF0000"/>
                </a:solidFill>
              </a:rPr>
              <a:t>deacons </a:t>
            </a:r>
            <a:r>
              <a:rPr lang="en-US" sz="3600" dirty="0"/>
              <a:t>be the husbands of </a:t>
            </a:r>
            <a:endParaRPr lang="en-US" sz="3600" dirty="0" smtClean="0"/>
          </a:p>
          <a:p>
            <a:r>
              <a:rPr lang="en-US" sz="3600" dirty="0" smtClean="0"/>
              <a:t>one </a:t>
            </a:r>
            <a:r>
              <a:rPr lang="en-US" sz="3600" dirty="0"/>
              <a:t>wife, ruling</a:t>
            </a:r>
            <a:r>
              <a:rPr lang="en-US" sz="3600" b="1" dirty="0">
                <a:solidFill>
                  <a:srgbClr val="FF0000"/>
                </a:solidFill>
              </a:rPr>
              <a:t> t</a:t>
            </a:r>
            <a:r>
              <a:rPr lang="en-US" sz="3600" b="1" u="sng" dirty="0">
                <a:solidFill>
                  <a:srgbClr val="FF0000"/>
                </a:solidFill>
              </a:rPr>
              <a:t>heir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dirty="0"/>
              <a:t>children and their own houses well.</a:t>
            </a:r>
          </a:p>
          <a:p>
            <a:r>
              <a:rPr lang="en-US" sz="3600" baseline="30000" dirty="0"/>
              <a:t>13 </a:t>
            </a:r>
            <a:r>
              <a:rPr lang="en-US" sz="3600" dirty="0"/>
              <a:t>For they that have used the office of a deacon well </a:t>
            </a:r>
            <a:r>
              <a:rPr lang="en-US" sz="3600" dirty="0" smtClean="0"/>
              <a:t>purchase</a:t>
            </a:r>
          </a:p>
          <a:p>
            <a:r>
              <a:rPr lang="en-US" sz="3600" dirty="0" smtClean="0"/>
              <a:t> </a:t>
            </a:r>
            <a:r>
              <a:rPr lang="en-US" sz="3600" dirty="0"/>
              <a:t>to themselves a good degree, and great boldness in the </a:t>
            </a:r>
            <a:r>
              <a:rPr lang="en-US" sz="3600" dirty="0" smtClean="0"/>
              <a:t>faith</a:t>
            </a:r>
          </a:p>
          <a:p>
            <a:r>
              <a:rPr lang="en-US" sz="3600" dirty="0" smtClean="0"/>
              <a:t> </a:t>
            </a:r>
            <a:r>
              <a:rPr lang="en-US" sz="3600" dirty="0"/>
              <a:t>which is in Christ Jesus.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49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838" y="137786"/>
            <a:ext cx="12029162" cy="6576165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The qualifications of a Deacon From I Tim.3:8-13</a:t>
            </a:r>
          </a:p>
          <a:p>
            <a:r>
              <a:rPr lang="en-US" sz="3600" b="1" dirty="0" smtClean="0"/>
              <a:t>-Grave- Serious and dignified</a:t>
            </a:r>
          </a:p>
          <a:p>
            <a:r>
              <a:rPr lang="en-US" sz="3600" b="1" dirty="0" smtClean="0"/>
              <a:t>-Not double tongued</a:t>
            </a:r>
          </a:p>
          <a:p>
            <a:r>
              <a:rPr lang="en-US" sz="3600" b="1" dirty="0" smtClean="0"/>
              <a:t>-Not given to much wine</a:t>
            </a:r>
          </a:p>
          <a:p>
            <a:r>
              <a:rPr lang="en-US" sz="3600" b="1" dirty="0" smtClean="0"/>
              <a:t>-Not greedy of filthy lucre</a:t>
            </a:r>
          </a:p>
          <a:p>
            <a:r>
              <a:rPr lang="en-US" sz="3600" b="1" dirty="0" smtClean="0"/>
              <a:t>-Not a holder of false doctrines</a:t>
            </a:r>
          </a:p>
          <a:p>
            <a:r>
              <a:rPr lang="en-US" sz="3600" b="1" dirty="0" smtClean="0"/>
              <a:t>-Not a novice</a:t>
            </a:r>
          </a:p>
          <a:p>
            <a:r>
              <a:rPr lang="en-US" sz="3600" b="1" dirty="0" smtClean="0"/>
              <a:t>-Blameless</a:t>
            </a:r>
          </a:p>
          <a:p>
            <a:r>
              <a:rPr lang="en-US" sz="3600" b="1" dirty="0" smtClean="0"/>
              <a:t>-Husband of one wife</a:t>
            </a:r>
          </a:p>
          <a:p>
            <a:r>
              <a:rPr lang="en-US" sz="3600" b="1" dirty="0" smtClean="0"/>
              <a:t>-Ruling children and his own house well.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12563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838" y="137786"/>
            <a:ext cx="11924778" cy="6720214"/>
          </a:xfrm>
        </p:spPr>
        <p:txBody>
          <a:bodyPr>
            <a:normAutofit fontScale="92500" lnSpcReduction="20000"/>
          </a:bodyPr>
          <a:lstStyle/>
          <a:p>
            <a:r>
              <a:rPr lang="en-US" sz="3900" b="1" dirty="0" smtClean="0"/>
              <a:t>Holding the mystery of the faith in a </a:t>
            </a:r>
          </a:p>
          <a:p>
            <a:r>
              <a:rPr lang="en-US" sz="3900" b="1" dirty="0" smtClean="0"/>
              <a:t>Pure conscience.   -  Not </a:t>
            </a:r>
            <a:r>
              <a:rPr lang="en-US" sz="3900" b="1" dirty="0"/>
              <a:t>a holder of false doctrines</a:t>
            </a:r>
          </a:p>
          <a:p>
            <a:r>
              <a:rPr lang="en-US" sz="3900" b="1" dirty="0" smtClean="0"/>
              <a:t>.Let them first be proved.  -Not </a:t>
            </a:r>
            <a:r>
              <a:rPr lang="en-US" sz="3900" b="1" dirty="0"/>
              <a:t>a </a:t>
            </a:r>
            <a:r>
              <a:rPr lang="en-US" sz="3900" b="1" dirty="0" smtClean="0"/>
              <a:t>novice</a:t>
            </a:r>
          </a:p>
          <a:p>
            <a:r>
              <a:rPr lang="en-US" sz="3900" b="1" dirty="0"/>
              <a:t> </a:t>
            </a:r>
            <a:r>
              <a:rPr lang="en-US" sz="3900" b="1" dirty="0" smtClean="0"/>
              <a:t>   They are to use </a:t>
            </a:r>
            <a:r>
              <a:rPr lang="en-US" sz="3900" b="1" u="sng" dirty="0" smtClean="0">
                <a:solidFill>
                  <a:srgbClr val="FF0000"/>
                </a:solidFill>
              </a:rPr>
              <a:t>the office of a deacon </a:t>
            </a:r>
            <a:r>
              <a:rPr lang="en-US" sz="3900" b="1" dirty="0" smtClean="0"/>
              <a:t>having been found</a:t>
            </a:r>
          </a:p>
          <a:p>
            <a:endParaRPr lang="en-US" sz="3900" b="1" dirty="0"/>
          </a:p>
          <a:p>
            <a:r>
              <a:rPr lang="en-US" sz="3900" b="1" dirty="0" smtClean="0"/>
              <a:t>((Note:  The expression “the office of a deacon “ is used</a:t>
            </a:r>
          </a:p>
          <a:p>
            <a:r>
              <a:rPr lang="en-US" sz="3900" b="1" dirty="0" smtClean="0"/>
              <a:t>Twice in I Tim.3:8-13   </a:t>
            </a:r>
          </a:p>
          <a:p>
            <a:r>
              <a:rPr lang="en-US" sz="3900" b="1" dirty="0"/>
              <a:t> </a:t>
            </a:r>
            <a:r>
              <a:rPr lang="en-US" sz="3900" b="1" dirty="0" smtClean="0"/>
              <a:t>  Verse 10  Then let them use the office of a deacon</a:t>
            </a:r>
          </a:p>
          <a:p>
            <a:r>
              <a:rPr lang="en-US" sz="3900" b="1" dirty="0"/>
              <a:t> </a:t>
            </a:r>
            <a:r>
              <a:rPr lang="en-US" sz="3900" b="1" dirty="0" smtClean="0"/>
              <a:t>  Verse 13  For they that have used the office of a deacon</a:t>
            </a:r>
          </a:p>
          <a:p>
            <a:r>
              <a:rPr lang="en-US" sz="3900" b="1" dirty="0"/>
              <a:t> </a:t>
            </a:r>
            <a:r>
              <a:rPr lang="en-US" sz="3900" b="1" dirty="0" smtClean="0"/>
              <a:t>                   well purchase to themselves a good degree</a:t>
            </a:r>
          </a:p>
          <a:p>
            <a:r>
              <a:rPr lang="en-US" sz="3900" b="1" dirty="0"/>
              <a:t> </a:t>
            </a:r>
            <a:r>
              <a:rPr lang="en-US" sz="3900" b="1" dirty="0" smtClean="0"/>
              <a:t>                   and great boldness in the faith which is in </a:t>
            </a:r>
          </a:p>
          <a:p>
            <a:r>
              <a:rPr lang="en-US" sz="3900" b="1" dirty="0"/>
              <a:t> </a:t>
            </a:r>
            <a:r>
              <a:rPr lang="en-US" sz="3900" b="1" dirty="0" smtClean="0"/>
              <a:t>                   Christ Jesus.))</a:t>
            </a:r>
            <a:endParaRPr lang="en-US" sz="3900" b="1" dirty="0"/>
          </a:p>
          <a:p>
            <a:r>
              <a:rPr lang="en-US" b="1" dirty="0" smtClean="0"/>
              <a:t>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16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"/>
            <a:ext cx="11999934" cy="6701425"/>
          </a:xfrm>
        </p:spPr>
        <p:txBody>
          <a:bodyPr/>
          <a:lstStyle/>
          <a:p>
            <a:r>
              <a:rPr lang="en-US" sz="3600" b="1" dirty="0"/>
              <a:t>-</a:t>
            </a:r>
            <a:r>
              <a:rPr lang="en-US" sz="3600" b="1" dirty="0" smtClean="0"/>
              <a:t>Blameless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((Their wives: )) 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   a) Be grave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   b) Not Slanderers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   c) Sober</a:t>
            </a:r>
          </a:p>
          <a:p>
            <a:r>
              <a:rPr lang="en-US" sz="3600" b="1" dirty="0"/>
              <a:t> </a:t>
            </a:r>
            <a:r>
              <a:rPr lang="en-US" sz="3600" b="1" dirty="0" smtClean="0"/>
              <a:t>      d) Faithful in all things</a:t>
            </a:r>
            <a:endParaRPr lang="en-US" sz="3600" b="1" dirty="0"/>
          </a:p>
          <a:p>
            <a:r>
              <a:rPr lang="en-US" sz="3600" b="1" dirty="0" smtClean="0"/>
              <a:t>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76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054" y="-1"/>
            <a:ext cx="11904945" cy="6739003"/>
          </a:xfrm>
        </p:spPr>
        <p:txBody>
          <a:bodyPr/>
          <a:lstStyle/>
          <a:p>
            <a:r>
              <a:rPr lang="en-US" sz="4000" b="1" dirty="0" smtClean="0"/>
              <a:t>Let the </a:t>
            </a:r>
            <a:r>
              <a:rPr lang="en-US" sz="4000" b="1" u="sng" dirty="0" smtClean="0">
                <a:solidFill>
                  <a:srgbClr val="FF0000"/>
                </a:solidFill>
              </a:rPr>
              <a:t>deacons</a:t>
            </a:r>
            <a:r>
              <a:rPr lang="en-US" sz="4000" b="1" dirty="0" smtClean="0"/>
              <a:t> be the husbands of </a:t>
            </a:r>
          </a:p>
          <a:p>
            <a:r>
              <a:rPr lang="en-US" sz="4000" b="1" dirty="0"/>
              <a:t> </a:t>
            </a:r>
            <a:r>
              <a:rPr lang="en-US" sz="4000" b="1" dirty="0" smtClean="0"/>
              <a:t>   one wife. –</a:t>
            </a:r>
          </a:p>
          <a:p>
            <a:endParaRPr lang="en-US" sz="4000" b="1" dirty="0"/>
          </a:p>
          <a:p>
            <a:r>
              <a:rPr lang="en-US" sz="4000" b="1" dirty="0"/>
              <a:t>-Ruling </a:t>
            </a:r>
            <a:r>
              <a:rPr lang="en-US" sz="4000" b="1" dirty="0" smtClean="0"/>
              <a:t>their children </a:t>
            </a:r>
            <a:r>
              <a:rPr lang="en-US" sz="4000" b="1" dirty="0"/>
              <a:t>and </a:t>
            </a:r>
            <a:r>
              <a:rPr lang="en-US" sz="4000" b="1" dirty="0" smtClean="0"/>
              <a:t>their own houses (families)</a:t>
            </a:r>
          </a:p>
          <a:p>
            <a:r>
              <a:rPr lang="en-US" sz="4000" b="1" dirty="0"/>
              <a:t> </a:t>
            </a:r>
            <a:r>
              <a:rPr lang="en-US" sz="4000" b="1" dirty="0" smtClean="0"/>
              <a:t>   well.  </a:t>
            </a:r>
            <a:endParaRPr lang="en-US" sz="40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81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 smtClean="0">
                <a:solidFill>
                  <a:srgbClr val="FF0000"/>
                </a:solidFill>
              </a:rPr>
              <a:t>Qualifications:</a:t>
            </a:r>
            <a:endParaRPr lang="en-US" sz="5400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b="1" u="sng" dirty="0" smtClean="0"/>
              <a:t>V. 8  Be Grave:  </a:t>
            </a:r>
          </a:p>
          <a:p>
            <a:r>
              <a:rPr lang="en-US" sz="3600" b="1" u="sng" dirty="0"/>
              <a:t> </a:t>
            </a:r>
            <a:r>
              <a:rPr lang="en-US" sz="3600" b="1" u="sng" dirty="0" smtClean="0"/>
              <a:t>    </a:t>
            </a:r>
            <a:r>
              <a:rPr lang="en-US" sz="3600" dirty="0" smtClean="0"/>
              <a:t>Serious and dignified, about the business to be conducted.  Must not be conducted with a slack hand or with a flippant attitude.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The elders give you a work to do.  When are you going to </a:t>
            </a:r>
            <a:r>
              <a:rPr lang="en-US" sz="3600" dirty="0" err="1" smtClean="0"/>
              <a:t>doIt</a:t>
            </a:r>
            <a:r>
              <a:rPr lang="en-US" sz="3600" dirty="0" smtClean="0"/>
              <a:t>?  Will you do it?  Do they have to ask you 2 or more times About the work?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7200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u="sng" dirty="0" smtClean="0">
                <a:solidFill>
                  <a:srgbClr val="FF0000"/>
                </a:solidFill>
              </a:rPr>
              <a:t>V. 8  Not Double-tongued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 The deacon does not say one thing to one and </a:t>
            </a:r>
          </a:p>
          <a:p>
            <a:r>
              <a:rPr lang="en-US" sz="4000" dirty="0" smtClean="0"/>
              <a:t>Another thing to another. </a:t>
            </a:r>
          </a:p>
          <a:p>
            <a:r>
              <a:rPr lang="en-US" dirty="0"/>
              <a:t> </a:t>
            </a:r>
            <a:r>
              <a:rPr lang="en-US" dirty="0" smtClean="0"/>
              <a:t>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57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892" y="-1"/>
            <a:ext cx="11575093" cy="6701425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The Beautiful Picture God gives us of</a:t>
            </a:r>
          </a:p>
          <a:p>
            <a:r>
              <a:rPr lang="en-US" sz="5400" b="1" dirty="0" smtClean="0"/>
              <a:t>A local church fully scripturally organized,</a:t>
            </a:r>
          </a:p>
          <a:p>
            <a:r>
              <a:rPr lang="en-US" sz="5400" b="1" dirty="0" smtClean="0"/>
              <a:t>Doing the work of Jesus Christ.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62356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558"/>
            <a:ext cx="12192000" cy="6748441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V. 8  Not given to much wine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It means, just like every thing else God says, exactly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what it says.  </a:t>
            </a:r>
            <a:r>
              <a:rPr lang="en-US" sz="3600" b="1" u="sng" dirty="0" smtClean="0"/>
              <a:t>“not given to much wine.”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He must not be given to excess regarding anything.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..Wine was used as a medicine.. I Tim. 5:23 </a:t>
            </a:r>
          </a:p>
          <a:p>
            <a:r>
              <a:rPr lang="en-US" sz="3600" dirty="0" smtClean="0"/>
              <a:t> </a:t>
            </a:r>
          </a:p>
          <a:p>
            <a:r>
              <a:rPr lang="en-US" sz="3600" dirty="0" smtClean="0"/>
              <a:t> </a:t>
            </a:r>
            <a:r>
              <a:rPr lang="en-US" sz="3600" b="1" dirty="0"/>
              <a:t>1 Timothy </a:t>
            </a:r>
            <a:r>
              <a:rPr lang="en-US" sz="3600" b="1" dirty="0" smtClean="0"/>
              <a:t>5:23</a:t>
            </a:r>
            <a:r>
              <a:rPr lang="en-US" sz="3600" baseline="30000" dirty="0" smtClean="0"/>
              <a:t>23</a:t>
            </a:r>
            <a:r>
              <a:rPr lang="en-US" sz="3600" baseline="30000" dirty="0"/>
              <a:t> </a:t>
            </a:r>
            <a:r>
              <a:rPr lang="en-US" sz="3600" dirty="0"/>
              <a:t>Drink no longer water, but use a </a:t>
            </a:r>
            <a:r>
              <a:rPr lang="en-US" sz="3600" b="1" u="sng" dirty="0">
                <a:solidFill>
                  <a:srgbClr val="FF0000"/>
                </a:solidFill>
              </a:rPr>
              <a:t>little</a:t>
            </a:r>
            <a:r>
              <a:rPr lang="en-US" sz="3600" dirty="0"/>
              <a:t> wine for thy stomach's sake and thine often </a:t>
            </a:r>
            <a:r>
              <a:rPr lang="en-US" sz="3600" dirty="0" smtClean="0"/>
              <a:t>infirmities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7977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FF0000"/>
                </a:solidFill>
              </a:rPr>
              <a:t>V. 8  Not greedy of filthy lucre –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No lover of money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Remember:  I Tim. 6:10 </a:t>
            </a:r>
            <a:r>
              <a:rPr lang="en-US" sz="4000" baseline="30000" dirty="0" smtClean="0"/>
              <a:t>10</a:t>
            </a:r>
            <a:r>
              <a:rPr lang="en-US" sz="4000" baseline="30000" dirty="0"/>
              <a:t> </a:t>
            </a:r>
            <a:r>
              <a:rPr lang="en-US" sz="4000" dirty="0"/>
              <a:t>For the love of money is the root of all evil: which while some coveted after, they have erred from the faith, and pierced themselves through with many sorrows.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463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054" y="209766"/>
            <a:ext cx="11800561" cy="6648233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Verse 9  Holding the mystery of the faith in a </a:t>
            </a:r>
          </a:p>
          <a:p>
            <a:r>
              <a:rPr lang="en-US" sz="3600" b="1" u="sng" dirty="0" smtClean="0">
                <a:solidFill>
                  <a:srgbClr val="FF0000"/>
                </a:solidFill>
              </a:rPr>
              <a:t>Pure conscience</a:t>
            </a:r>
            <a:r>
              <a:rPr lang="en-US" sz="3600" dirty="0" smtClean="0"/>
              <a:t>…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Not a holder of false doctrine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‘holding the mystery of the faith—he has the right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standard in his mind.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‘In a pure conscience – He executes his life based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upon the standard that he holds.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7536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838" y="150312"/>
            <a:ext cx="11837096" cy="6576165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V.10  And let these also first be proved.   Not a novice. </a:t>
            </a:r>
          </a:p>
          <a:p>
            <a:endParaRPr lang="en-US" sz="3600" dirty="0" smtClean="0"/>
          </a:p>
          <a:p>
            <a:r>
              <a:rPr lang="en-US" sz="3600" dirty="0" smtClean="0"/>
              <a:t>He must have served within the congregation for a time to gain</a:t>
            </a:r>
          </a:p>
          <a:p>
            <a:r>
              <a:rPr lang="en-US" sz="3600" dirty="0"/>
              <a:t>t</a:t>
            </a:r>
            <a:r>
              <a:rPr lang="en-US" sz="3600" dirty="0" smtClean="0"/>
              <a:t>he trust of the eldership and the members as he will be</a:t>
            </a:r>
          </a:p>
          <a:p>
            <a:r>
              <a:rPr lang="en-US" sz="3600" dirty="0"/>
              <a:t>s</a:t>
            </a:r>
            <a:r>
              <a:rPr lang="en-US" sz="3600" dirty="0" smtClean="0"/>
              <a:t>erving them.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4500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00208" y="288099"/>
            <a:ext cx="11874674" cy="601412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V. 10   Being found ..</a:t>
            </a:r>
          </a:p>
          <a:p>
            <a:r>
              <a:rPr lang="en-US" sz="3600" b="1" u="sng" dirty="0" smtClean="0">
                <a:solidFill>
                  <a:srgbClr val="FF0000"/>
                </a:solidFill>
              </a:rPr>
              <a:t> Blameless </a:t>
            </a:r>
          </a:p>
          <a:p>
            <a:r>
              <a:rPr lang="en-US" sz="3600" dirty="0" smtClean="0"/>
              <a:t> There is nothing that anyone can </a:t>
            </a:r>
          </a:p>
          <a:p>
            <a:r>
              <a:rPr lang="en-US" sz="3600" dirty="0"/>
              <a:t>b</a:t>
            </a:r>
            <a:r>
              <a:rPr lang="en-US" sz="3600" dirty="0" smtClean="0"/>
              <a:t>ring against his name or be said about him. He does not have A reputation for evil.</a:t>
            </a:r>
          </a:p>
          <a:p>
            <a:r>
              <a:rPr lang="en-US" sz="3600" dirty="0" smtClean="0"/>
              <a:t>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(Does not mean he will never sin…but</a:t>
            </a:r>
          </a:p>
          <a:p>
            <a:r>
              <a:rPr lang="en-US" sz="3600" dirty="0" smtClean="0"/>
              <a:t>Corrects his sins so he will not be blamed  for them.)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9011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208" y="150312"/>
            <a:ext cx="11887200" cy="6707688"/>
          </a:xfrm>
        </p:spPr>
        <p:txBody>
          <a:bodyPr>
            <a:normAutofit/>
          </a:bodyPr>
          <a:lstStyle/>
          <a:p>
            <a:r>
              <a:rPr lang="en-US" sz="3600" u="sng" dirty="0" smtClean="0">
                <a:solidFill>
                  <a:srgbClr val="FF0000"/>
                </a:solidFill>
              </a:rPr>
              <a:t>Verse 11   The deacons wives: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a)  </a:t>
            </a:r>
            <a:r>
              <a:rPr lang="en-US" sz="3600" b="1" u="sng" dirty="0" smtClean="0">
                <a:solidFill>
                  <a:srgbClr val="7030A0"/>
                </a:solidFill>
              </a:rPr>
              <a:t>Be grave  </a:t>
            </a:r>
            <a:r>
              <a:rPr lang="en-US" sz="3600" dirty="0" smtClean="0"/>
              <a:t>-- serious , somber about the business to be conducted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b)  </a:t>
            </a:r>
            <a:r>
              <a:rPr lang="en-US" sz="3600" b="1" u="sng" dirty="0" smtClean="0">
                <a:solidFill>
                  <a:srgbClr val="7030A0"/>
                </a:solidFill>
              </a:rPr>
              <a:t>Not Slanderers  </a:t>
            </a:r>
            <a:r>
              <a:rPr lang="en-US" sz="3600" dirty="0" smtClean="0"/>
              <a:t>not one who is going to talk maliciously</a:t>
            </a:r>
          </a:p>
          <a:p>
            <a:r>
              <a:rPr lang="en-US" sz="3600" dirty="0" smtClean="0"/>
              <a:t>Regarding others.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c)  </a:t>
            </a:r>
            <a:r>
              <a:rPr lang="en-US" sz="3600" b="1" u="sng" dirty="0" smtClean="0">
                <a:solidFill>
                  <a:srgbClr val="7030A0"/>
                </a:solidFill>
              </a:rPr>
              <a:t>Sober </a:t>
            </a:r>
            <a:r>
              <a:rPr lang="en-US" sz="3600" dirty="0" smtClean="0"/>
              <a:t>. Having the right attitude toward herself.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d)  </a:t>
            </a:r>
            <a:r>
              <a:rPr lang="en-US" sz="3600" b="1" u="sng" dirty="0" smtClean="0">
                <a:solidFill>
                  <a:srgbClr val="7030A0"/>
                </a:solidFill>
              </a:rPr>
              <a:t>Faithful in all things </a:t>
            </a:r>
            <a:r>
              <a:rPr lang="en-US" sz="3600" dirty="0" smtClean="0"/>
              <a:t>. She must be a steward as well,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as she will aid him in his wor</a:t>
            </a:r>
            <a:r>
              <a:rPr lang="en-US" sz="3600" dirty="0"/>
              <a:t>k</a:t>
            </a:r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38163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840" y="122085"/>
            <a:ext cx="11625197" cy="6604392"/>
          </a:xfrm>
        </p:spPr>
        <p:txBody>
          <a:bodyPr>
            <a:normAutofit fontScale="25000" lnSpcReduction="20000"/>
          </a:bodyPr>
          <a:lstStyle/>
          <a:p>
            <a:r>
              <a:rPr lang="en-US" sz="14400" b="1" u="sng" dirty="0" smtClean="0">
                <a:solidFill>
                  <a:srgbClr val="7030A0"/>
                </a:solidFill>
              </a:rPr>
              <a:t>V</a:t>
            </a:r>
            <a:r>
              <a:rPr lang="en-US" sz="19200" b="1" u="sng" dirty="0" smtClean="0">
                <a:solidFill>
                  <a:srgbClr val="7030A0"/>
                </a:solidFill>
              </a:rPr>
              <a:t>. 12  Let the deacons be the Husbands of one wife  (thus a man!)</a:t>
            </a:r>
            <a:r>
              <a:rPr lang="en-US" sz="14400" dirty="0" smtClean="0"/>
              <a:t>Deacons are to be men!</a:t>
            </a:r>
          </a:p>
          <a:p>
            <a:r>
              <a:rPr lang="en-US" sz="14400" dirty="0"/>
              <a:t> </a:t>
            </a:r>
            <a:r>
              <a:rPr lang="en-US" sz="14400" dirty="0" smtClean="0"/>
              <a:t>   Deacons are to be married men.</a:t>
            </a:r>
          </a:p>
          <a:p>
            <a:r>
              <a:rPr lang="en-US" sz="14400" dirty="0"/>
              <a:t> </a:t>
            </a:r>
            <a:r>
              <a:rPr lang="en-US" sz="14400" dirty="0" smtClean="0"/>
              <a:t>   Deacons are to have one wife</a:t>
            </a:r>
            <a:r>
              <a:rPr lang="en-US" sz="19200" dirty="0" smtClean="0"/>
              <a:t>.</a:t>
            </a:r>
          </a:p>
          <a:p>
            <a:pPr marL="0" indent="0">
              <a:buNone/>
            </a:pPr>
            <a:r>
              <a:rPr lang="en-US" sz="14400" b="1" u="sng" dirty="0" smtClean="0">
                <a:solidFill>
                  <a:srgbClr val="7030A0"/>
                </a:solidFill>
              </a:rPr>
              <a:t>One wife:   </a:t>
            </a:r>
          </a:p>
          <a:p>
            <a:r>
              <a:rPr lang="en-US" sz="17600" dirty="0" smtClean="0"/>
              <a:t>What happens when your wife dies?  Are you</a:t>
            </a:r>
          </a:p>
          <a:p>
            <a:r>
              <a:rPr lang="en-US" sz="17600" dirty="0"/>
              <a:t>s</a:t>
            </a:r>
            <a:r>
              <a:rPr lang="en-US" sz="17600" dirty="0" smtClean="0"/>
              <a:t>till married to her?   Let Jesus answer that question: </a:t>
            </a:r>
          </a:p>
          <a:p>
            <a:r>
              <a:rPr lang="en-US" sz="17600" b="1" dirty="0" smtClean="0"/>
              <a:t>Matthew 22:30</a:t>
            </a:r>
            <a:r>
              <a:rPr lang="en-US" sz="17600" baseline="30000" dirty="0"/>
              <a:t> </a:t>
            </a:r>
            <a:r>
              <a:rPr lang="en-US" sz="17600" dirty="0"/>
              <a:t>For in the resurrection they neither marry, nor are given in marriage, but are as the angels of God in heaven</a:t>
            </a:r>
            <a:r>
              <a:rPr lang="en-US" sz="17600" dirty="0" smtClean="0"/>
              <a:t>.</a:t>
            </a:r>
          </a:p>
          <a:p>
            <a:r>
              <a:rPr lang="en-US" sz="17600" dirty="0"/>
              <a:t> </a:t>
            </a:r>
            <a:r>
              <a:rPr lang="en-US" sz="3600" dirty="0" smtClean="0"/>
              <a:t> </a:t>
            </a:r>
          </a:p>
          <a:p>
            <a:endParaRPr lang="en-US" sz="3600" dirty="0" smtClean="0"/>
          </a:p>
          <a:p>
            <a:r>
              <a:rPr lang="en-US" dirty="0"/>
              <a:t> </a:t>
            </a:r>
            <a:r>
              <a:rPr lang="en-US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9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r>
              <a:rPr lang="en-US" sz="3600" b="1" dirty="0"/>
              <a:t>Romans </a:t>
            </a:r>
            <a:r>
              <a:rPr lang="en-US" sz="3600" b="1" dirty="0" smtClean="0"/>
              <a:t>7:1-4</a:t>
            </a:r>
            <a:r>
              <a:rPr lang="en-US" sz="3600" dirty="0"/>
              <a:t> </a:t>
            </a:r>
            <a:r>
              <a:rPr lang="en-US" sz="3600" dirty="0" smtClean="0"/>
              <a:t> </a:t>
            </a:r>
            <a:r>
              <a:rPr lang="en-US" sz="3600" dirty="0"/>
              <a:t> Know ye not, brethren, (for I speak to them that know the law,) how that the law hath dominion over a man as long as he </a:t>
            </a:r>
            <a:r>
              <a:rPr lang="en-US" sz="3600" dirty="0" err="1"/>
              <a:t>liveth</a:t>
            </a:r>
            <a:r>
              <a:rPr lang="en-US" sz="3600" dirty="0"/>
              <a:t>?</a:t>
            </a:r>
          </a:p>
          <a:p>
            <a:r>
              <a:rPr lang="en-US" sz="3600" baseline="30000" dirty="0"/>
              <a:t>2 </a:t>
            </a:r>
            <a:r>
              <a:rPr lang="en-US" sz="3600" dirty="0"/>
              <a:t>For the woman which hath an husband is bound by the law to her husband so long as he </a:t>
            </a:r>
            <a:r>
              <a:rPr lang="en-US" sz="3600" dirty="0" err="1"/>
              <a:t>liveth</a:t>
            </a:r>
            <a:r>
              <a:rPr lang="en-US" sz="3600" dirty="0"/>
              <a:t>; but if the husband be dead, she is loosed from the law of her husband.</a:t>
            </a:r>
          </a:p>
          <a:p>
            <a:r>
              <a:rPr lang="en-US" sz="3600" baseline="30000" dirty="0"/>
              <a:t>3 </a:t>
            </a:r>
            <a:r>
              <a:rPr lang="en-US" sz="3600" dirty="0"/>
              <a:t>So then if, while her husband </a:t>
            </a:r>
            <a:r>
              <a:rPr lang="en-US" sz="3600" dirty="0" err="1"/>
              <a:t>liveth</a:t>
            </a:r>
            <a:r>
              <a:rPr lang="en-US" sz="3600" dirty="0"/>
              <a:t>, she be married to another man, she shall be called an adulteress: </a:t>
            </a:r>
            <a:r>
              <a:rPr lang="en-US" sz="3600" b="1" u="sng" dirty="0">
                <a:solidFill>
                  <a:srgbClr val="7030A0"/>
                </a:solidFill>
              </a:rPr>
              <a:t>but if her husband be dead, she is free from that law; so that she is no adulteress, though she be married to another man.</a:t>
            </a:r>
          </a:p>
          <a:p>
            <a:r>
              <a:rPr lang="en-US" sz="3600" baseline="30000" dirty="0"/>
              <a:t>4 </a:t>
            </a:r>
            <a:r>
              <a:rPr lang="en-US" sz="3600" dirty="0"/>
              <a:t>Wherefore, my brethren, ye also are become dead to the law by the body of Christ; that ye should be married to another, even to him who is raised from the dead, that we should bring forth fruit unto God.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843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838" y="112734"/>
            <a:ext cx="11912252" cy="6745266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V. 12  Ruling their children  and their own houses well.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He loves his wife and children. He cares for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his family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The deacons children are ruled well.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cf.  Abraham. Gen. 18:19  “For I know him, that he will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command his children and his household after him,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and they shall keep the way of the Lord, to do justice,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and judgment: that the Lord may bring upon Abraham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that which he hath spoken of him.”  .</a:t>
            </a:r>
          </a:p>
        </p:txBody>
      </p:sp>
    </p:spTree>
    <p:extLst>
      <p:ext uri="{BB962C8B-B14F-4D97-AF65-F5344CB8AC3E}">
        <p14:creationId xmlns:p14="http://schemas.microsoft.com/office/powerpoint/2010/main" val="52248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424" y="97032"/>
            <a:ext cx="11838139" cy="6760967"/>
          </a:xfrm>
        </p:spPr>
        <p:txBody>
          <a:bodyPr>
            <a:normAutofit/>
          </a:bodyPr>
          <a:lstStyle/>
          <a:p>
            <a:r>
              <a:rPr lang="en-US" sz="3600" dirty="0"/>
              <a:t>In Greek, when a plural object is combined with a plural subject, we can be discussing one or more objects per subject. </a:t>
            </a:r>
            <a:endParaRPr lang="en-US" sz="3600" dirty="0" smtClean="0"/>
          </a:p>
          <a:p>
            <a:r>
              <a:rPr lang="en-US" sz="3600" dirty="0"/>
              <a:t> </a:t>
            </a:r>
            <a:r>
              <a:rPr lang="en-US" sz="3600" dirty="0" smtClean="0"/>
              <a:t>  </a:t>
            </a:r>
            <a:r>
              <a:rPr lang="en-US" sz="3600" b="1" u="sng" dirty="0" smtClean="0"/>
              <a:t>For </a:t>
            </a:r>
            <a:r>
              <a:rPr lang="en-US" sz="3600" b="1" u="sng" dirty="0"/>
              <a:t>example, </a:t>
            </a:r>
            <a:r>
              <a:rPr lang="en-US" sz="3600" dirty="0"/>
              <a:t>if Bill has a daughter and Jack has a son, it would be proper to say that </a:t>
            </a:r>
            <a:r>
              <a:rPr lang="en-US" sz="3600" b="1" u="sng" dirty="0"/>
              <a:t>the men </a:t>
            </a:r>
            <a:r>
              <a:rPr lang="en-US" sz="3600" dirty="0"/>
              <a:t>had children. Each man has a single child, but subject </a:t>
            </a:r>
            <a:r>
              <a:rPr lang="en-US" sz="3600" b="1" i="1" u="sng" dirty="0">
                <a:solidFill>
                  <a:srgbClr val="7030A0"/>
                </a:solidFill>
              </a:rPr>
              <a:t>"men" </a:t>
            </a:r>
            <a:r>
              <a:rPr lang="en-US" sz="3600" dirty="0"/>
              <a:t>indicates more than one man and there is more than one child being assigned to the men. This is well illustrated in </a:t>
            </a:r>
            <a:r>
              <a:rPr lang="en-US" sz="3600" dirty="0">
                <a:hlinkClick r:id="rId2"/>
              </a:rPr>
              <a:t>I Timothy 3:12</a:t>
            </a:r>
            <a:r>
              <a:rPr lang="en-US" sz="3600" dirty="0"/>
              <a:t> were it mentions deacons must have children. The phrasing allows a deacon to have one or more children.</a:t>
            </a:r>
          </a:p>
        </p:txBody>
      </p:sp>
    </p:spTree>
    <p:extLst>
      <p:ext uri="{BB962C8B-B14F-4D97-AF65-F5344CB8AC3E}">
        <p14:creationId xmlns:p14="http://schemas.microsoft.com/office/powerpoint/2010/main" val="98954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684" y="197240"/>
            <a:ext cx="11750457" cy="6660759"/>
          </a:xfrm>
        </p:spPr>
        <p:txBody>
          <a:bodyPr>
            <a:normAutofit/>
          </a:bodyPr>
          <a:lstStyle/>
          <a:p>
            <a:r>
              <a:rPr lang="en-US" sz="6600" dirty="0" smtClean="0"/>
              <a:t>The work and qualifications </a:t>
            </a:r>
          </a:p>
          <a:p>
            <a:r>
              <a:rPr lang="en-US" sz="6600" dirty="0" smtClean="0"/>
              <a:t>Of Scriptural Deacons</a:t>
            </a:r>
          </a:p>
          <a:p>
            <a:r>
              <a:rPr lang="en-US" sz="6600" dirty="0"/>
              <a:t> </a:t>
            </a:r>
            <a:r>
              <a:rPr lang="en-US" sz="6600" dirty="0" smtClean="0"/>
              <a:t>   I Tim. 3:8-13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15495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rgbClr val="7030A0"/>
                </a:solidFill>
              </a:rPr>
              <a:t>Regarding Elders:</a:t>
            </a:r>
            <a:endParaRPr lang="en-US" sz="6000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600" b="1" dirty="0"/>
              <a:t>When a singular subject is combined with a plural object, the general rule is that more than one object is under consideration. This is what we have in </a:t>
            </a:r>
            <a:endParaRPr lang="en-US" sz="3600" b="1" dirty="0" smtClean="0"/>
          </a:p>
          <a:p>
            <a:r>
              <a:rPr lang="en-US" sz="3600" b="1" dirty="0" smtClean="0">
                <a:hlinkClick r:id="rId2"/>
              </a:rPr>
              <a:t>I </a:t>
            </a:r>
            <a:r>
              <a:rPr lang="en-US" sz="3600" b="1" dirty="0">
                <a:hlinkClick r:id="rId2"/>
              </a:rPr>
              <a:t>Timothy 3:4</a:t>
            </a:r>
            <a:r>
              <a:rPr lang="en-US" sz="3600" b="1" dirty="0"/>
              <a:t> and </a:t>
            </a:r>
            <a:r>
              <a:rPr lang="en-US" sz="3600" b="1" dirty="0">
                <a:hlinkClick r:id="rId3"/>
              </a:rPr>
              <a:t>Titus 1:6</a:t>
            </a:r>
            <a:r>
              <a:rPr lang="en-US" sz="3600" b="1" dirty="0"/>
              <a:t>. </a:t>
            </a:r>
            <a:endParaRPr lang="en-US" sz="3600" b="1" dirty="0" smtClean="0"/>
          </a:p>
          <a:p>
            <a:r>
              <a:rPr lang="en-US" sz="3600" b="1" dirty="0"/>
              <a:t> </a:t>
            </a:r>
            <a:r>
              <a:rPr lang="en-US" sz="3600" b="1" dirty="0" smtClean="0"/>
              <a:t>  </a:t>
            </a:r>
            <a:r>
              <a:rPr lang="en-US" sz="3600" baseline="30000" dirty="0"/>
              <a:t>4 </a:t>
            </a:r>
            <a:r>
              <a:rPr lang="en-US" sz="3600" dirty="0"/>
              <a:t>One that </a:t>
            </a:r>
            <a:r>
              <a:rPr lang="en-US" sz="3600" dirty="0" err="1"/>
              <a:t>ruleth</a:t>
            </a:r>
            <a:r>
              <a:rPr lang="en-US" sz="3600" dirty="0"/>
              <a:t> well </a:t>
            </a:r>
            <a:r>
              <a:rPr lang="en-US" sz="3600" b="1" u="sng" dirty="0">
                <a:solidFill>
                  <a:srgbClr val="7030A0"/>
                </a:solidFill>
              </a:rPr>
              <a:t>his</a:t>
            </a:r>
            <a:r>
              <a:rPr lang="en-US" sz="3600" dirty="0"/>
              <a:t> own house, having </a:t>
            </a:r>
            <a:r>
              <a:rPr lang="en-US" sz="3600" b="1" u="sng" dirty="0">
                <a:solidFill>
                  <a:srgbClr val="7030A0"/>
                </a:solidFill>
              </a:rPr>
              <a:t>his</a:t>
            </a:r>
            <a:r>
              <a:rPr lang="en-US" sz="3600" dirty="0"/>
              <a:t> children in subjection with all gravity</a:t>
            </a:r>
            <a:r>
              <a:rPr lang="en-US" sz="3600" dirty="0" smtClean="0"/>
              <a:t>;</a:t>
            </a:r>
          </a:p>
          <a:p>
            <a:r>
              <a:rPr lang="en-US" sz="3600" b="1" dirty="0" smtClean="0"/>
              <a:t>Titus 1:6 </a:t>
            </a:r>
            <a:r>
              <a:rPr lang="en-US" sz="3600" baseline="30000" dirty="0"/>
              <a:t> </a:t>
            </a:r>
            <a:r>
              <a:rPr lang="en-US" sz="3600" dirty="0"/>
              <a:t>If </a:t>
            </a:r>
            <a:r>
              <a:rPr lang="en-US" sz="3600" b="1" dirty="0"/>
              <a:t>any</a:t>
            </a:r>
            <a:r>
              <a:rPr lang="en-US" sz="3600" dirty="0"/>
              <a:t> be blameless,</a:t>
            </a:r>
            <a:r>
              <a:rPr lang="en-US" sz="3600" b="1" dirty="0"/>
              <a:t> the </a:t>
            </a:r>
            <a:r>
              <a:rPr lang="en-US" sz="3600" dirty="0"/>
              <a:t>husband of one wife, having </a:t>
            </a:r>
            <a:r>
              <a:rPr lang="en-US" sz="3600" b="1" u="sng" dirty="0">
                <a:solidFill>
                  <a:srgbClr val="7030A0"/>
                </a:solidFill>
              </a:rPr>
              <a:t>faithful children </a:t>
            </a:r>
            <a:r>
              <a:rPr lang="en-US" sz="3600" dirty="0"/>
              <a:t>not accused of riot or unruly.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45436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950" y="-1"/>
            <a:ext cx="11813087" cy="6751529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7030A0"/>
                </a:solidFill>
              </a:rPr>
              <a:t>The Benefits of being a faithful   Deacon</a:t>
            </a:r>
          </a:p>
          <a:p>
            <a:r>
              <a:rPr lang="en-US" sz="4000" b="1" dirty="0" smtClean="0"/>
              <a:t>I Tim.3:13”For they that have used the office of </a:t>
            </a:r>
          </a:p>
          <a:p>
            <a:r>
              <a:rPr lang="en-US" sz="4000" b="1" dirty="0" smtClean="0"/>
              <a:t>a deacon well purchase to themselves a good degree, and great boldness in the faith which is in</a:t>
            </a:r>
          </a:p>
          <a:p>
            <a:r>
              <a:rPr lang="en-US" sz="4000" b="1" dirty="0" smtClean="0"/>
              <a:t>Christ Jesus.”  </a:t>
            </a:r>
          </a:p>
          <a:p>
            <a:r>
              <a:rPr lang="en-US" sz="4000" b="1" dirty="0" smtClean="0"/>
              <a:t>.Pleasing the Lord</a:t>
            </a:r>
          </a:p>
          <a:p>
            <a:r>
              <a:rPr lang="en-US" sz="4000" b="1" dirty="0" smtClean="0"/>
              <a:t>.Personal fulfillment and growth</a:t>
            </a:r>
          </a:p>
          <a:p>
            <a:r>
              <a:rPr lang="en-US" sz="4000" b="1" dirty="0" smtClean="0"/>
              <a:t>.Develops courage and experience to become an elder one day</a:t>
            </a:r>
          </a:p>
          <a:p>
            <a:r>
              <a:rPr lang="en-US" sz="4000" b="1" dirty="0" smtClean="0"/>
              <a:t>.Service to others as per the example of the Lord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32900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8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087616" cy="6740635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I Tim. 3:8-13 </a:t>
            </a:r>
            <a:r>
              <a:rPr lang="en-US" sz="3600" baseline="30000" dirty="0"/>
              <a:t>8 </a:t>
            </a:r>
            <a:r>
              <a:rPr lang="en-US" sz="3600" dirty="0"/>
              <a:t>Likewise must the deacons be grave, not </a:t>
            </a:r>
            <a:r>
              <a:rPr lang="en-US" sz="3600" dirty="0" err="1"/>
              <a:t>doubletongued</a:t>
            </a:r>
            <a:r>
              <a:rPr lang="en-US" sz="3600" dirty="0"/>
              <a:t>, not given to much wine, not greedy of filthy lucre;</a:t>
            </a:r>
          </a:p>
          <a:p>
            <a:r>
              <a:rPr lang="en-US" sz="3600" baseline="30000" dirty="0"/>
              <a:t>9 </a:t>
            </a:r>
            <a:r>
              <a:rPr lang="en-US" sz="3600" dirty="0"/>
              <a:t>Holding the mystery of the faith in a pure conscience.</a:t>
            </a:r>
          </a:p>
          <a:p>
            <a:r>
              <a:rPr lang="en-US" sz="3600" baseline="30000" dirty="0"/>
              <a:t>10 </a:t>
            </a:r>
            <a:r>
              <a:rPr lang="en-US" sz="3600" dirty="0"/>
              <a:t>And let these also first be proved; </a:t>
            </a:r>
            <a:r>
              <a:rPr lang="en-US" sz="3600" b="1" dirty="0"/>
              <a:t>then let them use the office of a deacon</a:t>
            </a:r>
            <a:r>
              <a:rPr lang="en-US" sz="3600" dirty="0"/>
              <a:t>, being found blameless.</a:t>
            </a:r>
          </a:p>
          <a:p>
            <a:r>
              <a:rPr lang="en-US" sz="3600" baseline="30000" dirty="0"/>
              <a:t>11 </a:t>
            </a:r>
            <a:r>
              <a:rPr lang="en-US" sz="3600" dirty="0"/>
              <a:t>Even so must their wives be grave, not slanderers, sober, faithful in all things.</a:t>
            </a:r>
          </a:p>
          <a:p>
            <a:r>
              <a:rPr lang="en-US" sz="3600" baseline="30000" dirty="0"/>
              <a:t>12 </a:t>
            </a:r>
            <a:r>
              <a:rPr lang="en-US" sz="3600" dirty="0"/>
              <a:t>Let the deacons be the husbands of one wife, ruling their children and their own houses well.</a:t>
            </a:r>
          </a:p>
          <a:p>
            <a:r>
              <a:rPr lang="en-US" sz="3600" baseline="30000" dirty="0"/>
              <a:t>13 </a:t>
            </a:r>
            <a:r>
              <a:rPr lang="en-US" sz="3600" dirty="0"/>
              <a:t>For they that have </a:t>
            </a:r>
            <a:r>
              <a:rPr lang="en-US" sz="3600" b="1" u="sng" dirty="0">
                <a:solidFill>
                  <a:srgbClr val="7030A0"/>
                </a:solidFill>
              </a:rPr>
              <a:t>used the office of a deacon </a:t>
            </a:r>
            <a:r>
              <a:rPr lang="en-US" sz="3600" dirty="0"/>
              <a:t>well purchase to themselves a good degree, and great boldness in the faith which is in Christ Jesus.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17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What Is a Deacon? 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69385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A Special Servant of Jesus Christ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35774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372" y="147136"/>
            <a:ext cx="11992627" cy="67108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Deacons are skilled servants in the work of the </a:t>
            </a:r>
          </a:p>
          <a:p>
            <a:r>
              <a:rPr lang="en-US" sz="4000" dirty="0" smtClean="0"/>
              <a:t>Local church</a:t>
            </a:r>
          </a:p>
          <a:p>
            <a:r>
              <a:rPr lang="en-US" sz="4000" dirty="0" smtClean="0"/>
              <a:t>-   A deacon is a servant in relation to his work; </a:t>
            </a:r>
          </a:p>
          <a:p>
            <a:r>
              <a:rPr lang="en-US" sz="4000" dirty="0"/>
              <a:t> </a:t>
            </a:r>
            <a:r>
              <a:rPr lang="en-US" sz="4000" dirty="0" smtClean="0"/>
              <a:t>   </a:t>
            </a:r>
            <a:r>
              <a:rPr lang="en-US" sz="4000" dirty="0"/>
              <a:t> </a:t>
            </a:r>
            <a:r>
              <a:rPr lang="en-US" sz="4000" dirty="0" smtClean="0"/>
              <a:t>A  slave is </a:t>
            </a:r>
            <a:r>
              <a:rPr lang="en-US" sz="4000" dirty="0"/>
              <a:t>a</a:t>
            </a:r>
            <a:r>
              <a:rPr lang="en-US" sz="4000" dirty="0" smtClean="0"/>
              <a:t> servant in relation to his master.</a:t>
            </a:r>
          </a:p>
          <a:p>
            <a:endParaRPr lang="en-US" sz="4000" dirty="0" smtClean="0"/>
          </a:p>
          <a:p>
            <a:r>
              <a:rPr lang="en-US" sz="4000" dirty="0" smtClean="0"/>
              <a:t>A Deacon is one that promotes the welfare and</a:t>
            </a:r>
          </a:p>
          <a:p>
            <a:r>
              <a:rPr lang="en-US" sz="4000" dirty="0"/>
              <a:t>p</a:t>
            </a:r>
            <a:r>
              <a:rPr lang="en-US" sz="4000" dirty="0" smtClean="0"/>
              <a:t>rosperity of the local church by carrying out tasks </a:t>
            </a:r>
          </a:p>
          <a:p>
            <a:r>
              <a:rPr lang="en-US" sz="4000" dirty="0"/>
              <a:t>a</a:t>
            </a:r>
            <a:r>
              <a:rPr lang="en-US" sz="4000" dirty="0" smtClean="0"/>
              <a:t>ssigned by the elders.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38368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What is a Deacon?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90909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838" y="0"/>
            <a:ext cx="12192000" cy="5733832"/>
          </a:xfrm>
        </p:spPr>
        <p:txBody>
          <a:bodyPr>
            <a:noAutofit/>
          </a:bodyPr>
          <a:lstStyle/>
          <a:p>
            <a:r>
              <a:rPr lang="en-US" sz="3600" dirty="0" smtClean="0"/>
              <a:t> It has been falsely assumed in the church that the</a:t>
            </a:r>
          </a:p>
          <a:p>
            <a:r>
              <a:rPr lang="en-US" sz="3600" dirty="0" smtClean="0"/>
              <a:t>Elders oversee the spiritual needs of the church and</a:t>
            </a:r>
          </a:p>
          <a:p>
            <a:r>
              <a:rPr lang="en-US" sz="3600" dirty="0" smtClean="0"/>
              <a:t>The Deacons oversee the physical needs.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</a:t>
            </a:r>
            <a:r>
              <a:rPr lang="en-US" sz="3600" b="1" u="sng" dirty="0" smtClean="0">
                <a:solidFill>
                  <a:srgbClr val="FF0000"/>
                </a:solidFill>
              </a:rPr>
              <a:t>That is Incorrect</a:t>
            </a:r>
            <a:r>
              <a:rPr lang="en-US" sz="3600" dirty="0" smtClean="0"/>
              <a:t>:  </a:t>
            </a:r>
            <a:r>
              <a:rPr lang="en-US" sz="3600" b="1" u="sng" dirty="0" smtClean="0"/>
              <a:t>Elders Oversee all needs of the church</a:t>
            </a:r>
            <a:r>
              <a:rPr lang="en-US" sz="3600" dirty="0" smtClean="0"/>
              <a:t>,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and deacons serve them  in the work.</a:t>
            </a:r>
          </a:p>
          <a:p>
            <a:r>
              <a:rPr lang="en-US" sz="3600" dirty="0" smtClean="0"/>
              <a:t>..Deacons are not given oversight; they are given tasks.</a:t>
            </a:r>
          </a:p>
          <a:p>
            <a:r>
              <a:rPr lang="en-US" sz="3600" dirty="0" smtClean="0"/>
              <a:t>The deacon is involved in a  ministry, not a position.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I Tim.3:13 “For those who have served well as deacons </a:t>
            </a:r>
          </a:p>
          <a:p>
            <a:r>
              <a:rPr lang="en-US" sz="3600" dirty="0"/>
              <a:t>o</a:t>
            </a:r>
            <a:r>
              <a:rPr lang="en-US" sz="3600" dirty="0" smtClean="0"/>
              <a:t>btain for themselves a good standing and great boldness in the Faith which is in Christ Jesus.</a:t>
            </a:r>
          </a:p>
        </p:txBody>
      </p:sp>
    </p:spTree>
    <p:extLst>
      <p:ext uri="{BB962C8B-B14F-4D97-AF65-F5344CB8AC3E}">
        <p14:creationId xmlns:p14="http://schemas.microsoft.com/office/powerpoint/2010/main" val="1971531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1337</Words>
  <Application>Microsoft Office PowerPoint</Application>
  <PresentationFormat>Widescreen</PresentationFormat>
  <Paragraphs>176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Qualifications: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Regarding Elders: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</dc:creator>
  <cp:lastModifiedBy>mac</cp:lastModifiedBy>
  <cp:revision>33</cp:revision>
  <cp:lastPrinted>2017-09-13T22:50:55Z</cp:lastPrinted>
  <dcterms:created xsi:type="dcterms:W3CDTF">2017-09-13T22:09:49Z</dcterms:created>
  <dcterms:modified xsi:type="dcterms:W3CDTF">2017-09-24T00:22:06Z</dcterms:modified>
</cp:coreProperties>
</file>