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5"/>
  </p:notesMasterIdLst>
  <p:sldIdLst>
    <p:sldId id="256" r:id="rId2"/>
    <p:sldId id="288" r:id="rId3"/>
    <p:sldId id="257" r:id="rId4"/>
    <p:sldId id="258" r:id="rId5"/>
    <p:sldId id="259" r:id="rId6"/>
    <p:sldId id="260" r:id="rId7"/>
    <p:sldId id="261" r:id="rId8"/>
    <p:sldId id="271" r:id="rId9"/>
    <p:sldId id="284" r:id="rId10"/>
    <p:sldId id="269" r:id="rId11"/>
    <p:sldId id="268" r:id="rId12"/>
    <p:sldId id="287" r:id="rId13"/>
    <p:sldId id="272" r:id="rId14"/>
    <p:sldId id="274" r:id="rId15"/>
    <p:sldId id="273" r:id="rId16"/>
    <p:sldId id="275" r:id="rId17"/>
    <p:sldId id="265" r:id="rId18"/>
    <p:sldId id="267" r:id="rId19"/>
    <p:sldId id="278" r:id="rId20"/>
    <p:sldId id="289" r:id="rId21"/>
    <p:sldId id="291" r:id="rId22"/>
    <p:sldId id="292" r:id="rId23"/>
    <p:sldId id="29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085" autoAdjust="0"/>
  </p:normalViewPr>
  <p:slideViewPr>
    <p:cSldViewPr snapToGrid="0">
      <p:cViewPr varScale="1">
        <p:scale>
          <a:sx n="74" d="100"/>
          <a:sy n="74" d="100"/>
        </p:scale>
        <p:origin x="-98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E08C1-6D24-4DC1-AD36-FFFA27762D5B}" type="datetimeFigureOut">
              <a:rPr lang="en-US" smtClean="0"/>
              <a:pPr/>
              <a:t>1/24/2016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4BD0C-8FD8-47A7-A812-78FB878A1E23}" type="slidenum">
              <a:rPr lang="en-US" smtClean="0"/>
              <a:pPr/>
              <a:t>‹#›</a:t>
            </a:fld>
            <a:endParaRPr lang="en-US"/>
          </a:p>
        </p:txBody>
      </p:sp>
    </p:spTree>
    <p:extLst>
      <p:ext uri="{BB962C8B-B14F-4D97-AF65-F5344CB8AC3E}">
        <p14:creationId xmlns:p14="http://schemas.microsoft.com/office/powerpoint/2010/main" xmlns="" val="266465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blia.com/bible/esv/Heb%2011.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biblia.com/bible/esv/Rom%203.23"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biblia.com/bible/esv/Romans%206.2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ewforum.org/2015/11/03/u-s-public-becoming-less-religio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story is told of a family who had two young boys, ages 8 and 10, who were excessively mischievous. </a:t>
            </a:r>
            <a:br>
              <a:rPr lang="en-US" dirty="0" smtClean="0">
                <a:effectLst/>
              </a:rPr>
            </a:br>
            <a:r>
              <a:rPr lang="en-US" dirty="0" smtClean="0">
                <a:effectLst/>
              </a:rPr>
              <a:t>1. They were always getting into trouble and their parents knew that, if any mischief occurred in their school or neighborhood, their sons were probably involved.</a:t>
            </a:r>
            <a:br>
              <a:rPr lang="en-US" dirty="0" smtClean="0">
                <a:effectLst/>
              </a:rPr>
            </a:br>
            <a:r>
              <a:rPr lang="en-US" dirty="0" smtClean="0">
                <a:effectLst/>
              </a:rPr>
              <a:t>2. They boys' mother heard that a clergyman in town had been successful in disciplining children, so she asked if he would speak with her boys.</a:t>
            </a:r>
            <a:br>
              <a:rPr lang="en-US" dirty="0" smtClean="0">
                <a:effectLst/>
              </a:rPr>
            </a:br>
            <a:r>
              <a:rPr lang="en-US" dirty="0" smtClean="0">
                <a:effectLst/>
              </a:rPr>
              <a:t>3. The clergyman agreed, but asked to see them individually. </a:t>
            </a:r>
            <a:br>
              <a:rPr lang="en-US" dirty="0" smtClean="0">
                <a:effectLst/>
              </a:rPr>
            </a:br>
            <a:r>
              <a:rPr lang="en-US" dirty="0" smtClean="0">
                <a:effectLst/>
              </a:rPr>
              <a:t>4. So the minister met with her 8-year-old, one morning, and was to see the older boy that afternoon.</a:t>
            </a:r>
            <a:br>
              <a:rPr lang="en-US" dirty="0" smtClean="0">
                <a:effectLst/>
              </a:rPr>
            </a:br>
            <a:r>
              <a:rPr lang="en-US" dirty="0" smtClean="0">
                <a:effectLst/>
              </a:rPr>
              <a:t>5. The minister, a huge man with a booming voice, sat the younger boy down and asked him sternly, “Where is God?”</a:t>
            </a:r>
            <a:br>
              <a:rPr lang="en-US" dirty="0" smtClean="0">
                <a:effectLst/>
              </a:rPr>
            </a:br>
            <a:r>
              <a:rPr lang="en-US" dirty="0" smtClean="0">
                <a:effectLst/>
              </a:rPr>
              <a:t>6. The boy's eyes widened and his mouth dropped open, but he made no response.</a:t>
            </a:r>
            <a:br>
              <a:rPr lang="en-US" dirty="0" smtClean="0">
                <a:effectLst/>
              </a:rPr>
            </a:br>
            <a:r>
              <a:rPr lang="en-US" dirty="0" smtClean="0">
                <a:effectLst/>
              </a:rPr>
              <a:t>7. So the minister repeated the question in an even sterner tone, “Where is God!!?”</a:t>
            </a:r>
            <a:br>
              <a:rPr lang="en-US" dirty="0" smtClean="0">
                <a:effectLst/>
              </a:rPr>
            </a:br>
            <a:r>
              <a:rPr lang="en-US" dirty="0" smtClean="0">
                <a:effectLst/>
              </a:rPr>
              <a:t>8. Again the boy made no attempt to answer. So the clergyman raised his voice even more and shook his finger in the boy's face and bellowed, “WHERE IS GOD!?”</a:t>
            </a:r>
            <a:br>
              <a:rPr lang="en-US" dirty="0" smtClean="0">
                <a:effectLst/>
              </a:rPr>
            </a:br>
            <a:r>
              <a:rPr lang="en-US" dirty="0" smtClean="0">
                <a:effectLst/>
              </a:rPr>
              <a:t>9. The boy screamed, bolted from the room, ran directly home and dove into his closet, slamming the door behind him. </a:t>
            </a:r>
            <a:br>
              <a:rPr lang="en-US" dirty="0" smtClean="0">
                <a:effectLst/>
              </a:rPr>
            </a:br>
            <a:r>
              <a:rPr lang="en-US" dirty="0" smtClean="0">
                <a:effectLst/>
              </a:rPr>
              <a:t>10. When his older brother found him in the closet, he asked, “What happened?”</a:t>
            </a:r>
            <a:br>
              <a:rPr lang="en-US" dirty="0" smtClean="0">
                <a:effectLst/>
              </a:rPr>
            </a:br>
            <a:r>
              <a:rPr lang="en-US" dirty="0" smtClean="0">
                <a:effectLst/>
              </a:rPr>
              <a:t>11. The younger brother, gasping for breath, replied, “We are in BIG trouble this time, dude. God is missing - and they think WE did it!”</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a:t>
            </a:r>
            <a:r>
              <a:rPr lang="en-US" baseline="0" dirty="0" smtClean="0">
                <a:effectLst/>
              </a:rPr>
              <a:t> preacher asked an important question—Where is God?  Does God exist?  This has been a debate for years and its becoming more and more prevalent in our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Christian share of the U.S. population is declining.</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1</a:t>
            </a:fld>
            <a:endParaRPr lang="en-US"/>
          </a:p>
        </p:txBody>
      </p:sp>
    </p:spTree>
    <p:extLst>
      <p:ext uri="{BB962C8B-B14F-4D97-AF65-F5344CB8AC3E}">
        <p14:creationId xmlns:p14="http://schemas.microsoft.com/office/powerpoint/2010/main" xmlns="" val="4162803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Paley,</a:t>
            </a:r>
            <a:r>
              <a:rPr lang="en-US" baseline="0" dirty="0" smtClean="0"/>
              <a:t> a clergyman, philosopher, and defender of faith, is best </a:t>
            </a:r>
            <a:r>
              <a:rPr lang="en-US" dirty="0" smtClean="0">
                <a:effectLst/>
              </a:rPr>
              <a:t>known for his natural theology exposition of the teleological argument for the existence of God which made use of the watchmaker analogy.</a:t>
            </a:r>
          </a:p>
          <a:p>
            <a:endParaRPr lang="en-US" dirty="0" smtClean="0">
              <a:effectLst/>
            </a:endParaRPr>
          </a:p>
          <a:p>
            <a:r>
              <a:rPr lang="en-US" dirty="0" smtClean="0"/>
              <a:t>He introduced one of the most famous metaphors in the philosophy of science, the image of the watchmaker:</a:t>
            </a:r>
          </a:p>
          <a:p>
            <a:r>
              <a:rPr lang="en-US" dirty="0" smtClean="0"/>
              <a:t> </a:t>
            </a:r>
          </a:p>
          <a:p>
            <a:r>
              <a:rPr lang="en-US" dirty="0" smtClean="0"/>
              <a:t>. . . when we come to inspect the watch, we perceive. . . that its several parts are framed and put together for a purpose, e.g. that they are so formed and adjusted as to produce motion, and that motion so regulated as to point out the hour of the day; </a:t>
            </a:r>
          </a:p>
          <a:p>
            <a:endParaRPr lang="en-US" dirty="0" smtClean="0"/>
          </a:p>
          <a:p>
            <a:r>
              <a:rPr lang="en-US" dirty="0" smtClean="0"/>
              <a:t>that if the different parts had been differently shaped from what they are, or placed after any other manner or in any other order than that in which they are placed, either no motion at all would have been carried on in the machine, or none which would have answered the use that is now served by it. . . . the inference we think is inevitable, that the watch must have had a maker -- that there must have existed, at some time and at some place or other, an artificer or artificers who formed it for the purpose which we find it actually to answer, who comprehended its construction and designed its use. </a:t>
            </a:r>
          </a:p>
          <a:p>
            <a:endParaRPr lang="en-US" dirty="0" smtClean="0"/>
          </a:p>
          <a:p>
            <a:r>
              <a:rPr lang="en-US" dirty="0" smtClean="0"/>
              <a:t>Living organisms, Paley argued, are even more complicated than watches, "in a degree which exceeds all computation." </a:t>
            </a:r>
          </a:p>
          <a:p>
            <a:endParaRPr lang="en-US" dirty="0" smtClean="0"/>
          </a:p>
          <a:p>
            <a:r>
              <a:rPr lang="en-US" dirty="0" smtClean="0"/>
              <a:t>How else to account for the often amazing adaptations of animals and plants? Only an intelligent Designer could have created them, just as only an intelligent watchmaker can make a watch: </a:t>
            </a:r>
          </a:p>
          <a:p>
            <a:endParaRPr lang="en-US" dirty="0" smtClean="0"/>
          </a:p>
          <a:p>
            <a:r>
              <a:rPr lang="en-US" dirty="0" smtClean="0"/>
              <a:t>The marks of design are too strong to be got over. Design must have had a designer. That designer must have been a person. That person is GOD. </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10</a:t>
            </a:fld>
            <a:endParaRPr lang="en-US"/>
          </a:p>
        </p:txBody>
      </p:sp>
    </p:spTree>
    <p:extLst>
      <p:ext uri="{BB962C8B-B14F-4D97-AF65-F5344CB8AC3E}">
        <p14:creationId xmlns:p14="http://schemas.microsoft.com/office/powerpoint/2010/main" xmlns="" val="20865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third logical argument for God’s existence is called the cosmological argument. </a:t>
            </a:r>
            <a:r>
              <a:rPr lang="en-US" dirty="0" smtClean="0"/>
              <a:t>The argument appears to answer the questions:</a:t>
            </a:r>
            <a:br>
              <a:rPr lang="en-US" dirty="0" smtClean="0"/>
            </a:br>
            <a:r>
              <a:rPr lang="en-US" b="1" dirty="0" smtClean="0"/>
              <a:t>• How did the universe begin?</a:t>
            </a:r>
            <a:br>
              <a:rPr lang="en-US" b="1" dirty="0" smtClean="0"/>
            </a:br>
            <a:r>
              <a:rPr lang="en-US" b="1" dirty="0" smtClean="0"/>
              <a:t>• Why was the universe created?</a:t>
            </a:r>
            <a:br>
              <a:rPr lang="en-US" b="1" dirty="0" smtClean="0"/>
            </a:br>
            <a:r>
              <a:rPr lang="en-US" b="1" dirty="0" smtClean="0"/>
              <a:t>• Who created the universe?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Every effect must have a cause. This universe and everything in it is an effect. There must be something that caused everything to come into existence. Ultimately, there must be something “un-caused” in order to cause everything else to come into existence. That “un-caused” cause is God. </a:t>
            </a:r>
            <a:br>
              <a:rPr lang="en-US" sz="1200" kern="1200" dirty="0" smtClean="0">
                <a:solidFill>
                  <a:schemeClr val="tx1"/>
                </a:solidFill>
                <a:effectLst/>
                <a:latin typeface="+mn-lt"/>
                <a:ea typeface="+mn-ea"/>
                <a:cs typeface="+mn-cs"/>
              </a:rPr>
            </a:br>
            <a:r>
              <a:rPr lang="en-US" dirty="0" smtClean="0"/>
              <a:t/>
            </a:r>
            <a:br>
              <a:rPr lang="en-US" dirty="0" smtClean="0"/>
            </a:br>
            <a:r>
              <a:rPr lang="en-US" dirty="0" smtClean="0"/>
              <a:t>Over the centuries, the terminology used by philosophers for the first cause of the universe has varied. Creator of the universe as the 'First Cause' or</a:t>
            </a:r>
            <a:r>
              <a:rPr lang="en-US" baseline="0" dirty="0" smtClean="0"/>
              <a:t> </a:t>
            </a:r>
            <a:r>
              <a:rPr lang="en-US" dirty="0" smtClean="0"/>
              <a:t>'First Mover'; others to a 'necessary being', or a 'self-existent</a:t>
            </a:r>
            <a:r>
              <a:rPr lang="en-US" baseline="0" dirty="0" smtClean="0"/>
              <a:t> </a:t>
            </a:r>
            <a:r>
              <a:rPr lang="en-US" dirty="0" smtClean="0"/>
              <a:t>being' - and for many it is </a:t>
            </a:r>
            <a:r>
              <a:rPr lang="en-US" b="1" dirty="0" smtClean="0"/>
              <a:t>God.</a:t>
            </a:r>
            <a:r>
              <a:rPr lang="en-US" dirty="0" smtClean="0"/>
              <a:t/>
            </a:r>
            <a:br>
              <a:rPr lang="en-US" dirty="0" smtClean="0"/>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Hebrews 11:3 </a:t>
            </a:r>
          </a:p>
        </p:txBody>
      </p:sp>
      <p:sp>
        <p:nvSpPr>
          <p:cNvPr id="4" name="Slide Number Placeholder 3"/>
          <p:cNvSpPr>
            <a:spLocks noGrp="1"/>
          </p:cNvSpPr>
          <p:nvPr>
            <p:ph type="sldNum" sz="quarter" idx="10"/>
          </p:nvPr>
        </p:nvSpPr>
        <p:spPr/>
        <p:txBody>
          <a:bodyPr/>
          <a:lstStyle/>
          <a:p>
            <a:fld id="{EE94BD0C-8FD8-47A7-A812-78FB878A1E23}" type="slidenum">
              <a:rPr lang="en-US" smtClean="0"/>
              <a:pPr/>
              <a:t>11</a:t>
            </a:fld>
            <a:endParaRPr lang="en-US"/>
          </a:p>
        </p:txBody>
      </p:sp>
    </p:spTree>
    <p:extLst>
      <p:ext uri="{BB962C8B-B14F-4D97-AF65-F5344CB8AC3E}">
        <p14:creationId xmlns:p14="http://schemas.microsoft.com/office/powerpoint/2010/main" xmlns="" val="129684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fourth argument is known as the moral argument.  Every culture throughout history has had some form of law. Everyone has a sense of right and wrong, good and evil. Murder, lying, stealing, and immorality are almost universally rejected.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did this sense of right and wrong come from if not from a holy God?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Logical argument: </a:t>
            </a:r>
          </a:p>
          <a:p>
            <a:r>
              <a:rPr lang="en-US" sz="1200" kern="1200" dirty="0" smtClean="0">
                <a:solidFill>
                  <a:schemeClr val="tx1"/>
                </a:solidFill>
                <a:effectLst/>
                <a:latin typeface="+mn-lt"/>
                <a:ea typeface="+mn-ea"/>
                <a:cs typeface="+mn-cs"/>
              </a:rPr>
              <a:t>1. If God did not exist, then objective moral values would not exist. </a:t>
            </a:r>
          </a:p>
          <a:p>
            <a:r>
              <a:rPr lang="en-US" sz="1200" kern="1200" dirty="0" smtClean="0">
                <a:solidFill>
                  <a:schemeClr val="tx1"/>
                </a:solidFill>
                <a:effectLst/>
                <a:latin typeface="+mn-lt"/>
                <a:ea typeface="+mn-ea"/>
                <a:cs typeface="+mn-cs"/>
              </a:rPr>
              <a:t>2. Objective moral values do exist. </a:t>
            </a:r>
          </a:p>
          <a:p>
            <a:r>
              <a:rPr lang="en-US" sz="1200" kern="1200" dirty="0" smtClean="0">
                <a:solidFill>
                  <a:schemeClr val="tx1"/>
                </a:solidFill>
                <a:effectLst/>
                <a:latin typeface="+mn-lt"/>
                <a:ea typeface="+mn-ea"/>
                <a:cs typeface="+mn-cs"/>
              </a:rPr>
              <a:t>3. Therefore, God exists. </a:t>
            </a:r>
          </a:p>
          <a:p>
            <a:endParaRPr lang="en-US" dirty="0" smtClean="0"/>
          </a:p>
          <a:p>
            <a:r>
              <a:rPr lang="en-US" sz="1200" kern="1200" dirty="0" smtClean="0">
                <a:solidFill>
                  <a:schemeClr val="tx1"/>
                </a:solidFill>
                <a:effectLst/>
                <a:latin typeface="+mn-lt"/>
                <a:ea typeface="+mn-ea"/>
                <a:cs typeface="+mn-cs"/>
              </a:rPr>
              <a:t>If there is no morality, then what compels us to do good or even defines for us what is good to do?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an absolute morality exists.  If the word "good" "right" "wrong" and "evil" have any real meaning, then we have a strong argument for God.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Does a human being have value?  Then we accept the moral argument.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you believe in innate human rights?  US Constitution:  We hold this truth to be self-evident:  All men were created equal.  If so, then you believe in the moral argument.</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12</a:t>
            </a:fld>
            <a:endParaRPr lang="en-US"/>
          </a:p>
        </p:txBody>
      </p:sp>
    </p:spTree>
    <p:extLst>
      <p:ext uri="{BB962C8B-B14F-4D97-AF65-F5344CB8AC3E}">
        <p14:creationId xmlns:p14="http://schemas.microsoft.com/office/powerpoint/2010/main" xmlns="" val="2925192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it can be shown that the most reasonable conclusion from all the evidence is that the Bible is divinely -then we have a strong argument for the existence of God.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 Timothy</a:t>
            </a:r>
            <a:r>
              <a:rPr lang="en-US" sz="1200" b="1" kern="1200" baseline="0" dirty="0" smtClean="0">
                <a:solidFill>
                  <a:schemeClr val="tx1"/>
                </a:solidFill>
                <a:effectLst/>
                <a:latin typeface="+mn-lt"/>
                <a:ea typeface="+mn-ea"/>
                <a:cs typeface="+mn-cs"/>
              </a:rPr>
              <a:t> 3:16-17  </a:t>
            </a:r>
            <a:r>
              <a:rPr lang="en-US" b="1" baseline="30000" dirty="0" smtClean="0"/>
              <a:t>16 </a:t>
            </a:r>
            <a:r>
              <a:rPr lang="en-US" b="1" dirty="0" smtClean="0"/>
              <a:t>All scripture is given by inspiration of God, and is profitable for doctrine, for reproof, for correction, for instruction in righteousness:</a:t>
            </a:r>
          </a:p>
          <a:p>
            <a:r>
              <a:rPr lang="en-US" b="1" baseline="30000" dirty="0" smtClean="0"/>
              <a:t>17 </a:t>
            </a:r>
            <a:r>
              <a:rPr lang="en-US" b="1" dirty="0" smtClean="0"/>
              <a:t>That the man of God may be perfect, thoroughly furnished unto all good works.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we know God exists?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Christians, we know God exists because we speak to Him every day. We do not audibly hear Him speaking to us, but we sense His presence, we feel His leading, we know His love, we desire His grace. Things have occurred in our lives that have no possible explanation other than God.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has so miraculously saved us and changed our lives that we cannot help but acknowledge and praise His existence.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None of these arguments can persuade anyone who refuses to acknowledge what is already obvious.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end, God’s existence must be accepted by faith (</a:t>
            </a:r>
            <a:r>
              <a:rPr lang="en-US" sz="1200" kern="1200" dirty="0" smtClean="0">
                <a:solidFill>
                  <a:schemeClr val="tx1"/>
                </a:solidFill>
                <a:effectLst/>
                <a:latin typeface="+mn-lt"/>
                <a:ea typeface="+mn-ea"/>
                <a:cs typeface="+mn-cs"/>
                <a:hlinkClick r:id="rId3"/>
              </a:rPr>
              <a:t>Hebrews 11:6</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13</a:t>
            </a:fld>
            <a:endParaRPr lang="en-US"/>
          </a:p>
        </p:txBody>
      </p:sp>
    </p:spTree>
    <p:extLst>
      <p:ext uri="{BB962C8B-B14F-4D97-AF65-F5344CB8AC3E}">
        <p14:creationId xmlns:p14="http://schemas.microsoft.com/office/powerpoint/2010/main" xmlns="" val="59114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all of this, the Bible tells us that people will reject the clear knowledge of God and believe a lie instead.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Romans 1:25 declares,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94BD0C-8FD8-47A7-A812-78FB878A1E23}" type="slidenum">
              <a:rPr lang="en-US" smtClean="0"/>
              <a:pPr/>
              <a:t>15</a:t>
            </a:fld>
            <a:endParaRPr lang="en-US"/>
          </a:p>
        </p:txBody>
      </p:sp>
    </p:spTree>
    <p:extLst>
      <p:ext uri="{BB962C8B-B14F-4D97-AF65-F5344CB8AC3E}">
        <p14:creationId xmlns:p14="http://schemas.microsoft.com/office/powerpoint/2010/main" xmlns="" val="424599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Bible also proclaims that people are without excuse for not believing in God: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Romans 1:20</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16</a:t>
            </a:fld>
            <a:endParaRPr lang="en-US"/>
          </a:p>
        </p:txBody>
      </p:sp>
    </p:spTree>
    <p:extLst>
      <p:ext uri="{BB962C8B-B14F-4D97-AF65-F5344CB8AC3E}">
        <p14:creationId xmlns:p14="http://schemas.microsoft.com/office/powerpoint/2010/main" xmlns="" val="133227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claim to reject God’s existence because it is “not scientific” or “because there is no proof.”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94BD0C-8FD8-47A7-A812-78FB878A1E23}" type="slidenum">
              <a:rPr lang="en-US" smtClean="0"/>
              <a:pPr/>
              <a:t>17</a:t>
            </a:fld>
            <a:endParaRPr lang="en-US"/>
          </a:p>
        </p:txBody>
      </p:sp>
    </p:spTree>
    <p:extLst>
      <p:ext uri="{BB962C8B-B14F-4D97-AF65-F5344CB8AC3E}">
        <p14:creationId xmlns:p14="http://schemas.microsoft.com/office/powerpoint/2010/main" xmlns="" val="280406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true reason is that once they admit that there is a God, they also must realize that they are responsible to God and in need of forgiveness from Him (</a:t>
            </a:r>
            <a:r>
              <a:rPr lang="en-US" sz="1200" kern="1200" dirty="0" smtClean="0">
                <a:solidFill>
                  <a:schemeClr val="tx1"/>
                </a:solidFill>
                <a:effectLst/>
                <a:latin typeface="+mn-lt"/>
                <a:ea typeface="+mn-ea"/>
                <a:cs typeface="+mn-cs"/>
                <a:hlinkClick r:id="rId3"/>
              </a:rPr>
              <a:t>Romans 3:23</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4"/>
              </a:rPr>
              <a:t>6:23</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God exists, then we are accountable to Him for our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God does not exist, then we can do whatever we want without having to worry about God judging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exists and ultimately everyone knows that He exists. The very fact that some attempt so aggressively to disprove His existence is in fact an argument for His existence.</a:t>
            </a:r>
            <a:endParaRPr lang="en-US" dirty="0" smtClean="0"/>
          </a:p>
        </p:txBody>
      </p:sp>
      <p:sp>
        <p:nvSpPr>
          <p:cNvPr id="4" name="Slide Number Placeholder 3"/>
          <p:cNvSpPr>
            <a:spLocks noGrp="1"/>
          </p:cNvSpPr>
          <p:nvPr>
            <p:ph type="sldNum" sz="quarter" idx="10"/>
          </p:nvPr>
        </p:nvSpPr>
        <p:spPr/>
        <p:txBody>
          <a:bodyPr/>
          <a:lstStyle/>
          <a:p>
            <a:fld id="{EE94BD0C-8FD8-47A7-A812-78FB878A1E23}" type="slidenum">
              <a:rPr lang="en-US" smtClean="0"/>
              <a:pPr/>
              <a:t>18</a:t>
            </a:fld>
            <a:endParaRPr lang="en-US"/>
          </a:p>
        </p:txBody>
      </p:sp>
    </p:spTree>
    <p:extLst>
      <p:ext uri="{BB962C8B-B14F-4D97-AF65-F5344CB8AC3E}">
        <p14:creationId xmlns:p14="http://schemas.microsoft.com/office/powerpoint/2010/main" xmlns="" val="225493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what does a person who does not believe in God need in order to believe?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need the same thing that we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of us who have become Christians, in our former state, we were no different from them.  We might like to think that we have never been that bad, but that’s not what the Bible says.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ourselves have been in a state where we loved our sin more than God.</a:t>
            </a:r>
            <a:r>
              <a:rPr lang="en-US" sz="1200" kern="1200" baseline="0" dirty="0" smtClean="0">
                <a:solidFill>
                  <a:schemeClr val="tx1"/>
                </a:solidFill>
                <a:effectLst/>
                <a:latin typeface="+mn-lt"/>
                <a:ea typeface="+mn-ea"/>
                <a:cs typeface="+mn-cs"/>
              </a:rPr>
              <a:t>  When we do that we are</a:t>
            </a:r>
            <a:r>
              <a:rPr lang="en-US" sz="1200" kern="1200" dirty="0" smtClean="0">
                <a:solidFill>
                  <a:schemeClr val="tx1"/>
                </a:solidFill>
                <a:effectLst/>
                <a:latin typeface="+mn-lt"/>
                <a:ea typeface="+mn-ea"/>
                <a:cs typeface="+mn-cs"/>
              </a:rPr>
              <a:t> denying his existence.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did we need to turn from unbelief to belief?  What do those who reject the existence of God need in order to believe?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has the power to produce belief in God’s existence?”  We see the answer in verses 16-17, “For I am not ashamed of the gospel, for it is the power of God for salvation to everyone who believes, to the Jew first and also to the Greek.  For in it the righteousness of God is revealed from faith for faith, as it is written, ‘the just shall live by faith.’”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gospel is the only thing that has the power to produce belief in the heart of an unbeliever.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19</a:t>
            </a:fld>
            <a:endParaRPr lang="en-US"/>
          </a:p>
        </p:txBody>
      </p:sp>
    </p:spTree>
    <p:extLst>
      <p:ext uri="{BB962C8B-B14F-4D97-AF65-F5344CB8AC3E}">
        <p14:creationId xmlns:p14="http://schemas.microsoft.com/office/powerpoint/2010/main" xmlns="" val="345946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gospel is the good news that Jesus Christ has come into the world to save sinners.  All people are wholly lost in sin and unable to come to God based upon anything within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good news is that we can come into fellowship with the eternal God because he has sent Jesus Christ to die our death.  Our sins deserved the wrath of God.  The gospel is that Jesus Christ took our place on the cross and bore the wrath of God in our place.  God was gracious towards us in giving up his own Son because he loved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we receive the benefits of Christ’s sacrifice by exercising our faith in him.  There are no works we perform to earn salvation.  Salvation is wholly a gift of grace and it is received by faith alone.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good news is that all sinners – no matter how bad, no matter how sinful, no matter how guilty, no matter how disgusting – all sinners can be renewed through the grace extended by God through Jesus Christ.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is the message of the gospel.  That is the message in which we stand, the message which saves us, the message which we rally around.  We are saved by grace through faith.</a:t>
            </a:r>
          </a:p>
          <a:p>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20</a:t>
            </a:fld>
            <a:endParaRPr lang="en-US"/>
          </a:p>
        </p:txBody>
      </p:sp>
    </p:spTree>
    <p:extLst>
      <p:ext uri="{BB962C8B-B14F-4D97-AF65-F5344CB8AC3E}">
        <p14:creationId xmlns:p14="http://schemas.microsoft.com/office/powerpoint/2010/main" xmlns="" val="92583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tonight we are addressing the question, “How do we know that God exists?” That question is becoming a very popular question in our culture.  No longer is the existence of God something people just take as a given.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Is this a problem?  According to the Pew Research Center, t</a:t>
            </a:r>
            <a:r>
              <a:rPr lang="en-US" dirty="0" smtClean="0"/>
              <a:t>he share of U.S. adults who say they believe in God, has declined, from approximately 92% to 89%, since 2007.</a:t>
            </a:r>
            <a:r>
              <a:rPr lang="en-US" baseline="30000" dirty="0" smtClean="0">
                <a:hlinkClick r:id="rId3"/>
              </a:rPr>
              <a:t>1</a:t>
            </a:r>
            <a:r>
              <a:rPr lang="en-US" dirty="0" smtClean="0"/>
              <a:t> (If</a:t>
            </a:r>
            <a:r>
              <a:rPr lang="en-US" baseline="0" dirty="0" smtClean="0"/>
              <a:t> population is 321 million, then almost 35 million don’t believe in God.)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share of Americans who say they are “absolutely certain” God exists has dropped more sharply, from 71% in 2007 to 63% in 2014. (119 million aren’t absolutely certain)</a:t>
            </a:r>
            <a:r>
              <a:rPr lang="en-US" dirty="0" smtClean="0">
                <a:effectLst/>
              </a:rPr>
              <a:t/>
            </a:r>
            <a:br>
              <a:rPr lang="en-US" dirty="0" smtClean="0">
                <a:effectLst/>
              </a:rPr>
            </a:b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is God?</a:t>
            </a:r>
            <a:r>
              <a:rPr lang="en-US" sz="1200" kern="1200" baseline="0" dirty="0" smtClean="0">
                <a:solidFill>
                  <a:schemeClr val="tx1"/>
                </a:solidFill>
                <a:effectLst/>
                <a:latin typeface="+mn-lt"/>
                <a:ea typeface="+mn-ea"/>
                <a:cs typeface="+mn-cs"/>
              </a:rPr>
              <a:t>  Does He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people are demanding that God, if he exists, come down to them and show himself to them, and then they will believe in him.</a:t>
            </a:r>
            <a:r>
              <a:rPr lang="en-US"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2</a:t>
            </a:fld>
            <a:endParaRPr lang="en-US"/>
          </a:p>
        </p:txBody>
      </p:sp>
    </p:spTree>
    <p:extLst>
      <p:ext uri="{BB962C8B-B14F-4D97-AF65-F5344CB8AC3E}">
        <p14:creationId xmlns:p14="http://schemas.microsoft.com/office/powerpoint/2010/main" xmlns="" val="18116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21</a:t>
            </a:fld>
            <a:endParaRPr lang="en-US"/>
          </a:p>
        </p:txBody>
      </p:sp>
    </p:spTree>
    <p:extLst>
      <p:ext uri="{BB962C8B-B14F-4D97-AF65-F5344CB8AC3E}">
        <p14:creationId xmlns:p14="http://schemas.microsoft.com/office/powerpoint/2010/main" xmlns="" val="1041416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22</a:t>
            </a:fld>
            <a:endParaRPr lang="en-US"/>
          </a:p>
        </p:txBody>
      </p:sp>
    </p:spTree>
    <p:extLst>
      <p:ext uri="{BB962C8B-B14F-4D97-AF65-F5344CB8AC3E}">
        <p14:creationId xmlns:p14="http://schemas.microsoft.com/office/powerpoint/2010/main" xmlns="" val="3215039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Are you ready to</a:t>
            </a:r>
            <a:r>
              <a:rPr lang="en-US" sz="1200" kern="1200" baseline="0" dirty="0" smtClean="0">
                <a:solidFill>
                  <a:schemeClr val="tx1"/>
                </a:solidFill>
                <a:latin typeface="+mn-lt"/>
                <a:ea typeface="+mn-ea"/>
                <a:cs typeface="+mn-cs"/>
              </a:rPr>
              <a:t> meet the Lord?  Don’t leave Him out of your life!  He gave His life so we could have life!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most basic sin of omission is the failure to repent of one’s sins, openly confess faith in Christ and surrender to Him in baptism for the remission of one’s sins ( Mk. 16:15-16; Acts 2:38 ).   If you aren’t</a:t>
            </a:r>
            <a:r>
              <a:rPr lang="en-US" sz="1200" kern="1200" baseline="0" dirty="0" smtClean="0">
                <a:solidFill>
                  <a:schemeClr val="tx1"/>
                </a:solidFill>
                <a:latin typeface="+mn-lt"/>
                <a:ea typeface="+mn-ea"/>
                <a:cs typeface="+mn-cs"/>
              </a:rPr>
              <a:t> a Christian, obey his commandment and follow after Him.</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we struggle through this life trying our best not to commit sin or omit good opportunities, let us remember </a:t>
            </a:r>
            <a:r>
              <a:rPr lang="en-US" sz="1200" b="1" kern="1200" baseline="0" dirty="0" smtClean="0">
                <a:solidFill>
                  <a:schemeClr val="tx1"/>
                </a:solidFill>
                <a:latin typeface="+mn-lt"/>
                <a:ea typeface="+mn-ea"/>
                <a:cs typeface="+mn-cs"/>
              </a:rPr>
              <a:t>1 John 1:9, “If we confess our sins, he is faithful and just to forgive us our sins and to cleanse us from all unrighteousness.”</a:t>
            </a: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ABDCEE-5273-4181-824B-5C355904E8A4}" type="slidenum">
              <a:rPr lang="en-US" smtClean="0"/>
              <a:pPr/>
              <a:t>23</a:t>
            </a:fld>
            <a:endParaRPr lang="en-US"/>
          </a:p>
        </p:txBody>
      </p:sp>
    </p:spTree>
    <p:extLst>
      <p:ext uri="{BB962C8B-B14F-4D97-AF65-F5344CB8AC3E}">
        <p14:creationId xmlns:p14="http://schemas.microsoft.com/office/powerpoint/2010/main" xmlns="" val="83015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existence of God-</a:t>
            </a:r>
            <a:r>
              <a:rPr lang="en-US" sz="1200" kern="1200" baseline="0" dirty="0" smtClean="0">
                <a:solidFill>
                  <a:schemeClr val="tx1"/>
                </a:solidFill>
                <a:effectLst/>
                <a:latin typeface="+mn-lt"/>
                <a:ea typeface="+mn-ea"/>
                <a:cs typeface="+mn-cs"/>
              </a:rPr>
              <a:t>  Can it be proved or disproved? If God Himself stood before us and revealed Himself, would everyone believe in Him?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Wait a minute…..His Son came and miracle after miracle proved who He was…..yet there were those who wouldn’t believe.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Bible says that we must accept by faith the fact that God exists: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Hebrews 11:6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3</a:t>
            </a:fld>
            <a:endParaRPr lang="en-US"/>
          </a:p>
        </p:txBody>
      </p:sp>
    </p:spTree>
    <p:extLst>
      <p:ext uri="{BB962C8B-B14F-4D97-AF65-F5344CB8AC3E}">
        <p14:creationId xmlns:p14="http://schemas.microsoft.com/office/powerpoint/2010/main" xmlns="" val="242419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God so desired, He could simply appear and prove to the whole world that He exists. But if He did that, there would be no need for faith.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sent His Son</a:t>
            </a:r>
            <a:r>
              <a:rPr lang="en-US" sz="1200" kern="1200" baseline="0" dirty="0" smtClean="0">
                <a:solidFill>
                  <a:schemeClr val="tx1"/>
                </a:solidFill>
                <a:effectLst/>
                <a:latin typeface="+mn-lt"/>
                <a:ea typeface="+mn-ea"/>
                <a:cs typeface="+mn-cs"/>
              </a:rPr>
              <a:t> who proved over and over, miracle after miracle, testimony after testimony, witness after witness, that He was the Son of God, yet many would not believe…….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John 20:29</a:t>
            </a:r>
          </a:p>
          <a:p>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4</a:t>
            </a:fld>
            <a:endParaRPr lang="en-US"/>
          </a:p>
        </p:txBody>
      </p:sp>
    </p:spTree>
    <p:extLst>
      <p:ext uri="{BB962C8B-B14F-4D97-AF65-F5344CB8AC3E}">
        <p14:creationId xmlns:p14="http://schemas.microsoft.com/office/powerpoint/2010/main" xmlns="" val="394240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does not mean, however, that there is no evidence of God’s existence. The Bible states,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Psalms</a:t>
            </a:r>
            <a:r>
              <a:rPr lang="en-US" sz="1200" kern="1200" baseline="0" dirty="0" smtClean="0">
                <a:solidFill>
                  <a:schemeClr val="tx1"/>
                </a:solidFill>
                <a:effectLst/>
                <a:latin typeface="+mn-lt"/>
                <a:ea typeface="+mn-ea"/>
                <a:cs typeface="+mn-cs"/>
              </a:rPr>
              <a:t> 19:1-4</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5</a:t>
            </a:fld>
            <a:endParaRPr lang="en-US"/>
          </a:p>
        </p:txBody>
      </p:sp>
    </p:spTree>
    <p:extLst>
      <p:ext uri="{BB962C8B-B14F-4D97-AF65-F5344CB8AC3E}">
        <p14:creationId xmlns:p14="http://schemas.microsoft.com/office/powerpoint/2010/main" xmlns="" val="248788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Looking at the stars, understanding the vastness of the universe, observing the wonders of nature, seeing the beauty of a sunset, the beauty of</a:t>
            </a:r>
            <a:r>
              <a:rPr lang="en-US" sz="1200" kern="1200" baseline="0" dirty="0" smtClean="0">
                <a:solidFill>
                  <a:schemeClr val="tx1"/>
                </a:solidFill>
                <a:effectLst/>
                <a:latin typeface="+mn-lt"/>
                <a:ea typeface="+mn-ea"/>
                <a:cs typeface="+mn-cs"/>
              </a:rPr>
              <a:t> a snowfall</a:t>
            </a:r>
            <a:r>
              <a:rPr lang="en-US" sz="1200" kern="1200" dirty="0" smtClean="0">
                <a:solidFill>
                  <a:schemeClr val="tx1"/>
                </a:solidFill>
                <a:effectLst/>
                <a:latin typeface="+mn-lt"/>
                <a:ea typeface="+mn-ea"/>
                <a:cs typeface="+mn-cs"/>
              </a:rPr>
              <a:t>—all of these things point to a Creator--God.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these were not enough, there is also evidence of God in our own hearts.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Ecclesiastes</a:t>
            </a:r>
            <a:r>
              <a:rPr lang="en-US" sz="1200" kern="1200" baseline="0" dirty="0" smtClean="0">
                <a:solidFill>
                  <a:schemeClr val="tx1"/>
                </a:solidFill>
                <a:effectLst/>
                <a:latin typeface="+mn-lt"/>
                <a:ea typeface="+mn-ea"/>
                <a:cs typeface="+mn-cs"/>
              </a:rPr>
              <a:t> 3:11</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6</a:t>
            </a:fld>
            <a:endParaRPr lang="en-US"/>
          </a:p>
        </p:txBody>
      </p:sp>
    </p:spTree>
    <p:extLst>
      <p:ext uri="{BB962C8B-B14F-4D97-AF65-F5344CB8AC3E}">
        <p14:creationId xmlns:p14="http://schemas.microsoft.com/office/powerpoint/2010/main" xmlns="" val="75383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Deep within us is the recognition that there is something beyond this life and someone beyond this world. We can deny this knowledge, but God’s presence in us and all around us is still obvious.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this, the Bible warns that some will still deny God’s existence: Psalms</a:t>
            </a:r>
            <a:r>
              <a:rPr lang="en-US" sz="1200" kern="1200" baseline="0" dirty="0" smtClean="0">
                <a:solidFill>
                  <a:schemeClr val="tx1"/>
                </a:solidFill>
                <a:effectLst/>
                <a:latin typeface="+mn-lt"/>
                <a:ea typeface="+mn-ea"/>
                <a:cs typeface="+mn-cs"/>
              </a:rPr>
              <a:t> 14:1</a:t>
            </a: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7</a:t>
            </a:fld>
            <a:endParaRPr lang="en-US"/>
          </a:p>
        </p:txBody>
      </p:sp>
    </p:spTree>
    <p:extLst>
      <p:ext uri="{BB962C8B-B14F-4D97-AF65-F5344CB8AC3E}">
        <p14:creationId xmlns:p14="http://schemas.microsoft.com/office/powerpoint/2010/main" xmlns="" val="112180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the biblical arguments for God’s existence, there are logical arguments.</a:t>
            </a:r>
          </a:p>
          <a:p>
            <a:endParaRPr lang="en-US" dirty="0" smtClean="0"/>
          </a:p>
          <a:p>
            <a:r>
              <a:rPr lang="en-US" sz="1200" kern="1200" dirty="0" smtClean="0">
                <a:solidFill>
                  <a:schemeClr val="tx1"/>
                </a:solidFill>
                <a:effectLst/>
                <a:latin typeface="+mn-lt"/>
                <a:ea typeface="+mn-ea"/>
                <a:cs typeface="+mn-cs"/>
              </a:rPr>
              <a:t>First, there is the ontological argument. The most popular form of the ontological argument uses the concept of God to prove God’s existence. It begins with the definition of God as “a being than which no greater can conceive.”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then argued that to exist is greater than to not exist, and therefore the greatest conceivable being must exist. If God did not exist, then God would not be the greatest conceivable being, and that would contradict the very definition of God.</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8</a:t>
            </a:fld>
            <a:endParaRPr lang="en-US"/>
          </a:p>
        </p:txBody>
      </p:sp>
    </p:spTree>
    <p:extLst>
      <p:ext uri="{BB962C8B-B14F-4D97-AF65-F5344CB8AC3E}">
        <p14:creationId xmlns:p14="http://schemas.microsoft.com/office/powerpoint/2010/main" xmlns="" val="37765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second argument is the teleological argument. The teleological argument states that since the universe displays such an amazing design, there must have been a divine Designer.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if the Earth were significantly closer or farther away from the sun, it would not be capable of supporting much of the life it currently does.  (Any closer we</a:t>
            </a:r>
            <a:r>
              <a:rPr lang="en-US" sz="1200" kern="1200" baseline="0" dirty="0" smtClean="0">
                <a:solidFill>
                  <a:schemeClr val="tx1"/>
                </a:solidFill>
                <a:effectLst/>
                <a:latin typeface="+mn-lt"/>
                <a:ea typeface="+mn-ea"/>
                <a:cs typeface="+mn-cs"/>
              </a:rPr>
              <a:t> would burn up.  Any farther away—we would freeze.)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elements in our atmosphere were even a few percentage points different, nearly every living thing on earth would die.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a:t>
            </a:r>
            <a:r>
              <a:rPr lang="en-US" sz="1200" kern="1200" baseline="0" dirty="0" smtClean="0">
                <a:solidFill>
                  <a:schemeClr val="tx1"/>
                </a:solidFill>
                <a:effectLst/>
                <a:latin typeface="+mn-lt"/>
                <a:ea typeface="+mn-ea"/>
                <a:cs typeface="+mn-cs"/>
              </a:rPr>
              <a:t> about</a:t>
            </a:r>
            <a:r>
              <a:rPr lang="en-US" sz="1200" kern="1200" dirty="0" smtClean="0">
                <a:solidFill>
                  <a:schemeClr val="tx1"/>
                </a:solidFill>
                <a:effectLst/>
                <a:latin typeface="+mn-lt"/>
                <a:ea typeface="+mn-ea"/>
                <a:cs typeface="+mn-cs"/>
              </a:rPr>
              <a:t> a single cell—it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made up of millions of protein molecules.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odds of a single protein molecule forming by chance is 1 in 10</a:t>
            </a:r>
            <a:r>
              <a:rPr lang="en-US" sz="1200" kern="1200" baseline="30000" dirty="0" smtClean="0">
                <a:solidFill>
                  <a:schemeClr val="tx1"/>
                </a:solidFill>
                <a:effectLst/>
                <a:latin typeface="+mn-lt"/>
                <a:ea typeface="+mn-ea"/>
                <a:cs typeface="+mn-cs"/>
              </a:rPr>
              <a:t>243</a:t>
            </a:r>
            <a:r>
              <a:rPr lang="en-US" sz="1200" kern="1200" dirty="0" smtClean="0">
                <a:solidFill>
                  <a:schemeClr val="tx1"/>
                </a:solidFill>
                <a:effectLst/>
                <a:latin typeface="+mn-lt"/>
                <a:ea typeface="+mn-ea"/>
                <a:cs typeface="+mn-cs"/>
              </a:rPr>
              <a:t> (that is a 1 followed by 243 zeros).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E94BD0C-8FD8-47A7-A812-78FB878A1E23}" type="slidenum">
              <a:rPr lang="en-US" smtClean="0"/>
              <a:pPr/>
              <a:t>9</a:t>
            </a:fld>
            <a:endParaRPr lang="en-US"/>
          </a:p>
        </p:txBody>
      </p:sp>
    </p:spTree>
    <p:extLst>
      <p:ext uri="{BB962C8B-B14F-4D97-AF65-F5344CB8AC3E}">
        <p14:creationId xmlns:p14="http://schemas.microsoft.com/office/powerpoint/2010/main" xmlns="" val="52071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pPr/>
              <a:t>1/24/2016</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4044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9021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63918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7789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pPr/>
              <a:t>1/24/2016</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11190311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69222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30958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71564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14463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1/24/2016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00836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1/24/2016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80786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smtClean="0"/>
              <a:pPr/>
              <a:t>1/24/2016</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387971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pos="6912">
          <p15:clr>
            <a:srgbClr val="F26B43"/>
          </p15:clr>
        </p15:guide>
        <p15:guide id="4294967295" pos="936">
          <p15:clr>
            <a:srgbClr val="F26B43"/>
          </p15:clr>
        </p15:guide>
        <p15:guide id="4294967295" pos="864">
          <p15:clr>
            <a:srgbClr val="F26B43"/>
          </p15:clr>
        </p15:guide>
        <p15:guide id="0" orient="horz" pos="1368" userDrawn="1">
          <p15:clr>
            <a:srgbClr val="F26B43"/>
          </p15:clr>
        </p15:guide>
        <p15:guide id="0" orient="horz" pos="1440" userDrawn="1">
          <p15:clr>
            <a:srgbClr val="F26B43"/>
          </p15:clr>
        </p15:guide>
        <p15:guide id="0" orient="horz" pos="3696" userDrawn="1">
          <p15:clr>
            <a:srgbClr val="F26B43"/>
          </p15:clr>
        </p15:guide>
        <p15:guide id="0" orient="horz" pos="432" userDrawn="1">
          <p15:clr>
            <a:srgbClr val="F26B43"/>
          </p15:clr>
        </p15:guide>
        <p15:guide id="0" orient="horz" pos="1512" userDrawn="1">
          <p15:clr>
            <a:srgbClr val="F26B43"/>
          </p15:clr>
        </p15:guide>
        <p15:guide id="0" pos="5184" userDrawn="1">
          <p15:clr>
            <a:srgbClr val="F26B43"/>
          </p15:clr>
        </p15:guide>
        <p15:guide id="0" pos="702" userDrawn="1">
          <p15:clr>
            <a:srgbClr val="F26B43"/>
          </p15:clr>
        </p15:guide>
        <p15:guide id="0"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459" y="1452283"/>
            <a:ext cx="7707268" cy="3792070"/>
          </a:xfrm>
        </p:spPr>
        <p:txBody>
          <a:bodyPr/>
          <a:lstStyle/>
          <a:p>
            <a:r>
              <a:rPr lang="en-US" sz="11500" b="1" dirty="0" smtClean="0"/>
              <a:t>Does God Exist?</a:t>
            </a:r>
            <a:endParaRPr lang="en-US" sz="11500" b="1" dirty="0"/>
          </a:p>
        </p:txBody>
      </p:sp>
    </p:spTree>
    <p:extLst>
      <p:ext uri="{BB962C8B-B14F-4D97-AF65-F5344CB8AC3E}">
        <p14:creationId xmlns:p14="http://schemas.microsoft.com/office/powerpoint/2010/main" xmlns="" val="829271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594" y="0"/>
            <a:ext cx="7200900" cy="1485900"/>
          </a:xfrm>
        </p:spPr>
        <p:txBody>
          <a:bodyPr>
            <a:noAutofit/>
          </a:bodyPr>
          <a:lstStyle/>
          <a:p>
            <a:r>
              <a:rPr lang="en-US" sz="5400" b="1" dirty="0" smtClean="0"/>
              <a:t>Teleological Argument</a:t>
            </a:r>
            <a:endParaRPr lang="en-US" sz="5400" b="1" dirty="0"/>
          </a:p>
        </p:txBody>
      </p:sp>
      <p:pic>
        <p:nvPicPr>
          <p:cNvPr id="4" name="Content Placeholder 3"/>
          <p:cNvPicPr>
            <a:picLocks noGrp="1" noChangeAspect="1"/>
          </p:cNvPicPr>
          <p:nvPr>
            <p:ph idx="1"/>
          </p:nvPr>
        </p:nvPicPr>
        <p:blipFill>
          <a:blip r:embed="rId3"/>
          <a:stretch>
            <a:fillRect/>
          </a:stretch>
        </p:blipFill>
        <p:spPr>
          <a:xfrm>
            <a:off x="1055594" y="1079125"/>
            <a:ext cx="7225180" cy="5418885"/>
          </a:xfrm>
          <a:prstGeom prst="rect">
            <a:avLst/>
          </a:prstGeom>
        </p:spPr>
      </p:pic>
    </p:spTree>
    <p:extLst>
      <p:ext uri="{BB962C8B-B14F-4D97-AF65-F5344CB8AC3E}">
        <p14:creationId xmlns:p14="http://schemas.microsoft.com/office/powerpoint/2010/main" xmlns="" val="105926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Cosmological Argument</a:t>
            </a:r>
            <a:endParaRPr lang="en-US" sz="5400" b="1" dirty="0"/>
          </a:p>
        </p:txBody>
      </p:sp>
      <p:sp>
        <p:nvSpPr>
          <p:cNvPr id="3" name="Content Placeholder 2"/>
          <p:cNvSpPr>
            <a:spLocks noGrp="1"/>
          </p:cNvSpPr>
          <p:nvPr>
            <p:ph idx="1"/>
          </p:nvPr>
        </p:nvSpPr>
        <p:spPr>
          <a:xfrm>
            <a:off x="1028700" y="1748118"/>
            <a:ext cx="7200900" cy="4625788"/>
          </a:xfrm>
        </p:spPr>
        <p:txBody>
          <a:bodyPr>
            <a:normAutofit lnSpcReduction="10000"/>
          </a:bodyPr>
          <a:lstStyle/>
          <a:p>
            <a:pPr marL="0" marR="0" lvl="0" indent="0">
              <a:lnSpc>
                <a:spcPct val="100000"/>
              </a:lnSpc>
              <a:spcBef>
                <a:spcPts val="0"/>
              </a:spcBef>
              <a:spcAft>
                <a:spcPts val="600"/>
              </a:spcAft>
              <a:tabLst>
                <a:tab pos="457200" algn="l"/>
              </a:tabLst>
            </a:pPr>
            <a:r>
              <a:rPr lang="en-US" sz="3600" b="1" dirty="0" smtClean="0">
                <a:solidFill>
                  <a:schemeClr val="tx1"/>
                </a:solidFill>
                <a:latin typeface="Helvetica" panose="020B0604020202020204" pitchFamily="34" charset="0"/>
                <a:ea typeface="Calibri" panose="020F0502020204030204" pitchFamily="34" charset="0"/>
                <a:cs typeface="Times New Roman" panose="02020603050405020304" pitchFamily="18" charset="0"/>
              </a:rPr>
              <a:t>How did the universe begin?</a:t>
            </a:r>
          </a:p>
          <a:p>
            <a:pPr marL="0" marR="0" lvl="0" indent="0">
              <a:lnSpc>
                <a:spcPct val="100000"/>
              </a:lnSpc>
              <a:spcBef>
                <a:spcPts val="0"/>
              </a:spcBef>
              <a:spcAft>
                <a:spcPts val="600"/>
              </a:spcAft>
              <a:tabLst>
                <a:tab pos="457200" algn="l"/>
              </a:tabLst>
            </a:pPr>
            <a:r>
              <a:rPr lang="en-US" sz="3600" b="1" dirty="0" smtClean="0">
                <a:solidFill>
                  <a:schemeClr val="tx1"/>
                </a:solidFill>
                <a:latin typeface="Helvetica" panose="020B0604020202020204" pitchFamily="34" charset="0"/>
                <a:ea typeface="Calibri" panose="020F0502020204030204" pitchFamily="34" charset="0"/>
                <a:cs typeface="Times New Roman" panose="02020603050405020304" pitchFamily="18" charset="0"/>
              </a:rPr>
              <a:t>Why was the universe created?</a:t>
            </a:r>
          </a:p>
          <a:p>
            <a:pPr marL="0" marR="0" lvl="0" indent="0">
              <a:lnSpc>
                <a:spcPct val="100000"/>
              </a:lnSpc>
              <a:spcBef>
                <a:spcPts val="0"/>
              </a:spcBef>
              <a:spcAft>
                <a:spcPts val="600"/>
              </a:spcAft>
              <a:tabLst>
                <a:tab pos="457200" algn="l"/>
              </a:tabLst>
            </a:pPr>
            <a:r>
              <a:rPr lang="en-US" sz="3600" b="1" dirty="0" smtClean="0">
                <a:solidFill>
                  <a:schemeClr val="tx1"/>
                </a:solidFill>
                <a:latin typeface="Helvetica" panose="020B0604020202020204" pitchFamily="34" charset="0"/>
                <a:ea typeface="Calibri" panose="020F0502020204030204" pitchFamily="34" charset="0"/>
                <a:cs typeface="Times New Roman" panose="02020603050405020304" pitchFamily="18" charset="0"/>
              </a:rPr>
              <a:t>Who created the universe?</a:t>
            </a:r>
            <a:endParaRPr lang="en-US" sz="3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3200" b="1" dirty="0">
                <a:solidFill>
                  <a:schemeClr val="tx1"/>
                </a:solidFill>
              </a:rPr>
              <a:t>Hebrews 11:3 </a:t>
            </a:r>
            <a:r>
              <a:rPr lang="en-US" sz="3200" dirty="0">
                <a:solidFill>
                  <a:schemeClr val="tx1"/>
                </a:solidFill>
              </a:rPr>
              <a:t> </a:t>
            </a:r>
            <a:r>
              <a:rPr lang="en-US" sz="3200" b="1" dirty="0" smtClean="0">
                <a:solidFill>
                  <a:schemeClr val="tx1"/>
                </a:solidFill>
              </a:rPr>
              <a:t>"</a:t>
            </a:r>
            <a:r>
              <a:rPr lang="en-US" sz="3200" b="1" dirty="0"/>
              <a:t>Through faith we understand that the worlds were framed by the word of God, so that things which are seen were not made of things which do appear</a:t>
            </a:r>
            <a:r>
              <a:rPr lang="en-US" sz="3200" b="1" dirty="0" smtClean="0"/>
              <a:t>.”</a:t>
            </a:r>
            <a:endParaRPr lang="en-US" sz="3200" b="1" dirty="0">
              <a:solidFill>
                <a:schemeClr val="tx1"/>
              </a:solidFill>
            </a:endParaRPr>
          </a:p>
        </p:txBody>
      </p:sp>
      <p:pic>
        <p:nvPicPr>
          <p:cNvPr id="5" name="Picture 4"/>
          <p:cNvPicPr>
            <a:picLocks noChangeAspect="1"/>
          </p:cNvPicPr>
          <p:nvPr/>
        </p:nvPicPr>
        <p:blipFill>
          <a:blip r:embed="rId3"/>
          <a:stretch>
            <a:fillRect/>
          </a:stretch>
        </p:blipFill>
        <p:spPr>
          <a:xfrm>
            <a:off x="57150" y="-72746"/>
            <a:ext cx="9144000" cy="6930746"/>
          </a:xfrm>
          <a:prstGeom prst="rect">
            <a:avLst/>
          </a:prstGeom>
        </p:spPr>
      </p:pic>
      <p:sp>
        <p:nvSpPr>
          <p:cNvPr id="6" name="TextBox 5"/>
          <p:cNvSpPr txBox="1"/>
          <p:nvPr/>
        </p:nvSpPr>
        <p:spPr>
          <a:xfrm>
            <a:off x="1028700" y="0"/>
            <a:ext cx="6636124" cy="1862048"/>
          </a:xfrm>
          <a:prstGeom prst="rect">
            <a:avLst/>
          </a:prstGeom>
          <a:solidFill>
            <a:schemeClr val="bg1"/>
          </a:solidFill>
        </p:spPr>
        <p:txBody>
          <a:bodyPr wrap="square" rtlCol="0">
            <a:spAutoFit/>
          </a:bodyPr>
          <a:lstStyle/>
          <a:p>
            <a:pPr algn="ctr"/>
            <a:r>
              <a:rPr lang="en-US" sz="11500" b="1" dirty="0" smtClean="0">
                <a:latin typeface="Arial Black" panose="020B0A04020102020204" pitchFamily="34" charset="0"/>
              </a:rPr>
              <a:t>GOD</a:t>
            </a:r>
            <a:endParaRPr lang="en-US" sz="11500" b="1" dirty="0">
              <a:latin typeface="Arial Black" panose="020B0A04020102020204" pitchFamily="34" charset="0"/>
            </a:endParaRPr>
          </a:p>
        </p:txBody>
      </p:sp>
    </p:spTree>
    <p:extLst>
      <p:ext uri="{BB962C8B-B14F-4D97-AF65-F5344CB8AC3E}">
        <p14:creationId xmlns:p14="http://schemas.microsoft.com/office/powerpoint/2010/main" xmlns="" val="322421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Moral Argument</a:t>
            </a:r>
            <a:endParaRPr lang="en-US" sz="5400" b="1" dirty="0"/>
          </a:p>
        </p:txBody>
      </p:sp>
      <p:pic>
        <p:nvPicPr>
          <p:cNvPr id="4" name="Content Placeholder 3"/>
          <p:cNvPicPr>
            <a:picLocks noGrp="1" noChangeAspect="1"/>
          </p:cNvPicPr>
          <p:nvPr>
            <p:ph idx="1"/>
          </p:nvPr>
        </p:nvPicPr>
        <p:blipFill>
          <a:blip r:embed="rId3"/>
          <a:stretch>
            <a:fillRect/>
          </a:stretch>
        </p:blipFill>
        <p:spPr>
          <a:xfrm>
            <a:off x="1273362" y="1559859"/>
            <a:ext cx="6956238" cy="5217179"/>
          </a:xfrm>
          <a:prstGeom prst="rect">
            <a:avLst/>
          </a:prstGeom>
        </p:spPr>
      </p:pic>
    </p:spTree>
    <p:extLst>
      <p:ext uri="{BB962C8B-B14F-4D97-AF65-F5344CB8AC3E}">
        <p14:creationId xmlns:p14="http://schemas.microsoft.com/office/powerpoint/2010/main" xmlns="" val="1700803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685800"/>
            <a:ext cx="7869116" cy="1485900"/>
          </a:xfrm>
        </p:spPr>
        <p:txBody>
          <a:bodyPr>
            <a:noAutofit/>
          </a:bodyPr>
          <a:lstStyle/>
          <a:p>
            <a:r>
              <a:rPr lang="en-US" sz="5400" b="1" dirty="0" smtClean="0"/>
              <a:t>The Inspiration </a:t>
            </a:r>
            <a:r>
              <a:rPr lang="en-US" sz="4800" b="1" dirty="0" smtClean="0"/>
              <a:t>of the </a:t>
            </a:r>
            <a:r>
              <a:rPr lang="en-US" sz="5400" b="1" dirty="0" smtClean="0"/>
              <a:t>Bible</a:t>
            </a:r>
            <a:endParaRPr lang="en-US" sz="5400" b="1" dirty="0"/>
          </a:p>
        </p:txBody>
      </p:sp>
      <p:pic>
        <p:nvPicPr>
          <p:cNvPr id="4" name="Content Placeholder 3"/>
          <p:cNvPicPr>
            <a:picLocks noGrp="1" noChangeAspect="1"/>
          </p:cNvPicPr>
          <p:nvPr>
            <p:ph idx="1"/>
          </p:nvPr>
        </p:nvPicPr>
        <p:blipFill>
          <a:blip r:embed="rId3"/>
          <a:stretch>
            <a:fillRect/>
          </a:stretch>
        </p:blipFill>
        <p:spPr>
          <a:xfrm>
            <a:off x="1155698" y="1801121"/>
            <a:ext cx="7476975" cy="4438314"/>
          </a:xfrm>
          <a:prstGeom prst="rect">
            <a:avLst/>
          </a:prstGeom>
        </p:spPr>
      </p:pic>
    </p:spTree>
    <p:extLst>
      <p:ext uri="{BB962C8B-B14F-4D97-AF65-F5344CB8AC3E}">
        <p14:creationId xmlns:p14="http://schemas.microsoft.com/office/powerpoint/2010/main" xmlns="" val="2350054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018" y="363070"/>
            <a:ext cx="7684994" cy="5957047"/>
          </a:xfrm>
        </p:spPr>
        <p:txBody>
          <a:bodyPr>
            <a:noAutofit/>
          </a:bodyPr>
          <a:lstStyle/>
          <a:p>
            <a:r>
              <a:rPr lang="en-US" sz="6000" b="1" dirty="0">
                <a:solidFill>
                  <a:schemeClr val="tx1"/>
                </a:solidFill>
              </a:rPr>
              <a:t>Faith in God is not a blind leap into the dark; it is safe step into a well-lit room where the vast majority of people are already standing.</a:t>
            </a:r>
            <a:endParaRPr lang="en-US" sz="6000" b="1" dirty="0"/>
          </a:p>
        </p:txBody>
      </p:sp>
    </p:spTree>
    <p:extLst>
      <p:ext uri="{BB962C8B-B14F-4D97-AF65-F5344CB8AC3E}">
        <p14:creationId xmlns:p14="http://schemas.microsoft.com/office/powerpoint/2010/main" xmlns="" val="3466017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Rejection of God</a:t>
            </a:r>
            <a:endParaRPr lang="en-US" sz="6000" b="1" dirty="0"/>
          </a:p>
        </p:txBody>
      </p:sp>
      <p:sp>
        <p:nvSpPr>
          <p:cNvPr id="3" name="Content Placeholder 2"/>
          <p:cNvSpPr>
            <a:spLocks noGrp="1"/>
          </p:cNvSpPr>
          <p:nvPr>
            <p:ph idx="1"/>
          </p:nvPr>
        </p:nvSpPr>
        <p:spPr>
          <a:xfrm>
            <a:off x="1028700" y="1724585"/>
            <a:ext cx="7200900" cy="3581400"/>
          </a:xfrm>
        </p:spPr>
        <p:txBody>
          <a:bodyPr>
            <a:normAutofit/>
          </a:bodyPr>
          <a:lstStyle/>
          <a:p>
            <a:pPr marL="0" indent="0">
              <a:buNone/>
            </a:pPr>
            <a:r>
              <a:rPr lang="en-US" sz="3600" b="1" dirty="0" smtClean="0"/>
              <a:t>Romans 1:25</a:t>
            </a:r>
          </a:p>
          <a:p>
            <a:pPr marL="0" indent="0">
              <a:buNone/>
            </a:pPr>
            <a:r>
              <a:rPr lang="en-US" sz="3600" b="1" baseline="30000" dirty="0"/>
              <a:t>25 </a:t>
            </a:r>
            <a:r>
              <a:rPr lang="en-US" sz="3600" b="1" dirty="0"/>
              <a:t>Who changed the truth of God into a lie, and worshipped and served the creature more than the Creator, who is blessed for ever. </a:t>
            </a:r>
          </a:p>
        </p:txBody>
      </p:sp>
    </p:spTree>
    <p:extLst>
      <p:ext uri="{BB962C8B-B14F-4D97-AF65-F5344CB8AC3E}">
        <p14:creationId xmlns:p14="http://schemas.microsoft.com/office/powerpoint/2010/main" xmlns="" val="440179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Without Excuse</a:t>
            </a:r>
            <a:endParaRPr lang="en-US" sz="6000" b="1" dirty="0"/>
          </a:p>
        </p:txBody>
      </p:sp>
      <p:sp>
        <p:nvSpPr>
          <p:cNvPr id="3" name="Content Placeholder 2"/>
          <p:cNvSpPr>
            <a:spLocks noGrp="1"/>
          </p:cNvSpPr>
          <p:nvPr>
            <p:ph idx="1"/>
          </p:nvPr>
        </p:nvSpPr>
        <p:spPr>
          <a:xfrm>
            <a:off x="1028700" y="1586753"/>
            <a:ext cx="7200900" cy="4280647"/>
          </a:xfrm>
        </p:spPr>
        <p:txBody>
          <a:bodyPr/>
          <a:lstStyle/>
          <a:p>
            <a:pPr marL="0" indent="0">
              <a:buNone/>
            </a:pPr>
            <a:r>
              <a:rPr lang="en-US" sz="3600" b="1" dirty="0"/>
              <a:t>Romans </a:t>
            </a:r>
            <a:r>
              <a:rPr lang="en-US" sz="3600" b="1" dirty="0" smtClean="0"/>
              <a:t>1:20</a:t>
            </a:r>
            <a:endParaRPr lang="en-US" sz="3600" b="1" dirty="0"/>
          </a:p>
          <a:p>
            <a:pPr marL="0" indent="0">
              <a:buNone/>
            </a:pPr>
            <a:r>
              <a:rPr lang="en-US" sz="3600" b="1" baseline="30000" dirty="0"/>
              <a:t>20 </a:t>
            </a:r>
            <a:r>
              <a:rPr lang="en-US" sz="3600" b="1" dirty="0"/>
              <a:t>For the invisible things of him from the creation of the world are clearly seen, being understood by the things that are made, even his eternal power and Godhead; so that they are without excuse:</a:t>
            </a:r>
          </a:p>
          <a:p>
            <a:endParaRPr lang="en-US" dirty="0"/>
          </a:p>
        </p:txBody>
      </p:sp>
    </p:spTree>
    <p:extLst>
      <p:ext uri="{BB962C8B-B14F-4D97-AF65-F5344CB8AC3E}">
        <p14:creationId xmlns:p14="http://schemas.microsoft.com/office/powerpoint/2010/main" xmlns="" val="178371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Romans 3:23</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b="1" dirty="0"/>
              <a:t>For all have sinned, and come short of the glory of God;</a:t>
            </a:r>
          </a:p>
        </p:txBody>
      </p:sp>
    </p:spTree>
    <p:extLst>
      <p:ext uri="{BB962C8B-B14F-4D97-AF65-F5344CB8AC3E}">
        <p14:creationId xmlns:p14="http://schemas.microsoft.com/office/powerpoint/2010/main" xmlns="" val="285184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Romans 6:23</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b="1" dirty="0"/>
              <a:t>For the wages of sin is death; but the gift of God is eternal life through Jesus Christ our Lord.</a:t>
            </a:r>
          </a:p>
        </p:txBody>
      </p:sp>
    </p:spTree>
    <p:extLst>
      <p:ext uri="{BB962C8B-B14F-4D97-AF65-F5344CB8AC3E}">
        <p14:creationId xmlns:p14="http://schemas.microsoft.com/office/powerpoint/2010/main" xmlns="" val="3360727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Romans 1</a:t>
            </a:r>
            <a:endParaRPr lang="en-US" sz="6000" b="1" dirty="0"/>
          </a:p>
        </p:txBody>
      </p:sp>
      <p:sp>
        <p:nvSpPr>
          <p:cNvPr id="3" name="Content Placeholder 2"/>
          <p:cNvSpPr>
            <a:spLocks noGrp="1"/>
          </p:cNvSpPr>
          <p:nvPr>
            <p:ph idx="1"/>
          </p:nvPr>
        </p:nvSpPr>
        <p:spPr>
          <a:xfrm>
            <a:off x="1028700" y="1793631"/>
            <a:ext cx="7957038" cy="4835769"/>
          </a:xfrm>
        </p:spPr>
        <p:txBody>
          <a:bodyPr>
            <a:normAutofit/>
          </a:bodyPr>
          <a:lstStyle/>
          <a:p>
            <a:pPr marL="0" indent="0">
              <a:buNone/>
            </a:pPr>
            <a:r>
              <a:rPr lang="en-US" sz="3600" b="1" baseline="30000" dirty="0" smtClean="0"/>
              <a:t>16</a:t>
            </a:r>
            <a:r>
              <a:rPr lang="en-US" sz="3600" b="1" baseline="30000" dirty="0"/>
              <a:t> </a:t>
            </a:r>
            <a:r>
              <a:rPr lang="en-US" sz="3600" b="1" dirty="0"/>
              <a:t>For I am not ashamed of the </a:t>
            </a:r>
            <a:r>
              <a:rPr lang="en-US" sz="4400" b="1" dirty="0"/>
              <a:t>gospel of Christ</a:t>
            </a:r>
            <a:r>
              <a:rPr lang="en-US" sz="3600" b="1" dirty="0"/>
              <a:t>: for it is the power of God unto salvation to every one that believeth; to the Jew first, and also to the </a:t>
            </a:r>
            <a:r>
              <a:rPr lang="en-US" sz="3600" b="1" dirty="0" smtClean="0"/>
              <a:t>Greek.</a:t>
            </a:r>
            <a:r>
              <a:rPr lang="en-US" sz="3600" baseline="30000" dirty="0"/>
              <a:t> </a:t>
            </a:r>
            <a:r>
              <a:rPr lang="en-US" sz="3600" b="1" baseline="30000" dirty="0"/>
              <a:t>17 </a:t>
            </a:r>
            <a:r>
              <a:rPr lang="en-US" sz="3600" b="1" dirty="0"/>
              <a:t>For therein is the righteousness of God revealed from faith to faith: as it is written, </a:t>
            </a:r>
            <a:endParaRPr lang="en-US" sz="3600" b="1" dirty="0" smtClean="0"/>
          </a:p>
          <a:p>
            <a:pPr marL="0" indent="0">
              <a:buNone/>
            </a:pPr>
            <a:r>
              <a:rPr lang="en-US" sz="4800" b="1" dirty="0" smtClean="0"/>
              <a:t>The </a:t>
            </a:r>
            <a:r>
              <a:rPr lang="en-US" sz="4800" b="1" dirty="0"/>
              <a:t>just shall live by faith.</a:t>
            </a:r>
          </a:p>
        </p:txBody>
      </p:sp>
    </p:spTree>
    <p:extLst>
      <p:ext uri="{BB962C8B-B14F-4D97-AF65-F5344CB8AC3E}">
        <p14:creationId xmlns:p14="http://schemas.microsoft.com/office/powerpoint/2010/main" xmlns="" val="177461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459" y="1452283"/>
            <a:ext cx="7707268" cy="3792070"/>
          </a:xfrm>
        </p:spPr>
        <p:txBody>
          <a:bodyPr/>
          <a:lstStyle/>
          <a:p>
            <a:r>
              <a:rPr lang="en-US" sz="11500" b="1" dirty="0" smtClean="0"/>
              <a:t>Does God Exist?</a:t>
            </a:r>
            <a:endParaRPr lang="en-US" sz="11500" b="1" dirty="0"/>
          </a:p>
        </p:txBody>
      </p:sp>
    </p:spTree>
    <p:extLst>
      <p:ext uri="{BB962C8B-B14F-4D97-AF65-F5344CB8AC3E}">
        <p14:creationId xmlns:p14="http://schemas.microsoft.com/office/powerpoint/2010/main" xmlns="" val="1442873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The Gospel</a:t>
            </a:r>
            <a:endParaRPr lang="en-US" sz="6000" b="1" dirty="0"/>
          </a:p>
        </p:txBody>
      </p:sp>
      <p:sp>
        <p:nvSpPr>
          <p:cNvPr id="3" name="Content Placeholder 2"/>
          <p:cNvSpPr>
            <a:spLocks noGrp="1"/>
          </p:cNvSpPr>
          <p:nvPr>
            <p:ph idx="1"/>
          </p:nvPr>
        </p:nvSpPr>
        <p:spPr>
          <a:xfrm>
            <a:off x="1028700" y="1586753"/>
            <a:ext cx="7738782" cy="4975412"/>
          </a:xfrm>
        </p:spPr>
        <p:txBody>
          <a:bodyPr>
            <a:normAutofit fontScale="40000" lnSpcReduction="20000"/>
          </a:bodyPr>
          <a:lstStyle/>
          <a:p>
            <a:pPr marL="0" indent="0">
              <a:lnSpc>
                <a:spcPct val="120000"/>
              </a:lnSpc>
              <a:spcBef>
                <a:spcPts val="0"/>
              </a:spcBef>
              <a:spcAft>
                <a:spcPts val="0"/>
              </a:spcAft>
              <a:buNone/>
            </a:pPr>
            <a:r>
              <a:rPr lang="en-US" sz="9000" b="1" dirty="0"/>
              <a:t>1 Corinthians </a:t>
            </a:r>
            <a:r>
              <a:rPr lang="en-US" sz="9000" b="1" dirty="0" smtClean="0"/>
              <a:t>15:1-4</a:t>
            </a:r>
          </a:p>
          <a:p>
            <a:pPr marL="0" indent="0">
              <a:lnSpc>
                <a:spcPct val="120000"/>
              </a:lnSpc>
              <a:spcBef>
                <a:spcPts val="0"/>
              </a:spcBef>
              <a:spcAft>
                <a:spcPts val="0"/>
              </a:spcAft>
              <a:buNone/>
            </a:pPr>
            <a:r>
              <a:rPr lang="en-US" sz="5900" dirty="0"/>
              <a:t>1 Moreover, brethren, I declare unto you </a:t>
            </a:r>
            <a:r>
              <a:rPr lang="en-US" sz="9000" b="1" dirty="0"/>
              <a:t>the gospel </a:t>
            </a:r>
            <a:r>
              <a:rPr lang="en-US" sz="5900" dirty="0"/>
              <a:t>which I preached unto you, which also ye have received, and wherein ye stand;</a:t>
            </a:r>
          </a:p>
          <a:p>
            <a:pPr marL="0" indent="0">
              <a:lnSpc>
                <a:spcPct val="120000"/>
              </a:lnSpc>
              <a:spcBef>
                <a:spcPts val="0"/>
              </a:spcBef>
              <a:spcAft>
                <a:spcPts val="0"/>
              </a:spcAft>
              <a:buNone/>
            </a:pPr>
            <a:r>
              <a:rPr lang="en-US" sz="5900" baseline="30000" dirty="0"/>
              <a:t>2 </a:t>
            </a:r>
            <a:r>
              <a:rPr lang="en-US" sz="8000" b="1" dirty="0"/>
              <a:t>By which also ye are saved</a:t>
            </a:r>
            <a:r>
              <a:rPr lang="en-US" sz="5900" dirty="0"/>
              <a:t>, if ye keep in memory what I preached unto you, unless ye have believed in vain.</a:t>
            </a:r>
          </a:p>
          <a:p>
            <a:pPr marL="0" indent="0">
              <a:lnSpc>
                <a:spcPct val="120000"/>
              </a:lnSpc>
              <a:spcBef>
                <a:spcPts val="0"/>
              </a:spcBef>
              <a:spcAft>
                <a:spcPts val="0"/>
              </a:spcAft>
              <a:buNone/>
            </a:pPr>
            <a:r>
              <a:rPr lang="en-US" sz="5900" baseline="30000" dirty="0"/>
              <a:t>3 </a:t>
            </a:r>
            <a:r>
              <a:rPr lang="en-US" sz="5900" dirty="0"/>
              <a:t>For I delivered unto you first of all that which I also received, how that </a:t>
            </a:r>
            <a:r>
              <a:rPr lang="en-US" sz="8000" b="1" dirty="0"/>
              <a:t>Christ died for our sins </a:t>
            </a:r>
            <a:r>
              <a:rPr lang="en-US" sz="5900" dirty="0"/>
              <a:t>according to the scriptures;</a:t>
            </a:r>
          </a:p>
          <a:p>
            <a:pPr marL="0" indent="0">
              <a:lnSpc>
                <a:spcPct val="120000"/>
              </a:lnSpc>
              <a:spcBef>
                <a:spcPts val="0"/>
              </a:spcBef>
              <a:spcAft>
                <a:spcPts val="0"/>
              </a:spcAft>
              <a:buNone/>
            </a:pPr>
            <a:r>
              <a:rPr lang="en-US" sz="5900" baseline="30000" dirty="0"/>
              <a:t>4 </a:t>
            </a:r>
            <a:r>
              <a:rPr lang="en-US" sz="5900" dirty="0"/>
              <a:t>And that </a:t>
            </a:r>
            <a:r>
              <a:rPr lang="en-US" sz="8000" b="1" dirty="0"/>
              <a:t>he was buried</a:t>
            </a:r>
            <a:r>
              <a:rPr lang="en-US" sz="5900" dirty="0"/>
              <a:t>, and that </a:t>
            </a:r>
            <a:r>
              <a:rPr lang="en-US" sz="8000" b="1" dirty="0"/>
              <a:t>he rose again </a:t>
            </a:r>
            <a:r>
              <a:rPr lang="en-US" sz="5900" dirty="0"/>
              <a:t>the third day according to the scriptures:</a:t>
            </a:r>
          </a:p>
          <a:p>
            <a:pPr marL="0" indent="0">
              <a:buNone/>
            </a:pPr>
            <a:endParaRPr lang="en-US" dirty="0"/>
          </a:p>
        </p:txBody>
      </p:sp>
    </p:spTree>
    <p:extLst>
      <p:ext uri="{BB962C8B-B14F-4D97-AF65-F5344CB8AC3E}">
        <p14:creationId xmlns:p14="http://schemas.microsoft.com/office/powerpoint/2010/main" xmlns="" val="2895014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459" y="1452283"/>
            <a:ext cx="7707268" cy="3792070"/>
          </a:xfrm>
        </p:spPr>
        <p:txBody>
          <a:bodyPr/>
          <a:lstStyle/>
          <a:p>
            <a:r>
              <a:rPr lang="en-US" sz="11500" b="1" dirty="0" smtClean="0"/>
              <a:t>Does God Exist?</a:t>
            </a:r>
            <a:endParaRPr lang="en-US" sz="11500" b="1" dirty="0"/>
          </a:p>
        </p:txBody>
      </p:sp>
    </p:spTree>
    <p:extLst>
      <p:ext uri="{BB962C8B-B14F-4D97-AF65-F5344CB8AC3E}">
        <p14:creationId xmlns:p14="http://schemas.microsoft.com/office/powerpoint/2010/main" xmlns="" val="1670214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459" y="1452282"/>
            <a:ext cx="7707268" cy="4114799"/>
          </a:xfrm>
        </p:spPr>
        <p:txBody>
          <a:bodyPr/>
          <a:lstStyle/>
          <a:p>
            <a:r>
              <a:rPr lang="en-US" sz="28700" b="1" dirty="0" smtClean="0"/>
              <a:t>YES</a:t>
            </a:r>
            <a:endParaRPr lang="en-US" sz="28700" b="1" dirty="0"/>
          </a:p>
        </p:txBody>
      </p:sp>
    </p:spTree>
    <p:extLst>
      <p:ext uri="{BB962C8B-B14F-4D97-AF65-F5344CB8AC3E}">
        <p14:creationId xmlns:p14="http://schemas.microsoft.com/office/powerpoint/2010/main" xmlns="" val="90500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758" y="470079"/>
            <a:ext cx="8012269" cy="5995116"/>
          </a:xfrm>
        </p:spPr>
        <p:txBody>
          <a:bodyPr>
            <a:noAutofit/>
          </a:bodyPr>
          <a:lstStyle/>
          <a:p>
            <a:r>
              <a:rPr lang="en-US" sz="6600" b="1" dirty="0" smtClean="0"/>
              <a:t>Do You Know God?</a:t>
            </a:r>
          </a:p>
          <a:p>
            <a:r>
              <a:rPr lang="en-US" sz="6600" b="1" dirty="0" smtClean="0"/>
              <a:t>Do You Know His Son?</a:t>
            </a:r>
          </a:p>
          <a:p>
            <a:r>
              <a:rPr lang="en-US" sz="6600" b="1" dirty="0" smtClean="0"/>
              <a:t>Do You Know Jesus?</a:t>
            </a:r>
          </a:p>
          <a:p>
            <a:r>
              <a:rPr lang="en-US" sz="6600" b="1" dirty="0" smtClean="0"/>
              <a:t>Are you ready </a:t>
            </a:r>
            <a:r>
              <a:rPr lang="en-US" sz="6600" b="1" smtClean="0"/>
              <a:t>to meet Him?</a:t>
            </a:r>
            <a:endParaRPr lang="en-US" sz="6600" b="1" dirty="0"/>
          </a:p>
        </p:txBody>
      </p:sp>
    </p:spTree>
    <p:extLst>
      <p:ext uri="{BB962C8B-B14F-4D97-AF65-F5344CB8AC3E}">
        <p14:creationId xmlns:p14="http://schemas.microsoft.com/office/powerpoint/2010/main" xmlns="" val="3109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Hebrews 11:6</a:t>
            </a:r>
            <a:endParaRPr lang="en-US" sz="6000" b="1" dirty="0"/>
          </a:p>
        </p:txBody>
      </p:sp>
      <p:sp>
        <p:nvSpPr>
          <p:cNvPr id="3" name="Content Placeholder 2"/>
          <p:cNvSpPr>
            <a:spLocks noGrp="1"/>
          </p:cNvSpPr>
          <p:nvPr>
            <p:ph idx="1"/>
          </p:nvPr>
        </p:nvSpPr>
        <p:spPr>
          <a:xfrm>
            <a:off x="1028700" y="1586753"/>
            <a:ext cx="7200900" cy="4280647"/>
          </a:xfrm>
        </p:spPr>
        <p:txBody>
          <a:bodyPr/>
          <a:lstStyle/>
          <a:p>
            <a:pPr marL="0" indent="0">
              <a:buNone/>
            </a:pPr>
            <a:r>
              <a:rPr lang="en-US" sz="4000" b="1" dirty="0" smtClean="0"/>
              <a:t>But </a:t>
            </a:r>
            <a:r>
              <a:rPr lang="en-US" sz="4000" b="1" dirty="0"/>
              <a:t>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xmlns="" val="3296377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John 20:29</a:t>
            </a:r>
            <a:endParaRPr lang="en-US" sz="6000" b="1" dirty="0"/>
          </a:p>
        </p:txBody>
      </p:sp>
      <p:sp>
        <p:nvSpPr>
          <p:cNvPr id="3" name="Content Placeholder 2"/>
          <p:cNvSpPr>
            <a:spLocks noGrp="1"/>
          </p:cNvSpPr>
          <p:nvPr>
            <p:ph idx="1"/>
          </p:nvPr>
        </p:nvSpPr>
        <p:spPr>
          <a:xfrm>
            <a:off x="1028700" y="1586753"/>
            <a:ext cx="7200900" cy="4280647"/>
          </a:xfrm>
        </p:spPr>
        <p:txBody>
          <a:bodyPr>
            <a:normAutofit/>
          </a:bodyPr>
          <a:lstStyle/>
          <a:p>
            <a:pPr marL="0" indent="0">
              <a:buNone/>
            </a:pPr>
            <a:r>
              <a:rPr lang="en-US" sz="4000" b="1" dirty="0"/>
              <a:t>Jesus </a:t>
            </a:r>
            <a:r>
              <a:rPr lang="en-US" sz="4000" b="1" dirty="0" err="1"/>
              <a:t>saith</a:t>
            </a:r>
            <a:r>
              <a:rPr lang="en-US" sz="4000" b="1" dirty="0"/>
              <a:t> unto him, Thomas, because thou hast seen me, thou hast believed: blessed are they that have not seen, and yet have believed.</a:t>
            </a:r>
          </a:p>
        </p:txBody>
      </p:sp>
    </p:spTree>
    <p:extLst>
      <p:ext uri="{BB962C8B-B14F-4D97-AF65-F5344CB8AC3E}">
        <p14:creationId xmlns:p14="http://schemas.microsoft.com/office/powerpoint/2010/main" xmlns="" val="135683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Psalms 19:1-4</a:t>
            </a:r>
            <a:endParaRPr lang="en-US" sz="6000" b="1" dirty="0"/>
          </a:p>
        </p:txBody>
      </p:sp>
      <p:sp>
        <p:nvSpPr>
          <p:cNvPr id="3" name="Content Placeholder 2"/>
          <p:cNvSpPr>
            <a:spLocks noGrp="1"/>
          </p:cNvSpPr>
          <p:nvPr>
            <p:ph idx="1"/>
          </p:nvPr>
        </p:nvSpPr>
        <p:spPr>
          <a:xfrm>
            <a:off x="1028699" y="1613647"/>
            <a:ext cx="7622931" cy="4822321"/>
          </a:xfrm>
        </p:spPr>
        <p:txBody>
          <a:bodyPr>
            <a:noAutofit/>
          </a:bodyPr>
          <a:lstStyle/>
          <a:p>
            <a:pPr marL="0" indent="0">
              <a:buNone/>
            </a:pPr>
            <a:r>
              <a:rPr lang="en-US" sz="3600" b="1" dirty="0"/>
              <a:t>The heavens declare the glory of God; and the firmament </a:t>
            </a:r>
            <a:r>
              <a:rPr lang="en-US" sz="3600" b="1" dirty="0" err="1"/>
              <a:t>sheweth</a:t>
            </a:r>
            <a:r>
              <a:rPr lang="en-US" sz="3600" b="1" dirty="0"/>
              <a:t> his </a:t>
            </a:r>
            <a:r>
              <a:rPr lang="en-US" sz="3600" b="1" dirty="0" err="1" smtClean="0"/>
              <a:t>handywork</a:t>
            </a:r>
            <a:r>
              <a:rPr lang="en-US" sz="3600" b="1" dirty="0" smtClean="0"/>
              <a:t>. Day </a:t>
            </a:r>
            <a:r>
              <a:rPr lang="en-US" sz="3600" b="1" dirty="0"/>
              <a:t>unto day </a:t>
            </a:r>
            <a:r>
              <a:rPr lang="en-US" sz="3600" b="1" dirty="0" err="1"/>
              <a:t>uttereth</a:t>
            </a:r>
            <a:r>
              <a:rPr lang="en-US" sz="3600" b="1" dirty="0"/>
              <a:t> speech, and night unto night </a:t>
            </a:r>
            <a:r>
              <a:rPr lang="en-US" sz="3600" b="1" dirty="0" err="1"/>
              <a:t>sheweth</a:t>
            </a:r>
            <a:r>
              <a:rPr lang="en-US" sz="3600" b="1" dirty="0"/>
              <a:t> </a:t>
            </a:r>
            <a:r>
              <a:rPr lang="en-US" sz="3600" b="1" dirty="0" smtClean="0"/>
              <a:t>knowledge.  There is no speech nor language, where their voice is not heard.  Their </a:t>
            </a:r>
            <a:r>
              <a:rPr lang="en-US" sz="3600" b="1" dirty="0"/>
              <a:t>line is gone out through all the earth, and their words to the end of the world. </a:t>
            </a:r>
            <a:endParaRPr lang="en-US" sz="500" dirty="0"/>
          </a:p>
        </p:txBody>
      </p:sp>
    </p:spTree>
    <p:extLst>
      <p:ext uri="{BB962C8B-B14F-4D97-AF65-F5344CB8AC3E}">
        <p14:creationId xmlns:p14="http://schemas.microsoft.com/office/powerpoint/2010/main" xmlns="" val="78500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Ecclesiastes 3:11</a:t>
            </a:r>
            <a:endParaRPr lang="en-US" sz="6000" b="1" dirty="0"/>
          </a:p>
        </p:txBody>
      </p:sp>
      <p:sp>
        <p:nvSpPr>
          <p:cNvPr id="3" name="Content Placeholder 2"/>
          <p:cNvSpPr>
            <a:spLocks noGrp="1"/>
          </p:cNvSpPr>
          <p:nvPr>
            <p:ph idx="1"/>
          </p:nvPr>
        </p:nvSpPr>
        <p:spPr>
          <a:xfrm>
            <a:off x="1028700" y="1640541"/>
            <a:ext cx="7200900" cy="4226859"/>
          </a:xfrm>
        </p:spPr>
        <p:txBody>
          <a:bodyPr>
            <a:normAutofit/>
          </a:bodyPr>
          <a:lstStyle/>
          <a:p>
            <a:pPr marL="0" indent="0">
              <a:buNone/>
            </a:pPr>
            <a:r>
              <a:rPr lang="en-US" sz="4000" b="1" dirty="0"/>
              <a:t>He hath made every thing beautiful in his time: also he hath set the world in their heart, so that no man can find out the work that God </a:t>
            </a:r>
            <a:r>
              <a:rPr lang="en-US" sz="4000" b="1" dirty="0" err="1"/>
              <a:t>maketh</a:t>
            </a:r>
            <a:r>
              <a:rPr lang="en-US" sz="4000" b="1" dirty="0"/>
              <a:t> from the beginning to the end.</a:t>
            </a:r>
          </a:p>
        </p:txBody>
      </p:sp>
    </p:spTree>
    <p:extLst>
      <p:ext uri="{BB962C8B-B14F-4D97-AF65-F5344CB8AC3E}">
        <p14:creationId xmlns:p14="http://schemas.microsoft.com/office/powerpoint/2010/main" xmlns="" val="1035558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Psalms 14:1</a:t>
            </a:r>
            <a:endParaRPr lang="en-US" sz="6000" b="1" dirty="0"/>
          </a:p>
        </p:txBody>
      </p:sp>
      <p:sp>
        <p:nvSpPr>
          <p:cNvPr id="3" name="Content Placeholder 2"/>
          <p:cNvSpPr>
            <a:spLocks noGrp="1"/>
          </p:cNvSpPr>
          <p:nvPr>
            <p:ph idx="1"/>
          </p:nvPr>
        </p:nvSpPr>
        <p:spPr>
          <a:xfrm>
            <a:off x="1028700" y="1640541"/>
            <a:ext cx="7200900" cy="4226859"/>
          </a:xfrm>
        </p:spPr>
        <p:txBody>
          <a:bodyPr>
            <a:normAutofit/>
          </a:bodyPr>
          <a:lstStyle/>
          <a:p>
            <a:pPr marL="0" indent="0">
              <a:buNone/>
            </a:pPr>
            <a:r>
              <a:rPr lang="en-US" sz="4000" b="1" dirty="0"/>
              <a:t>The fool hath said in his heart, There is no God. They are corrupt, they have done abominable works, there is none that doeth good.</a:t>
            </a:r>
          </a:p>
        </p:txBody>
      </p:sp>
    </p:spTree>
    <p:extLst>
      <p:ext uri="{BB962C8B-B14F-4D97-AF65-F5344CB8AC3E}">
        <p14:creationId xmlns:p14="http://schemas.microsoft.com/office/powerpoint/2010/main" xmlns="" val="287468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Ontological Argument</a:t>
            </a:r>
            <a:endParaRPr lang="en-US" sz="5400" b="1" dirty="0"/>
          </a:p>
        </p:txBody>
      </p:sp>
      <p:sp>
        <p:nvSpPr>
          <p:cNvPr id="3" name="Content Placeholder 2"/>
          <p:cNvSpPr>
            <a:spLocks noGrp="1"/>
          </p:cNvSpPr>
          <p:nvPr>
            <p:ph idx="1"/>
          </p:nvPr>
        </p:nvSpPr>
        <p:spPr>
          <a:xfrm>
            <a:off x="1028700" y="1586753"/>
            <a:ext cx="7200900" cy="4280647"/>
          </a:xfrm>
        </p:spPr>
        <p:txBody>
          <a:bodyPr/>
          <a:lstStyle/>
          <a:p>
            <a:r>
              <a:rPr lang="en-US" sz="4000" b="1" dirty="0"/>
              <a:t>Definition of God</a:t>
            </a:r>
          </a:p>
          <a:p>
            <a:pPr lvl="1"/>
            <a:r>
              <a:rPr lang="en-US" sz="4000" b="1" dirty="0"/>
              <a:t>a being than which no greater can be conceived</a:t>
            </a:r>
          </a:p>
          <a:p>
            <a:endParaRPr lang="en-US" dirty="0" smtClean="0"/>
          </a:p>
        </p:txBody>
      </p:sp>
    </p:spTree>
    <p:extLst>
      <p:ext uri="{BB962C8B-B14F-4D97-AF65-F5344CB8AC3E}">
        <p14:creationId xmlns:p14="http://schemas.microsoft.com/office/powerpoint/2010/main" xmlns="" val="397136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Teleological Argument</a:t>
            </a:r>
            <a:endParaRPr lang="en-US" sz="5400" b="1" dirty="0"/>
          </a:p>
        </p:txBody>
      </p:sp>
      <p:pic>
        <p:nvPicPr>
          <p:cNvPr id="4" name="Content Placeholder 3"/>
          <p:cNvPicPr>
            <a:picLocks noGrp="1" noChangeAspect="1"/>
          </p:cNvPicPr>
          <p:nvPr>
            <p:ph idx="1"/>
          </p:nvPr>
        </p:nvPicPr>
        <p:blipFill>
          <a:blip r:embed="rId3"/>
          <a:stretch>
            <a:fillRect/>
          </a:stretch>
        </p:blipFill>
        <p:spPr>
          <a:xfrm>
            <a:off x="764240" y="1613647"/>
            <a:ext cx="8239475" cy="3012142"/>
          </a:xfrm>
          <a:prstGeom prst="rect">
            <a:avLst/>
          </a:prstGeom>
        </p:spPr>
      </p:pic>
      <p:sp>
        <p:nvSpPr>
          <p:cNvPr id="5" name="Content Placeholder 2"/>
          <p:cNvSpPr txBox="1">
            <a:spLocks/>
          </p:cNvSpPr>
          <p:nvPr/>
        </p:nvSpPr>
        <p:spPr>
          <a:xfrm>
            <a:off x="1028700" y="4625788"/>
            <a:ext cx="7604312" cy="199016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4000" b="1" smtClean="0"/>
              <a:t>Since the universe displays an amazing design, there must be a divine Designer.</a:t>
            </a:r>
            <a:endParaRPr lang="en-US" sz="4000" b="1" dirty="0"/>
          </a:p>
        </p:txBody>
      </p:sp>
    </p:spTree>
    <p:extLst>
      <p:ext uri="{BB962C8B-B14F-4D97-AF65-F5344CB8AC3E}">
        <p14:creationId xmlns:p14="http://schemas.microsoft.com/office/powerpoint/2010/main" xmlns="" val="1252904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251</TotalTime>
  <Words>1678</Words>
  <Application>Microsoft Office PowerPoint</Application>
  <PresentationFormat>On-screen Show (4:3)</PresentationFormat>
  <Paragraphs>210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Crop</vt:lpstr>
      <vt:lpstr>Does God Exist?</vt:lpstr>
      <vt:lpstr>Does God Exist?</vt:lpstr>
      <vt:lpstr>Hebrews 11:6</vt:lpstr>
      <vt:lpstr>John 20:29</vt:lpstr>
      <vt:lpstr>Psalms 19:1-4</vt:lpstr>
      <vt:lpstr>Ecclesiastes 3:11</vt:lpstr>
      <vt:lpstr>Psalms 14:1</vt:lpstr>
      <vt:lpstr>Ontological Argument</vt:lpstr>
      <vt:lpstr>Teleological Argument</vt:lpstr>
      <vt:lpstr>Teleological Argument</vt:lpstr>
      <vt:lpstr>Cosmological Argument</vt:lpstr>
      <vt:lpstr>Moral Argument</vt:lpstr>
      <vt:lpstr>The Inspiration of the Bible</vt:lpstr>
      <vt:lpstr>Faith in God is not a blind leap into the dark; it is safe step into a well-lit room where the vast majority of people are already standing.</vt:lpstr>
      <vt:lpstr>Rejection of God</vt:lpstr>
      <vt:lpstr>Without Excuse</vt:lpstr>
      <vt:lpstr>Romans 3:23</vt:lpstr>
      <vt:lpstr>Romans 6:23</vt:lpstr>
      <vt:lpstr>Romans 1</vt:lpstr>
      <vt:lpstr>The Gospel</vt:lpstr>
      <vt:lpstr>Does God Exist?</vt:lpstr>
      <vt:lpstr>YES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God Exist?</dc:title>
  <dc:creator>Jerry Smith</dc:creator>
  <cp:lastModifiedBy>Matt</cp:lastModifiedBy>
  <cp:revision>25</cp:revision>
  <dcterms:created xsi:type="dcterms:W3CDTF">2016-01-23T20:14:10Z</dcterms:created>
  <dcterms:modified xsi:type="dcterms:W3CDTF">2016-01-24T22:06:35Z</dcterms:modified>
</cp:coreProperties>
</file>