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75" r:id="rId2"/>
    <p:sldId id="276" r:id="rId3"/>
    <p:sldId id="267" r:id="rId4"/>
    <p:sldId id="268" r:id="rId5"/>
    <p:sldId id="281" r:id="rId6"/>
    <p:sldId id="282" r:id="rId7"/>
    <p:sldId id="269" r:id="rId8"/>
    <p:sldId id="259" r:id="rId9"/>
    <p:sldId id="270" r:id="rId10"/>
    <p:sldId id="271" r:id="rId11"/>
    <p:sldId id="260" r:id="rId12"/>
    <p:sldId id="272" r:id="rId13"/>
    <p:sldId id="261" r:id="rId14"/>
    <p:sldId id="273" r:id="rId15"/>
    <p:sldId id="279" r:id="rId16"/>
    <p:sldId id="262" r:id="rId17"/>
    <p:sldId id="263" r:id="rId18"/>
    <p:sldId id="266" r:id="rId19"/>
    <p:sldId id="265" r:id="rId20"/>
    <p:sldId id="274" r:id="rId21"/>
    <p:sldId id="285" r:id="rId22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2D80B-04A9-4765-BB64-885CA93A542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30354-6828-4BE3-AA78-7B6B80DF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71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9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6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1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8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6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4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6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1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6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4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6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935B-FE02-45AA-B608-F99ADB9948C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6244-1F32-47E4-8F92-3CF81874E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biblehub.com/luke/22-32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4" y="365125"/>
            <a:ext cx="11371634" cy="6405325"/>
          </a:xfrm>
        </p:spPr>
      </p:pic>
      <p:sp>
        <p:nvSpPr>
          <p:cNvPr id="5" name="TextBox 4"/>
          <p:cNvSpPr txBox="1"/>
          <p:nvPr/>
        </p:nvSpPr>
        <p:spPr>
          <a:xfrm>
            <a:off x="2315183" y="797668"/>
            <a:ext cx="681949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u="sng" dirty="0" smtClean="0"/>
              <a:t>If I Be</a:t>
            </a:r>
          </a:p>
          <a:p>
            <a:r>
              <a:rPr lang="en-US" sz="8000" b="1" u="sng" dirty="0" smtClean="0"/>
              <a:t>Lifted up</a:t>
            </a:r>
          </a:p>
          <a:p>
            <a:r>
              <a:rPr lang="en-US" sz="8000" b="1" u="sng" dirty="0"/>
              <a:t> </a:t>
            </a:r>
            <a:r>
              <a:rPr lang="en-US" sz="8000" b="1" u="sng" dirty="0" smtClean="0"/>
              <a:t>  John 12:32-36</a:t>
            </a:r>
            <a:endParaRPr lang="en-US" sz="8000" b="1" u="sng" dirty="0"/>
          </a:p>
        </p:txBody>
      </p:sp>
    </p:spTree>
    <p:extLst>
      <p:ext uri="{BB962C8B-B14F-4D97-AF65-F5344CB8AC3E}">
        <p14:creationId xmlns:p14="http://schemas.microsoft.com/office/powerpoint/2010/main" val="370558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825625"/>
          </a:xfrm>
        </p:spPr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Second:    When we care for each other,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men are drawn unto Jesus.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John 13:34,35  </a:t>
            </a:r>
          </a:p>
          <a:p>
            <a:endParaRPr lang="en-US" sz="4000" b="1" baseline="30000" dirty="0"/>
          </a:p>
          <a:p>
            <a:r>
              <a:rPr lang="en-US" sz="4000" b="1" baseline="30000" dirty="0" smtClean="0"/>
              <a:t>34</a:t>
            </a:r>
            <a:r>
              <a:rPr lang="en-US" sz="4000" b="1" baseline="30000" dirty="0"/>
              <a:t> </a:t>
            </a:r>
            <a:r>
              <a:rPr lang="en-US" sz="4000" b="1" dirty="0"/>
              <a:t>A new commandment I give unto you, That ye love one another; as I have loved you, that ye also love one another.</a:t>
            </a:r>
          </a:p>
          <a:p>
            <a:r>
              <a:rPr lang="en-US" sz="4000" b="1" baseline="30000" dirty="0"/>
              <a:t>35 </a:t>
            </a:r>
            <a:r>
              <a:rPr lang="en-US" sz="4000" b="1" dirty="0"/>
              <a:t>By this shall </a:t>
            </a:r>
            <a:r>
              <a:rPr lang="en-US" sz="4000" b="1" u="sng" dirty="0">
                <a:solidFill>
                  <a:srgbClr val="FF0000"/>
                </a:solidFill>
              </a:rPr>
              <a:t>all men know </a:t>
            </a:r>
            <a:r>
              <a:rPr lang="en-US" sz="4000" b="1" dirty="0"/>
              <a:t>that ye are my disciples, if ye have love one to another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93750"/>
            <a:ext cx="3810000" cy="209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39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71" y="544750"/>
            <a:ext cx="11266251" cy="5962954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Rom. 12:15  Rejoice with those who rejoice; </a:t>
            </a:r>
          </a:p>
          <a:p>
            <a:r>
              <a:rPr lang="en-US" sz="4000" b="1" dirty="0" smtClean="0"/>
              <a:t>mourn with those who mourn.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Rom. 12:15 Rejoice with them that do rejoice, and weep </a:t>
            </a:r>
          </a:p>
          <a:p>
            <a:r>
              <a:rPr lang="en-US" sz="3600" dirty="0" smtClean="0"/>
              <a:t>with them that weep. KJV</a:t>
            </a:r>
            <a:endParaRPr lang="en-US" sz="3600" dirty="0"/>
          </a:p>
          <a:p>
            <a:r>
              <a:rPr lang="en-US" sz="3600" dirty="0" smtClean="0"/>
              <a:t>1.  Good example:   Phil.4:4</a:t>
            </a:r>
          </a:p>
          <a:p>
            <a:r>
              <a:rPr lang="en-US" sz="3600" dirty="0" smtClean="0"/>
              <a:t>2.  Good example:   Acts 8:2 Godly men buried Stephen </a:t>
            </a:r>
          </a:p>
          <a:p>
            <a:r>
              <a:rPr lang="en-US" sz="3600" dirty="0" smtClean="0"/>
              <a:t>and mourned deeply for him.  NIV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And devout men carried Stephen to his </a:t>
            </a:r>
            <a:r>
              <a:rPr lang="en-US" sz="3600" dirty="0" err="1" smtClean="0"/>
              <a:t>burial,and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Made great lamentation over him.  KJV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8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We draw people unto Jesus when we show</a:t>
            </a:r>
            <a:br>
              <a:rPr lang="en-US" b="1" u="sng" dirty="0" smtClean="0">
                <a:solidFill>
                  <a:srgbClr val="002060"/>
                </a:solidFill>
              </a:rPr>
            </a:br>
            <a:r>
              <a:rPr lang="en-US" b="1" u="sng" dirty="0" smtClean="0">
                <a:solidFill>
                  <a:srgbClr val="002060"/>
                </a:solidFill>
              </a:rPr>
              <a:t>our concern for them..</a:t>
            </a: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44" y="288655"/>
            <a:ext cx="11896926" cy="63164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Thirdly;  We draw others to Jesus by  Bearing</a:t>
            </a:r>
          </a:p>
          <a:p>
            <a:r>
              <a:rPr lang="en-US" sz="4400" b="1" u="sng" dirty="0">
                <a:solidFill>
                  <a:srgbClr val="FF0000"/>
                </a:solidFill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</a:rPr>
              <a:t>      One Another’s Burdens.  </a:t>
            </a:r>
          </a:p>
          <a:p>
            <a:endParaRPr lang="en-US" dirty="0"/>
          </a:p>
          <a:p>
            <a:r>
              <a:rPr lang="en-US" sz="4800" dirty="0" smtClean="0"/>
              <a:t>Gal. 6:2  Bear ye one another’s burdens,</a:t>
            </a:r>
          </a:p>
          <a:p>
            <a:r>
              <a:rPr lang="en-US" sz="4800" dirty="0" smtClean="0"/>
              <a:t>And so fulfill the law of Christ.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Let others know when you are ‘struggling’..</a:t>
            </a:r>
          </a:p>
          <a:p>
            <a:r>
              <a:rPr lang="en-US" sz="4800" dirty="0" smtClean="0"/>
              <a:t>Ask for help!!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 Brethren, help me!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584" y="4562272"/>
            <a:ext cx="3810000" cy="229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9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Fourthly, We draw people unto Jesus when 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we pray for them.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78183" cy="4925371"/>
          </a:xfrm>
        </p:spPr>
        <p:txBody>
          <a:bodyPr>
            <a:normAutofit fontScale="70000" lnSpcReduction="20000"/>
          </a:bodyPr>
          <a:lstStyle/>
          <a:p>
            <a:r>
              <a:rPr lang="en-US" sz="5100" b="1" dirty="0" smtClean="0"/>
              <a:t>..I Thess. 5:17  Pray without ceasing.</a:t>
            </a:r>
          </a:p>
          <a:p>
            <a:r>
              <a:rPr lang="en-US" sz="5100" b="1" dirty="0" smtClean="0"/>
              <a:t>..Acts 2:42  Continued </a:t>
            </a:r>
            <a:r>
              <a:rPr lang="en-US" sz="5100" b="1" dirty="0" err="1" smtClean="0"/>
              <a:t>stedfastly</a:t>
            </a:r>
            <a:r>
              <a:rPr lang="en-US" sz="5100" b="1" dirty="0" smtClean="0"/>
              <a:t> .</a:t>
            </a:r>
            <a:r>
              <a:rPr lang="en-US" sz="5100" b="1" dirty="0"/>
              <a:t> </a:t>
            </a:r>
          </a:p>
          <a:p>
            <a:r>
              <a:rPr lang="en-US" sz="5100" b="1" baseline="30000" dirty="0"/>
              <a:t>42 </a:t>
            </a:r>
            <a:r>
              <a:rPr lang="en-US" sz="5100" b="1" dirty="0"/>
              <a:t>And they continued </a:t>
            </a:r>
            <a:r>
              <a:rPr lang="en-US" sz="5100" b="1" dirty="0" err="1"/>
              <a:t>stedfastly</a:t>
            </a:r>
            <a:r>
              <a:rPr lang="en-US" sz="5100" b="1" dirty="0"/>
              <a:t> in the apostles' doctrine and fellowship, and in breaking of bread, and in prayers</a:t>
            </a:r>
            <a:r>
              <a:rPr lang="en-US" sz="5100" b="1" dirty="0" smtClean="0"/>
              <a:t>.</a:t>
            </a:r>
          </a:p>
          <a:p>
            <a:r>
              <a:rPr lang="en-US" sz="5100" b="1" dirty="0" smtClean="0"/>
              <a:t>Rom. 10:1-2  </a:t>
            </a:r>
            <a:r>
              <a:rPr lang="en-US" sz="5100" dirty="0" smtClean="0"/>
              <a:t>10</a:t>
            </a:r>
            <a:r>
              <a:rPr lang="en-US" sz="5100" dirty="0"/>
              <a:t> Brethren, my heart's desire and </a:t>
            </a:r>
            <a:r>
              <a:rPr lang="en-US" sz="5100" u="sng" dirty="0">
                <a:solidFill>
                  <a:srgbClr val="FF0000"/>
                </a:solidFill>
              </a:rPr>
              <a:t>prayer to God for Israel is</a:t>
            </a:r>
            <a:r>
              <a:rPr lang="en-US" sz="5100" dirty="0"/>
              <a:t>, that they might be saved.</a:t>
            </a:r>
          </a:p>
          <a:p>
            <a:r>
              <a:rPr lang="en-US" sz="5100" baseline="30000" dirty="0"/>
              <a:t>2 </a:t>
            </a:r>
            <a:r>
              <a:rPr lang="en-US" sz="5100" dirty="0"/>
              <a:t>For I bear them record that they have a zeal of God, but not according to knowledge</a:t>
            </a:r>
          </a:p>
          <a:p>
            <a:endParaRPr lang="en-US" sz="4000" b="1" dirty="0"/>
          </a:p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689" y="5457217"/>
            <a:ext cx="3810000" cy="112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7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" y="0"/>
            <a:ext cx="12104451" cy="6653719"/>
          </a:xfrm>
        </p:spPr>
      </p:pic>
      <p:sp>
        <p:nvSpPr>
          <p:cNvPr id="5" name="TextBox 4"/>
          <p:cNvSpPr txBox="1"/>
          <p:nvPr/>
        </p:nvSpPr>
        <p:spPr>
          <a:xfrm>
            <a:off x="1498059" y="1595336"/>
            <a:ext cx="422423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Praying for </a:t>
            </a:r>
          </a:p>
          <a:p>
            <a:r>
              <a:rPr lang="en-US" sz="6000" dirty="0" smtClean="0"/>
              <a:t>One Another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637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26" y="243191"/>
            <a:ext cx="11770468" cy="6468894"/>
          </a:xfrm>
        </p:spPr>
        <p:txBody>
          <a:bodyPr/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Pray a lot together.  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Acts 20:36 And when he had thus spoken,</a:t>
            </a:r>
          </a:p>
          <a:p>
            <a:r>
              <a:rPr lang="en-US" sz="4400" dirty="0" smtClean="0"/>
              <a:t> he kneeled down, and </a:t>
            </a:r>
            <a:r>
              <a:rPr lang="en-US" sz="4400" b="1" dirty="0" smtClean="0">
                <a:solidFill>
                  <a:srgbClr val="FF0000"/>
                </a:solidFill>
              </a:rPr>
              <a:t>prayed with them all.</a:t>
            </a:r>
          </a:p>
          <a:p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{Paul praying with the brethren!}</a:t>
            </a:r>
          </a:p>
          <a:p>
            <a:r>
              <a:rPr lang="en-US" sz="36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0162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71" y="214009"/>
            <a:ext cx="11819106" cy="656617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Acts 16:25  And at midnight Paul and Silas prayed,</a:t>
            </a:r>
          </a:p>
          <a:p>
            <a:r>
              <a:rPr lang="en-US" sz="6000" b="1" dirty="0" smtClean="0"/>
              <a:t> and sang praises unto God: and </a:t>
            </a:r>
            <a:r>
              <a:rPr lang="en-US" sz="6000" b="1" u="sng" dirty="0" smtClean="0">
                <a:solidFill>
                  <a:srgbClr val="FF0000"/>
                </a:solidFill>
              </a:rPr>
              <a:t>the prisoners heard them.  </a:t>
            </a:r>
          </a:p>
          <a:p>
            <a:r>
              <a:rPr lang="en-US" sz="6000" b="1" u="sng" dirty="0">
                <a:solidFill>
                  <a:srgbClr val="FF0000"/>
                </a:solidFill>
              </a:rPr>
              <a:t> </a:t>
            </a:r>
            <a:r>
              <a:rPr lang="en-US" sz="6000" b="1" u="sng" dirty="0" smtClean="0">
                <a:solidFill>
                  <a:srgbClr val="FF0000"/>
                </a:solidFill>
              </a:rPr>
              <a:t>  People hear us when we</a:t>
            </a:r>
          </a:p>
          <a:p>
            <a:r>
              <a:rPr lang="en-US" sz="6000" b="1" u="sng" dirty="0">
                <a:solidFill>
                  <a:srgbClr val="FF0000"/>
                </a:solidFill>
              </a:rPr>
              <a:t> </a:t>
            </a:r>
            <a:r>
              <a:rPr lang="en-US" sz="6000" b="1" u="sng" dirty="0" smtClean="0">
                <a:solidFill>
                  <a:srgbClr val="FF0000"/>
                </a:solidFill>
              </a:rPr>
              <a:t>  pray and sing!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43" y="466928"/>
            <a:ext cx="11945566" cy="629379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Luke 22:31 Simon, Simon, behold, Satan has demanded </a:t>
            </a:r>
          </a:p>
          <a:p>
            <a:r>
              <a:rPr lang="en-US" sz="4000" b="1" i="1" dirty="0" smtClean="0"/>
              <a:t>permission</a:t>
            </a:r>
            <a:r>
              <a:rPr lang="en-US" sz="4000" b="1" dirty="0" smtClean="0"/>
              <a:t> to sift you like wheat; </a:t>
            </a:r>
          </a:p>
          <a:p>
            <a:r>
              <a:rPr lang="en-US" sz="4000" b="1" dirty="0" smtClean="0">
                <a:hlinkClick r:id="rId2"/>
              </a:rPr>
              <a:t>32</a:t>
            </a:r>
            <a:r>
              <a:rPr lang="en-US" sz="4000" b="1" dirty="0" smtClean="0"/>
              <a:t> but </a:t>
            </a:r>
          </a:p>
          <a:p>
            <a:r>
              <a:rPr lang="en-US" sz="4000" b="1" dirty="0" smtClean="0"/>
              <a:t>I have prayed for you, that your faith may not fail;</a:t>
            </a:r>
          </a:p>
          <a:p>
            <a:r>
              <a:rPr lang="en-US" sz="4000" b="1" dirty="0" smtClean="0"/>
              <a:t> and you, when once you have turned again, </a:t>
            </a:r>
          </a:p>
          <a:p>
            <a:r>
              <a:rPr lang="en-US" sz="4000" b="1" dirty="0" smtClean="0"/>
              <a:t>strengthen your brothers.”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1290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Just as Jesus prayed for Peter</a:t>
            </a:r>
          </a:p>
          <a:p>
            <a:r>
              <a:rPr lang="en-US" sz="5400" b="1" dirty="0" smtClean="0"/>
              <a:t>So He is praying for us!</a:t>
            </a:r>
          </a:p>
          <a:p>
            <a:r>
              <a:rPr lang="en-US" sz="5400" b="1" dirty="0"/>
              <a:t> </a:t>
            </a:r>
            <a:r>
              <a:rPr lang="en-US" sz="5400" b="1" dirty="0" smtClean="0"/>
              <a:t>  Luke 22:31-32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94923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0587" y="3180945"/>
            <a:ext cx="34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548" y="0"/>
            <a:ext cx="12279548" cy="6858000"/>
          </a:xfrm>
        </p:spPr>
      </p:pic>
      <p:sp>
        <p:nvSpPr>
          <p:cNvPr id="9" name="TextBox 8"/>
          <p:cNvSpPr txBox="1"/>
          <p:nvPr/>
        </p:nvSpPr>
        <p:spPr>
          <a:xfrm>
            <a:off x="4328809" y="4001294"/>
            <a:ext cx="797513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I will draw all men</a:t>
            </a:r>
          </a:p>
          <a:p>
            <a:r>
              <a:rPr lang="en-US" sz="8000" b="1" dirty="0" smtClean="0"/>
              <a:t>Unto me!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1062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</a:rPr>
              <a:t>Men are drawn to Jesus</a:t>
            </a:r>
            <a:endParaRPr lang="en-US" sz="66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By:    </a:t>
            </a:r>
          </a:p>
          <a:p>
            <a:r>
              <a:rPr lang="en-US" sz="4000" b="1" dirty="0" smtClean="0"/>
              <a:t>1.  By His Word</a:t>
            </a:r>
          </a:p>
          <a:p>
            <a:r>
              <a:rPr lang="en-US" sz="4000" b="1" dirty="0" smtClean="0"/>
              <a:t>2.  When we show them our care for them</a:t>
            </a:r>
          </a:p>
          <a:p>
            <a:r>
              <a:rPr lang="en-US" sz="4000" b="1" dirty="0" smtClean="0"/>
              <a:t>3.  By our helping to bear the burdens of others</a:t>
            </a:r>
          </a:p>
          <a:p>
            <a:r>
              <a:rPr lang="en-US" sz="4000" b="1" dirty="0" smtClean="0"/>
              <a:t>4.  By prayer to God for them.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715" y="396875"/>
            <a:ext cx="335928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3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u="sng" dirty="0" smtClean="0">
                <a:solidFill>
                  <a:srgbClr val="FF0000"/>
                </a:solidFill>
              </a:rPr>
              <a:t>Who have you drawn to Jesus?</a:t>
            </a:r>
          </a:p>
          <a:p>
            <a:endParaRPr lang="en-US" sz="4400" dirty="0"/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Who will be in heaven because of you?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32" y="165370"/>
            <a:ext cx="12075268" cy="6624536"/>
          </a:xfrm>
        </p:spPr>
        <p:txBody>
          <a:bodyPr/>
          <a:lstStyle/>
          <a:p>
            <a:r>
              <a:rPr lang="en-US" sz="4000" b="1" dirty="0"/>
              <a:t>John </a:t>
            </a:r>
            <a:r>
              <a:rPr lang="en-US" sz="4000" b="1" dirty="0" smtClean="0"/>
              <a:t>12:32-36</a:t>
            </a:r>
            <a:r>
              <a:rPr lang="en-US" sz="4000" baseline="30000" dirty="0" smtClean="0"/>
              <a:t>32</a:t>
            </a:r>
            <a:r>
              <a:rPr lang="en-US" sz="4000" baseline="30000" dirty="0"/>
              <a:t> </a:t>
            </a:r>
            <a:r>
              <a:rPr lang="en-US" sz="4000" dirty="0"/>
              <a:t>And I, if I be lifted up from the earth, </a:t>
            </a:r>
            <a:r>
              <a:rPr lang="en-US" sz="4000" u="sng" dirty="0"/>
              <a:t>will draw all men unto me.</a:t>
            </a:r>
          </a:p>
          <a:p>
            <a:r>
              <a:rPr lang="en-US" sz="4000" baseline="30000" dirty="0"/>
              <a:t>33 </a:t>
            </a:r>
            <a:r>
              <a:rPr lang="en-US" sz="4000" dirty="0"/>
              <a:t>This he said, signifying what death he should die.</a:t>
            </a:r>
          </a:p>
          <a:p>
            <a:r>
              <a:rPr lang="en-US" sz="4000" baseline="30000" dirty="0"/>
              <a:t>34 </a:t>
            </a:r>
            <a:r>
              <a:rPr lang="en-US" sz="4000" dirty="0"/>
              <a:t>The people answered him, We have heard out of the law that Christ </a:t>
            </a:r>
            <a:r>
              <a:rPr lang="en-US" sz="4000" dirty="0" err="1"/>
              <a:t>abideth</a:t>
            </a:r>
            <a:r>
              <a:rPr lang="en-US" sz="4000" dirty="0"/>
              <a:t> for ever: and how </a:t>
            </a:r>
            <a:r>
              <a:rPr lang="en-US" sz="4000" dirty="0" err="1"/>
              <a:t>sayest</a:t>
            </a:r>
            <a:r>
              <a:rPr lang="en-US" sz="4000" dirty="0"/>
              <a:t> thou, The Son of man must be lifted up? who is this Son of man?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77" y="175098"/>
            <a:ext cx="11916383" cy="6449438"/>
          </a:xfrm>
        </p:spPr>
        <p:txBody>
          <a:bodyPr/>
          <a:lstStyle/>
          <a:p>
            <a:r>
              <a:rPr lang="en-US" sz="4000" baseline="30000" dirty="0"/>
              <a:t>35 </a:t>
            </a:r>
            <a:r>
              <a:rPr lang="en-US" sz="4000" dirty="0"/>
              <a:t>Then Jesus said unto them, Yet a little while is the light with you. Walk while ye have the light, lest darkness come upon you: for he that </a:t>
            </a:r>
            <a:r>
              <a:rPr lang="en-US" sz="4000" dirty="0" err="1"/>
              <a:t>walketh</a:t>
            </a:r>
            <a:r>
              <a:rPr lang="en-US" sz="4000" dirty="0"/>
              <a:t> in darkness </a:t>
            </a:r>
            <a:r>
              <a:rPr lang="en-US" sz="4000" dirty="0" err="1"/>
              <a:t>knoweth</a:t>
            </a:r>
            <a:r>
              <a:rPr lang="en-US" sz="4000" dirty="0"/>
              <a:t> not whither he </a:t>
            </a:r>
            <a:r>
              <a:rPr lang="en-US" sz="4000" dirty="0" err="1"/>
              <a:t>goeth</a:t>
            </a:r>
            <a:r>
              <a:rPr lang="en-US" sz="4000" dirty="0"/>
              <a:t>.</a:t>
            </a:r>
          </a:p>
          <a:p>
            <a:r>
              <a:rPr lang="en-US" sz="4000" baseline="30000" dirty="0"/>
              <a:t>36 </a:t>
            </a:r>
            <a:r>
              <a:rPr lang="en-US" sz="4000" dirty="0"/>
              <a:t>While ye have light, believe in the light, that ye may be the children of light. These things </a:t>
            </a:r>
            <a:r>
              <a:rPr lang="en-US" sz="4000" dirty="0" err="1"/>
              <a:t>spake</a:t>
            </a:r>
            <a:r>
              <a:rPr lang="en-US" sz="4000" dirty="0"/>
              <a:t> Jesus, and departed, and did hide himself from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4172"/>
            <a:ext cx="12280739" cy="6753828"/>
          </a:xfrm>
        </p:spPr>
        <p:txBody>
          <a:bodyPr>
            <a:normAutofit/>
          </a:bodyPr>
          <a:lstStyle/>
          <a:p>
            <a:r>
              <a:rPr lang="en-US" sz="4000" b="1" i="1" u="sng" dirty="0">
                <a:solidFill>
                  <a:srgbClr val="FF0000"/>
                </a:solidFill>
              </a:rPr>
              <a:t>Lifted up </a:t>
            </a:r>
            <a:r>
              <a:rPr lang="en-US" sz="4000" dirty="0"/>
              <a:t>... </a:t>
            </a:r>
            <a:r>
              <a:rPr lang="en-US" sz="4000" dirty="0" smtClean="0"/>
              <a:t>The </a:t>
            </a:r>
            <a:r>
              <a:rPr lang="en-US" sz="4000" dirty="0"/>
              <a:t>primary reference of this is to Jesus' death by being lifted up upon the cross; but the words suggest other truth also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 1.  Christ was lifted up upon the cross;</a:t>
            </a:r>
          </a:p>
          <a:p>
            <a:r>
              <a:rPr lang="en-US" sz="4000" dirty="0" smtClean="0"/>
              <a:t>2.  Christ </a:t>
            </a:r>
            <a:r>
              <a:rPr lang="en-US" sz="4000" dirty="0"/>
              <a:t>was lifted up from the grave</a:t>
            </a:r>
            <a:r>
              <a:rPr lang="en-US" sz="4000" dirty="0" smtClean="0"/>
              <a:t>;</a:t>
            </a:r>
          </a:p>
          <a:p>
            <a:r>
              <a:rPr lang="en-US" sz="4000" dirty="0" smtClean="0"/>
              <a:t>3.  Christ  </a:t>
            </a:r>
            <a:r>
              <a:rPr lang="en-US" sz="4000" dirty="0"/>
              <a:t>was lifted up into heaven; </a:t>
            </a:r>
            <a:endParaRPr lang="en-US" sz="4000" dirty="0" smtClean="0"/>
          </a:p>
          <a:p>
            <a:r>
              <a:rPr lang="en-US" sz="4000" dirty="0" smtClean="0"/>
              <a:t>4.  Christ  </a:t>
            </a:r>
            <a:r>
              <a:rPr lang="en-US" sz="4000" dirty="0"/>
              <a:t>has been lifted up in the hearts of men by the preaching of the gospel in all ages since then.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422"/>
            <a:ext cx="12192000" cy="6768578"/>
          </a:xfrm>
        </p:spPr>
        <p:txBody>
          <a:bodyPr/>
          <a:lstStyle/>
          <a:p>
            <a:r>
              <a:rPr lang="en-US" sz="3600" b="1" u="sng" dirty="0">
                <a:solidFill>
                  <a:srgbClr val="FF0000"/>
                </a:solidFill>
              </a:rPr>
              <a:t>Draw all men unto myself ... </a:t>
            </a:r>
          </a:p>
          <a:p>
            <a:r>
              <a:rPr lang="en-US" sz="3600" dirty="0"/>
              <a:t>1.  He draws men in that he alone loved men sufficiently to die for them,</a:t>
            </a:r>
          </a:p>
          <a:p>
            <a:r>
              <a:rPr lang="en-US" sz="3600" dirty="0"/>
              <a:t>2.  He draws men  in that he is the only true revelation of God,</a:t>
            </a:r>
          </a:p>
          <a:p>
            <a:r>
              <a:rPr lang="en-US" sz="3600" dirty="0"/>
              <a:t>3.  He draws men  in that he is the only perfect soul who ever lived on earth,</a:t>
            </a:r>
          </a:p>
          <a:p>
            <a:r>
              <a:rPr lang="en-US" sz="3600" dirty="0"/>
              <a:t>4.  He draws men  and in that he alone is the satisfaction of the soul's deepest desires.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830" y="535020"/>
            <a:ext cx="11061970" cy="6254885"/>
          </a:xfrm>
        </p:spPr>
        <p:txBody>
          <a:bodyPr>
            <a:normAutofit/>
          </a:bodyPr>
          <a:lstStyle/>
          <a:p>
            <a:r>
              <a:rPr lang="en-US" sz="8800" b="1" u="sng" dirty="0"/>
              <a:t>How does Jesus draw all men to</a:t>
            </a:r>
            <a:br>
              <a:rPr lang="en-US" sz="8800" b="1" u="sng" dirty="0"/>
            </a:br>
            <a:r>
              <a:rPr lang="en-US" sz="8800" b="1" u="sng" dirty="0"/>
              <a:t>Him</a:t>
            </a:r>
            <a:r>
              <a:rPr lang="en-US" sz="8800" b="1" dirty="0"/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830" y="3245391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3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0"/>
            <a:ext cx="12192000" cy="67899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u="sng" dirty="0" smtClean="0"/>
              <a:t>Acts 20:32  </a:t>
            </a:r>
            <a:r>
              <a:rPr lang="en-US" sz="3600" dirty="0" smtClean="0"/>
              <a:t>And now, brethren, I commend you to God, and to the </a:t>
            </a:r>
            <a:r>
              <a:rPr lang="en-US" sz="4800" b="1" dirty="0" smtClean="0">
                <a:solidFill>
                  <a:srgbClr val="FF0000"/>
                </a:solidFill>
              </a:rPr>
              <a:t>word of his grace</a:t>
            </a:r>
            <a:r>
              <a:rPr lang="en-US" sz="3600" dirty="0" smtClean="0"/>
              <a:t>, which is able to build you up, and to give you an inheritance among all them which are sanctified.  Heb. 4:12;    </a:t>
            </a:r>
          </a:p>
          <a:p>
            <a:r>
              <a:rPr lang="en-US" sz="3600" dirty="0" smtClean="0"/>
              <a:t>       </a:t>
            </a:r>
            <a:r>
              <a:rPr lang="en-US" sz="3600" b="1" u="sng" dirty="0" smtClean="0"/>
              <a:t>Acts 8:30  </a:t>
            </a:r>
            <a:r>
              <a:rPr lang="en-US" sz="3600" dirty="0" err="1" smtClean="0"/>
              <a:t>Understandest</a:t>
            </a:r>
            <a:r>
              <a:rPr lang="en-US" sz="3600" dirty="0" smtClean="0"/>
              <a:t> thou What thy </a:t>
            </a:r>
            <a:r>
              <a:rPr lang="en-US" sz="3600" dirty="0" err="1" smtClean="0"/>
              <a:t>readest</a:t>
            </a:r>
            <a:r>
              <a:rPr lang="en-US" sz="3600" dirty="0" smtClean="0"/>
              <a:t>?   V.32  The place of the scripture Which he read was this:   Isa.53:7  “He was led as a sheep To the slaughter ; and like a lamb dumb before his shearer,</a:t>
            </a:r>
          </a:p>
          <a:p>
            <a:r>
              <a:rPr lang="en-US" sz="3600" dirty="0" smtClean="0"/>
              <a:t>So opened he not his mouth: v.33 In his humiliation his judgment</a:t>
            </a:r>
          </a:p>
          <a:p>
            <a:r>
              <a:rPr lang="en-US" sz="3600" dirty="0" smtClean="0"/>
              <a:t>Was taken away: and who shall declare his generation? For his</a:t>
            </a:r>
          </a:p>
          <a:p>
            <a:r>
              <a:rPr lang="en-US" sz="3600" dirty="0" smtClean="0"/>
              <a:t>Life is taken from the earth.  The eunuch asked Philip:  I pray thee, of whom </a:t>
            </a:r>
            <a:r>
              <a:rPr lang="en-US" sz="3600" dirty="0" err="1" smtClean="0"/>
              <a:t>speaketh</a:t>
            </a:r>
            <a:r>
              <a:rPr lang="en-US" sz="3600" dirty="0" smtClean="0"/>
              <a:t> the prophet This? Of himself, or of some other man?   </a:t>
            </a:r>
          </a:p>
          <a:p>
            <a:pPr marL="0" indent="0">
              <a:buNone/>
            </a:pPr>
            <a:r>
              <a:rPr lang="en-US" sz="3600" dirty="0" smtClean="0"/>
              <a:t>And Philip  began </a:t>
            </a:r>
            <a:r>
              <a:rPr lang="en-US" sz="3600" b="1" u="sng" dirty="0" smtClean="0"/>
              <a:t>at the same </a:t>
            </a:r>
            <a:r>
              <a:rPr lang="en-US" sz="3600" b="1" u="sng" dirty="0" err="1" smtClean="0"/>
              <a:t>scripture,and</a:t>
            </a:r>
            <a:r>
              <a:rPr lang="en-US" sz="3600" b="1" u="sng" dirty="0" smtClean="0"/>
              <a:t> </a:t>
            </a:r>
            <a:r>
              <a:rPr lang="en-US" sz="3600" dirty="0" smtClean="0"/>
              <a:t>preached unto him Jesus.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1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That’s how people are drawn unto</a:t>
            </a:r>
            <a:br>
              <a:rPr lang="en-US" sz="4800" b="1" dirty="0" smtClean="0"/>
            </a:br>
            <a:r>
              <a:rPr lang="en-US" sz="4800" b="1" dirty="0" smtClean="0"/>
              <a:t>Jesus!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800" b="1" u="sng" dirty="0" smtClean="0">
                <a:solidFill>
                  <a:srgbClr val="FF0000"/>
                </a:solidFill>
              </a:rPr>
              <a:t>By His Word!</a:t>
            </a:r>
            <a:endParaRPr lang="en-US" sz="8800" b="1" u="sng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923" y="3157842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61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719</Words>
  <Application>Microsoft Office PowerPoint</Application>
  <PresentationFormat>Widescreen</PresentationFormat>
  <Paragraphs>92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That’s how people are drawn unto Jesus!</vt:lpstr>
      <vt:lpstr>Second:    When we care for each other, men are drawn unto Jesus.</vt:lpstr>
      <vt:lpstr>PowerPoint Presentation</vt:lpstr>
      <vt:lpstr>We draw people unto Jesus when we show our concern for them..</vt:lpstr>
      <vt:lpstr>PowerPoint Presentation</vt:lpstr>
      <vt:lpstr>Fourthly, We draw people unto Jesus when  we pray for them.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Men are drawn to Jesus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Eddie Gooch</cp:lastModifiedBy>
  <cp:revision>23</cp:revision>
  <cp:lastPrinted>2018-10-09T12:23:49Z</cp:lastPrinted>
  <dcterms:created xsi:type="dcterms:W3CDTF">2016-12-23T02:21:36Z</dcterms:created>
  <dcterms:modified xsi:type="dcterms:W3CDTF">2019-06-23T15:09:57Z</dcterms:modified>
</cp:coreProperties>
</file>