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92" r:id="rId2"/>
    <p:sldId id="256" r:id="rId3"/>
    <p:sldId id="279" r:id="rId4"/>
    <p:sldId id="278" r:id="rId5"/>
    <p:sldId id="257" r:id="rId6"/>
    <p:sldId id="258" r:id="rId7"/>
    <p:sldId id="259" r:id="rId8"/>
    <p:sldId id="260" r:id="rId9"/>
    <p:sldId id="280" r:id="rId10"/>
    <p:sldId id="281" r:id="rId11"/>
    <p:sldId id="261" r:id="rId12"/>
    <p:sldId id="282" r:id="rId13"/>
    <p:sldId id="283" r:id="rId14"/>
    <p:sldId id="262" r:id="rId15"/>
    <p:sldId id="286" r:id="rId16"/>
    <p:sldId id="263" r:id="rId17"/>
    <p:sldId id="264" r:id="rId18"/>
    <p:sldId id="265" r:id="rId19"/>
    <p:sldId id="277" r:id="rId20"/>
    <p:sldId id="266" r:id="rId21"/>
    <p:sldId id="267" r:id="rId22"/>
    <p:sldId id="291" r:id="rId23"/>
    <p:sldId id="289" r:id="rId24"/>
    <p:sldId id="288" r:id="rId25"/>
    <p:sldId id="269" r:id="rId26"/>
    <p:sldId id="270" r:id="rId27"/>
    <p:sldId id="271" r:id="rId28"/>
    <p:sldId id="272" r:id="rId29"/>
    <p:sldId id="290" r:id="rId30"/>
    <p:sldId id="273" r:id="rId31"/>
    <p:sldId id="274" r:id="rId32"/>
    <p:sldId id="275" r:id="rId33"/>
    <p:sldId id="276" r:id="rId34"/>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3D175663-2B58-4FAD-9DDB-0809A174E2CA}" type="datetimeFigureOut">
              <a:rPr lang="en-US" smtClean="0"/>
              <a:t>8/24/2019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B842B84D-9599-45A8-8D0C-35EE35F77F00}" type="slidenum">
              <a:rPr lang="en-US" smtClean="0"/>
              <a:t>‹#›</a:t>
            </a:fld>
            <a:endParaRPr lang="en-US"/>
          </a:p>
        </p:txBody>
      </p:sp>
    </p:spTree>
    <p:extLst>
      <p:ext uri="{BB962C8B-B14F-4D97-AF65-F5344CB8AC3E}">
        <p14:creationId xmlns:p14="http://schemas.microsoft.com/office/powerpoint/2010/main" val="27397125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78FDB-F2C8-469C-8452-E6F2716CBA3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43839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78FDB-F2C8-469C-8452-E6F2716CBA3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2033356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78FDB-F2C8-469C-8452-E6F2716CBA3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721867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78FDB-F2C8-469C-8452-E6F2716CBA3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87337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78FDB-F2C8-469C-8452-E6F2716CBA3B}" type="datetimeFigureOut">
              <a:rPr lang="en-US" smtClean="0"/>
              <a:t>8/24/2019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2621046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78FDB-F2C8-469C-8452-E6F2716CBA3B}" type="datetimeFigureOut">
              <a:rPr lang="en-US" smtClean="0"/>
              <a:t>8/24/2019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48196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78FDB-F2C8-469C-8452-E6F2716CBA3B}" type="datetimeFigureOut">
              <a:rPr lang="en-US" smtClean="0"/>
              <a:t>8/24/2019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3211050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78FDB-F2C8-469C-8452-E6F2716CBA3B}" type="datetimeFigureOut">
              <a:rPr lang="en-US" smtClean="0"/>
              <a:t>8/24/2019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96865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78FDB-F2C8-469C-8452-E6F2716CBA3B}" type="datetimeFigureOut">
              <a:rPr lang="en-US" smtClean="0"/>
              <a:t>8/24/2019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25568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78FDB-F2C8-469C-8452-E6F2716CBA3B}" type="datetimeFigureOut">
              <a:rPr lang="en-US" smtClean="0"/>
              <a:t>8/24/2019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642885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78FDB-F2C8-469C-8452-E6F2716CBA3B}" type="datetimeFigureOut">
              <a:rPr lang="en-US" smtClean="0"/>
              <a:t>8/24/2019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862FA-D64B-4CC4-AE4B-873E0A024341}" type="slidenum">
              <a:rPr lang="en-US" smtClean="0"/>
              <a:t>‹#›</a:t>
            </a:fld>
            <a:endParaRPr lang="en-US"/>
          </a:p>
        </p:txBody>
      </p:sp>
    </p:spTree>
    <p:extLst>
      <p:ext uri="{BB962C8B-B14F-4D97-AF65-F5344CB8AC3E}">
        <p14:creationId xmlns:p14="http://schemas.microsoft.com/office/powerpoint/2010/main" val="1968106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78FDB-F2C8-469C-8452-E6F2716CBA3B}" type="datetimeFigureOut">
              <a:rPr lang="en-US" smtClean="0"/>
              <a:t>8/24/2019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862FA-D64B-4CC4-AE4B-873E0A024341}" type="slidenum">
              <a:rPr lang="en-US" smtClean="0"/>
              <a:t>‹#›</a:t>
            </a:fld>
            <a:endParaRPr lang="en-US"/>
          </a:p>
        </p:txBody>
      </p:sp>
    </p:spTree>
    <p:extLst>
      <p:ext uri="{BB962C8B-B14F-4D97-AF65-F5344CB8AC3E}">
        <p14:creationId xmlns:p14="http://schemas.microsoft.com/office/powerpoint/2010/main" val="3001174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lstStyle/>
          <a:p>
            <a:r>
              <a:rPr lang="en-US" sz="8000" b="1" dirty="0" smtClean="0">
                <a:solidFill>
                  <a:srgbClr val="FF0000"/>
                </a:solidFill>
              </a:rPr>
              <a:t>FAITH-  Heb. 11:1;11:6</a:t>
            </a:r>
          </a:p>
          <a:p>
            <a:endParaRPr lang="en-US" sz="8000" b="1" u="sng" dirty="0" smtClean="0">
              <a:solidFill>
                <a:schemeClr val="accent2">
                  <a:lumMod val="50000"/>
                </a:schemeClr>
              </a:solidFill>
              <a:effectLst>
                <a:outerShdw blurRad="38100" dist="38100" dir="2700000" algn="tl">
                  <a:srgbClr val="000000">
                    <a:alpha val="43137"/>
                  </a:srgbClr>
                </a:outerShdw>
              </a:effectLst>
            </a:endParaRPr>
          </a:p>
          <a:p>
            <a:r>
              <a:rPr lang="en-US" sz="7200" b="1" u="sng" dirty="0" smtClean="0">
                <a:solidFill>
                  <a:schemeClr val="accent2">
                    <a:lumMod val="50000"/>
                  </a:schemeClr>
                </a:solidFill>
                <a:effectLst>
                  <a:outerShdw blurRad="38100" dist="38100" dir="2700000" algn="tl">
                    <a:srgbClr val="000000">
                      <a:alpha val="43137"/>
                    </a:srgbClr>
                  </a:outerShdw>
                </a:effectLst>
              </a:rPr>
              <a:t>WHAT </a:t>
            </a:r>
            <a:r>
              <a:rPr lang="en-US" sz="7200" b="1" u="sng" dirty="0">
                <a:solidFill>
                  <a:schemeClr val="accent2">
                    <a:lumMod val="50000"/>
                  </a:schemeClr>
                </a:solidFill>
                <a:effectLst>
                  <a:outerShdw blurRad="38100" dist="38100" dir="2700000" algn="tl">
                    <a:srgbClr val="000000">
                      <a:alpha val="43137"/>
                    </a:srgbClr>
                  </a:outerShdw>
                </a:effectLst>
              </a:rPr>
              <a:t>KIND DO YOU HAVE?</a:t>
            </a:r>
            <a:endParaRPr lang="en-US" sz="7200" b="1" u="sng" dirty="0" smtClean="0">
              <a:solidFill>
                <a:schemeClr val="accent2">
                  <a:lumMod val="50000"/>
                </a:schemeClr>
              </a:solidFill>
              <a:effectLst>
                <a:outerShdw blurRad="38100" dist="38100" dir="2700000" algn="tl">
                  <a:srgbClr val="000000">
                    <a:alpha val="43137"/>
                  </a:srgbClr>
                </a:outerShdw>
              </a:effectLst>
            </a:endParaRPr>
          </a:p>
          <a:p>
            <a:r>
              <a:rPr lang="en-US" dirty="0"/>
              <a:t> </a:t>
            </a:r>
            <a:r>
              <a:rPr lang="en-US" dirty="0" smtClean="0"/>
              <a:t>     </a:t>
            </a:r>
            <a:endParaRPr lang="en-US" dirty="0">
              <a:solidFill>
                <a:schemeClr val="tx1">
                  <a:lumMod val="85000"/>
                  <a:lumOff val="15000"/>
                </a:schemeClr>
              </a:solidFill>
            </a:endParaRPr>
          </a:p>
        </p:txBody>
      </p:sp>
    </p:spTree>
    <p:extLst>
      <p:ext uri="{BB962C8B-B14F-4D97-AF65-F5344CB8AC3E}">
        <p14:creationId xmlns:p14="http://schemas.microsoft.com/office/powerpoint/2010/main" val="285338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908"/>
            <a:ext cx="12192000" cy="6754091"/>
          </a:xfrm>
        </p:spPr>
        <p:txBody>
          <a:bodyPr>
            <a:normAutofit/>
          </a:bodyPr>
          <a:lstStyle/>
          <a:p>
            <a:endParaRPr lang="en-US" sz="4000" b="1" u="sng" dirty="0" smtClean="0"/>
          </a:p>
          <a:p>
            <a:r>
              <a:rPr lang="en-US" sz="5400" b="1" u="sng" baseline="30000" dirty="0" smtClean="0"/>
              <a:t>James 2:18-19</a:t>
            </a:r>
          </a:p>
          <a:p>
            <a:r>
              <a:rPr lang="en-US" sz="4000" baseline="30000" dirty="0"/>
              <a:t> </a:t>
            </a:r>
            <a:r>
              <a:rPr lang="en-US" sz="4000" dirty="0"/>
              <a:t>Yea, a man may say, Thou hast faith, and I have works: shew me thy faith without thy works, and I will shew thee my faith by my works.</a:t>
            </a:r>
          </a:p>
          <a:p>
            <a:r>
              <a:rPr lang="en-US" sz="4000" baseline="30000" dirty="0"/>
              <a:t>19 </a:t>
            </a:r>
            <a:r>
              <a:rPr lang="en-US" sz="4000" dirty="0"/>
              <a:t>Thou </a:t>
            </a:r>
            <a:r>
              <a:rPr lang="en-US" sz="4000" dirty="0" err="1"/>
              <a:t>believest</a:t>
            </a:r>
            <a:r>
              <a:rPr lang="en-US" sz="4000" dirty="0"/>
              <a:t> that there is one God; thou </a:t>
            </a:r>
            <a:r>
              <a:rPr lang="en-US" sz="4000" dirty="0" err="1"/>
              <a:t>doest</a:t>
            </a:r>
            <a:r>
              <a:rPr lang="en-US" sz="4000" dirty="0"/>
              <a:t> well: the devils also believe, and </a:t>
            </a:r>
            <a:r>
              <a:rPr lang="en-US" sz="4000" u="sng" dirty="0"/>
              <a:t>tremble</a:t>
            </a:r>
            <a:r>
              <a:rPr lang="en-US" sz="4000" u="sng" dirty="0" smtClean="0"/>
              <a:t>.   (Shudder!)</a:t>
            </a:r>
            <a:endParaRPr lang="en-US" sz="4000" u="sng" dirty="0"/>
          </a:p>
          <a:p>
            <a:endParaRPr lang="en-US" sz="3600" dirty="0"/>
          </a:p>
        </p:txBody>
      </p:sp>
    </p:spTree>
    <p:extLst>
      <p:ext uri="{BB962C8B-B14F-4D97-AF65-F5344CB8AC3E}">
        <p14:creationId xmlns:p14="http://schemas.microsoft.com/office/powerpoint/2010/main" val="3962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normAutofit/>
          </a:bodyPr>
          <a:lstStyle/>
          <a:p>
            <a:r>
              <a:rPr lang="en-US" sz="5400" dirty="0" smtClean="0"/>
              <a:t>  What a  shock !  To Any complacent reader, James Reminds</a:t>
            </a:r>
          </a:p>
          <a:p>
            <a:r>
              <a:rPr lang="en-US" sz="5400" dirty="0" smtClean="0"/>
              <a:t> </a:t>
            </a:r>
          </a:p>
          <a:p>
            <a:r>
              <a:rPr lang="en-US" sz="5400" dirty="0"/>
              <a:t> </a:t>
            </a:r>
            <a:r>
              <a:rPr lang="en-US" sz="5400" dirty="0" smtClean="0"/>
              <a:t>    </a:t>
            </a:r>
            <a:r>
              <a:rPr lang="en-US" sz="5400" b="1" u="sng" dirty="0" smtClean="0">
                <a:solidFill>
                  <a:srgbClr val="7030A0"/>
                </a:solidFill>
              </a:rPr>
              <a:t>that even “Demons” have a kind of faith!</a:t>
            </a:r>
          </a:p>
        </p:txBody>
      </p:sp>
    </p:spTree>
    <p:extLst>
      <p:ext uri="{BB962C8B-B14F-4D97-AF65-F5344CB8AC3E}">
        <p14:creationId xmlns:p14="http://schemas.microsoft.com/office/powerpoint/2010/main" val="736011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b="1" u="sng" dirty="0"/>
              <a:t> 1.  They believe in God. </a:t>
            </a:r>
            <a:r>
              <a:rPr lang="en-US" sz="3600" b="1" u="sng" dirty="0">
                <a:solidFill>
                  <a:srgbClr val="7030A0"/>
                </a:solidFill>
              </a:rPr>
              <a:t> </a:t>
            </a:r>
            <a:r>
              <a:rPr lang="en-US" sz="3600" b="1" dirty="0">
                <a:solidFill>
                  <a:srgbClr val="7030A0"/>
                </a:solidFill>
              </a:rPr>
              <a:t>(No atheists or agnostics here</a:t>
            </a:r>
            <a:r>
              <a:rPr lang="en-US" sz="3600" b="1" dirty="0" smtClean="0">
                <a:solidFill>
                  <a:srgbClr val="7030A0"/>
                </a:solidFill>
              </a:rPr>
              <a:t>)</a:t>
            </a:r>
          </a:p>
          <a:p>
            <a:r>
              <a:rPr lang="en-US" sz="3600" b="1" dirty="0" smtClean="0">
                <a:solidFill>
                  <a:srgbClr val="7030A0"/>
                </a:solidFill>
              </a:rPr>
              <a:t>James 2:19  The devils also believe, and tremble (shudder!!)</a:t>
            </a:r>
            <a:endParaRPr lang="en-US" sz="3600" b="1" dirty="0">
              <a:solidFill>
                <a:srgbClr val="7030A0"/>
              </a:solidFill>
            </a:endParaRPr>
          </a:p>
          <a:p>
            <a:r>
              <a:rPr lang="en-US" sz="3600" dirty="0" smtClean="0"/>
              <a:t> </a:t>
            </a:r>
          </a:p>
          <a:p>
            <a:r>
              <a:rPr lang="en-US" sz="3600" b="1" u="sng" dirty="0" smtClean="0">
                <a:effectLst>
                  <a:outerShdw blurRad="38100" dist="38100" dir="2700000" algn="tl">
                    <a:srgbClr val="000000">
                      <a:alpha val="43137"/>
                    </a:srgbClr>
                  </a:outerShdw>
                </a:effectLst>
              </a:rPr>
              <a:t>2</a:t>
            </a:r>
            <a:r>
              <a:rPr lang="en-US" sz="3600" b="1" u="sng" dirty="0">
                <a:effectLst>
                  <a:outerShdw blurRad="38100" dist="38100" dir="2700000" algn="tl">
                    <a:srgbClr val="000000">
                      <a:alpha val="43137"/>
                    </a:srgbClr>
                  </a:outerShdw>
                </a:effectLst>
              </a:rPr>
              <a:t>.  They believe in the deity of Christ.  </a:t>
            </a:r>
            <a:r>
              <a:rPr lang="en-US" sz="3600" dirty="0" smtClean="0"/>
              <a:t>Mk.3:11-12</a:t>
            </a:r>
            <a:r>
              <a:rPr lang="en-US" sz="3600" baseline="30000" dirty="0"/>
              <a:t> </a:t>
            </a:r>
            <a:r>
              <a:rPr lang="en-US" sz="3600" dirty="0"/>
              <a:t>And unclean spirits, when they saw him, fell down before him, and cried, saying, </a:t>
            </a:r>
            <a:r>
              <a:rPr lang="en-US" sz="3600" b="1" u="sng" dirty="0"/>
              <a:t>Thou art the Son of </a:t>
            </a:r>
            <a:r>
              <a:rPr lang="en-US" sz="3600" b="1" u="sng" dirty="0" smtClean="0"/>
              <a:t>God.</a:t>
            </a:r>
            <a:r>
              <a:rPr lang="en-US" sz="3600" b="1" u="sng" baseline="30000" dirty="0" smtClean="0"/>
              <a:t>12</a:t>
            </a:r>
            <a:r>
              <a:rPr lang="en-US" sz="3600" baseline="30000" dirty="0"/>
              <a:t> </a:t>
            </a:r>
            <a:r>
              <a:rPr lang="en-US" sz="3600" dirty="0"/>
              <a:t>And he </a:t>
            </a:r>
            <a:r>
              <a:rPr lang="en-US" sz="3600" dirty="0" err="1"/>
              <a:t>straitly</a:t>
            </a:r>
            <a:r>
              <a:rPr lang="en-US" sz="3600" dirty="0"/>
              <a:t> charged them that they should not make him known.</a:t>
            </a:r>
          </a:p>
          <a:p>
            <a:pPr marL="0" indent="0">
              <a:buNone/>
            </a:pPr>
            <a:r>
              <a:rPr lang="en-US" sz="3600" dirty="0" smtClean="0"/>
              <a:t>  </a:t>
            </a:r>
          </a:p>
        </p:txBody>
      </p:sp>
    </p:spTree>
    <p:extLst>
      <p:ext uri="{BB962C8B-B14F-4D97-AF65-F5344CB8AC3E}">
        <p14:creationId xmlns:p14="http://schemas.microsoft.com/office/powerpoint/2010/main" val="207839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908"/>
            <a:ext cx="12115800" cy="6754091"/>
          </a:xfrm>
        </p:spPr>
        <p:txBody>
          <a:bodyPr/>
          <a:lstStyle/>
          <a:p>
            <a:endParaRPr lang="en-US" sz="3600" dirty="0" smtClean="0"/>
          </a:p>
          <a:p>
            <a:r>
              <a:rPr lang="en-US" sz="3600" b="1" dirty="0"/>
              <a:t>3</a:t>
            </a:r>
            <a:r>
              <a:rPr lang="en-US" sz="3600" b="1" dirty="0" smtClean="0"/>
              <a:t>.  </a:t>
            </a:r>
            <a:r>
              <a:rPr lang="en-US" sz="3600" b="1" dirty="0"/>
              <a:t>They believe that Jesus will be the Judge. Mtt.8:28-29And </a:t>
            </a:r>
            <a:r>
              <a:rPr lang="en-US" sz="3600" dirty="0"/>
              <a:t>when he was come to the other side into the country of the Gergesenes, there met him two possessed with devils, coming out of the tombs, exceeding fierce, so that no man might pass by that way.</a:t>
            </a:r>
          </a:p>
          <a:p>
            <a:r>
              <a:rPr lang="en-US" sz="3600" baseline="30000" dirty="0"/>
              <a:t>29 </a:t>
            </a:r>
            <a:r>
              <a:rPr lang="en-US" sz="3600" dirty="0"/>
              <a:t>And, behold, they cried out, saying, What have we to do with thee, Jesus, thou Son of God? art thou come hither to torment us before </a:t>
            </a:r>
            <a:r>
              <a:rPr lang="en-US" sz="3600" b="1" dirty="0"/>
              <a:t>the time?</a:t>
            </a:r>
          </a:p>
          <a:p>
            <a:endParaRPr lang="en-US" dirty="0"/>
          </a:p>
        </p:txBody>
      </p:sp>
    </p:spTree>
    <p:extLst>
      <p:ext uri="{BB962C8B-B14F-4D97-AF65-F5344CB8AC3E}">
        <p14:creationId xmlns:p14="http://schemas.microsoft.com/office/powerpoint/2010/main" val="171712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What kind of faith do demons have?</a:t>
            </a:r>
            <a:endParaRPr lang="en-US" b="1" u="sng" dirty="0">
              <a:solidFill>
                <a:srgbClr val="7030A0"/>
              </a:solidFill>
            </a:endParaRPr>
          </a:p>
        </p:txBody>
      </p:sp>
      <p:sp>
        <p:nvSpPr>
          <p:cNvPr id="3" name="Content Placeholder 2"/>
          <p:cNvSpPr>
            <a:spLocks noGrp="1"/>
          </p:cNvSpPr>
          <p:nvPr>
            <p:ph idx="1"/>
          </p:nvPr>
        </p:nvSpPr>
        <p:spPr>
          <a:xfrm>
            <a:off x="103909" y="1825624"/>
            <a:ext cx="12088091" cy="5032375"/>
          </a:xfrm>
        </p:spPr>
        <p:txBody>
          <a:bodyPr>
            <a:normAutofit/>
          </a:bodyPr>
          <a:lstStyle/>
          <a:p>
            <a:r>
              <a:rPr lang="en-US" sz="3600" dirty="0" smtClean="0"/>
              <a:t>James 2:18-19</a:t>
            </a:r>
          </a:p>
          <a:p>
            <a:r>
              <a:rPr lang="en-US" sz="3600" dirty="0" smtClean="0"/>
              <a:t>1.  We saw the man with ‘dead faith’ was touched only</a:t>
            </a:r>
          </a:p>
          <a:p>
            <a:r>
              <a:rPr lang="en-US" sz="3600" dirty="0" smtClean="0"/>
              <a:t>In his intellect.</a:t>
            </a:r>
          </a:p>
          <a:p>
            <a:r>
              <a:rPr lang="en-US" sz="3600" dirty="0" smtClean="0"/>
              <a:t>2.  The demons are ‘touched also in their emotions” (note that they  Believe and tremble”)   (Shudder!)</a:t>
            </a:r>
          </a:p>
          <a:p>
            <a:r>
              <a:rPr lang="en-US" sz="3600" dirty="0" smtClean="0"/>
              <a:t>3. This is one step above a dead faith.. it involves both </a:t>
            </a:r>
          </a:p>
          <a:p>
            <a:r>
              <a:rPr lang="en-US" sz="3600" dirty="0" smtClean="0"/>
              <a:t>Intellect and Emotions. </a:t>
            </a:r>
            <a:endParaRPr lang="en-US" sz="3600" dirty="0"/>
          </a:p>
        </p:txBody>
      </p:sp>
    </p:spTree>
    <p:extLst>
      <p:ext uri="{BB962C8B-B14F-4D97-AF65-F5344CB8AC3E}">
        <p14:creationId xmlns:p14="http://schemas.microsoft.com/office/powerpoint/2010/main" val="14136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4" end="4"/>
                                            </p:txEl>
                                          </p:spTgt>
                                        </p:tgtEl>
                                      </p:cBhvr>
                                    </p:animEffect>
                                  </p:childTnLst>
                                </p:cTn>
                              </p:par>
                              <p:par>
                                <p:cTn id="30" presetID="31"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b="1" u="sng" dirty="0">
                <a:solidFill>
                  <a:srgbClr val="7030A0"/>
                </a:solidFill>
              </a:rPr>
              <a:t>Can this kind of faith save?</a:t>
            </a:r>
            <a:endParaRPr lang="en-US" sz="4400" dirty="0"/>
          </a:p>
        </p:txBody>
      </p:sp>
    </p:spTree>
    <p:extLst>
      <p:ext uri="{BB962C8B-B14F-4D97-AF65-F5344CB8AC3E}">
        <p14:creationId xmlns:p14="http://schemas.microsoft.com/office/powerpoint/2010/main" val="2640212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b="1" u="sng" dirty="0" smtClean="0">
                <a:solidFill>
                  <a:srgbClr val="7030A0"/>
                </a:solidFill>
              </a:rPr>
              <a:t>No!  </a:t>
            </a:r>
            <a:r>
              <a:rPr lang="en-US" sz="3600" dirty="0" smtClean="0"/>
              <a:t>A person can be enlightened in his mind and even </a:t>
            </a:r>
          </a:p>
          <a:p>
            <a:r>
              <a:rPr lang="en-US" sz="3600" dirty="0"/>
              <a:t>s</a:t>
            </a:r>
            <a:r>
              <a:rPr lang="en-US" sz="3600" dirty="0" smtClean="0"/>
              <a:t>tirred in his heart and still be lost forever. </a:t>
            </a:r>
          </a:p>
          <a:p>
            <a:r>
              <a:rPr lang="en-US" sz="3600" dirty="0" smtClean="0"/>
              <a:t>1.  True saving faith involves something more, something</a:t>
            </a:r>
          </a:p>
          <a:p>
            <a:r>
              <a:rPr lang="en-US" sz="3600" dirty="0" smtClean="0"/>
              <a:t>That can be seen and recognized:  </a:t>
            </a:r>
            <a:r>
              <a:rPr lang="en-US" sz="3600" b="1" u="sng" dirty="0" smtClean="0"/>
              <a:t>a changed life!</a:t>
            </a:r>
          </a:p>
          <a:p>
            <a:r>
              <a:rPr lang="en-US" sz="3600" dirty="0" smtClean="0"/>
              <a:t>2.  Being a Christian involves trusting Christ and living for </a:t>
            </a:r>
          </a:p>
          <a:p>
            <a:r>
              <a:rPr lang="en-US" sz="3600" dirty="0" smtClean="0"/>
              <a:t>Christ!</a:t>
            </a:r>
          </a:p>
          <a:p>
            <a:r>
              <a:rPr lang="en-US" sz="3600" b="1" u="sng" dirty="0"/>
              <a:t> </a:t>
            </a:r>
            <a:r>
              <a:rPr lang="en-US" sz="3600" b="1" u="sng" dirty="0" smtClean="0"/>
              <a:t>  a)  You first( RECEIVE )the life…by obeying the gospel!</a:t>
            </a:r>
          </a:p>
          <a:p>
            <a:r>
              <a:rPr lang="en-US" sz="3600" b="1" u="sng" dirty="0">
                <a:solidFill>
                  <a:srgbClr val="7030A0"/>
                </a:solidFill>
              </a:rPr>
              <a:t> </a:t>
            </a:r>
            <a:r>
              <a:rPr lang="en-US" sz="3600" b="1" u="sng" dirty="0" smtClean="0">
                <a:solidFill>
                  <a:srgbClr val="7030A0"/>
                </a:solidFill>
              </a:rPr>
              <a:t>  b)  Then you (REVEAL) the </a:t>
            </a:r>
            <a:r>
              <a:rPr lang="en-US" sz="3600" b="1" u="sng" dirty="0" err="1" smtClean="0">
                <a:solidFill>
                  <a:srgbClr val="7030A0"/>
                </a:solidFill>
              </a:rPr>
              <a:t>life..by</a:t>
            </a:r>
            <a:r>
              <a:rPr lang="en-US" sz="3600" b="1" u="sng" dirty="0" smtClean="0">
                <a:solidFill>
                  <a:srgbClr val="7030A0"/>
                </a:solidFill>
              </a:rPr>
              <a:t> living the gospel!</a:t>
            </a:r>
            <a:endParaRPr lang="en-US" sz="3600" b="1" u="sng" dirty="0">
              <a:solidFill>
                <a:srgbClr val="7030A0"/>
              </a:solidFill>
            </a:endParaRPr>
          </a:p>
        </p:txBody>
      </p:sp>
    </p:spTree>
    <p:extLst>
      <p:ext uri="{BB962C8B-B14F-4D97-AF65-F5344CB8AC3E}">
        <p14:creationId xmlns:p14="http://schemas.microsoft.com/office/powerpoint/2010/main" val="30683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heel(1)">
                                      <p:cBhvr>
                                        <p:cTn id="33" dur="20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Do we have this kind of faith?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3600" b="1" u="sng" dirty="0" smtClean="0">
                <a:solidFill>
                  <a:schemeClr val="accent2">
                    <a:lumMod val="50000"/>
                  </a:schemeClr>
                </a:solidFill>
              </a:rPr>
              <a:t>1.  We do, if we just BELIEVE the right things and FEEL The Right things.</a:t>
            </a:r>
          </a:p>
          <a:p>
            <a:endParaRPr lang="en-US" sz="3600" dirty="0" smtClean="0"/>
          </a:p>
          <a:p>
            <a:r>
              <a:rPr lang="en-US" sz="3600" b="1" i="1" u="sng" dirty="0" smtClean="0">
                <a:solidFill>
                  <a:srgbClr val="00B050"/>
                </a:solidFill>
              </a:rPr>
              <a:t>2.  We do, if our service to God does not go beyond:</a:t>
            </a:r>
          </a:p>
          <a:p>
            <a:r>
              <a:rPr lang="en-US" sz="3600" b="1" i="1" u="sng" dirty="0">
                <a:solidFill>
                  <a:srgbClr val="00B050"/>
                </a:solidFill>
              </a:rPr>
              <a:t> </a:t>
            </a:r>
            <a:r>
              <a:rPr lang="en-US" sz="3600" b="1" i="1" u="sng" dirty="0" smtClean="0">
                <a:solidFill>
                  <a:srgbClr val="00B050"/>
                </a:solidFill>
              </a:rPr>
              <a:t>  a)Intellectually adhering to the right doctrine</a:t>
            </a:r>
          </a:p>
          <a:p>
            <a:r>
              <a:rPr lang="en-US" sz="3600" b="1" i="1" u="sng" dirty="0">
                <a:solidFill>
                  <a:srgbClr val="00B050"/>
                </a:solidFill>
              </a:rPr>
              <a:t> </a:t>
            </a:r>
            <a:r>
              <a:rPr lang="en-US" sz="3600" b="1" i="1" u="sng" dirty="0" smtClean="0">
                <a:solidFill>
                  <a:srgbClr val="00B050"/>
                </a:solidFill>
              </a:rPr>
              <a:t>  b)Emotional experiences while attending services</a:t>
            </a:r>
            <a:r>
              <a:rPr lang="en-US" sz="3600" b="1" i="1" u="sng" dirty="0" smtClean="0"/>
              <a:t>.</a:t>
            </a:r>
          </a:p>
        </p:txBody>
      </p:sp>
    </p:spTree>
    <p:extLst>
      <p:ext uri="{BB962C8B-B14F-4D97-AF65-F5344CB8AC3E}">
        <p14:creationId xmlns:p14="http://schemas.microsoft.com/office/powerpoint/2010/main" val="932089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James has talked about 2 kinds of faith..</a:t>
            </a:r>
            <a:endParaRPr lang="en-US" sz="4800" b="1" dirty="0"/>
          </a:p>
        </p:txBody>
      </p:sp>
      <p:sp>
        <p:nvSpPr>
          <p:cNvPr id="3" name="Content Placeholder 2"/>
          <p:cNvSpPr>
            <a:spLocks noGrp="1"/>
          </p:cNvSpPr>
          <p:nvPr>
            <p:ph idx="1"/>
          </p:nvPr>
        </p:nvSpPr>
        <p:spPr/>
        <p:txBody>
          <a:bodyPr>
            <a:normAutofit/>
          </a:bodyPr>
          <a:lstStyle/>
          <a:p>
            <a:r>
              <a:rPr lang="en-US" sz="4400" dirty="0" smtClean="0"/>
              <a:t>James in 2:20-26 closes his discussion  by describing the</a:t>
            </a:r>
          </a:p>
          <a:p>
            <a:r>
              <a:rPr lang="en-US" sz="4400" b="1" u="sng" dirty="0" smtClean="0"/>
              <a:t>Only kind of faith that can save. </a:t>
            </a:r>
            <a:endParaRPr lang="en-US" sz="4400" b="1" u="sng" dirty="0"/>
          </a:p>
        </p:txBody>
      </p:sp>
    </p:spTree>
    <p:extLst>
      <p:ext uri="{BB962C8B-B14F-4D97-AF65-F5344CB8AC3E}">
        <p14:creationId xmlns:p14="http://schemas.microsoft.com/office/powerpoint/2010/main" val="146751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rmAutofit/>
          </a:bodyPr>
          <a:lstStyle/>
          <a:p>
            <a:r>
              <a:rPr lang="en-US" sz="13800" u="sng" dirty="0"/>
              <a:t>3.  </a:t>
            </a:r>
            <a:endParaRPr lang="en-US" sz="13800" u="sng" dirty="0" smtClean="0"/>
          </a:p>
          <a:p>
            <a:r>
              <a:rPr lang="en-US" sz="5400" u="sng" dirty="0" smtClean="0"/>
              <a:t>DYNAMIC </a:t>
            </a:r>
            <a:r>
              <a:rPr lang="en-US" sz="5400" u="sng" dirty="0"/>
              <a:t>FAITH.  James </a:t>
            </a:r>
            <a:r>
              <a:rPr lang="en-US" sz="5400" u="sng" dirty="0" smtClean="0"/>
              <a:t>2:20-26</a:t>
            </a:r>
          </a:p>
          <a:p>
            <a:endParaRPr lang="en-US" sz="5400" i="1" u="sng" dirty="0"/>
          </a:p>
          <a:p>
            <a:r>
              <a:rPr lang="en-US" sz="5400" i="1" u="sng" dirty="0" smtClean="0"/>
              <a:t>What kind of faith is this?</a:t>
            </a:r>
          </a:p>
          <a:p>
            <a:endParaRPr lang="en-US" sz="5400" i="1" u="sng" dirty="0"/>
          </a:p>
          <a:p>
            <a:r>
              <a:rPr lang="en-US" sz="5400" i="1" u="sng" dirty="0" smtClean="0"/>
              <a:t>A Demonstrated Faith!</a:t>
            </a:r>
            <a:endParaRPr lang="en-US" sz="5400" i="1" u="sng" dirty="0"/>
          </a:p>
        </p:txBody>
      </p:sp>
    </p:spTree>
    <p:extLst>
      <p:ext uri="{BB962C8B-B14F-4D97-AF65-F5344CB8AC3E}">
        <p14:creationId xmlns:p14="http://schemas.microsoft.com/office/powerpoint/2010/main" val="412656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
            <a:ext cx="11804073" cy="2387600"/>
          </a:xfrm>
        </p:spPr>
        <p:txBody>
          <a:bodyPr>
            <a:normAutofit/>
          </a:bodyPr>
          <a:lstStyle/>
          <a:p>
            <a:r>
              <a:rPr lang="en-US" sz="9600" b="1" i="1" u="sng" dirty="0" smtClean="0">
                <a:solidFill>
                  <a:srgbClr val="FF0000"/>
                </a:solidFill>
              </a:rPr>
              <a:t>3 Kinds of Faith</a:t>
            </a:r>
            <a:endParaRPr lang="en-US" sz="9600" b="1" i="1" u="sng" dirty="0">
              <a:solidFill>
                <a:srgbClr val="FF0000"/>
              </a:solidFill>
            </a:endParaRPr>
          </a:p>
        </p:txBody>
      </p:sp>
      <p:sp>
        <p:nvSpPr>
          <p:cNvPr id="3" name="Subtitle 2"/>
          <p:cNvSpPr>
            <a:spLocks noGrp="1"/>
          </p:cNvSpPr>
          <p:nvPr>
            <p:ph type="subTitle" idx="1"/>
          </p:nvPr>
        </p:nvSpPr>
        <p:spPr>
          <a:xfrm>
            <a:off x="1046018" y="2417474"/>
            <a:ext cx="9144000" cy="4191144"/>
          </a:xfrm>
        </p:spPr>
        <p:txBody>
          <a:bodyPr>
            <a:normAutofit/>
          </a:bodyPr>
          <a:lstStyle/>
          <a:p>
            <a:r>
              <a:rPr lang="en-US" sz="5400" b="1" dirty="0" smtClean="0"/>
              <a:t>James 2:14-26</a:t>
            </a:r>
          </a:p>
          <a:p>
            <a:r>
              <a:rPr lang="en-US" sz="5400" b="1" dirty="0" smtClean="0"/>
              <a:t>James speaks of 3</a:t>
            </a:r>
          </a:p>
          <a:p>
            <a:r>
              <a:rPr lang="en-US" sz="5400" b="1" dirty="0" smtClean="0"/>
              <a:t>Kinds of faith..</a:t>
            </a:r>
          </a:p>
          <a:p>
            <a:r>
              <a:rPr lang="en-US" sz="5400" b="1" dirty="0" smtClean="0"/>
              <a:t>What are they?</a:t>
            </a:r>
            <a:endParaRPr lang="en-US" sz="5400" b="1" dirty="0"/>
          </a:p>
        </p:txBody>
      </p:sp>
    </p:spTree>
    <p:extLst>
      <p:ext uri="{BB962C8B-B14F-4D97-AF65-F5344CB8AC3E}">
        <p14:creationId xmlns:p14="http://schemas.microsoft.com/office/powerpoint/2010/main" val="333613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lstStyle/>
          <a:p>
            <a:r>
              <a:rPr lang="en-US" sz="3600" b="1" u="sng" dirty="0" smtClean="0"/>
              <a:t>What kind of faith is this?</a:t>
            </a:r>
          </a:p>
          <a:p>
            <a:endParaRPr lang="en-US" b="1" u="sng" dirty="0" smtClean="0"/>
          </a:p>
          <a:p>
            <a:r>
              <a:rPr lang="en-US" sz="3600" b="1" dirty="0" smtClean="0">
                <a:solidFill>
                  <a:srgbClr val="7030A0"/>
                </a:solidFill>
              </a:rPr>
              <a:t>1.  We know  that such faith is based upon The Word of God.   Rom. 10:17</a:t>
            </a:r>
          </a:p>
          <a:p>
            <a:endParaRPr lang="en-US" b="1" dirty="0" smtClean="0">
              <a:solidFill>
                <a:srgbClr val="7030A0"/>
              </a:solidFill>
            </a:endParaRPr>
          </a:p>
          <a:p>
            <a:r>
              <a:rPr lang="en-US" sz="3600" b="1" i="1" u="sng" dirty="0" smtClean="0">
                <a:solidFill>
                  <a:schemeClr val="accent1">
                    <a:lumMod val="50000"/>
                  </a:schemeClr>
                </a:solidFill>
              </a:rPr>
              <a:t>2.  Dynamic Faith involves the WHOLE MAN…</a:t>
            </a:r>
          </a:p>
          <a:p>
            <a:r>
              <a:rPr lang="en-US" sz="3600" dirty="0"/>
              <a:t> </a:t>
            </a:r>
            <a:r>
              <a:rPr lang="en-US" sz="3600" dirty="0" smtClean="0"/>
              <a:t>   A)  Dead  Faith—touches only </a:t>
            </a:r>
            <a:r>
              <a:rPr lang="en-US" sz="3600" b="1" dirty="0" smtClean="0"/>
              <a:t>the intellect.</a:t>
            </a:r>
          </a:p>
          <a:p>
            <a:r>
              <a:rPr lang="en-US" sz="3600" dirty="0"/>
              <a:t> </a:t>
            </a:r>
            <a:r>
              <a:rPr lang="en-US" sz="3600" dirty="0" smtClean="0"/>
              <a:t>   B)  Demonic faith –involves both the </a:t>
            </a:r>
            <a:r>
              <a:rPr lang="en-US" sz="3600" b="1" dirty="0" smtClean="0"/>
              <a:t>mind and the emotions</a:t>
            </a:r>
          </a:p>
          <a:p>
            <a:r>
              <a:rPr lang="en-US" sz="3600" dirty="0"/>
              <a:t> </a:t>
            </a:r>
            <a:r>
              <a:rPr lang="en-US" sz="3600" dirty="0" smtClean="0"/>
              <a:t>   C) Dynamic faith involves the intellect, the emotions, and </a:t>
            </a:r>
            <a:r>
              <a:rPr lang="en-US" sz="3600" b="1" u="sng" dirty="0" smtClean="0"/>
              <a:t>THE WILL</a:t>
            </a:r>
            <a:r>
              <a:rPr lang="en-US" sz="3600" dirty="0" smtClean="0"/>
              <a:t>!   </a:t>
            </a:r>
            <a:r>
              <a:rPr lang="en-US" sz="3600" b="1" u="sng" dirty="0" smtClean="0">
                <a:solidFill>
                  <a:srgbClr val="7030A0"/>
                </a:solidFill>
              </a:rPr>
              <a:t>A Demonstrated faith!</a:t>
            </a:r>
            <a:endParaRPr lang="en-US" sz="3600" b="1" u="sng" dirty="0">
              <a:solidFill>
                <a:srgbClr val="7030A0"/>
              </a:solidFill>
            </a:endParaRPr>
          </a:p>
        </p:txBody>
      </p:sp>
    </p:spTree>
    <p:extLst>
      <p:ext uri="{BB962C8B-B14F-4D97-AF65-F5344CB8AC3E}">
        <p14:creationId xmlns:p14="http://schemas.microsoft.com/office/powerpoint/2010/main" val="37386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wheel(1)">
                                      <p:cBhvr>
                                        <p:cTn id="15" dur="20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1000"/>
                                        <p:tgtEl>
                                          <p:spTgt spid="3">
                                            <p:txEl>
                                              <p:pRg st="7" end="7"/>
                                            </p:txEl>
                                          </p:spTgt>
                                        </p:tgtEl>
                                      </p:cBhvr>
                                    </p:animEffect>
                                    <p:anim calcmode="lin" valueType="num">
                                      <p:cBhvr>
                                        <p:cTn id="2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smtClean="0"/>
              <a:t>1.  The </a:t>
            </a:r>
            <a:r>
              <a:rPr lang="en-US" sz="3600" b="1" dirty="0" smtClean="0"/>
              <a:t>Mind</a:t>
            </a:r>
            <a:r>
              <a:rPr lang="en-US" sz="3600" dirty="0" smtClean="0"/>
              <a:t> understands the truth</a:t>
            </a:r>
          </a:p>
          <a:p>
            <a:r>
              <a:rPr lang="en-US" sz="3600" dirty="0" smtClean="0"/>
              <a:t>2.  The</a:t>
            </a:r>
            <a:r>
              <a:rPr lang="en-US" sz="3600" b="1" dirty="0" smtClean="0">
                <a:solidFill>
                  <a:srgbClr val="FF0000"/>
                </a:solidFill>
              </a:rPr>
              <a:t> Heart </a:t>
            </a:r>
            <a:r>
              <a:rPr lang="en-US" sz="3600" dirty="0" smtClean="0"/>
              <a:t>desires and rejoices in the truth.</a:t>
            </a:r>
          </a:p>
          <a:p>
            <a:r>
              <a:rPr lang="en-US" sz="3600" dirty="0" smtClean="0"/>
              <a:t>3.  The </a:t>
            </a:r>
            <a:r>
              <a:rPr lang="en-US" sz="3600" b="1" dirty="0" smtClean="0">
                <a:solidFill>
                  <a:schemeClr val="accent6">
                    <a:lumMod val="50000"/>
                  </a:schemeClr>
                </a:solidFill>
              </a:rPr>
              <a:t>Will</a:t>
            </a:r>
            <a:r>
              <a:rPr lang="en-US" sz="3600" dirty="0" smtClean="0"/>
              <a:t> acts upon the truth.  </a:t>
            </a:r>
          </a:p>
          <a:p>
            <a:endParaRPr lang="en-US" sz="3600" dirty="0"/>
          </a:p>
          <a:p>
            <a:r>
              <a:rPr lang="en-US" sz="3600" dirty="0" smtClean="0"/>
              <a:t>True Faith, Saving Faith, </a:t>
            </a:r>
            <a:r>
              <a:rPr lang="en-US" sz="3600" b="1" u="sng" dirty="0" smtClean="0"/>
              <a:t>LEADS TO ACTION.</a:t>
            </a:r>
          </a:p>
          <a:p>
            <a:r>
              <a:rPr lang="en-US" sz="3600" b="1" dirty="0">
                <a:solidFill>
                  <a:srgbClr val="00B050"/>
                </a:solidFill>
              </a:rPr>
              <a:t> </a:t>
            </a:r>
            <a:r>
              <a:rPr lang="en-US" sz="3600" b="1" dirty="0" smtClean="0">
                <a:solidFill>
                  <a:srgbClr val="00B050"/>
                </a:solidFill>
              </a:rPr>
              <a:t>    </a:t>
            </a:r>
            <a:r>
              <a:rPr lang="en-US" sz="3600" b="1" u="sng" dirty="0" smtClean="0">
                <a:solidFill>
                  <a:srgbClr val="00B050"/>
                </a:solidFill>
              </a:rPr>
              <a:t>A)  It is not intellectual contemplation—though your mind is involved</a:t>
            </a:r>
          </a:p>
          <a:p>
            <a:r>
              <a:rPr lang="en-US" sz="3600" dirty="0"/>
              <a:t> </a:t>
            </a:r>
            <a:r>
              <a:rPr lang="en-US" sz="3600" dirty="0" smtClean="0"/>
              <a:t>    </a:t>
            </a:r>
            <a:r>
              <a:rPr lang="en-US" sz="3600" b="1" u="sng" dirty="0" smtClean="0">
                <a:solidFill>
                  <a:srgbClr val="FF0000"/>
                </a:solidFill>
              </a:rPr>
              <a:t>B)  It is not Emotionalism—though your emotions will be seen</a:t>
            </a:r>
          </a:p>
          <a:p>
            <a:r>
              <a:rPr lang="en-US" sz="3600" dirty="0"/>
              <a:t> </a:t>
            </a:r>
            <a:r>
              <a:rPr lang="en-US" sz="3600" dirty="0" smtClean="0"/>
              <a:t>    </a:t>
            </a:r>
            <a:r>
              <a:rPr lang="en-US" sz="3600" b="1" u="sng" dirty="0" smtClean="0">
                <a:solidFill>
                  <a:schemeClr val="tx1">
                    <a:lumMod val="85000"/>
                    <a:lumOff val="15000"/>
                  </a:schemeClr>
                </a:solidFill>
              </a:rPr>
              <a:t>C)It is that which leads to obedience in doing good works!</a:t>
            </a:r>
            <a:endParaRPr lang="en-US" sz="3600" b="1" u="sng" dirty="0">
              <a:solidFill>
                <a:schemeClr val="tx1">
                  <a:lumMod val="85000"/>
                  <a:lumOff val="15000"/>
                </a:schemeClr>
              </a:solidFill>
            </a:endParaRPr>
          </a:p>
        </p:txBody>
      </p:sp>
    </p:spTree>
    <p:extLst>
      <p:ext uri="{BB962C8B-B14F-4D97-AF65-F5344CB8AC3E}">
        <p14:creationId xmlns:p14="http://schemas.microsoft.com/office/powerpoint/2010/main" val="47262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b="1" u="sng" dirty="0" smtClean="0"/>
              <a:t>James 2:20-26 </a:t>
            </a:r>
            <a:r>
              <a:rPr lang="en-US" sz="3600" baseline="30000" dirty="0"/>
              <a:t>20 </a:t>
            </a:r>
            <a:r>
              <a:rPr lang="en-US" sz="3600" dirty="0"/>
              <a:t>But wilt thou know, O vain man, that faith without works is </a:t>
            </a:r>
            <a:r>
              <a:rPr lang="en-US" sz="3600" dirty="0" smtClean="0"/>
              <a:t>dead?</a:t>
            </a:r>
            <a:r>
              <a:rPr lang="en-US" sz="3600" baseline="30000" dirty="0" smtClean="0"/>
              <a:t>21</a:t>
            </a:r>
            <a:r>
              <a:rPr lang="en-US" sz="3600" baseline="30000" dirty="0"/>
              <a:t> </a:t>
            </a:r>
            <a:r>
              <a:rPr lang="en-US" sz="3600" dirty="0"/>
              <a:t>Was not Abraham our father</a:t>
            </a:r>
            <a:r>
              <a:rPr lang="en-US" sz="3600" b="1" u="sng" dirty="0"/>
              <a:t> justified by works, </a:t>
            </a:r>
            <a:r>
              <a:rPr lang="en-US" sz="3600" dirty="0"/>
              <a:t>when he had offered Isaac his son upon the altar</a:t>
            </a:r>
            <a:r>
              <a:rPr lang="en-US" sz="3600" dirty="0" smtClean="0"/>
              <a:t>?(Gen. 22:1ff)</a:t>
            </a:r>
            <a:endParaRPr lang="en-US" sz="3600" dirty="0"/>
          </a:p>
          <a:p>
            <a:r>
              <a:rPr lang="en-US" sz="3600" baseline="30000" dirty="0"/>
              <a:t>22 </a:t>
            </a:r>
            <a:r>
              <a:rPr lang="en-US" sz="3600" dirty="0" err="1"/>
              <a:t>Seest</a:t>
            </a:r>
            <a:r>
              <a:rPr lang="en-US" sz="3600" dirty="0"/>
              <a:t> thou how </a:t>
            </a:r>
            <a:r>
              <a:rPr lang="en-US" sz="3600" b="1" dirty="0"/>
              <a:t>faith wrought with his works</a:t>
            </a:r>
            <a:r>
              <a:rPr lang="en-US" sz="3600" dirty="0"/>
              <a:t>, and by works was faith made </a:t>
            </a:r>
            <a:r>
              <a:rPr lang="en-US" sz="3600" dirty="0" smtClean="0"/>
              <a:t>perfect?</a:t>
            </a:r>
            <a:r>
              <a:rPr lang="en-US" sz="3600" baseline="30000" dirty="0" smtClean="0"/>
              <a:t>23</a:t>
            </a:r>
            <a:r>
              <a:rPr lang="en-US" sz="3600" baseline="30000" dirty="0"/>
              <a:t> </a:t>
            </a:r>
            <a:r>
              <a:rPr lang="en-US" sz="3600" dirty="0"/>
              <a:t>And the scripture was fulfilled which </a:t>
            </a:r>
            <a:r>
              <a:rPr lang="en-US" sz="3600" dirty="0" err="1"/>
              <a:t>saith</a:t>
            </a:r>
            <a:r>
              <a:rPr lang="en-US" sz="3600" dirty="0"/>
              <a:t>, Abraham believed God, and it was imputed unto him for righteousness: and he was called the Friend of God.</a:t>
            </a:r>
          </a:p>
          <a:p>
            <a:r>
              <a:rPr lang="en-US" sz="3600" baseline="30000" dirty="0"/>
              <a:t>24 </a:t>
            </a:r>
            <a:r>
              <a:rPr lang="en-US" sz="3600" dirty="0"/>
              <a:t>Ye see then how that </a:t>
            </a:r>
            <a:r>
              <a:rPr lang="en-US" sz="3600" b="1" u="sng" dirty="0"/>
              <a:t>by works </a:t>
            </a:r>
            <a:r>
              <a:rPr lang="en-US" sz="3600" dirty="0"/>
              <a:t>a man is justified, and </a:t>
            </a:r>
            <a:r>
              <a:rPr lang="en-US" sz="3600" b="1" u="sng" dirty="0"/>
              <a:t>not by faith only.</a:t>
            </a:r>
          </a:p>
          <a:p>
            <a:r>
              <a:rPr lang="en-US" sz="3600" baseline="30000" dirty="0"/>
              <a:t>25 </a:t>
            </a:r>
            <a:r>
              <a:rPr lang="en-US" sz="3600" dirty="0"/>
              <a:t>Likewise also was not Rahab the harlot </a:t>
            </a:r>
            <a:r>
              <a:rPr lang="en-US" sz="3600" b="1" u="sng" dirty="0"/>
              <a:t>justified by works</a:t>
            </a:r>
            <a:r>
              <a:rPr lang="en-US" sz="3600" dirty="0"/>
              <a:t>, when she had received the messengers, and had </a:t>
            </a:r>
            <a:r>
              <a:rPr lang="en-US" sz="3600" b="1" u="sng" dirty="0">
                <a:solidFill>
                  <a:schemeClr val="accent6">
                    <a:lumMod val="50000"/>
                  </a:schemeClr>
                </a:solidFill>
              </a:rPr>
              <a:t>sent them out another </a:t>
            </a:r>
            <a:r>
              <a:rPr lang="en-US" sz="3600" b="1" u="sng" dirty="0" smtClean="0">
                <a:solidFill>
                  <a:schemeClr val="accent6">
                    <a:lumMod val="50000"/>
                  </a:schemeClr>
                </a:solidFill>
              </a:rPr>
              <a:t>way?</a:t>
            </a:r>
            <a:r>
              <a:rPr lang="en-US" sz="3600" b="1" u="sng" baseline="30000" dirty="0" smtClean="0">
                <a:solidFill>
                  <a:schemeClr val="accent6">
                    <a:lumMod val="50000"/>
                  </a:schemeClr>
                </a:solidFill>
              </a:rPr>
              <a:t>26</a:t>
            </a:r>
            <a:r>
              <a:rPr lang="en-US" sz="3600" baseline="30000" dirty="0"/>
              <a:t> </a:t>
            </a:r>
            <a:r>
              <a:rPr lang="en-US" sz="3600" dirty="0"/>
              <a:t>For as the body without the spirit is dead, so </a:t>
            </a:r>
            <a:r>
              <a:rPr lang="en-US" sz="3600" b="1" u="sng" dirty="0"/>
              <a:t>faith without works is dead also</a:t>
            </a:r>
          </a:p>
          <a:p>
            <a:endParaRPr lang="en-US" dirty="0"/>
          </a:p>
        </p:txBody>
      </p:sp>
    </p:spTree>
    <p:extLst>
      <p:ext uri="{BB962C8B-B14F-4D97-AF65-F5344CB8AC3E}">
        <p14:creationId xmlns:p14="http://schemas.microsoft.com/office/powerpoint/2010/main" val="4089544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a:t>Illustrations given by James:</a:t>
            </a:r>
            <a:br>
              <a:rPr lang="en-US" sz="4800" b="1" dirty="0"/>
            </a:br>
            <a:r>
              <a:rPr lang="en-US" sz="4800" b="1" dirty="0"/>
              <a:t>     Abraham and Rahab</a:t>
            </a:r>
            <a:endParaRPr lang="en-US" sz="4800" dirty="0"/>
          </a:p>
        </p:txBody>
      </p:sp>
    </p:spTree>
    <p:extLst>
      <p:ext uri="{BB962C8B-B14F-4D97-AF65-F5344CB8AC3E}">
        <p14:creationId xmlns:p14="http://schemas.microsoft.com/office/powerpoint/2010/main" val="4193645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858000"/>
          </a:xfrm>
        </p:spPr>
        <p:txBody>
          <a:bodyPr/>
          <a:lstStyle/>
          <a:p>
            <a:r>
              <a:rPr lang="en-US" sz="3600" i="1" u="sng" dirty="0">
                <a:effectLst>
                  <a:outerShdw blurRad="38100" dist="38100" dir="2700000" algn="tl">
                    <a:srgbClr val="000000">
                      <a:alpha val="43137"/>
                    </a:srgbClr>
                  </a:outerShdw>
                </a:effectLst>
              </a:rPr>
              <a:t>You could not find two more different persons!</a:t>
            </a:r>
          </a:p>
          <a:p>
            <a:r>
              <a:rPr lang="en-US" sz="3600" b="1" u="sng" dirty="0"/>
              <a:t>Abraham:   </a:t>
            </a:r>
            <a:r>
              <a:rPr lang="en-US" sz="3600" dirty="0"/>
              <a:t>Abraham was the father of the Jews</a:t>
            </a:r>
            <a:r>
              <a:rPr lang="en-US" sz="3600" dirty="0" smtClean="0"/>
              <a:t>—</a:t>
            </a:r>
          </a:p>
          <a:p>
            <a:r>
              <a:rPr lang="en-US" sz="3600" b="1" u="sng" dirty="0" smtClean="0"/>
              <a:t>Rahab</a:t>
            </a:r>
            <a:r>
              <a:rPr lang="en-US" sz="3600" dirty="0" smtClean="0"/>
              <a:t> was a </a:t>
            </a:r>
            <a:r>
              <a:rPr lang="en-US" sz="3600" dirty="0"/>
              <a:t>Gentile</a:t>
            </a:r>
          </a:p>
          <a:p>
            <a:r>
              <a:rPr lang="en-US" sz="3600" b="1" u="sng" dirty="0"/>
              <a:t>Abraham</a:t>
            </a:r>
            <a:r>
              <a:rPr lang="en-US" sz="3600" dirty="0"/>
              <a:t> was a godly man;  </a:t>
            </a:r>
            <a:endParaRPr lang="en-US" sz="3600" dirty="0" smtClean="0"/>
          </a:p>
          <a:p>
            <a:r>
              <a:rPr lang="en-US" sz="3600" b="1" u="sng" dirty="0" smtClean="0"/>
              <a:t>Rahab</a:t>
            </a:r>
            <a:r>
              <a:rPr lang="en-US" sz="3600" dirty="0" smtClean="0"/>
              <a:t> </a:t>
            </a:r>
            <a:r>
              <a:rPr lang="en-US" sz="3600" dirty="0"/>
              <a:t>had been a sinful woman</a:t>
            </a:r>
            <a:r>
              <a:rPr lang="en-US" sz="3600" dirty="0" smtClean="0"/>
              <a:t>,  </a:t>
            </a:r>
            <a:r>
              <a:rPr lang="en-US" sz="3600" dirty="0"/>
              <a:t>a harlot!</a:t>
            </a:r>
          </a:p>
          <a:p>
            <a:r>
              <a:rPr lang="en-US" sz="3600" b="1" u="sng" dirty="0"/>
              <a:t>Abraham</a:t>
            </a:r>
            <a:r>
              <a:rPr lang="en-US" sz="3600" dirty="0"/>
              <a:t> was the friend of God;  </a:t>
            </a:r>
            <a:endParaRPr lang="en-US" sz="3600" dirty="0" smtClean="0"/>
          </a:p>
          <a:p>
            <a:r>
              <a:rPr lang="en-US" sz="3600" b="1" u="sng" dirty="0" smtClean="0">
                <a:solidFill>
                  <a:schemeClr val="tx1">
                    <a:lumMod val="85000"/>
                    <a:lumOff val="15000"/>
                  </a:schemeClr>
                </a:solidFill>
              </a:rPr>
              <a:t>Rahab</a:t>
            </a:r>
            <a:r>
              <a:rPr lang="en-US" sz="3600" dirty="0" smtClean="0"/>
              <a:t> </a:t>
            </a:r>
            <a:r>
              <a:rPr lang="en-US" sz="3600" dirty="0"/>
              <a:t>had belonged to the </a:t>
            </a:r>
            <a:r>
              <a:rPr lang="en-US" sz="3600" dirty="0" smtClean="0"/>
              <a:t> </a:t>
            </a:r>
            <a:r>
              <a:rPr lang="en-US" sz="3600" dirty="0"/>
              <a:t>enemies of God!  </a:t>
            </a:r>
          </a:p>
          <a:p>
            <a:r>
              <a:rPr lang="en-US" sz="3600" dirty="0"/>
              <a:t>   </a:t>
            </a:r>
            <a:r>
              <a:rPr lang="en-US" sz="3600" b="1" u="sng" dirty="0">
                <a:solidFill>
                  <a:schemeClr val="tx1">
                    <a:lumMod val="85000"/>
                    <a:lumOff val="15000"/>
                  </a:schemeClr>
                </a:solidFill>
              </a:rPr>
              <a:t>What did they have in common?</a:t>
            </a:r>
          </a:p>
          <a:p>
            <a:endParaRPr lang="en-US" dirty="0"/>
          </a:p>
        </p:txBody>
      </p:sp>
    </p:spTree>
    <p:extLst>
      <p:ext uri="{BB962C8B-B14F-4D97-AF65-F5344CB8AC3E}">
        <p14:creationId xmlns:p14="http://schemas.microsoft.com/office/powerpoint/2010/main" val="385145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nodeType="clickEffect">
                                  <p:stCondLst>
                                    <p:cond delay="0"/>
                                  </p:stCondLst>
                                  <p:childTnLst>
                                    <p:set>
                                      <p:cBhvr>
                                        <p:cTn id="49" dur="1" fill="hold">
                                          <p:stCondLst>
                                            <p:cond delay="0"/>
                                          </p:stCondLst>
                                        </p:cTn>
                                        <p:tgtEl>
                                          <p:spTgt spid="3">
                                            <p:txEl>
                                              <p:pRg st="0" end="0"/>
                                            </p:txEl>
                                          </p:spTgt>
                                        </p:tgtEl>
                                        <p:attrNameLst>
                                          <p:attrName>style.visibility</p:attrName>
                                        </p:attrNameLst>
                                      </p:cBhvr>
                                      <p:to>
                                        <p:strVal val="visible"/>
                                      </p:to>
                                    </p:set>
                                    <p:anim calcmode="lin" valueType="num">
                                      <p:cBhvr>
                                        <p:cTn id="50"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52"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5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Saving Faith..</a:t>
            </a:r>
            <a:endParaRPr lang="en-US" sz="6000" b="1" dirty="0"/>
          </a:p>
        </p:txBody>
      </p:sp>
      <p:sp>
        <p:nvSpPr>
          <p:cNvPr id="3" name="Content Placeholder 2"/>
          <p:cNvSpPr>
            <a:spLocks noGrp="1"/>
          </p:cNvSpPr>
          <p:nvPr>
            <p:ph idx="1"/>
          </p:nvPr>
        </p:nvSpPr>
        <p:spPr/>
        <p:txBody>
          <a:bodyPr>
            <a:normAutofit/>
          </a:bodyPr>
          <a:lstStyle/>
          <a:p>
            <a:r>
              <a:rPr lang="en-US" sz="4000" dirty="0" smtClean="0"/>
              <a:t>1.  Abraham demonstrated his </a:t>
            </a:r>
            <a:r>
              <a:rPr lang="en-US" sz="4000" b="1" u="sng" dirty="0" smtClean="0"/>
              <a:t>saving faith </a:t>
            </a:r>
            <a:r>
              <a:rPr lang="en-US" sz="4000" dirty="0" smtClean="0">
                <a:solidFill>
                  <a:srgbClr val="FF0000"/>
                </a:solidFill>
              </a:rPr>
              <a:t>by his works. </a:t>
            </a:r>
            <a:r>
              <a:rPr lang="en-US" sz="4000" dirty="0" smtClean="0"/>
              <a:t>20-24</a:t>
            </a:r>
          </a:p>
          <a:p>
            <a:endParaRPr lang="en-US" sz="4000" dirty="0" smtClean="0"/>
          </a:p>
          <a:p>
            <a:r>
              <a:rPr lang="en-US" sz="4000" dirty="0" smtClean="0"/>
              <a:t>2.  Rahab demonstrated her </a:t>
            </a:r>
            <a:r>
              <a:rPr lang="en-US" sz="4000" b="1" u="sng" dirty="0" smtClean="0"/>
              <a:t>saving faith </a:t>
            </a:r>
            <a:r>
              <a:rPr lang="en-US" sz="4000" dirty="0" smtClean="0">
                <a:solidFill>
                  <a:srgbClr val="FF0000"/>
                </a:solidFill>
              </a:rPr>
              <a:t>by her works  </a:t>
            </a:r>
            <a:r>
              <a:rPr lang="en-US" sz="4000" dirty="0" smtClean="0"/>
              <a:t>25-26</a:t>
            </a:r>
            <a:endParaRPr lang="en-US" sz="4000" dirty="0"/>
          </a:p>
        </p:txBody>
      </p:sp>
    </p:spTree>
    <p:extLst>
      <p:ext uri="{BB962C8B-B14F-4D97-AF65-F5344CB8AC3E}">
        <p14:creationId xmlns:p14="http://schemas.microsoft.com/office/powerpoint/2010/main" val="178986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Autofit/>
          </a:bodyPr>
          <a:lstStyle/>
          <a:p>
            <a:r>
              <a:rPr lang="en-US" sz="4000" b="1" u="sng" dirty="0" smtClean="0"/>
              <a:t>We learn from James:  </a:t>
            </a:r>
          </a:p>
          <a:p>
            <a:r>
              <a:rPr lang="en-US" sz="4000" dirty="0" smtClean="0"/>
              <a:t>Faith without works is a </a:t>
            </a:r>
            <a:r>
              <a:rPr lang="en-US" sz="4000" b="1" u="sng" dirty="0" smtClean="0"/>
              <a:t>DEAD FAITH. </a:t>
            </a:r>
          </a:p>
          <a:p>
            <a:r>
              <a:rPr lang="en-US" sz="4000" dirty="0" smtClean="0"/>
              <a:t>  v. 20  </a:t>
            </a:r>
            <a:r>
              <a:rPr lang="en-US" sz="4000" baseline="30000" dirty="0"/>
              <a:t> </a:t>
            </a:r>
            <a:r>
              <a:rPr lang="en-US" sz="4000" dirty="0"/>
              <a:t>But wilt thou know, O vain man, that faith without works is dead</a:t>
            </a:r>
            <a:r>
              <a:rPr lang="en-US" sz="4000" dirty="0" smtClean="0"/>
              <a:t>?</a:t>
            </a:r>
          </a:p>
          <a:p>
            <a:r>
              <a:rPr lang="en-US" sz="4000" dirty="0"/>
              <a:t> </a:t>
            </a:r>
            <a:r>
              <a:rPr lang="en-US" sz="4000" dirty="0" smtClean="0"/>
              <a:t> v.26 </a:t>
            </a:r>
            <a:r>
              <a:rPr lang="en-US" sz="4000" baseline="30000" dirty="0"/>
              <a:t> </a:t>
            </a:r>
            <a:r>
              <a:rPr lang="en-US" sz="4000" dirty="0"/>
              <a:t>For as the body without the spirit is dead, so faith without works is dead also.</a:t>
            </a:r>
          </a:p>
          <a:p>
            <a:r>
              <a:rPr lang="en-US" sz="4000" dirty="0" smtClean="0"/>
              <a:t>That </a:t>
            </a:r>
            <a:r>
              <a:rPr lang="en-US" sz="4000" b="1" u="sng" dirty="0" smtClean="0"/>
              <a:t>“faith only” </a:t>
            </a:r>
            <a:r>
              <a:rPr lang="en-US" sz="4000" dirty="0" smtClean="0"/>
              <a:t>(the only time this phrase is found in </a:t>
            </a:r>
          </a:p>
          <a:p>
            <a:r>
              <a:rPr lang="en-US" sz="4000" dirty="0" smtClean="0"/>
              <a:t>The Scriptures)  </a:t>
            </a:r>
            <a:r>
              <a:rPr lang="en-US" sz="4000" b="1" u="sng" dirty="0" smtClean="0">
                <a:solidFill>
                  <a:srgbClr val="FF0000"/>
                </a:solidFill>
              </a:rPr>
              <a:t>cannot justify one. </a:t>
            </a:r>
          </a:p>
          <a:p>
            <a:r>
              <a:rPr lang="en-US" sz="4000" dirty="0" smtClean="0"/>
              <a:t>V. 24 </a:t>
            </a:r>
            <a:r>
              <a:rPr lang="en-US" sz="3600" baseline="30000" dirty="0"/>
              <a:t>24 </a:t>
            </a:r>
            <a:r>
              <a:rPr lang="en-US" sz="3600" dirty="0"/>
              <a:t>Ye see then how that by works a man is justified</a:t>
            </a:r>
            <a:r>
              <a:rPr lang="en-US" sz="3600" dirty="0" smtClean="0"/>
              <a:t>,</a:t>
            </a:r>
          </a:p>
          <a:p>
            <a:r>
              <a:rPr lang="en-US" sz="3600" dirty="0" smtClean="0"/>
              <a:t> </a:t>
            </a:r>
            <a:r>
              <a:rPr lang="en-US" sz="3600" b="1" u="sng" dirty="0"/>
              <a:t>and not by faith only.</a:t>
            </a:r>
            <a:endParaRPr lang="en-US" sz="4000" b="1" u="sng" dirty="0" smtClean="0"/>
          </a:p>
          <a:p>
            <a:endParaRPr lang="en-US" sz="4000" dirty="0"/>
          </a:p>
          <a:p>
            <a:r>
              <a:rPr lang="en-US" sz="4000" dirty="0" smtClean="0"/>
              <a:t>That ‘Perfect Faith”  necessitates works.  V. 22</a:t>
            </a:r>
            <a:endParaRPr lang="en-US" sz="4000" dirty="0"/>
          </a:p>
        </p:txBody>
      </p:sp>
    </p:spTree>
    <p:extLst>
      <p:ext uri="{BB962C8B-B14F-4D97-AF65-F5344CB8AC3E}">
        <p14:creationId xmlns:p14="http://schemas.microsoft.com/office/powerpoint/2010/main" val="42617915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00B050"/>
                </a:solidFill>
              </a:rPr>
              <a:t>Conclusion</a:t>
            </a:r>
            <a:endParaRPr lang="en-US" sz="6600" b="1" dirty="0">
              <a:solidFill>
                <a:srgbClr val="00B050"/>
              </a:solidFill>
            </a:endParaRPr>
          </a:p>
        </p:txBody>
      </p:sp>
      <p:sp>
        <p:nvSpPr>
          <p:cNvPr id="3" name="Content Placeholder 2"/>
          <p:cNvSpPr>
            <a:spLocks noGrp="1"/>
          </p:cNvSpPr>
          <p:nvPr>
            <p:ph idx="1"/>
          </p:nvPr>
        </p:nvSpPr>
        <p:spPr/>
        <p:txBody>
          <a:bodyPr>
            <a:noAutofit/>
          </a:bodyPr>
          <a:lstStyle/>
          <a:p>
            <a:r>
              <a:rPr lang="en-US" sz="3600" dirty="0" smtClean="0"/>
              <a:t>1.  Let each Christian examine his or her own heart and Life, and make sure that you posses true saving faith,  Which is a dynamic , demonstrated faith…</a:t>
            </a:r>
            <a:r>
              <a:rPr lang="en-US" sz="3600" dirty="0" err="1" smtClean="0"/>
              <a:t>Mind..Heart..Will</a:t>
            </a:r>
            <a:r>
              <a:rPr lang="en-US" sz="3600" dirty="0" smtClean="0"/>
              <a:t>.!  </a:t>
            </a:r>
          </a:p>
          <a:p>
            <a:pPr marL="0" indent="0">
              <a:buNone/>
            </a:pPr>
            <a:r>
              <a:rPr lang="en-US" sz="3600" dirty="0" smtClean="0"/>
              <a:t>2.  Remember that Satan is a great </a:t>
            </a:r>
            <a:r>
              <a:rPr lang="en-US" sz="3600" dirty="0" err="1" smtClean="0"/>
              <a:t>deceiver..one</a:t>
            </a:r>
            <a:r>
              <a:rPr lang="en-US" sz="3600" dirty="0" smtClean="0"/>
              <a:t> of his devices Is imitation.  “If he can convince a person that counterfeit Faith is true </a:t>
            </a:r>
            <a:r>
              <a:rPr lang="en-US" sz="3600" dirty="0" err="1" smtClean="0"/>
              <a:t>faith..then</a:t>
            </a:r>
            <a:r>
              <a:rPr lang="en-US" sz="3600" dirty="0" smtClean="0"/>
              <a:t> he has that person in his power.</a:t>
            </a:r>
            <a:endParaRPr lang="en-US" sz="3600" dirty="0"/>
          </a:p>
        </p:txBody>
      </p:sp>
    </p:spTree>
    <p:extLst>
      <p:ext uri="{BB962C8B-B14F-4D97-AF65-F5344CB8AC3E}">
        <p14:creationId xmlns:p14="http://schemas.microsoft.com/office/powerpoint/2010/main" val="64596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we need to ask ourselves as </a:t>
            </a:r>
            <a:br>
              <a:rPr lang="en-US" b="1" dirty="0" smtClean="0"/>
            </a:br>
            <a:r>
              <a:rPr lang="en-US" b="1" dirty="0" smtClean="0"/>
              <a:t>we examine our faith</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010416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lstStyle/>
          <a:p>
            <a:r>
              <a:rPr lang="en-US" sz="3600" dirty="0"/>
              <a:t>1.Was there a time when I honestly realized I was a sinner</a:t>
            </a:r>
          </a:p>
          <a:p>
            <a:r>
              <a:rPr lang="en-US" sz="3600" dirty="0"/>
              <a:t>And admitted this to myself and to God</a:t>
            </a:r>
            <a:r>
              <a:rPr lang="en-US" sz="3600" dirty="0" smtClean="0"/>
              <a:t>?</a:t>
            </a:r>
          </a:p>
          <a:p>
            <a:endParaRPr lang="en-US" sz="3600" dirty="0"/>
          </a:p>
          <a:p>
            <a:r>
              <a:rPr lang="en-US" sz="3600" dirty="0"/>
              <a:t>2.Was there a time when my heart stirred me to flee from the</a:t>
            </a:r>
          </a:p>
          <a:p>
            <a:r>
              <a:rPr lang="en-US" sz="3600" dirty="0"/>
              <a:t>Wrath to come?  Have I ever been seriously worked up over </a:t>
            </a:r>
          </a:p>
          <a:p>
            <a:r>
              <a:rPr lang="en-US" sz="3600" dirty="0"/>
              <a:t>My sins</a:t>
            </a:r>
            <a:r>
              <a:rPr lang="en-US" sz="3600" dirty="0" smtClean="0"/>
              <a:t>?</a:t>
            </a:r>
          </a:p>
          <a:p>
            <a:endParaRPr lang="en-US" sz="3600" dirty="0"/>
          </a:p>
          <a:p>
            <a:r>
              <a:rPr lang="en-US" sz="3600" dirty="0"/>
              <a:t>3. Do I truly understand the gospel, that Christ died for MY sins</a:t>
            </a:r>
          </a:p>
          <a:p>
            <a:r>
              <a:rPr lang="en-US" sz="3600" dirty="0"/>
              <a:t>And then rose again?  Do I understand and confess that I </a:t>
            </a:r>
            <a:r>
              <a:rPr lang="en-US" sz="3600" dirty="0" smtClean="0"/>
              <a:t>cannot Save </a:t>
            </a:r>
            <a:r>
              <a:rPr lang="en-US" sz="3600" dirty="0"/>
              <a:t>myself?</a:t>
            </a:r>
          </a:p>
          <a:p>
            <a:endParaRPr lang="en-US" dirty="0"/>
          </a:p>
        </p:txBody>
      </p:sp>
    </p:spTree>
    <p:extLst>
      <p:ext uri="{BB962C8B-B14F-4D97-AF65-F5344CB8AC3E}">
        <p14:creationId xmlns:p14="http://schemas.microsoft.com/office/powerpoint/2010/main" val="194904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7" end="7"/>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dirty="0" smtClean="0"/>
              <a:t>#1</a:t>
            </a:r>
            <a:endParaRPr lang="en-US" sz="8800" b="1" dirty="0"/>
          </a:p>
        </p:txBody>
      </p:sp>
      <p:sp>
        <p:nvSpPr>
          <p:cNvPr id="3" name="Content Placeholder 2"/>
          <p:cNvSpPr>
            <a:spLocks noGrp="1"/>
          </p:cNvSpPr>
          <p:nvPr>
            <p:ph idx="1"/>
          </p:nvPr>
        </p:nvSpPr>
        <p:spPr/>
        <p:txBody>
          <a:bodyPr>
            <a:normAutofit/>
          </a:bodyPr>
          <a:lstStyle/>
          <a:p>
            <a:r>
              <a:rPr lang="en-US" sz="6000" b="1" u="sng" dirty="0" smtClean="0">
                <a:solidFill>
                  <a:srgbClr val="FF0000"/>
                </a:solidFill>
                <a:effectLst>
                  <a:outerShdw blurRad="38100" dist="38100" dir="2700000" algn="tl">
                    <a:srgbClr val="000000">
                      <a:alpha val="43137"/>
                    </a:srgbClr>
                  </a:outerShdw>
                </a:effectLst>
              </a:rPr>
              <a:t>DEAD FAITH    James 2:14-17</a:t>
            </a:r>
            <a:endParaRPr lang="en-US" sz="6000" b="1"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9570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10" y="83126"/>
            <a:ext cx="12088090" cy="6774873"/>
          </a:xfrm>
        </p:spPr>
        <p:txBody>
          <a:bodyPr>
            <a:normAutofit/>
          </a:bodyPr>
          <a:lstStyle/>
          <a:p>
            <a:r>
              <a:rPr lang="en-US" sz="3600" dirty="0" smtClean="0"/>
              <a:t>4.  Did I sincerely repent of my sins, making the decision</a:t>
            </a:r>
          </a:p>
          <a:p>
            <a:r>
              <a:rPr lang="en-US" sz="3600" dirty="0" smtClean="0"/>
              <a:t>To turn from them?  Do I now hate sin and fear God?  Or </a:t>
            </a:r>
          </a:p>
          <a:p>
            <a:r>
              <a:rPr lang="en-US" sz="3600" dirty="0" smtClean="0"/>
              <a:t>Do I secretly love sin and want to enjoy it?  </a:t>
            </a:r>
          </a:p>
          <a:p>
            <a:endParaRPr lang="en-US" sz="3600" dirty="0" smtClean="0"/>
          </a:p>
          <a:p>
            <a:r>
              <a:rPr lang="en-US" sz="3600" dirty="0" smtClean="0"/>
              <a:t>5. Have I trusted Christ and Him alone for my salvation</a:t>
            </a:r>
          </a:p>
          <a:p>
            <a:r>
              <a:rPr lang="en-US" sz="3600" dirty="0"/>
              <a:t>b</a:t>
            </a:r>
            <a:r>
              <a:rPr lang="en-US" sz="3600" dirty="0" smtClean="0"/>
              <a:t>y responding to the commands  He has given?   Have I confessed My faith in Christ and then been baptized for the remission of My sins as He and His apostles commanded?</a:t>
            </a:r>
            <a:endParaRPr lang="en-US" sz="3600" dirty="0"/>
          </a:p>
        </p:txBody>
      </p:sp>
    </p:spTree>
    <p:extLst>
      <p:ext uri="{BB962C8B-B14F-4D97-AF65-F5344CB8AC3E}">
        <p14:creationId xmlns:p14="http://schemas.microsoft.com/office/powerpoint/2010/main" val="104417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2011891" cy="6858000"/>
          </a:xfrm>
        </p:spPr>
        <p:txBody>
          <a:bodyPr>
            <a:normAutofit/>
          </a:bodyPr>
          <a:lstStyle/>
          <a:p>
            <a:r>
              <a:rPr lang="en-US" sz="3600" dirty="0" smtClean="0"/>
              <a:t>6.  Has there been a </a:t>
            </a:r>
            <a:r>
              <a:rPr lang="en-US" sz="3600" b="1" u="sng" dirty="0" smtClean="0"/>
              <a:t>change in my life</a:t>
            </a:r>
            <a:r>
              <a:rPr lang="en-US" sz="3600" dirty="0" smtClean="0"/>
              <a:t>?  Do I maintain</a:t>
            </a:r>
          </a:p>
          <a:p>
            <a:r>
              <a:rPr lang="en-US" sz="3600" dirty="0" smtClean="0"/>
              <a:t>Good works, or are my good works occasional and weak?</a:t>
            </a:r>
          </a:p>
          <a:p>
            <a:r>
              <a:rPr lang="en-US" sz="3600" dirty="0" smtClean="0"/>
              <a:t>Do I seek to grow in the things of the Lord?  Can others</a:t>
            </a:r>
          </a:p>
          <a:p>
            <a:r>
              <a:rPr lang="en-US" sz="3600" dirty="0" smtClean="0"/>
              <a:t>Tell that I have been with Jesus?  </a:t>
            </a:r>
          </a:p>
          <a:p>
            <a:endParaRPr lang="en-US" sz="3600" dirty="0" smtClean="0"/>
          </a:p>
          <a:p>
            <a:r>
              <a:rPr lang="en-US" sz="3600" dirty="0" smtClean="0"/>
              <a:t>7.  Do I have a desire to share Christ with others?  Or am I</a:t>
            </a:r>
          </a:p>
          <a:p>
            <a:r>
              <a:rPr lang="en-US" sz="3600" dirty="0" smtClean="0"/>
              <a:t>Ashamed of Him?</a:t>
            </a:r>
          </a:p>
          <a:p>
            <a:endParaRPr lang="en-US" sz="3600" dirty="0" smtClean="0"/>
          </a:p>
          <a:p>
            <a:r>
              <a:rPr lang="en-US" sz="3600" dirty="0" smtClean="0"/>
              <a:t>8. Do I  enjoy the fellowship of God’s people?  Is worship a </a:t>
            </a:r>
          </a:p>
          <a:p>
            <a:r>
              <a:rPr lang="en-US" sz="3600" dirty="0" smtClean="0"/>
              <a:t>Delight to me?</a:t>
            </a:r>
            <a:endParaRPr lang="en-US" sz="3600" dirty="0"/>
          </a:p>
        </p:txBody>
      </p:sp>
    </p:spTree>
    <p:extLst>
      <p:ext uri="{BB962C8B-B14F-4D97-AF65-F5344CB8AC3E}">
        <p14:creationId xmlns:p14="http://schemas.microsoft.com/office/powerpoint/2010/main" val="417316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wipe(down)">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6" y="0"/>
            <a:ext cx="12004964" cy="6858000"/>
          </a:xfrm>
        </p:spPr>
        <p:txBody>
          <a:bodyPr>
            <a:normAutofit/>
          </a:bodyPr>
          <a:lstStyle/>
          <a:p>
            <a:r>
              <a:rPr lang="en-US" sz="3600" dirty="0" smtClean="0"/>
              <a:t>9.  Am I ready for the Lord’s return?  Or will I be ashamed when He comes for me?</a:t>
            </a:r>
          </a:p>
          <a:p>
            <a:endParaRPr lang="en-US" sz="3600" dirty="0" smtClean="0"/>
          </a:p>
          <a:p>
            <a:r>
              <a:rPr lang="en-US" sz="3600" dirty="0" smtClean="0"/>
              <a:t>10. To be sure, not every Christian has the same degree of faith; Those who have had more time to grow should be stronger In the faith.</a:t>
            </a:r>
          </a:p>
          <a:p>
            <a:endParaRPr lang="en-US" sz="3600" dirty="0" smtClean="0"/>
          </a:p>
          <a:p>
            <a:r>
              <a:rPr lang="en-US" sz="3600" dirty="0" smtClean="0"/>
              <a:t>11. A  spiritual inventory can assist</a:t>
            </a:r>
          </a:p>
          <a:p>
            <a:r>
              <a:rPr lang="en-US" sz="3600" dirty="0" smtClean="0"/>
              <a:t>A person in determining his or her true standing before God.</a:t>
            </a:r>
            <a:endParaRPr lang="en-US" sz="3600" dirty="0"/>
          </a:p>
        </p:txBody>
      </p:sp>
    </p:spTree>
    <p:extLst>
      <p:ext uri="{BB962C8B-B14F-4D97-AF65-F5344CB8AC3E}">
        <p14:creationId xmlns:p14="http://schemas.microsoft.com/office/powerpoint/2010/main" val="166669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4" end="4"/>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May our prayer be similar to that of the </a:t>
            </a:r>
            <a:br>
              <a:rPr lang="en-US" b="1" dirty="0" smtClean="0">
                <a:solidFill>
                  <a:srgbClr val="FF0000"/>
                </a:solidFill>
              </a:rPr>
            </a:br>
            <a:r>
              <a:rPr lang="en-US" b="1" dirty="0" smtClean="0">
                <a:solidFill>
                  <a:srgbClr val="FF0000"/>
                </a:solidFill>
              </a:rPr>
              <a:t>Psalmist’s   Psalms 139:23-24  </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sz="3600" dirty="0" smtClean="0"/>
              <a:t>Search</a:t>
            </a:r>
            <a:r>
              <a:rPr lang="en-US" sz="4400" dirty="0" smtClean="0">
                <a:solidFill>
                  <a:schemeClr val="accent6">
                    <a:lumMod val="50000"/>
                  </a:schemeClr>
                </a:solidFill>
              </a:rPr>
              <a:t> </a:t>
            </a:r>
            <a:r>
              <a:rPr lang="en-US" sz="4400" u="sng" dirty="0" smtClean="0">
                <a:solidFill>
                  <a:schemeClr val="accent6">
                    <a:lumMod val="50000"/>
                  </a:schemeClr>
                </a:solidFill>
              </a:rPr>
              <a:t>me</a:t>
            </a:r>
            <a:r>
              <a:rPr lang="en-US" sz="3600" dirty="0" smtClean="0"/>
              <a:t>, O God, and know </a:t>
            </a:r>
            <a:r>
              <a:rPr lang="en-US" sz="4400" b="1" u="sng" dirty="0" smtClean="0"/>
              <a:t>my</a:t>
            </a:r>
            <a:r>
              <a:rPr lang="en-US" sz="3600" dirty="0" smtClean="0"/>
              <a:t> heart;</a:t>
            </a:r>
          </a:p>
          <a:p>
            <a:r>
              <a:rPr lang="en-US" sz="3600" dirty="0"/>
              <a:t> </a:t>
            </a:r>
            <a:r>
              <a:rPr lang="en-US" sz="3600" dirty="0" smtClean="0"/>
              <a:t> try </a:t>
            </a:r>
            <a:r>
              <a:rPr lang="en-US" sz="3600" b="1" u="sng" dirty="0" smtClean="0">
                <a:solidFill>
                  <a:schemeClr val="accent6">
                    <a:lumMod val="50000"/>
                  </a:schemeClr>
                </a:solidFill>
              </a:rPr>
              <a:t>me</a:t>
            </a:r>
            <a:r>
              <a:rPr lang="en-US" sz="3600" dirty="0" smtClean="0"/>
              <a:t> and know </a:t>
            </a:r>
            <a:r>
              <a:rPr lang="en-US" sz="3600" b="1" u="sng" dirty="0" smtClean="0"/>
              <a:t>my</a:t>
            </a:r>
            <a:r>
              <a:rPr lang="en-US" sz="3600" dirty="0" smtClean="0"/>
              <a:t>  thoughts   ..(anxieties);</a:t>
            </a:r>
          </a:p>
          <a:p>
            <a:r>
              <a:rPr lang="en-US" sz="3600" dirty="0" smtClean="0"/>
              <a:t>And see if there be any wicked way in </a:t>
            </a:r>
            <a:r>
              <a:rPr lang="en-US" sz="3600" b="1" u="sng" dirty="0" smtClean="0"/>
              <a:t>me</a:t>
            </a:r>
            <a:r>
              <a:rPr lang="en-US" sz="3600" dirty="0" smtClean="0"/>
              <a:t>,</a:t>
            </a:r>
          </a:p>
          <a:p>
            <a:r>
              <a:rPr lang="en-US" sz="3600" dirty="0"/>
              <a:t> </a:t>
            </a:r>
            <a:r>
              <a:rPr lang="en-US" sz="3600" dirty="0" smtClean="0"/>
              <a:t> and lead </a:t>
            </a:r>
            <a:r>
              <a:rPr lang="en-US" sz="3600" b="1" u="sng" dirty="0" smtClean="0"/>
              <a:t>me</a:t>
            </a:r>
            <a:r>
              <a:rPr lang="en-US" sz="3600" dirty="0" smtClean="0"/>
              <a:t> in the way everlasting.  Palms 139:23-24</a:t>
            </a:r>
            <a:endParaRPr lang="en-US" sz="3600" dirty="0"/>
          </a:p>
        </p:txBody>
      </p:sp>
    </p:spTree>
    <p:extLst>
      <p:ext uri="{BB962C8B-B14F-4D97-AF65-F5344CB8AC3E}">
        <p14:creationId xmlns:p14="http://schemas.microsoft.com/office/powerpoint/2010/main" val="3039671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043063" cy="6858000"/>
          </a:xfrm>
        </p:spPr>
        <p:txBody>
          <a:bodyPr>
            <a:normAutofit fontScale="92500"/>
          </a:bodyPr>
          <a:lstStyle/>
          <a:p>
            <a:r>
              <a:rPr lang="en-US" sz="4400" b="1" u="sng" dirty="0"/>
              <a:t>Dead Faith:   James </a:t>
            </a:r>
            <a:r>
              <a:rPr lang="en-US" sz="4400" b="1" u="sng" dirty="0" smtClean="0"/>
              <a:t> 2: 14-17</a:t>
            </a:r>
          </a:p>
          <a:p>
            <a:r>
              <a:rPr lang="en-US" sz="4400" b="1" u="sng" dirty="0"/>
              <a:t> </a:t>
            </a:r>
            <a:r>
              <a:rPr lang="en-US" sz="4400" baseline="30000" dirty="0"/>
              <a:t>14 </a:t>
            </a:r>
            <a:r>
              <a:rPr lang="en-US" sz="4400" dirty="0"/>
              <a:t>What doth it profit, my brethren, though a man say he hath faith, and have not works? </a:t>
            </a:r>
            <a:r>
              <a:rPr lang="en-US" sz="4400" b="1" u="sng" dirty="0"/>
              <a:t>can faith save him?</a:t>
            </a:r>
          </a:p>
          <a:p>
            <a:r>
              <a:rPr lang="en-US" sz="4400" baseline="30000" dirty="0"/>
              <a:t>15 </a:t>
            </a:r>
            <a:r>
              <a:rPr lang="en-US" sz="4400" dirty="0"/>
              <a:t>If a brother or sister be naked, and destitute of daily food,</a:t>
            </a:r>
          </a:p>
          <a:p>
            <a:r>
              <a:rPr lang="en-US" sz="4400" baseline="30000" dirty="0"/>
              <a:t>16 </a:t>
            </a:r>
            <a:r>
              <a:rPr lang="en-US" sz="4400" dirty="0"/>
              <a:t>And one of you say unto them, Depart in peace, be ye warmed and filled; notwithstanding ye give them not those things which are needful to the body;</a:t>
            </a:r>
            <a:r>
              <a:rPr lang="en-US" sz="4400" b="1" u="sng" dirty="0"/>
              <a:t> what doth it profit</a:t>
            </a:r>
            <a:r>
              <a:rPr lang="en-US" sz="4400" dirty="0"/>
              <a:t>?</a:t>
            </a:r>
          </a:p>
          <a:p>
            <a:r>
              <a:rPr lang="en-US" sz="4400" baseline="30000" dirty="0"/>
              <a:t>17 </a:t>
            </a:r>
            <a:r>
              <a:rPr lang="en-US" sz="4400" dirty="0"/>
              <a:t>Even so faith, if it hath not works, </a:t>
            </a:r>
            <a:r>
              <a:rPr lang="en-US" sz="4400" b="1" u="sng" dirty="0"/>
              <a:t>is dead</a:t>
            </a:r>
            <a:r>
              <a:rPr lang="en-US" sz="4400" dirty="0"/>
              <a:t>, being alone</a:t>
            </a:r>
            <a:r>
              <a:rPr lang="en-US" sz="4400" dirty="0" smtClean="0"/>
              <a:t>.  (being alone!!!!!)</a:t>
            </a:r>
            <a:endParaRPr lang="en-US" sz="4400" dirty="0"/>
          </a:p>
          <a:p>
            <a:endParaRPr lang="en-US" sz="4400" dirty="0"/>
          </a:p>
        </p:txBody>
      </p:sp>
    </p:spTree>
    <p:extLst>
      <p:ext uri="{BB962C8B-B14F-4D97-AF65-F5344CB8AC3E}">
        <p14:creationId xmlns:p14="http://schemas.microsoft.com/office/powerpoint/2010/main" val="369901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Dead Faith:   James  2:14-17</a:t>
            </a:r>
            <a:endParaRPr lang="en-US" b="1" u="sng" dirty="0"/>
          </a:p>
        </p:txBody>
      </p:sp>
      <p:sp>
        <p:nvSpPr>
          <p:cNvPr id="3" name="Content Placeholder 2"/>
          <p:cNvSpPr>
            <a:spLocks noGrp="1"/>
          </p:cNvSpPr>
          <p:nvPr>
            <p:ph idx="1"/>
          </p:nvPr>
        </p:nvSpPr>
        <p:spPr>
          <a:xfrm>
            <a:off x="90054" y="1298864"/>
            <a:ext cx="12101945" cy="5455227"/>
          </a:xfrm>
        </p:spPr>
        <p:txBody>
          <a:bodyPr>
            <a:normAutofit fontScale="92500"/>
          </a:bodyPr>
          <a:lstStyle/>
          <a:p>
            <a:r>
              <a:rPr lang="en-US" sz="3600" b="1" dirty="0" smtClean="0">
                <a:solidFill>
                  <a:schemeClr val="accent5">
                    <a:lumMod val="75000"/>
                  </a:schemeClr>
                </a:solidFill>
              </a:rPr>
              <a:t>Substitutes words for deeds </a:t>
            </a:r>
          </a:p>
          <a:p>
            <a:r>
              <a:rPr lang="en-US" sz="3600" dirty="0"/>
              <a:t> </a:t>
            </a:r>
            <a:r>
              <a:rPr lang="en-US" sz="3600" dirty="0" smtClean="0"/>
              <a:t> a)Some folks know the correct vocabulary for prayer and sound</a:t>
            </a:r>
          </a:p>
          <a:p>
            <a:r>
              <a:rPr lang="en-US" sz="3600" dirty="0" smtClean="0"/>
              <a:t>Doctrine</a:t>
            </a:r>
          </a:p>
          <a:p>
            <a:endParaRPr lang="en-US" sz="3600" dirty="0" smtClean="0"/>
          </a:p>
          <a:p>
            <a:r>
              <a:rPr lang="en-US" sz="3600" dirty="0"/>
              <a:t> </a:t>
            </a:r>
            <a:r>
              <a:rPr lang="en-US" sz="3600" dirty="0" smtClean="0"/>
              <a:t> b)Some Can quote the right verses from the Bible</a:t>
            </a:r>
          </a:p>
          <a:p>
            <a:endParaRPr lang="en-US" sz="3600" dirty="0" smtClean="0"/>
          </a:p>
          <a:p>
            <a:r>
              <a:rPr lang="en-US" sz="3600" dirty="0"/>
              <a:t> </a:t>
            </a:r>
            <a:r>
              <a:rPr lang="en-US" sz="3600" dirty="0" smtClean="0"/>
              <a:t> c)Their walk ,however, does not measure up to their talk.</a:t>
            </a:r>
          </a:p>
          <a:p>
            <a:endParaRPr lang="en-US" sz="3600" dirty="0" smtClean="0"/>
          </a:p>
          <a:p>
            <a:r>
              <a:rPr lang="en-US" sz="3600" dirty="0"/>
              <a:t> </a:t>
            </a:r>
            <a:r>
              <a:rPr lang="en-US" sz="3600" dirty="0" smtClean="0"/>
              <a:t> d)</a:t>
            </a:r>
            <a:r>
              <a:rPr lang="en-US" sz="3600" dirty="0" err="1" smtClean="0"/>
              <a:t>Their’s</a:t>
            </a:r>
            <a:r>
              <a:rPr lang="en-US" sz="3600" dirty="0" smtClean="0"/>
              <a:t> is Only an </a:t>
            </a:r>
            <a:r>
              <a:rPr lang="en-US" sz="3600" dirty="0" err="1" smtClean="0"/>
              <a:t>intellectural</a:t>
            </a:r>
            <a:r>
              <a:rPr lang="en-US" sz="3600" dirty="0" smtClean="0"/>
              <a:t> faith.</a:t>
            </a:r>
            <a:endParaRPr lang="en-US" sz="3600" dirty="0"/>
          </a:p>
        </p:txBody>
      </p:sp>
    </p:spTree>
    <p:extLst>
      <p:ext uri="{BB962C8B-B14F-4D97-AF65-F5344CB8AC3E}">
        <p14:creationId xmlns:p14="http://schemas.microsoft.com/office/powerpoint/2010/main" val="28623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1" end="1"/>
                                            </p:txEl>
                                          </p:spTgt>
                                        </p:tgtEl>
                                      </p:cBhvr>
                                    </p:animEffect>
                                  </p:childTnLst>
                                </p:cTn>
                              </p:par>
                              <p:par>
                                <p:cTn id="16" presetID="31"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heel(1)">
                                      <p:cBhvr>
                                        <p:cTn id="34" dur="2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19" y="0"/>
            <a:ext cx="10515600" cy="1325563"/>
          </a:xfrm>
        </p:spPr>
        <p:txBody>
          <a:bodyPr/>
          <a:lstStyle/>
          <a:p>
            <a:r>
              <a:rPr lang="en-US" b="1" u="sng" dirty="0" smtClean="0">
                <a:solidFill>
                  <a:srgbClr val="FF0000"/>
                </a:solidFill>
                <a:effectLst>
                  <a:outerShdw blurRad="38100" dist="38100" dir="2700000" algn="tl">
                    <a:srgbClr val="000000">
                      <a:alpha val="43137"/>
                    </a:srgbClr>
                  </a:outerShdw>
                </a:effectLst>
              </a:rPr>
              <a:t>Can Dead Faith Save us?   NO</a:t>
            </a:r>
            <a:endParaRPr lang="en-US"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3519" y="1122218"/>
            <a:ext cx="11991108" cy="5735781"/>
          </a:xfrm>
        </p:spPr>
        <p:txBody>
          <a:bodyPr>
            <a:noAutofit/>
          </a:bodyPr>
          <a:lstStyle/>
          <a:p>
            <a:pPr marL="0" indent="0">
              <a:buNone/>
            </a:pPr>
            <a:r>
              <a:rPr lang="en-US" sz="3600" b="1" u="sng" dirty="0" smtClean="0">
                <a:solidFill>
                  <a:schemeClr val="accent1"/>
                </a:solidFill>
              </a:rPr>
              <a:t>Listen to James:  </a:t>
            </a:r>
          </a:p>
          <a:p>
            <a:r>
              <a:rPr lang="en-US" sz="3600" dirty="0" smtClean="0"/>
              <a:t>James 2:17</a:t>
            </a:r>
            <a:r>
              <a:rPr lang="en-US" sz="3600" baseline="30000" dirty="0"/>
              <a:t>17 </a:t>
            </a:r>
            <a:r>
              <a:rPr lang="en-US" sz="3600" dirty="0"/>
              <a:t>Even so faith, if it hath not works, is dead, being alone.</a:t>
            </a:r>
            <a:endParaRPr lang="en-US" sz="3600" dirty="0" smtClean="0"/>
          </a:p>
          <a:p>
            <a:r>
              <a:rPr lang="en-US" sz="3600" dirty="0" smtClean="0"/>
              <a:t>James 2: 20 </a:t>
            </a:r>
            <a:r>
              <a:rPr lang="en-US" sz="3600" baseline="30000" dirty="0"/>
              <a:t>20 </a:t>
            </a:r>
            <a:r>
              <a:rPr lang="en-US" sz="3600" dirty="0"/>
              <a:t>But wilt thou know, O vain man, that faith without works is dead?</a:t>
            </a:r>
            <a:endParaRPr lang="en-US" sz="3600" dirty="0" smtClean="0"/>
          </a:p>
          <a:p>
            <a:r>
              <a:rPr lang="en-US" sz="3600" dirty="0" smtClean="0"/>
              <a:t>James 2:26  </a:t>
            </a:r>
            <a:r>
              <a:rPr lang="en-US" sz="3600" baseline="30000" dirty="0"/>
              <a:t>6 </a:t>
            </a:r>
            <a:r>
              <a:rPr lang="en-US" sz="3600" dirty="0"/>
              <a:t>For as the body without the spirit is dead, so faith without works is dead also</a:t>
            </a:r>
            <a:endParaRPr lang="en-US" sz="3600" dirty="0" smtClean="0"/>
          </a:p>
          <a:p>
            <a:pPr marL="0" indent="0">
              <a:buNone/>
            </a:pPr>
            <a:r>
              <a:rPr lang="en-US" sz="3600" dirty="0"/>
              <a:t> </a:t>
            </a:r>
            <a:r>
              <a:rPr lang="en-US" sz="3600" dirty="0" smtClean="0"/>
              <a:t>      Any faith that does not  result in </a:t>
            </a:r>
            <a:r>
              <a:rPr lang="en-US" sz="3600" b="1" u="sng" dirty="0" smtClean="0"/>
              <a:t>a changed life </a:t>
            </a:r>
            <a:r>
              <a:rPr lang="en-US" sz="3600" dirty="0" smtClean="0"/>
              <a:t>and engager</a:t>
            </a:r>
          </a:p>
          <a:p>
            <a:r>
              <a:rPr lang="en-US" sz="3600" dirty="0"/>
              <a:t>i</a:t>
            </a:r>
            <a:r>
              <a:rPr lang="en-US" sz="3600" dirty="0" smtClean="0"/>
              <a:t>n good works is a false declaration:  </a:t>
            </a:r>
            <a:r>
              <a:rPr lang="en-US" sz="3600" b="1" i="1" u="sng" dirty="0" smtClean="0"/>
              <a:t>A Dead Faith</a:t>
            </a:r>
            <a:endParaRPr lang="en-US" sz="3600" b="1" i="1" u="sng" dirty="0"/>
          </a:p>
        </p:txBody>
      </p:sp>
    </p:spTree>
    <p:extLst>
      <p:ext uri="{BB962C8B-B14F-4D97-AF65-F5344CB8AC3E}">
        <p14:creationId xmlns:p14="http://schemas.microsoft.com/office/powerpoint/2010/main" val="352855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i="1" dirty="0" smtClean="0"/>
              <a:t>Dead faith is counterfeit faith and lulls the person</a:t>
            </a:r>
          </a:p>
          <a:p>
            <a:r>
              <a:rPr lang="en-US" sz="3600" i="1" dirty="0" smtClean="0"/>
              <a:t>Into a false confidence of eternal life.  </a:t>
            </a:r>
          </a:p>
          <a:p>
            <a:endParaRPr lang="en-US" sz="3600" dirty="0"/>
          </a:p>
          <a:p>
            <a:r>
              <a:rPr lang="en-US" sz="3600" dirty="0" smtClean="0"/>
              <a:t>Do we have this kind of faith?   </a:t>
            </a:r>
            <a:r>
              <a:rPr lang="en-US" sz="3600" b="1" u="sng" dirty="0" smtClean="0"/>
              <a:t>A Dead Faith?</a:t>
            </a:r>
          </a:p>
          <a:p>
            <a:r>
              <a:rPr lang="en-US" sz="3600" dirty="0"/>
              <a:t> </a:t>
            </a:r>
            <a:r>
              <a:rPr lang="en-US" sz="3600" dirty="0" smtClean="0"/>
              <a:t>   </a:t>
            </a:r>
          </a:p>
          <a:p>
            <a:r>
              <a:rPr lang="en-US" sz="3600" dirty="0" smtClean="0"/>
              <a:t> </a:t>
            </a:r>
            <a:r>
              <a:rPr lang="en-US" sz="3600" b="1" dirty="0" smtClean="0">
                <a:solidFill>
                  <a:srgbClr val="7030A0"/>
                </a:solidFill>
              </a:rPr>
              <a:t> We do, if our </a:t>
            </a:r>
            <a:r>
              <a:rPr lang="en-US" sz="3600" b="1" u="sng" dirty="0" smtClean="0">
                <a:solidFill>
                  <a:srgbClr val="7030A0"/>
                </a:solidFill>
              </a:rPr>
              <a:t>walk </a:t>
            </a:r>
            <a:r>
              <a:rPr lang="en-US" sz="3600" b="1" dirty="0" smtClean="0">
                <a:solidFill>
                  <a:srgbClr val="7030A0"/>
                </a:solidFill>
              </a:rPr>
              <a:t>does not measure up to our </a:t>
            </a:r>
            <a:r>
              <a:rPr lang="en-US" sz="3600" b="1" u="sng" dirty="0" smtClean="0">
                <a:solidFill>
                  <a:schemeClr val="accent6">
                    <a:lumMod val="50000"/>
                  </a:schemeClr>
                </a:solidFill>
              </a:rPr>
              <a:t>talk!</a:t>
            </a:r>
          </a:p>
          <a:p>
            <a:r>
              <a:rPr lang="en-US" sz="3600" dirty="0"/>
              <a:t> </a:t>
            </a:r>
            <a:endParaRPr lang="en-US" sz="3600" dirty="0" smtClean="0"/>
          </a:p>
          <a:p>
            <a:r>
              <a:rPr lang="en-US" sz="3600" dirty="0"/>
              <a:t> </a:t>
            </a:r>
            <a:r>
              <a:rPr lang="en-US" sz="3600" dirty="0" smtClean="0"/>
              <a:t> </a:t>
            </a:r>
            <a:r>
              <a:rPr lang="en-US" sz="3600" b="1" dirty="0" smtClean="0">
                <a:solidFill>
                  <a:srgbClr val="7030A0"/>
                </a:solidFill>
              </a:rPr>
              <a:t>We do, if our </a:t>
            </a:r>
            <a:r>
              <a:rPr lang="en-US" sz="3600" b="1" u="sng" dirty="0" smtClean="0">
                <a:solidFill>
                  <a:srgbClr val="7030A0"/>
                </a:solidFill>
              </a:rPr>
              <a:t>works</a:t>
            </a:r>
            <a:r>
              <a:rPr lang="en-US" sz="3600" b="1" dirty="0" smtClean="0">
                <a:solidFill>
                  <a:srgbClr val="7030A0"/>
                </a:solidFill>
              </a:rPr>
              <a:t> do not measure up to our </a:t>
            </a:r>
            <a:r>
              <a:rPr lang="en-US" sz="3600" b="1" u="sng" dirty="0" smtClean="0">
                <a:solidFill>
                  <a:schemeClr val="accent6">
                    <a:lumMod val="50000"/>
                  </a:schemeClr>
                </a:solidFill>
              </a:rPr>
              <a:t>words!</a:t>
            </a:r>
            <a:endParaRPr lang="en-US" sz="3600" b="1" u="sng" dirty="0">
              <a:solidFill>
                <a:schemeClr val="accent6">
                  <a:lumMod val="50000"/>
                </a:schemeClr>
              </a:solidFill>
            </a:endParaRPr>
          </a:p>
        </p:txBody>
      </p:sp>
    </p:spTree>
    <p:extLst>
      <p:ext uri="{BB962C8B-B14F-4D97-AF65-F5344CB8AC3E}">
        <p14:creationId xmlns:p14="http://schemas.microsoft.com/office/powerpoint/2010/main" val="260280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 calcmode="lin" valueType="num">
                                      <p:cBhvr>
                                        <p:cTn id="2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6" end="6"/>
                                            </p:txEl>
                                          </p:spTgt>
                                        </p:tgtEl>
                                      </p:cBhvr>
                                    </p:animEffect>
                                  </p:childTnLst>
                                </p:cTn>
                              </p:par>
                              <p:par>
                                <p:cTn id="24" presetID="31"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 calcmode="lin" valueType="num">
                                      <p:cBhvr>
                                        <p:cTn id="2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0"/>
            <a:ext cx="12077700" cy="6858000"/>
          </a:xfrm>
        </p:spPr>
        <p:txBody>
          <a:bodyPr>
            <a:normAutofit/>
          </a:bodyPr>
          <a:lstStyle/>
          <a:p>
            <a:r>
              <a:rPr lang="en-US" sz="3600" dirty="0" smtClean="0"/>
              <a:t>Warren </a:t>
            </a:r>
            <a:r>
              <a:rPr lang="en-US" sz="3600" dirty="0" err="1" smtClean="0"/>
              <a:t>Wiersbe</a:t>
            </a:r>
            <a:r>
              <a:rPr lang="en-US" sz="3600" dirty="0" smtClean="0"/>
              <a:t> said:  Beware of </a:t>
            </a:r>
            <a:r>
              <a:rPr lang="en-US" sz="3600" dirty="0" err="1" smtClean="0"/>
              <a:t>Intellectural</a:t>
            </a:r>
            <a:r>
              <a:rPr lang="en-US" sz="3600" dirty="0" smtClean="0"/>
              <a:t> faith:</a:t>
            </a:r>
          </a:p>
          <a:p>
            <a:endParaRPr lang="en-US" sz="3600" dirty="0"/>
          </a:p>
          <a:p>
            <a:r>
              <a:rPr lang="en-US" sz="3600" dirty="0" smtClean="0"/>
              <a:t>No man come to Christ by faith and remain the same,</a:t>
            </a:r>
          </a:p>
          <a:p>
            <a:r>
              <a:rPr lang="en-US" sz="3600" dirty="0"/>
              <a:t>a</a:t>
            </a:r>
            <a:r>
              <a:rPr lang="en-US" sz="3600" dirty="0" smtClean="0"/>
              <a:t>nymore than if he came into contact with a 220 volt wire and remain the same.” </a:t>
            </a:r>
          </a:p>
          <a:p>
            <a:r>
              <a:rPr lang="en-US" sz="3600" dirty="0" smtClean="0"/>
              <a:t> </a:t>
            </a:r>
          </a:p>
          <a:p>
            <a:r>
              <a:rPr lang="en-US" sz="3600" dirty="0" smtClean="0"/>
              <a:t> I John 5:12  </a:t>
            </a:r>
            <a:r>
              <a:rPr lang="en-US" sz="3600" baseline="30000" dirty="0" smtClean="0"/>
              <a:t>12</a:t>
            </a:r>
            <a:r>
              <a:rPr lang="en-US" sz="3600" baseline="30000" dirty="0"/>
              <a:t> </a:t>
            </a:r>
            <a:r>
              <a:rPr lang="en-US" sz="3600" dirty="0"/>
              <a:t>He that hath the Son </a:t>
            </a:r>
            <a:r>
              <a:rPr lang="en-US" sz="3600" b="1" u="sng" dirty="0"/>
              <a:t>hath life; </a:t>
            </a:r>
            <a:r>
              <a:rPr lang="en-US" sz="3600" dirty="0"/>
              <a:t>and he that hath not the Son of God hath not life</a:t>
            </a:r>
            <a:endParaRPr lang="en-US" sz="3600" dirty="0" smtClean="0"/>
          </a:p>
        </p:txBody>
      </p:sp>
    </p:spTree>
    <p:extLst>
      <p:ext uri="{BB962C8B-B14F-4D97-AF65-F5344CB8AC3E}">
        <p14:creationId xmlns:p14="http://schemas.microsoft.com/office/powerpoint/2010/main" val="3017916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t>#2</a:t>
            </a:r>
            <a:endParaRPr lang="en-US" sz="8000" b="1" dirty="0"/>
          </a:p>
        </p:txBody>
      </p:sp>
      <p:sp>
        <p:nvSpPr>
          <p:cNvPr id="3" name="Content Placeholder 2"/>
          <p:cNvSpPr>
            <a:spLocks noGrp="1"/>
          </p:cNvSpPr>
          <p:nvPr>
            <p:ph idx="1"/>
          </p:nvPr>
        </p:nvSpPr>
        <p:spPr/>
        <p:txBody>
          <a:bodyPr>
            <a:normAutofit/>
          </a:bodyPr>
          <a:lstStyle/>
          <a:p>
            <a:r>
              <a:rPr lang="en-US" sz="4000" b="1" dirty="0" smtClean="0"/>
              <a:t> A Demonic (Devil’s) faith</a:t>
            </a:r>
            <a:endParaRPr lang="en-US" sz="4000" b="1" dirty="0"/>
          </a:p>
        </p:txBody>
      </p:sp>
    </p:spTree>
    <p:extLst>
      <p:ext uri="{BB962C8B-B14F-4D97-AF65-F5344CB8AC3E}">
        <p14:creationId xmlns:p14="http://schemas.microsoft.com/office/powerpoint/2010/main" val="1427033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1327</Words>
  <Application>Microsoft Office PowerPoint</Application>
  <PresentationFormat>Widescreen</PresentationFormat>
  <Paragraphs>178</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3 Kinds of Faith</vt:lpstr>
      <vt:lpstr>#1</vt:lpstr>
      <vt:lpstr>PowerPoint Presentation</vt:lpstr>
      <vt:lpstr>Dead Faith:   James  2:14-17</vt:lpstr>
      <vt:lpstr>Can Dead Faith Save us?   NO</vt:lpstr>
      <vt:lpstr>PowerPoint Presentation</vt:lpstr>
      <vt:lpstr>PowerPoint Presentation</vt:lpstr>
      <vt:lpstr>#2</vt:lpstr>
      <vt:lpstr>PowerPoint Presentation</vt:lpstr>
      <vt:lpstr>PowerPoint Presentation</vt:lpstr>
      <vt:lpstr>PowerPoint Presentation</vt:lpstr>
      <vt:lpstr>PowerPoint Presentation</vt:lpstr>
      <vt:lpstr>What kind of faith do demons have?</vt:lpstr>
      <vt:lpstr>PowerPoint Presentation</vt:lpstr>
      <vt:lpstr>PowerPoint Presentation</vt:lpstr>
      <vt:lpstr>Do we have this kind of faith?   </vt:lpstr>
      <vt:lpstr>James has talked about 2 kinds of faith..</vt:lpstr>
      <vt:lpstr>PowerPoint Presentation</vt:lpstr>
      <vt:lpstr>PowerPoint Presentation</vt:lpstr>
      <vt:lpstr>PowerPoint Presentation</vt:lpstr>
      <vt:lpstr>PowerPoint Presentation</vt:lpstr>
      <vt:lpstr>PowerPoint Presentation</vt:lpstr>
      <vt:lpstr>PowerPoint Presentation</vt:lpstr>
      <vt:lpstr>Saving Faith..</vt:lpstr>
      <vt:lpstr>PowerPoint Presentation</vt:lpstr>
      <vt:lpstr>Conclusion</vt:lpstr>
      <vt:lpstr>Questions we need to ask ourselves as  we examine our faith</vt:lpstr>
      <vt:lpstr>PowerPoint Presentation</vt:lpstr>
      <vt:lpstr>PowerPoint Presentation</vt:lpstr>
      <vt:lpstr>PowerPoint Presentation</vt:lpstr>
      <vt:lpstr>PowerPoint Presentation</vt:lpstr>
      <vt:lpstr>May our prayer be similar to that of the  Psalmist’s   Psalms 139:23-24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Kinds of Faith</dc:title>
  <dc:creator>mac</dc:creator>
  <cp:lastModifiedBy>Eddie Gooch</cp:lastModifiedBy>
  <cp:revision>31</cp:revision>
  <cp:lastPrinted>2019-08-25T01:49:23Z</cp:lastPrinted>
  <dcterms:created xsi:type="dcterms:W3CDTF">2019-08-20T07:53:49Z</dcterms:created>
  <dcterms:modified xsi:type="dcterms:W3CDTF">2019-08-25T03:55:48Z</dcterms:modified>
</cp:coreProperties>
</file>