
<file path=[Content_Types].xml><?xml version="1.0" encoding="utf-8"?>
<Types xmlns="http://schemas.openxmlformats.org/package/2006/content-types">
  <Default Extension="bin" ContentType="application/vnd.ms-office.activeX"/>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ctiveX/activeX1.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79"/>
  </p:handoutMasterIdLst>
  <p:sldIdLst>
    <p:sldId id="289" r:id="rId2"/>
    <p:sldId id="299" r:id="rId3"/>
    <p:sldId id="348" r:id="rId4"/>
    <p:sldId id="360" r:id="rId5"/>
    <p:sldId id="353" r:id="rId6"/>
    <p:sldId id="331" r:id="rId7"/>
    <p:sldId id="332" r:id="rId8"/>
    <p:sldId id="333" r:id="rId9"/>
    <p:sldId id="334" r:id="rId10"/>
    <p:sldId id="335" r:id="rId11"/>
    <p:sldId id="336" r:id="rId12"/>
    <p:sldId id="337" r:id="rId13"/>
    <p:sldId id="354" r:id="rId14"/>
    <p:sldId id="257" r:id="rId15"/>
    <p:sldId id="258" r:id="rId16"/>
    <p:sldId id="302" r:id="rId17"/>
    <p:sldId id="356" r:id="rId18"/>
    <p:sldId id="303" r:id="rId19"/>
    <p:sldId id="358" r:id="rId20"/>
    <p:sldId id="359" r:id="rId21"/>
    <p:sldId id="290" r:id="rId22"/>
    <p:sldId id="256" r:id="rId23"/>
    <p:sldId id="259" r:id="rId24"/>
    <p:sldId id="260" r:id="rId25"/>
    <p:sldId id="261" r:id="rId26"/>
    <p:sldId id="262" r:id="rId27"/>
    <p:sldId id="263" r:id="rId28"/>
    <p:sldId id="319" r:id="rId29"/>
    <p:sldId id="320" r:id="rId30"/>
    <p:sldId id="264" r:id="rId31"/>
    <p:sldId id="321" r:id="rId32"/>
    <p:sldId id="322" r:id="rId33"/>
    <p:sldId id="323" r:id="rId34"/>
    <p:sldId id="265" r:id="rId35"/>
    <p:sldId id="324" r:id="rId36"/>
    <p:sldId id="325" r:id="rId37"/>
    <p:sldId id="266" r:id="rId38"/>
    <p:sldId id="296" r:id="rId39"/>
    <p:sldId id="267" r:id="rId40"/>
    <p:sldId id="269" r:id="rId41"/>
    <p:sldId id="314" r:id="rId42"/>
    <p:sldId id="315" r:id="rId43"/>
    <p:sldId id="316" r:id="rId44"/>
    <p:sldId id="317" r:id="rId45"/>
    <p:sldId id="318" r:id="rId46"/>
    <p:sldId id="270" r:id="rId47"/>
    <p:sldId id="268" r:id="rId48"/>
    <p:sldId id="271" r:id="rId49"/>
    <p:sldId id="338" r:id="rId50"/>
    <p:sldId id="327" r:id="rId51"/>
    <p:sldId id="311" r:id="rId52"/>
    <p:sldId id="339" r:id="rId53"/>
    <p:sldId id="272" r:id="rId54"/>
    <p:sldId id="273" r:id="rId55"/>
    <p:sldId id="274" r:id="rId56"/>
    <p:sldId id="275" r:id="rId57"/>
    <p:sldId id="277" r:id="rId58"/>
    <p:sldId id="340" r:id="rId59"/>
    <p:sldId id="278" r:id="rId60"/>
    <p:sldId id="345" r:id="rId61"/>
    <p:sldId id="341" r:id="rId62"/>
    <p:sldId id="346" r:id="rId63"/>
    <p:sldId id="342" r:id="rId64"/>
    <p:sldId id="343" r:id="rId65"/>
    <p:sldId id="344" r:id="rId66"/>
    <p:sldId id="279" r:id="rId67"/>
    <p:sldId id="281" r:id="rId68"/>
    <p:sldId id="282" r:id="rId69"/>
    <p:sldId id="283" r:id="rId70"/>
    <p:sldId id="284" r:id="rId71"/>
    <p:sldId id="285" r:id="rId72"/>
    <p:sldId id="286" r:id="rId73"/>
    <p:sldId id="287" r:id="rId74"/>
    <p:sldId id="307" r:id="rId75"/>
    <p:sldId id="288" r:id="rId76"/>
    <p:sldId id="361" r:id="rId77"/>
    <p:sldId id="347" r:id="rId78"/>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5512D122-5CC6-11CF-8D67-00AA00BDCE1D}" ax:persistence="persistStream" r:id="rId1"/>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939793BB-20C2-4AD5-9CC3-0720FC46236A}" type="datetimeFigureOut">
              <a:rPr lang="en-US" smtClean="0"/>
              <a:t>6/15/2018</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B7F5A395-EC26-4E4B-8719-E00FFFB25452}" type="slidenum">
              <a:rPr lang="en-US" smtClean="0"/>
              <a:t>‹#›</a:t>
            </a:fld>
            <a:endParaRPr lang="en-US"/>
          </a:p>
        </p:txBody>
      </p:sp>
    </p:spTree>
    <p:extLst>
      <p:ext uri="{BB962C8B-B14F-4D97-AF65-F5344CB8AC3E}">
        <p14:creationId xmlns:p14="http://schemas.microsoft.com/office/powerpoint/2010/main" val="363445474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37E46B-9298-4B93-8CEB-F990983A2F45}" type="datetimeFigureOut">
              <a:rPr lang="en-US" smtClean="0"/>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342A1-B4D9-48EA-9D6F-CD965BF6208B}" type="slidenum">
              <a:rPr lang="en-US" smtClean="0"/>
              <a:t>‹#›</a:t>
            </a:fld>
            <a:endParaRPr lang="en-US"/>
          </a:p>
        </p:txBody>
      </p:sp>
    </p:spTree>
    <p:extLst>
      <p:ext uri="{BB962C8B-B14F-4D97-AF65-F5344CB8AC3E}">
        <p14:creationId xmlns:p14="http://schemas.microsoft.com/office/powerpoint/2010/main" val="1626817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37E46B-9298-4B93-8CEB-F990983A2F45}" type="datetimeFigureOut">
              <a:rPr lang="en-US" smtClean="0"/>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342A1-B4D9-48EA-9D6F-CD965BF6208B}" type="slidenum">
              <a:rPr lang="en-US" smtClean="0"/>
              <a:t>‹#›</a:t>
            </a:fld>
            <a:endParaRPr lang="en-US"/>
          </a:p>
        </p:txBody>
      </p:sp>
    </p:spTree>
    <p:extLst>
      <p:ext uri="{BB962C8B-B14F-4D97-AF65-F5344CB8AC3E}">
        <p14:creationId xmlns:p14="http://schemas.microsoft.com/office/powerpoint/2010/main" val="216484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37E46B-9298-4B93-8CEB-F990983A2F45}" type="datetimeFigureOut">
              <a:rPr lang="en-US" smtClean="0"/>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342A1-B4D9-48EA-9D6F-CD965BF6208B}" type="slidenum">
              <a:rPr lang="en-US" smtClean="0"/>
              <a:t>‹#›</a:t>
            </a:fld>
            <a:endParaRPr lang="en-US"/>
          </a:p>
        </p:txBody>
      </p:sp>
    </p:spTree>
    <p:extLst>
      <p:ext uri="{BB962C8B-B14F-4D97-AF65-F5344CB8AC3E}">
        <p14:creationId xmlns:p14="http://schemas.microsoft.com/office/powerpoint/2010/main" val="385985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37E46B-9298-4B93-8CEB-F990983A2F45}" type="datetimeFigureOut">
              <a:rPr lang="en-US" smtClean="0"/>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342A1-B4D9-48EA-9D6F-CD965BF6208B}" type="slidenum">
              <a:rPr lang="en-US" smtClean="0"/>
              <a:t>‹#›</a:t>
            </a:fld>
            <a:endParaRPr lang="en-US"/>
          </a:p>
        </p:txBody>
      </p:sp>
    </p:spTree>
    <p:extLst>
      <p:ext uri="{BB962C8B-B14F-4D97-AF65-F5344CB8AC3E}">
        <p14:creationId xmlns:p14="http://schemas.microsoft.com/office/powerpoint/2010/main" val="982514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37E46B-9298-4B93-8CEB-F990983A2F45}" type="datetimeFigureOut">
              <a:rPr lang="en-US" smtClean="0"/>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3342A1-B4D9-48EA-9D6F-CD965BF6208B}" type="slidenum">
              <a:rPr lang="en-US" smtClean="0"/>
              <a:t>‹#›</a:t>
            </a:fld>
            <a:endParaRPr lang="en-US"/>
          </a:p>
        </p:txBody>
      </p:sp>
    </p:spTree>
    <p:extLst>
      <p:ext uri="{BB962C8B-B14F-4D97-AF65-F5344CB8AC3E}">
        <p14:creationId xmlns:p14="http://schemas.microsoft.com/office/powerpoint/2010/main" val="2336153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37E46B-9298-4B93-8CEB-F990983A2F45}" type="datetimeFigureOut">
              <a:rPr lang="en-US" smtClean="0"/>
              <a:t>6/15/2018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3342A1-B4D9-48EA-9D6F-CD965BF6208B}" type="slidenum">
              <a:rPr lang="en-US" smtClean="0"/>
              <a:t>‹#›</a:t>
            </a:fld>
            <a:endParaRPr lang="en-US"/>
          </a:p>
        </p:txBody>
      </p:sp>
    </p:spTree>
    <p:extLst>
      <p:ext uri="{BB962C8B-B14F-4D97-AF65-F5344CB8AC3E}">
        <p14:creationId xmlns:p14="http://schemas.microsoft.com/office/powerpoint/2010/main" val="3531837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37E46B-9298-4B93-8CEB-F990983A2F45}" type="datetimeFigureOut">
              <a:rPr lang="en-US" smtClean="0"/>
              <a:t>6/15/2018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3342A1-B4D9-48EA-9D6F-CD965BF6208B}" type="slidenum">
              <a:rPr lang="en-US" smtClean="0"/>
              <a:t>‹#›</a:t>
            </a:fld>
            <a:endParaRPr lang="en-US"/>
          </a:p>
        </p:txBody>
      </p:sp>
    </p:spTree>
    <p:extLst>
      <p:ext uri="{BB962C8B-B14F-4D97-AF65-F5344CB8AC3E}">
        <p14:creationId xmlns:p14="http://schemas.microsoft.com/office/powerpoint/2010/main" val="3312806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37E46B-9298-4B93-8CEB-F990983A2F45}" type="datetimeFigureOut">
              <a:rPr lang="en-US" smtClean="0"/>
              <a:t>6/15/2018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3342A1-B4D9-48EA-9D6F-CD965BF6208B}" type="slidenum">
              <a:rPr lang="en-US" smtClean="0"/>
              <a:t>‹#›</a:t>
            </a:fld>
            <a:endParaRPr lang="en-US"/>
          </a:p>
        </p:txBody>
      </p:sp>
    </p:spTree>
    <p:extLst>
      <p:ext uri="{BB962C8B-B14F-4D97-AF65-F5344CB8AC3E}">
        <p14:creationId xmlns:p14="http://schemas.microsoft.com/office/powerpoint/2010/main" val="749679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37E46B-9298-4B93-8CEB-F990983A2F45}" type="datetimeFigureOut">
              <a:rPr lang="en-US" smtClean="0"/>
              <a:t>6/15/2018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3342A1-B4D9-48EA-9D6F-CD965BF6208B}" type="slidenum">
              <a:rPr lang="en-US" smtClean="0"/>
              <a:t>‹#›</a:t>
            </a:fld>
            <a:endParaRPr lang="en-US"/>
          </a:p>
        </p:txBody>
      </p:sp>
    </p:spTree>
    <p:extLst>
      <p:ext uri="{BB962C8B-B14F-4D97-AF65-F5344CB8AC3E}">
        <p14:creationId xmlns:p14="http://schemas.microsoft.com/office/powerpoint/2010/main" val="3365211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37E46B-9298-4B93-8CEB-F990983A2F45}" type="datetimeFigureOut">
              <a:rPr lang="en-US" smtClean="0"/>
              <a:t>6/15/2018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3342A1-B4D9-48EA-9D6F-CD965BF6208B}" type="slidenum">
              <a:rPr lang="en-US" smtClean="0"/>
              <a:t>‹#›</a:t>
            </a:fld>
            <a:endParaRPr lang="en-US"/>
          </a:p>
        </p:txBody>
      </p:sp>
    </p:spTree>
    <p:extLst>
      <p:ext uri="{BB962C8B-B14F-4D97-AF65-F5344CB8AC3E}">
        <p14:creationId xmlns:p14="http://schemas.microsoft.com/office/powerpoint/2010/main" val="2999870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37E46B-9298-4B93-8CEB-F990983A2F45}" type="datetimeFigureOut">
              <a:rPr lang="en-US" smtClean="0"/>
              <a:t>6/15/2018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3342A1-B4D9-48EA-9D6F-CD965BF6208B}" type="slidenum">
              <a:rPr lang="en-US" smtClean="0"/>
              <a:t>‹#›</a:t>
            </a:fld>
            <a:endParaRPr lang="en-US"/>
          </a:p>
        </p:txBody>
      </p:sp>
    </p:spTree>
    <p:extLst>
      <p:ext uri="{BB962C8B-B14F-4D97-AF65-F5344CB8AC3E}">
        <p14:creationId xmlns:p14="http://schemas.microsoft.com/office/powerpoint/2010/main" val="1830488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37E46B-9298-4B93-8CEB-F990983A2F45}" type="datetimeFigureOut">
              <a:rPr lang="en-US" smtClean="0"/>
              <a:t>6/15/2018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3342A1-B4D9-48EA-9D6F-CD965BF6208B}" type="slidenum">
              <a:rPr lang="en-US" smtClean="0"/>
              <a:t>‹#›</a:t>
            </a:fld>
            <a:endParaRPr lang="en-US"/>
          </a:p>
        </p:txBody>
      </p:sp>
    </p:spTree>
    <p:extLst>
      <p:ext uri="{BB962C8B-B14F-4D97-AF65-F5344CB8AC3E}">
        <p14:creationId xmlns:p14="http://schemas.microsoft.com/office/powerpoint/2010/main" val="3452489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kingjamesbibleonline.org/1-John-3-17/"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kingjamesbibleonline.org/2-Corinthians-9-6/"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bing.com/search?q=define+benevolence" TargetMode="External"/><Relationship Id="rId2" Type="http://schemas.openxmlformats.org/officeDocument/2006/relationships/hyperlink" Target="https://www.bing.com/search?q=define+liberality" TargetMode="External"/><Relationship Id="rId1" Type="http://schemas.openxmlformats.org/officeDocument/2006/relationships/slideLayout" Target="../slideLayouts/slideLayout2.xml"/><Relationship Id="rId6" Type="http://schemas.openxmlformats.org/officeDocument/2006/relationships/hyperlink" Target="https://www.bing.com/search?q=define+self-sacrifice" TargetMode="External"/><Relationship Id="rId5" Type="http://schemas.openxmlformats.org/officeDocument/2006/relationships/hyperlink" Target="https://www.bing.com/search?q=define+unselfishness" TargetMode="External"/><Relationship Id="rId4" Type="http://schemas.openxmlformats.org/officeDocument/2006/relationships/hyperlink" Target="https://www.bing.com/search?q=define+charity"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en.wikipedia.org/wiki/Court_of_the_women"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control" Target="../activeX/activeX1.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kingjamesbibleonline.org/Acts-20-35/"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kingjamesbibleonline.org/Luke-6-38/"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kingjamesbibleonline.org/Proverbs-19-1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5400" b="1" u="sng"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n-US" sz="9600" b="1" u="sng" dirty="0" smtClean="0">
                <a:solidFill>
                  <a:srgbClr val="FF0000"/>
                </a:solidFill>
              </a:rPr>
              <a:t>GENEROSITY   - </a:t>
            </a:r>
          </a:p>
          <a:p>
            <a:pPr marL="0" indent="0">
              <a:buNone/>
            </a:pPr>
            <a:r>
              <a:rPr lang="en-US" sz="9600" b="1" u="sng" dirty="0" smtClean="0">
                <a:solidFill>
                  <a:srgbClr val="FF0000"/>
                </a:solidFill>
              </a:rPr>
              <a:t>   THE BLESSED LIFE</a:t>
            </a:r>
            <a:endParaRPr lang="en-US" sz="9600" b="1" u="sng" dirty="0" smtClean="0">
              <a:solidFill>
                <a:srgbClr val="FF0000"/>
              </a:solidFill>
            </a:endParaRPr>
          </a:p>
        </p:txBody>
      </p:sp>
    </p:spTree>
    <p:extLst>
      <p:ext uri="{BB962C8B-B14F-4D97-AF65-F5344CB8AC3E}">
        <p14:creationId xmlns:p14="http://schemas.microsoft.com/office/powerpoint/2010/main" val="9799287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864" y="124690"/>
            <a:ext cx="11939154" cy="6733309"/>
          </a:xfrm>
        </p:spPr>
        <p:txBody>
          <a:bodyPr/>
          <a:lstStyle/>
          <a:p>
            <a:r>
              <a:rPr lang="en-US" sz="3600" b="1" dirty="0"/>
              <a:t>1 Timothy 6:17-19 </a:t>
            </a:r>
            <a:endParaRPr lang="en-US" sz="3600" b="1" dirty="0" smtClean="0"/>
          </a:p>
          <a:p>
            <a:r>
              <a:rPr lang="en-US" sz="3600" baseline="30000" dirty="0" smtClean="0"/>
              <a:t>17</a:t>
            </a:r>
            <a:r>
              <a:rPr lang="en-US" sz="3600" baseline="30000" dirty="0"/>
              <a:t> </a:t>
            </a:r>
            <a:r>
              <a:rPr lang="en-US" sz="3600" dirty="0"/>
              <a:t>Charge them that are rich in this world, that they be not </a:t>
            </a:r>
            <a:r>
              <a:rPr lang="en-US" sz="3600" dirty="0" err="1"/>
              <a:t>highminded</a:t>
            </a:r>
            <a:r>
              <a:rPr lang="en-US" sz="3600" dirty="0"/>
              <a:t>, </a:t>
            </a:r>
            <a:r>
              <a:rPr lang="en-US" sz="3600" b="1" u="sng" dirty="0">
                <a:solidFill>
                  <a:srgbClr val="00B0F0"/>
                </a:solidFill>
              </a:rPr>
              <a:t>nor trust </a:t>
            </a:r>
            <a:r>
              <a:rPr lang="en-US" sz="3600" dirty="0"/>
              <a:t>in uncertain riches, but in the living God, who giveth us richly all things to enjoy;</a:t>
            </a:r>
          </a:p>
          <a:p>
            <a:r>
              <a:rPr lang="en-US" sz="3600" baseline="30000" dirty="0"/>
              <a:t>18 </a:t>
            </a:r>
            <a:r>
              <a:rPr lang="en-US" sz="3600" dirty="0"/>
              <a:t>That they do good, that they be rich in good works, ready to distribute, willing to communicate;</a:t>
            </a:r>
          </a:p>
          <a:p>
            <a:r>
              <a:rPr lang="en-US" sz="3600" baseline="30000" dirty="0"/>
              <a:t>19 </a:t>
            </a:r>
            <a:r>
              <a:rPr lang="en-US" sz="3600" dirty="0"/>
              <a:t>Laying up in store for themselves a good foundation against the time to come, that they may lay hold on eternal life.</a:t>
            </a:r>
          </a:p>
          <a:p>
            <a:endParaRPr lang="en-US" dirty="0"/>
          </a:p>
        </p:txBody>
      </p:sp>
    </p:spTree>
    <p:extLst>
      <p:ext uri="{BB962C8B-B14F-4D97-AF65-F5344CB8AC3E}">
        <p14:creationId xmlns:p14="http://schemas.microsoft.com/office/powerpoint/2010/main" val="28047481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645" y="197426"/>
            <a:ext cx="11866419" cy="6504709"/>
          </a:xfrm>
        </p:spPr>
        <p:txBody>
          <a:bodyPr>
            <a:normAutofit/>
          </a:bodyPr>
          <a:lstStyle/>
          <a:p>
            <a:endParaRPr lang="en-US" sz="3600" b="1" dirty="0" smtClean="0">
              <a:hlinkClick r:id="rId2" tooltip="1 John 3:17"/>
            </a:endParaRPr>
          </a:p>
          <a:p>
            <a:r>
              <a:rPr lang="en-US" sz="3600" b="1" dirty="0" smtClean="0">
                <a:hlinkClick r:id="rId2" tooltip="1 John 3:17"/>
              </a:rPr>
              <a:t>1 </a:t>
            </a:r>
            <a:r>
              <a:rPr lang="en-US" sz="3600" b="1" dirty="0">
                <a:hlinkClick r:id="rId2" tooltip="1 John 3:17"/>
              </a:rPr>
              <a:t>John 3:17</a:t>
            </a:r>
            <a:r>
              <a:rPr lang="en-US" sz="3600" dirty="0"/>
              <a:t> - But whoso hath this world's good, and</a:t>
            </a:r>
            <a:r>
              <a:rPr lang="en-US" sz="3600" b="1" dirty="0">
                <a:solidFill>
                  <a:srgbClr val="FF0000"/>
                </a:solidFill>
              </a:rPr>
              <a:t> </a:t>
            </a:r>
            <a:r>
              <a:rPr lang="en-US" sz="3600" b="1" dirty="0" err="1">
                <a:solidFill>
                  <a:srgbClr val="FF0000"/>
                </a:solidFill>
              </a:rPr>
              <a:t>seeth</a:t>
            </a:r>
            <a:r>
              <a:rPr lang="en-US" sz="3600" b="1" dirty="0">
                <a:solidFill>
                  <a:srgbClr val="FF0000"/>
                </a:solidFill>
              </a:rPr>
              <a:t> his brother </a:t>
            </a:r>
            <a:r>
              <a:rPr lang="en-US" sz="3600" dirty="0"/>
              <a:t>have need, and </a:t>
            </a:r>
            <a:r>
              <a:rPr lang="en-US" sz="3600" dirty="0" err="1"/>
              <a:t>shutteth</a:t>
            </a:r>
            <a:r>
              <a:rPr lang="en-US" sz="3600" dirty="0"/>
              <a:t> up his bowels [of compassion] from him, how </a:t>
            </a:r>
            <a:r>
              <a:rPr lang="en-US" sz="3600" dirty="0" err="1"/>
              <a:t>dwelleth</a:t>
            </a:r>
            <a:r>
              <a:rPr lang="en-US" sz="3600" dirty="0"/>
              <a:t> the love of God in him</a:t>
            </a:r>
            <a:r>
              <a:rPr lang="en-US" sz="3600" dirty="0" smtClean="0"/>
              <a:t>?</a:t>
            </a:r>
          </a:p>
          <a:p>
            <a:endParaRPr lang="en-US" sz="3600" dirty="0"/>
          </a:p>
          <a:p>
            <a:r>
              <a:rPr lang="en-US" sz="3600" dirty="0" smtClean="0"/>
              <a:t>You have and can help…but you won’t!!!   </a:t>
            </a:r>
          </a:p>
          <a:p>
            <a:r>
              <a:rPr lang="en-US" sz="3600" dirty="0"/>
              <a:t> </a:t>
            </a:r>
            <a:r>
              <a:rPr lang="en-US" sz="3600" dirty="0" smtClean="0"/>
              <a:t> (how </a:t>
            </a:r>
            <a:r>
              <a:rPr lang="en-US" sz="3600" dirty="0" err="1" smtClean="0"/>
              <a:t>dwelleth</a:t>
            </a:r>
            <a:r>
              <a:rPr lang="en-US" sz="3600" dirty="0" smtClean="0"/>
              <a:t> the love of God in you??)</a:t>
            </a:r>
            <a:endParaRPr lang="en-US" sz="3600" dirty="0"/>
          </a:p>
        </p:txBody>
      </p:sp>
    </p:spTree>
    <p:extLst>
      <p:ext uri="{BB962C8B-B14F-4D97-AF65-F5344CB8AC3E}">
        <p14:creationId xmlns:p14="http://schemas.microsoft.com/office/powerpoint/2010/main" val="8267289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2119"/>
            <a:ext cx="10550236" cy="62345"/>
          </a:xfrm>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74518" y="474806"/>
            <a:ext cx="11339946" cy="4351338"/>
          </a:xfrm>
        </p:spPr>
        <p:txBody>
          <a:bodyPr/>
          <a:lstStyle/>
          <a:p>
            <a:r>
              <a:rPr lang="en-US" dirty="0"/>
              <a:t/>
            </a:r>
            <a:br>
              <a:rPr lang="en-US" dirty="0"/>
            </a:br>
            <a:r>
              <a:rPr lang="en-US" sz="3600" b="1" dirty="0">
                <a:hlinkClick r:id="rId2" tooltip="2 Corinthians 9:6"/>
              </a:rPr>
              <a:t>2 Corinthians 9:6</a:t>
            </a:r>
            <a:r>
              <a:rPr lang="en-US" sz="3600" dirty="0"/>
              <a:t> - But this [I say], He which </a:t>
            </a:r>
            <a:r>
              <a:rPr lang="en-US" sz="3600" dirty="0" err="1"/>
              <a:t>soweth</a:t>
            </a:r>
            <a:r>
              <a:rPr lang="en-US" sz="3600" dirty="0"/>
              <a:t> sparingly shall reap also sparingly; and he which </a:t>
            </a:r>
            <a:r>
              <a:rPr lang="en-US" sz="3600" dirty="0" err="1"/>
              <a:t>soweth</a:t>
            </a:r>
            <a:r>
              <a:rPr lang="en-US" sz="3600" dirty="0"/>
              <a:t> bountifully shall reap also bountifully</a:t>
            </a:r>
            <a:r>
              <a:rPr lang="en-US" sz="3600" dirty="0" smtClean="0"/>
              <a:t>.</a:t>
            </a:r>
          </a:p>
          <a:p>
            <a:endParaRPr lang="en-US" sz="3600" dirty="0"/>
          </a:p>
          <a:p>
            <a:r>
              <a:rPr lang="en-US" sz="3600" u="sng" dirty="0" smtClean="0"/>
              <a:t>How are you and I sowing?     </a:t>
            </a:r>
            <a:r>
              <a:rPr lang="en-US" sz="3600" dirty="0" smtClean="0"/>
              <a:t>Sparingly?</a:t>
            </a:r>
          </a:p>
          <a:p>
            <a:r>
              <a:rPr lang="en-US" sz="3600" dirty="0"/>
              <a:t> </a:t>
            </a:r>
            <a:r>
              <a:rPr lang="en-US" sz="3600" dirty="0" smtClean="0"/>
              <a:t>                                                     Bountifully?</a:t>
            </a:r>
            <a:endParaRPr lang="en-US" sz="3600" dirty="0"/>
          </a:p>
        </p:txBody>
      </p:sp>
    </p:spTree>
    <p:extLst>
      <p:ext uri="{BB962C8B-B14F-4D97-AF65-F5344CB8AC3E}">
        <p14:creationId xmlns:p14="http://schemas.microsoft.com/office/powerpoint/2010/main" val="20954172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7200" dirty="0" smtClean="0"/>
              <a:t>THE POOR WIDOW WHO GAVE EVERYTHING</a:t>
            </a:r>
          </a:p>
          <a:p>
            <a:r>
              <a:rPr lang="en-US" sz="7200" dirty="0" smtClean="0"/>
              <a:t>THAT SHE HAD!!</a:t>
            </a:r>
            <a:endParaRPr lang="en-US" sz="7200" dirty="0"/>
          </a:p>
        </p:txBody>
      </p:sp>
    </p:spTree>
    <p:extLst>
      <p:ext uri="{BB962C8B-B14F-4D97-AF65-F5344CB8AC3E}">
        <p14:creationId xmlns:p14="http://schemas.microsoft.com/office/powerpoint/2010/main" val="2487185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517" y="103909"/>
            <a:ext cx="11939155" cy="6073054"/>
          </a:xfrm>
        </p:spPr>
        <p:txBody>
          <a:bodyPr/>
          <a:lstStyle/>
          <a:p>
            <a:endParaRPr lang="en-US" sz="3600" b="1" dirty="0" smtClean="0"/>
          </a:p>
          <a:p>
            <a:r>
              <a:rPr lang="en-US" sz="3600" b="1" dirty="0" smtClean="0"/>
              <a:t>Luke 20:45-47 </a:t>
            </a:r>
            <a:r>
              <a:rPr lang="en-US" sz="3600" baseline="30000" dirty="0" smtClean="0"/>
              <a:t>45 </a:t>
            </a:r>
            <a:r>
              <a:rPr lang="en-US" sz="3600" dirty="0" smtClean="0"/>
              <a:t>Then in the audience of all the people he said unto his disciples,</a:t>
            </a:r>
          </a:p>
          <a:p>
            <a:r>
              <a:rPr lang="en-US" sz="3600" baseline="30000" dirty="0" smtClean="0"/>
              <a:t>46 </a:t>
            </a:r>
            <a:r>
              <a:rPr lang="en-US" sz="3600" dirty="0" smtClean="0"/>
              <a:t>Beware of </a:t>
            </a:r>
            <a:r>
              <a:rPr lang="en-US" sz="3600" b="1" u="sng" dirty="0" smtClean="0"/>
              <a:t>the scribes</a:t>
            </a:r>
            <a:r>
              <a:rPr lang="en-US" sz="3600" dirty="0" smtClean="0"/>
              <a:t>, which desire to walk in long robes, and love greetings in the markets, and the highest seats in the synagogues, and the chief rooms at feasts;</a:t>
            </a:r>
          </a:p>
          <a:p>
            <a:r>
              <a:rPr lang="en-US" sz="3600" baseline="30000" dirty="0" smtClean="0"/>
              <a:t>47 </a:t>
            </a:r>
            <a:r>
              <a:rPr lang="en-US" sz="3600" b="1" u="sng" dirty="0" smtClean="0"/>
              <a:t>Which devour widows' houses</a:t>
            </a:r>
            <a:r>
              <a:rPr lang="en-US" sz="3600" dirty="0" smtClean="0"/>
              <a:t>, and for </a:t>
            </a:r>
            <a:r>
              <a:rPr lang="en-US" sz="3600" b="1" u="sng" dirty="0" smtClean="0">
                <a:solidFill>
                  <a:srgbClr val="FF0000"/>
                </a:solidFill>
              </a:rPr>
              <a:t>a shew make long prayers</a:t>
            </a:r>
            <a:r>
              <a:rPr lang="en-US" sz="3600" dirty="0" smtClean="0"/>
              <a:t>: the same shall receive greater damnation</a:t>
            </a:r>
          </a:p>
          <a:p>
            <a:endParaRPr lang="en-US" dirty="0"/>
          </a:p>
        </p:txBody>
      </p:sp>
    </p:spTree>
    <p:extLst>
      <p:ext uri="{BB962C8B-B14F-4D97-AF65-F5344CB8AC3E}">
        <p14:creationId xmlns:p14="http://schemas.microsoft.com/office/powerpoint/2010/main" val="3775636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54" y="-1"/>
            <a:ext cx="11953009" cy="6774873"/>
          </a:xfrm>
        </p:spPr>
        <p:txBody>
          <a:bodyPr>
            <a:normAutofit/>
          </a:bodyPr>
          <a:lstStyle/>
          <a:p>
            <a:r>
              <a:rPr lang="en-US" sz="3600" b="1" dirty="0" smtClean="0"/>
              <a:t>Luke 21:1-4 </a:t>
            </a:r>
          </a:p>
          <a:p>
            <a:r>
              <a:rPr lang="en-US" sz="3600" dirty="0" smtClean="0"/>
              <a:t> And </a:t>
            </a:r>
            <a:r>
              <a:rPr lang="en-US" sz="3600" b="1" u="sng" dirty="0" smtClean="0">
                <a:solidFill>
                  <a:srgbClr val="FF0000"/>
                </a:solidFill>
              </a:rPr>
              <a:t>he looked up</a:t>
            </a:r>
            <a:r>
              <a:rPr lang="en-US" sz="3600" dirty="0" smtClean="0"/>
              <a:t>, and </a:t>
            </a:r>
            <a:r>
              <a:rPr lang="en-US" sz="3600" b="1" u="sng" dirty="0" smtClean="0">
                <a:solidFill>
                  <a:srgbClr val="00B0F0"/>
                </a:solidFill>
              </a:rPr>
              <a:t>saw </a:t>
            </a:r>
            <a:r>
              <a:rPr lang="en-US" sz="3600" dirty="0" smtClean="0"/>
              <a:t>the rich men casting their gifts into the treasury.</a:t>
            </a:r>
          </a:p>
          <a:p>
            <a:r>
              <a:rPr lang="en-US" sz="3600" baseline="30000" dirty="0" smtClean="0"/>
              <a:t>2 </a:t>
            </a:r>
            <a:r>
              <a:rPr lang="en-US" sz="3600" dirty="0" smtClean="0"/>
              <a:t>And </a:t>
            </a:r>
            <a:r>
              <a:rPr lang="en-US" sz="3600" b="1" u="sng" dirty="0" smtClean="0">
                <a:solidFill>
                  <a:srgbClr val="00B0F0"/>
                </a:solidFill>
              </a:rPr>
              <a:t>he saw </a:t>
            </a:r>
            <a:r>
              <a:rPr lang="en-US" sz="3600" dirty="0" smtClean="0"/>
              <a:t>also </a:t>
            </a:r>
            <a:r>
              <a:rPr lang="en-US" sz="3600" b="1" dirty="0" smtClean="0">
                <a:solidFill>
                  <a:srgbClr val="FF0000"/>
                </a:solidFill>
              </a:rPr>
              <a:t>a certain poor widow(not </a:t>
            </a:r>
            <a:r>
              <a:rPr lang="en-US" sz="3600" dirty="0" smtClean="0"/>
              <a:t>named)  casting in thither two mites.(2 very small copper coins)</a:t>
            </a:r>
          </a:p>
          <a:p>
            <a:r>
              <a:rPr lang="en-US" sz="3600" baseline="30000" dirty="0" smtClean="0"/>
              <a:t>3 </a:t>
            </a:r>
            <a:r>
              <a:rPr lang="en-US" sz="3600" dirty="0" smtClean="0"/>
              <a:t>And he said, Of a truth I say unto you, that this poor widow hath cast in more than they </a:t>
            </a:r>
            <a:r>
              <a:rPr lang="en-US" sz="3600" dirty="0" smtClean="0"/>
              <a:t>all  (She gave the most!)  :</a:t>
            </a:r>
            <a:endParaRPr lang="en-US" sz="3600" dirty="0" smtClean="0"/>
          </a:p>
          <a:p>
            <a:r>
              <a:rPr lang="en-US" sz="3600" baseline="30000" dirty="0" smtClean="0"/>
              <a:t>4 </a:t>
            </a:r>
            <a:r>
              <a:rPr lang="en-US" sz="3600" dirty="0" smtClean="0"/>
              <a:t>For all these have </a:t>
            </a:r>
            <a:r>
              <a:rPr lang="en-US" sz="3600" b="1" dirty="0" smtClean="0">
                <a:solidFill>
                  <a:srgbClr val="00B0F0"/>
                </a:solidFill>
              </a:rPr>
              <a:t>of their abundance cast in unto the offerings of God</a:t>
            </a:r>
            <a:r>
              <a:rPr lang="en-US" sz="3600" dirty="0" smtClean="0"/>
              <a:t>: but she of her penury([poverty)  hath cast in all the living that she had.(her livelihood).</a:t>
            </a:r>
            <a:endParaRPr lang="en-US" sz="3600" dirty="0"/>
          </a:p>
        </p:txBody>
      </p:sp>
    </p:spTree>
    <p:extLst>
      <p:ext uri="{BB962C8B-B14F-4D97-AF65-F5344CB8AC3E}">
        <p14:creationId xmlns:p14="http://schemas.microsoft.com/office/powerpoint/2010/main" val="35081901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87036"/>
            <a:ext cx="11409218" cy="6457518"/>
          </a:xfrm>
        </p:spPr>
      </p:pic>
    </p:spTree>
    <p:extLst>
      <p:ext uri="{BB962C8B-B14F-4D97-AF65-F5344CB8AC3E}">
        <p14:creationId xmlns:p14="http://schemas.microsoft.com/office/powerpoint/2010/main" val="28318930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8397" y="0"/>
            <a:ext cx="12083603" cy="6722918"/>
          </a:xfrm>
        </p:spPr>
      </p:pic>
    </p:spTree>
    <p:extLst>
      <p:ext uri="{BB962C8B-B14F-4D97-AF65-F5344CB8AC3E}">
        <p14:creationId xmlns:p14="http://schemas.microsoft.com/office/powerpoint/2010/main" val="17120479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1336" y="0"/>
            <a:ext cx="11700164" cy="6176963"/>
          </a:xfrm>
        </p:spPr>
      </p:pic>
    </p:spTree>
    <p:extLst>
      <p:ext uri="{BB962C8B-B14F-4D97-AF65-F5344CB8AC3E}">
        <p14:creationId xmlns:p14="http://schemas.microsoft.com/office/powerpoint/2010/main" val="38885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127" y="0"/>
            <a:ext cx="12022281" cy="6858000"/>
          </a:xfrm>
        </p:spPr>
      </p:pic>
    </p:spTree>
    <p:extLst>
      <p:ext uri="{BB962C8B-B14F-4D97-AF65-F5344CB8AC3E}">
        <p14:creationId xmlns:p14="http://schemas.microsoft.com/office/powerpoint/2010/main" val="42884995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036" y="72736"/>
            <a:ext cx="11928764" cy="6629400"/>
          </a:xfrm>
        </p:spPr>
        <p:txBody>
          <a:bodyPr>
            <a:normAutofit fontScale="92500" lnSpcReduction="10000"/>
          </a:bodyPr>
          <a:lstStyle/>
          <a:p>
            <a:r>
              <a:rPr lang="en-US" sz="4400" b="1" u="sng" dirty="0" smtClean="0">
                <a:solidFill>
                  <a:srgbClr val="FF0000"/>
                </a:solidFill>
              </a:rPr>
              <a:t>Generosity Defined:  </a:t>
            </a:r>
          </a:p>
          <a:p>
            <a:r>
              <a:rPr lang="en-US" sz="4400" b="1" u="sng" dirty="0">
                <a:solidFill>
                  <a:srgbClr val="FF0000"/>
                </a:solidFill>
              </a:rPr>
              <a:t> </a:t>
            </a:r>
            <a:r>
              <a:rPr lang="en-US" sz="4400" b="1" u="sng" dirty="0" smtClean="0">
                <a:solidFill>
                  <a:srgbClr val="FF0000"/>
                </a:solidFill>
              </a:rPr>
              <a:t>  </a:t>
            </a:r>
            <a:r>
              <a:rPr lang="en-US" sz="4400" dirty="0"/>
              <a:t>the quality of being kind and </a:t>
            </a:r>
            <a:r>
              <a:rPr lang="en-US" sz="4400" dirty="0" smtClean="0"/>
              <a:t> generous,  a giver,</a:t>
            </a:r>
          </a:p>
          <a:p>
            <a:r>
              <a:rPr lang="en-US" sz="4400" dirty="0"/>
              <a:t> </a:t>
            </a:r>
            <a:r>
              <a:rPr lang="en-US" sz="4400" dirty="0" smtClean="0"/>
              <a:t>   to share and to </a:t>
            </a:r>
            <a:r>
              <a:rPr lang="en-US" sz="4400" dirty="0" err="1" smtClean="0"/>
              <a:t>sacrifice..giving</a:t>
            </a:r>
            <a:r>
              <a:rPr lang="en-US" sz="4400" dirty="0" smtClean="0"/>
              <a:t> beyond means. </a:t>
            </a:r>
          </a:p>
          <a:p>
            <a:endParaRPr lang="en-US" sz="4400" dirty="0" smtClean="0"/>
          </a:p>
          <a:p>
            <a:r>
              <a:rPr lang="en-US" sz="4400" dirty="0" smtClean="0"/>
              <a:t>synonyms</a:t>
            </a:r>
            <a:r>
              <a:rPr lang="en-US" sz="4400" dirty="0"/>
              <a:t>: </a:t>
            </a:r>
            <a:r>
              <a:rPr lang="en-US" sz="4400" dirty="0">
                <a:hlinkClick r:id="rId2"/>
              </a:rPr>
              <a:t>liberality</a:t>
            </a:r>
            <a:r>
              <a:rPr lang="en-US" sz="4400" dirty="0"/>
              <a:t> </a:t>
            </a:r>
            <a:r>
              <a:rPr lang="en-US" sz="4400" dirty="0" smtClean="0"/>
              <a:t>· </a:t>
            </a:r>
            <a:r>
              <a:rPr lang="en-US" sz="4400" dirty="0" smtClean="0">
                <a:hlinkClick r:id="rId3"/>
              </a:rPr>
              <a:t>benevolence</a:t>
            </a:r>
            <a:r>
              <a:rPr lang="en-US" sz="4400" dirty="0" smtClean="0"/>
              <a:t> </a:t>
            </a:r>
            <a:r>
              <a:rPr lang="en-US" sz="4400" dirty="0"/>
              <a:t>· </a:t>
            </a:r>
            <a:r>
              <a:rPr lang="en-US" sz="4400" dirty="0" smtClean="0"/>
              <a:t>· </a:t>
            </a:r>
            <a:r>
              <a:rPr lang="en-US" sz="4400" dirty="0">
                <a:hlinkClick r:id="rId4"/>
              </a:rPr>
              <a:t>charity</a:t>
            </a:r>
            <a:r>
              <a:rPr lang="en-US" sz="4400" dirty="0"/>
              <a:t> </a:t>
            </a:r>
            <a:r>
              <a:rPr lang="en-US" sz="4400" dirty="0" smtClean="0"/>
              <a:t>· </a:t>
            </a:r>
            <a:r>
              <a:rPr lang="en-US" sz="4400" dirty="0"/>
              <a:t>· </a:t>
            </a:r>
            <a:r>
              <a:rPr lang="en-US" sz="4400" dirty="0" smtClean="0"/>
              <a:t>· </a:t>
            </a:r>
            <a:r>
              <a:rPr lang="en-US" sz="4400" dirty="0"/>
              <a:t>big-heartedness · </a:t>
            </a:r>
            <a:r>
              <a:rPr lang="en-US" sz="4400" dirty="0" smtClean="0"/>
              <a:t> · </a:t>
            </a:r>
            <a:r>
              <a:rPr lang="en-US" sz="4400" dirty="0">
                <a:hlinkClick r:id="rId5"/>
              </a:rPr>
              <a:t>unselfishness</a:t>
            </a:r>
            <a:r>
              <a:rPr lang="en-US" sz="4400" dirty="0"/>
              <a:t> · </a:t>
            </a:r>
            <a:r>
              <a:rPr lang="en-US" sz="4400" dirty="0">
                <a:hlinkClick r:id="rId6"/>
              </a:rPr>
              <a:t>self-sacrifice</a:t>
            </a:r>
            <a:r>
              <a:rPr lang="en-US" sz="4400" dirty="0"/>
              <a:t> </a:t>
            </a:r>
            <a:r>
              <a:rPr lang="en-US" sz="4400" dirty="0" smtClean="0"/>
              <a:t>·</a:t>
            </a:r>
          </a:p>
          <a:p>
            <a:endParaRPr lang="en-US" sz="4400" b="1" u="sng" dirty="0">
              <a:solidFill>
                <a:srgbClr val="FF0000"/>
              </a:solidFill>
            </a:endParaRPr>
          </a:p>
          <a:p>
            <a:r>
              <a:rPr lang="en-US" sz="4400" b="1" u="sng" dirty="0" smtClean="0">
                <a:solidFill>
                  <a:srgbClr val="FF0000"/>
                </a:solidFill>
              </a:rPr>
              <a:t>2 Cor. 9:7   God </a:t>
            </a:r>
            <a:r>
              <a:rPr lang="en-US" sz="6000" b="1" u="sng" dirty="0" err="1" smtClean="0"/>
              <a:t>loveth</a:t>
            </a:r>
            <a:r>
              <a:rPr lang="en-US" sz="6000" b="1" u="sng" dirty="0" smtClean="0"/>
              <a:t> </a:t>
            </a:r>
            <a:r>
              <a:rPr lang="en-US" sz="4400" b="1" u="sng" dirty="0" smtClean="0">
                <a:solidFill>
                  <a:srgbClr val="FF0000"/>
                </a:solidFill>
              </a:rPr>
              <a:t>a cheerful giver</a:t>
            </a:r>
            <a:r>
              <a:rPr lang="en-US" sz="4400" b="1" u="sng" dirty="0" smtClean="0">
                <a:solidFill>
                  <a:srgbClr val="FF0000"/>
                </a:solidFill>
              </a:rPr>
              <a:t>! </a:t>
            </a:r>
          </a:p>
          <a:p>
            <a:r>
              <a:rPr lang="en-US" sz="4400" b="1" u="sng" dirty="0">
                <a:solidFill>
                  <a:srgbClr val="FF0000"/>
                </a:solidFill>
              </a:rPr>
              <a:t> </a:t>
            </a:r>
            <a:r>
              <a:rPr lang="en-US" sz="4400" b="1" u="sng" dirty="0" smtClean="0">
                <a:solidFill>
                  <a:srgbClr val="FF0000"/>
                </a:solidFill>
              </a:rPr>
              <a:t>   </a:t>
            </a:r>
            <a:r>
              <a:rPr lang="en-US" sz="4400" b="1" u="sng" dirty="0"/>
              <a:t> </a:t>
            </a:r>
            <a:r>
              <a:rPr lang="en-US" sz="4400" b="1" u="sng" dirty="0" smtClean="0"/>
              <a:t>Are you a Giver?  What kind of giver?  </a:t>
            </a:r>
          </a:p>
          <a:p>
            <a:r>
              <a:rPr lang="en-US" sz="4400" b="1" u="sng" dirty="0">
                <a:solidFill>
                  <a:srgbClr val="FF0000"/>
                </a:solidFill>
              </a:rPr>
              <a:t> </a:t>
            </a:r>
            <a:r>
              <a:rPr lang="en-US" sz="4400" b="1" u="sng" dirty="0" smtClean="0">
                <a:solidFill>
                  <a:srgbClr val="FF0000"/>
                </a:solidFill>
              </a:rPr>
              <a:t>       A Generous Giver—Give, Give, Give!</a:t>
            </a:r>
            <a:endParaRPr lang="en-US" sz="4400" b="1" u="sng" dirty="0" smtClean="0">
              <a:solidFill>
                <a:srgbClr val="FF0000"/>
              </a:solidFill>
            </a:endParaRPr>
          </a:p>
        </p:txBody>
      </p:sp>
    </p:spTree>
    <p:extLst>
      <p:ext uri="{BB962C8B-B14F-4D97-AF65-F5344CB8AC3E}">
        <p14:creationId xmlns:p14="http://schemas.microsoft.com/office/powerpoint/2010/main" val="3240027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909" y="0"/>
            <a:ext cx="11980718" cy="6858000"/>
          </a:xfrm>
        </p:spPr>
      </p:pic>
    </p:spTree>
    <p:extLst>
      <p:ext uri="{BB962C8B-B14F-4D97-AF65-F5344CB8AC3E}">
        <p14:creationId xmlns:p14="http://schemas.microsoft.com/office/powerpoint/2010/main" val="42279813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1564"/>
            <a:ext cx="11859491" cy="6681355"/>
          </a:xfrm>
        </p:spPr>
        <p:txBody>
          <a:bodyPr>
            <a:normAutofit/>
          </a:bodyPr>
          <a:lstStyle/>
          <a:p>
            <a:endParaRPr lang="en-US" sz="3600" dirty="0" smtClean="0"/>
          </a:p>
          <a:p>
            <a:r>
              <a:rPr lang="en-US" sz="3600" dirty="0" smtClean="0"/>
              <a:t>1.  Why was </a:t>
            </a:r>
            <a:r>
              <a:rPr lang="en-US" sz="3600" b="1" dirty="0" smtClean="0"/>
              <a:t>a woman </a:t>
            </a:r>
            <a:r>
              <a:rPr lang="en-US" sz="3600" dirty="0" smtClean="0"/>
              <a:t>in the temple?</a:t>
            </a:r>
          </a:p>
          <a:p>
            <a:r>
              <a:rPr lang="en-US" sz="3600" dirty="0" smtClean="0"/>
              <a:t>2.  Why would this</a:t>
            </a:r>
            <a:r>
              <a:rPr lang="en-US" sz="3600" b="1" dirty="0" smtClean="0"/>
              <a:t> woman </a:t>
            </a:r>
            <a:r>
              <a:rPr lang="en-US" sz="3600" dirty="0" smtClean="0"/>
              <a:t>possess a true heart of faith,</a:t>
            </a:r>
          </a:p>
          <a:p>
            <a:r>
              <a:rPr lang="en-US" sz="3600" dirty="0" smtClean="0"/>
              <a:t>Devotion and sacrifice?</a:t>
            </a:r>
          </a:p>
          <a:p>
            <a:r>
              <a:rPr lang="en-US" sz="3600" dirty="0" smtClean="0"/>
              <a:t>3.  Is each individual responsible to give to God?</a:t>
            </a:r>
          </a:p>
          <a:p>
            <a:r>
              <a:rPr lang="en-US" sz="3600" dirty="0" smtClean="0"/>
              <a:t>4.  What does it mean to truly be God dependent?</a:t>
            </a:r>
          </a:p>
          <a:p>
            <a:r>
              <a:rPr lang="en-US" sz="3600" dirty="0" smtClean="0"/>
              <a:t>5.  What is the connection between liberal giving and a</a:t>
            </a:r>
          </a:p>
          <a:p>
            <a:r>
              <a:rPr lang="en-US" sz="3600" dirty="0" smtClean="0"/>
              <a:t>Heart devoted to God?</a:t>
            </a:r>
          </a:p>
        </p:txBody>
      </p:sp>
    </p:spTree>
    <p:extLst>
      <p:ext uri="{BB962C8B-B14F-4D97-AF65-F5344CB8AC3E}">
        <p14:creationId xmlns:p14="http://schemas.microsoft.com/office/powerpoint/2010/main" val="39484338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dirty="0" smtClean="0"/>
              <a:t>The Widow Who Gave All</a:t>
            </a:r>
            <a:endParaRPr lang="en-US" sz="7200" b="1" dirty="0"/>
          </a:p>
        </p:txBody>
      </p:sp>
      <p:sp>
        <p:nvSpPr>
          <p:cNvPr id="3" name="Subtitle 2"/>
          <p:cNvSpPr>
            <a:spLocks noGrp="1"/>
          </p:cNvSpPr>
          <p:nvPr>
            <p:ph type="subTitle" idx="1"/>
          </p:nvPr>
        </p:nvSpPr>
        <p:spPr/>
        <p:txBody>
          <a:bodyPr>
            <a:normAutofit/>
          </a:bodyPr>
          <a:lstStyle/>
          <a:p>
            <a:r>
              <a:rPr lang="en-US" sz="4400" dirty="0" smtClean="0"/>
              <a:t>Luke 20:45—21:4</a:t>
            </a:r>
            <a:endParaRPr lang="en-US" sz="4400" dirty="0"/>
          </a:p>
        </p:txBody>
      </p:sp>
    </p:spTree>
    <p:extLst>
      <p:ext uri="{BB962C8B-B14F-4D97-AF65-F5344CB8AC3E}">
        <p14:creationId xmlns:p14="http://schemas.microsoft.com/office/powerpoint/2010/main" val="38832782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800" b="1" dirty="0" smtClean="0"/>
              <a:t>Matt. 5:3  “Blessed are the poor in spirit, for theirs</a:t>
            </a:r>
          </a:p>
          <a:p>
            <a:r>
              <a:rPr lang="en-US" sz="4800" b="1" dirty="0" smtClean="0"/>
              <a:t>Is the kingdom of heaven.”</a:t>
            </a:r>
            <a:endParaRPr lang="en-US" sz="4800" b="1" dirty="0"/>
          </a:p>
        </p:txBody>
      </p:sp>
    </p:spTree>
    <p:extLst>
      <p:ext uri="{BB962C8B-B14F-4D97-AF65-F5344CB8AC3E}">
        <p14:creationId xmlns:p14="http://schemas.microsoft.com/office/powerpoint/2010/main" val="13809369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b="1" u="sng" dirty="0" smtClean="0"/>
              <a:t>Focus:  </a:t>
            </a:r>
          </a:p>
          <a:p>
            <a:r>
              <a:rPr lang="en-US" sz="4000" b="1" dirty="0"/>
              <a:t> </a:t>
            </a:r>
            <a:r>
              <a:rPr lang="en-US" sz="4000" b="1" dirty="0" smtClean="0"/>
              <a:t>  Discipleship requires a </a:t>
            </a:r>
            <a:r>
              <a:rPr lang="en-US" sz="4000" b="1" u="sng" dirty="0" smtClean="0"/>
              <a:t>heart</a:t>
            </a:r>
            <a:r>
              <a:rPr lang="en-US" sz="4000" b="1" dirty="0" smtClean="0"/>
              <a:t> devoted to the</a:t>
            </a:r>
          </a:p>
          <a:p>
            <a:r>
              <a:rPr lang="en-US" sz="4000" b="1" dirty="0" smtClean="0"/>
              <a:t>Lord.  Such a </a:t>
            </a:r>
            <a:r>
              <a:rPr lang="en-US" sz="4000" b="1" u="sng" dirty="0" smtClean="0"/>
              <a:t>heart</a:t>
            </a:r>
            <a:r>
              <a:rPr lang="en-US" sz="4000" b="1" dirty="0" smtClean="0"/>
              <a:t> changes how we see the </a:t>
            </a:r>
          </a:p>
          <a:p>
            <a:r>
              <a:rPr lang="en-US" sz="4000" b="1" dirty="0" smtClean="0"/>
              <a:t>Things of the world.”  </a:t>
            </a:r>
            <a:endParaRPr lang="en-US" sz="4000" b="1" dirty="0" smtClean="0"/>
          </a:p>
          <a:p>
            <a:endParaRPr lang="en-US" sz="4000" b="1" dirty="0"/>
          </a:p>
          <a:p>
            <a:r>
              <a:rPr lang="en-US" sz="4000" b="1" dirty="0" smtClean="0"/>
              <a:t>This world is not my home…….! </a:t>
            </a:r>
            <a:endParaRPr lang="en-US" sz="4000" b="1" dirty="0"/>
          </a:p>
        </p:txBody>
      </p:sp>
    </p:spTree>
    <p:extLst>
      <p:ext uri="{BB962C8B-B14F-4D97-AF65-F5344CB8AC3E}">
        <p14:creationId xmlns:p14="http://schemas.microsoft.com/office/powerpoint/2010/main" val="10185847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6000" b="1" dirty="0" smtClean="0"/>
              <a:t>Christianity is a way of life.  </a:t>
            </a:r>
            <a:endParaRPr lang="en-US" sz="6000" b="1" dirty="0"/>
          </a:p>
        </p:txBody>
      </p:sp>
    </p:spTree>
    <p:extLst>
      <p:ext uri="{BB962C8B-B14F-4D97-AF65-F5344CB8AC3E}">
        <p14:creationId xmlns:p14="http://schemas.microsoft.com/office/powerpoint/2010/main" val="26321247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4000" b="1" dirty="0" smtClean="0">
                <a:solidFill>
                  <a:srgbClr val="FF0000"/>
                </a:solidFill>
              </a:rPr>
              <a:t>In this lesson, we examine the outward manifestation Of a devoted heart.</a:t>
            </a:r>
          </a:p>
          <a:p>
            <a:endParaRPr lang="en-US" dirty="0"/>
          </a:p>
          <a:p>
            <a:endParaRPr lang="en-US" dirty="0"/>
          </a:p>
        </p:txBody>
      </p:sp>
    </p:spTree>
    <p:extLst>
      <p:ext uri="{BB962C8B-B14F-4D97-AF65-F5344CB8AC3E}">
        <p14:creationId xmlns:p14="http://schemas.microsoft.com/office/powerpoint/2010/main" val="28581602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5400" b="1" u="sng" dirty="0" smtClean="0"/>
              <a:t>Money and Material Things</a:t>
            </a:r>
            <a:endParaRPr lang="en-US" sz="5400" b="1" u="sng" dirty="0"/>
          </a:p>
        </p:txBody>
      </p:sp>
    </p:spTree>
    <p:extLst>
      <p:ext uri="{BB962C8B-B14F-4D97-AF65-F5344CB8AC3E}">
        <p14:creationId xmlns:p14="http://schemas.microsoft.com/office/powerpoint/2010/main" val="30095089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8264" y="-1"/>
            <a:ext cx="11883736" cy="6712527"/>
          </a:xfrm>
        </p:spPr>
        <p:txBody>
          <a:bodyPr>
            <a:normAutofit/>
          </a:bodyPr>
          <a:lstStyle/>
          <a:p>
            <a:endParaRPr lang="en-US" sz="3600" dirty="0" smtClean="0"/>
          </a:p>
          <a:p>
            <a:r>
              <a:rPr lang="en-US" sz="3600" dirty="0" smtClean="0"/>
              <a:t>Bob Russell told a story of a rich man who was determined</a:t>
            </a:r>
          </a:p>
          <a:p>
            <a:r>
              <a:rPr lang="en-US" sz="3600" dirty="0" smtClean="0"/>
              <a:t>To take his wealth with him.  He told his wife to get all his </a:t>
            </a:r>
          </a:p>
          <a:p>
            <a:r>
              <a:rPr lang="en-US" sz="3600" dirty="0" smtClean="0"/>
              <a:t>Money together, put it in a sack, and then hang the sack</a:t>
            </a:r>
          </a:p>
          <a:p>
            <a:r>
              <a:rPr lang="en-US" sz="3600" dirty="0" smtClean="0"/>
              <a:t>From the rafters in the attic.  He said, “When my spirit is </a:t>
            </a:r>
          </a:p>
          <a:p>
            <a:r>
              <a:rPr lang="en-US" sz="3600" dirty="0" smtClean="0"/>
              <a:t>Caught up to heaven, I’ll grab the sack on my way.”  Well he</a:t>
            </a:r>
          </a:p>
          <a:p>
            <a:r>
              <a:rPr lang="en-US" sz="3600" dirty="0" smtClean="0"/>
              <a:t>Eventually died, and the woman raced to the attic, only to</a:t>
            </a:r>
          </a:p>
          <a:p>
            <a:r>
              <a:rPr lang="en-US" sz="3600" dirty="0" smtClean="0"/>
              <a:t>Find the money still there.  </a:t>
            </a:r>
            <a:r>
              <a:rPr lang="en-US" sz="3600" b="1" dirty="0" smtClean="0">
                <a:solidFill>
                  <a:srgbClr val="FF0000"/>
                </a:solidFill>
              </a:rPr>
              <a:t>She said, “I knew I should have</a:t>
            </a:r>
          </a:p>
          <a:p>
            <a:r>
              <a:rPr lang="en-US" sz="3600" b="1" dirty="0" smtClean="0">
                <a:solidFill>
                  <a:srgbClr val="FF0000"/>
                </a:solidFill>
              </a:rPr>
              <a:t>Put the sack in the basement.”</a:t>
            </a:r>
            <a:endParaRPr lang="en-US" sz="3600" b="1" dirty="0">
              <a:solidFill>
                <a:srgbClr val="FF0000"/>
              </a:solidFill>
            </a:endParaRPr>
          </a:p>
        </p:txBody>
      </p:sp>
    </p:spTree>
    <p:extLst>
      <p:ext uri="{BB962C8B-B14F-4D97-AF65-F5344CB8AC3E}">
        <p14:creationId xmlns:p14="http://schemas.microsoft.com/office/powerpoint/2010/main" val="11147531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036" y="0"/>
            <a:ext cx="11914909" cy="6858000"/>
          </a:xfrm>
        </p:spPr>
        <p:txBody>
          <a:bodyPr>
            <a:normAutofit/>
          </a:bodyPr>
          <a:lstStyle/>
          <a:p>
            <a:r>
              <a:rPr lang="en-US" sz="3600" dirty="0" smtClean="0"/>
              <a:t>  </a:t>
            </a:r>
          </a:p>
          <a:p>
            <a:r>
              <a:rPr lang="en-US" sz="3600" dirty="0" smtClean="0"/>
              <a:t>Out of </a:t>
            </a:r>
            <a:r>
              <a:rPr lang="en-US" sz="3600" b="1" dirty="0" smtClean="0">
                <a:solidFill>
                  <a:srgbClr val="00B0F0"/>
                </a:solidFill>
              </a:rPr>
              <a:t>38 parables </a:t>
            </a:r>
            <a:r>
              <a:rPr lang="en-US" sz="3600" dirty="0" smtClean="0"/>
              <a:t>that Jesus told,</a:t>
            </a:r>
            <a:r>
              <a:rPr lang="en-US" sz="3600" b="1" u="sng" dirty="0" smtClean="0">
                <a:solidFill>
                  <a:srgbClr val="00B0F0"/>
                </a:solidFill>
              </a:rPr>
              <a:t>16</a:t>
            </a:r>
            <a:r>
              <a:rPr lang="en-US" sz="3600" dirty="0" smtClean="0"/>
              <a:t> deal with money</a:t>
            </a:r>
          </a:p>
          <a:p>
            <a:r>
              <a:rPr lang="en-US" sz="3600" dirty="0" smtClean="0"/>
              <a:t>In some form or other..</a:t>
            </a:r>
          </a:p>
          <a:p>
            <a:r>
              <a:rPr lang="en-US" sz="3600" dirty="0"/>
              <a:t> </a:t>
            </a:r>
            <a:r>
              <a:rPr lang="en-US" sz="3600" dirty="0" smtClean="0"/>
              <a:t> If you add the times that heaven and hell are mentioned,</a:t>
            </a:r>
          </a:p>
          <a:p>
            <a:r>
              <a:rPr lang="en-US" sz="3600" dirty="0" smtClean="0"/>
              <a:t>It comes to fewer times than money is mentioned.  </a:t>
            </a:r>
          </a:p>
          <a:p>
            <a:r>
              <a:rPr lang="en-US" sz="3600" dirty="0"/>
              <a:t> </a:t>
            </a:r>
            <a:r>
              <a:rPr lang="en-US" sz="3600" dirty="0" smtClean="0"/>
              <a:t> The New Testament says 5 times as much about money, </a:t>
            </a:r>
          </a:p>
          <a:p>
            <a:r>
              <a:rPr lang="en-US" sz="3600" dirty="0" smtClean="0"/>
              <a:t>Than it does about prayer.  </a:t>
            </a:r>
          </a:p>
          <a:p>
            <a:r>
              <a:rPr lang="en-US" sz="3600" dirty="0"/>
              <a:t> </a:t>
            </a:r>
            <a:r>
              <a:rPr lang="en-US" sz="3600" dirty="0" smtClean="0"/>
              <a:t> There are 500 or so verses on prayer and faith combined,</a:t>
            </a:r>
          </a:p>
          <a:p>
            <a:r>
              <a:rPr lang="en-US" sz="3600" dirty="0" smtClean="0"/>
              <a:t>But there are </a:t>
            </a:r>
            <a:r>
              <a:rPr lang="en-US" sz="3600" b="1" u="sng" dirty="0" smtClean="0"/>
              <a:t>2000 verses </a:t>
            </a:r>
            <a:r>
              <a:rPr lang="en-US" sz="3600" dirty="0" smtClean="0"/>
              <a:t>dealing with money and possessions.</a:t>
            </a:r>
            <a:endParaRPr lang="en-US" sz="3600" dirty="0"/>
          </a:p>
        </p:txBody>
      </p:sp>
    </p:spTree>
    <p:extLst>
      <p:ext uri="{BB962C8B-B14F-4D97-AF65-F5344CB8AC3E}">
        <p14:creationId xmlns:p14="http://schemas.microsoft.com/office/powerpoint/2010/main" val="42688036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2736"/>
            <a:ext cx="12115800" cy="6785264"/>
          </a:xfrm>
        </p:spPr>
        <p:txBody>
          <a:bodyPr>
            <a:normAutofit fontScale="92500" lnSpcReduction="10000"/>
          </a:bodyPr>
          <a:lstStyle/>
          <a:p>
            <a:r>
              <a:rPr lang="en-US" sz="3900" b="1" dirty="0" smtClean="0"/>
              <a:t>2Corinthians </a:t>
            </a:r>
            <a:r>
              <a:rPr lang="en-US" sz="3900" b="1" dirty="0"/>
              <a:t>8:1-5 </a:t>
            </a:r>
            <a:r>
              <a:rPr lang="en-US" sz="3900" dirty="0"/>
              <a:t>  Moreover, brethren, we do you to wit of the grace of God bestowed on </a:t>
            </a:r>
            <a:r>
              <a:rPr lang="en-US" sz="3900" u="sng" dirty="0"/>
              <a:t>the churches of Macedonia</a:t>
            </a:r>
            <a:r>
              <a:rPr lang="en-US" sz="3900" dirty="0"/>
              <a:t>;</a:t>
            </a:r>
          </a:p>
          <a:p>
            <a:r>
              <a:rPr lang="en-US" sz="3900" baseline="30000" dirty="0"/>
              <a:t>2 </a:t>
            </a:r>
            <a:r>
              <a:rPr lang="en-US" sz="3900" dirty="0"/>
              <a:t>How that in a great trial of affliction the abundance of their joy and their deep poverty abounded unto the riches of their liberality.</a:t>
            </a:r>
          </a:p>
          <a:p>
            <a:r>
              <a:rPr lang="en-US" sz="3900" baseline="30000" dirty="0"/>
              <a:t>3 </a:t>
            </a:r>
            <a:r>
              <a:rPr lang="en-US" sz="3900" dirty="0"/>
              <a:t>For to their power, I bear record, yea, and </a:t>
            </a:r>
            <a:r>
              <a:rPr lang="en-US" sz="3900" b="1" u="sng" dirty="0">
                <a:solidFill>
                  <a:srgbClr val="FF0000"/>
                </a:solidFill>
              </a:rPr>
              <a:t>beyond their power </a:t>
            </a:r>
            <a:r>
              <a:rPr lang="en-US" sz="3900" dirty="0"/>
              <a:t>they were willing of themselves;</a:t>
            </a:r>
          </a:p>
          <a:p>
            <a:r>
              <a:rPr lang="en-US" sz="3900" baseline="30000" dirty="0"/>
              <a:t>4 </a:t>
            </a:r>
            <a:r>
              <a:rPr lang="en-US" sz="3900" dirty="0"/>
              <a:t>Praying us with much </a:t>
            </a:r>
            <a:r>
              <a:rPr lang="en-US" sz="3900" dirty="0" err="1"/>
              <a:t>intreaty</a:t>
            </a:r>
            <a:r>
              <a:rPr lang="en-US" sz="3900" dirty="0"/>
              <a:t> that we would receive the gift, and take upon us the fellowship of the ministering to the saints.</a:t>
            </a:r>
          </a:p>
          <a:p>
            <a:r>
              <a:rPr lang="en-US" sz="3900" baseline="30000" dirty="0"/>
              <a:t>5 </a:t>
            </a:r>
            <a:r>
              <a:rPr lang="en-US" sz="3900" dirty="0"/>
              <a:t>And this they did, not as we hoped, </a:t>
            </a:r>
            <a:r>
              <a:rPr lang="en-US" sz="3900" dirty="0" smtClean="0"/>
              <a:t>but, </a:t>
            </a:r>
            <a:r>
              <a:rPr lang="en-US" sz="3900" dirty="0"/>
              <a:t>and unto us by the will of </a:t>
            </a:r>
            <a:r>
              <a:rPr lang="en-US" sz="3900" dirty="0" smtClean="0"/>
              <a:t>God</a:t>
            </a:r>
            <a:r>
              <a:rPr lang="en-US" sz="3900" b="1" i="1" u="sng" dirty="0" smtClean="0"/>
              <a:t>#  1    </a:t>
            </a:r>
            <a:r>
              <a:rPr lang="en-US" sz="3900" b="1" u="sng" dirty="0" smtClean="0">
                <a:solidFill>
                  <a:srgbClr val="FF0000"/>
                </a:solidFill>
              </a:rPr>
              <a:t>first </a:t>
            </a:r>
            <a:r>
              <a:rPr lang="en-US" sz="3900" b="1" u="sng" dirty="0">
                <a:solidFill>
                  <a:srgbClr val="FF0000"/>
                </a:solidFill>
              </a:rPr>
              <a:t>gave their own selves to the </a:t>
            </a:r>
            <a:r>
              <a:rPr lang="en-US" sz="3900" b="1" u="sng" dirty="0" smtClean="0">
                <a:solidFill>
                  <a:srgbClr val="FF0000"/>
                </a:solidFill>
              </a:rPr>
              <a:t>Lord  </a:t>
            </a:r>
            <a:r>
              <a:rPr lang="en-US" sz="3900" b="1" u="sng" dirty="0" smtClean="0"/>
              <a:t>and unto Us by the will of God.</a:t>
            </a:r>
            <a:endParaRPr lang="en-US" sz="3900" dirty="0"/>
          </a:p>
          <a:p>
            <a:endParaRPr lang="en-US" dirty="0"/>
          </a:p>
        </p:txBody>
      </p:sp>
    </p:spTree>
    <p:extLst>
      <p:ext uri="{BB962C8B-B14F-4D97-AF65-F5344CB8AC3E}">
        <p14:creationId xmlns:p14="http://schemas.microsoft.com/office/powerpoint/2010/main" val="20602418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7091" y="0"/>
            <a:ext cx="11734800" cy="6722918"/>
          </a:xfrm>
        </p:spPr>
        <p:txBody>
          <a:bodyPr>
            <a:normAutofit/>
          </a:bodyPr>
          <a:lstStyle/>
          <a:p>
            <a:endParaRPr lang="en-US" sz="4800" b="1" u="sng" dirty="0" smtClean="0"/>
          </a:p>
          <a:p>
            <a:r>
              <a:rPr lang="en-US" sz="4800" b="1" u="sng" dirty="0" smtClean="0"/>
              <a:t>Luke captured a stream of events in Jesus’ ministry </a:t>
            </a:r>
          </a:p>
          <a:p>
            <a:r>
              <a:rPr lang="en-US" sz="4800" b="1" u="sng" dirty="0" smtClean="0"/>
              <a:t>That concerned money and material things.  </a:t>
            </a:r>
          </a:p>
        </p:txBody>
      </p:sp>
    </p:spTree>
    <p:extLst>
      <p:ext uri="{BB962C8B-B14F-4D97-AF65-F5344CB8AC3E}">
        <p14:creationId xmlns:p14="http://schemas.microsoft.com/office/powerpoint/2010/main" val="11660386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572" y="197427"/>
            <a:ext cx="10515600" cy="5937972"/>
          </a:xfrm>
        </p:spPr>
        <p:txBody>
          <a:bodyPr/>
          <a:lstStyle/>
          <a:p>
            <a:endParaRPr lang="en-US" sz="3600" b="1" u="sng" dirty="0" smtClean="0"/>
          </a:p>
          <a:p>
            <a:r>
              <a:rPr lang="en-US" sz="3600" b="1" u="sng" dirty="0" smtClean="0"/>
              <a:t>Luke 19:44-48   The Cleansing of the Temple  </a:t>
            </a:r>
          </a:p>
          <a:p>
            <a:r>
              <a:rPr lang="en-US" sz="3600" dirty="0"/>
              <a:t> </a:t>
            </a:r>
            <a:r>
              <a:rPr lang="en-US" sz="3600" dirty="0" smtClean="0"/>
              <a:t> </a:t>
            </a:r>
            <a:r>
              <a:rPr lang="en-US" sz="3600" b="1" dirty="0"/>
              <a:t>Luke 19:45-48 </a:t>
            </a:r>
            <a:r>
              <a:rPr lang="en-US" sz="3600" baseline="30000" dirty="0" smtClean="0"/>
              <a:t>45</a:t>
            </a:r>
            <a:r>
              <a:rPr lang="en-US" sz="3600" baseline="30000" dirty="0"/>
              <a:t> </a:t>
            </a:r>
            <a:r>
              <a:rPr lang="en-US" sz="3600" dirty="0"/>
              <a:t>And he went into the temple, and began to cast out them that sold therein, and them that bought;</a:t>
            </a:r>
          </a:p>
          <a:p>
            <a:r>
              <a:rPr lang="en-US" sz="3600" baseline="30000" dirty="0"/>
              <a:t>46 </a:t>
            </a:r>
            <a:r>
              <a:rPr lang="en-US" sz="3600" dirty="0"/>
              <a:t>Saying unto them, </a:t>
            </a:r>
            <a:r>
              <a:rPr lang="en-US" sz="3600" b="1" i="1" u="sng" dirty="0"/>
              <a:t>It is written, My house is the house of prayer: but ye have made it a den of thieves</a:t>
            </a:r>
          </a:p>
          <a:p>
            <a:endParaRPr lang="en-US" dirty="0"/>
          </a:p>
        </p:txBody>
      </p:sp>
    </p:spTree>
    <p:extLst>
      <p:ext uri="{BB962C8B-B14F-4D97-AF65-F5344CB8AC3E}">
        <p14:creationId xmlns:p14="http://schemas.microsoft.com/office/powerpoint/2010/main" val="41231993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b="1" dirty="0" smtClean="0"/>
              <a:t>Luke 20:20-26  Roman Taxes</a:t>
            </a:r>
            <a:endParaRPr lang="en-US" sz="4000" b="1" dirty="0"/>
          </a:p>
        </p:txBody>
      </p:sp>
    </p:spTree>
    <p:extLst>
      <p:ext uri="{BB962C8B-B14F-4D97-AF65-F5344CB8AC3E}">
        <p14:creationId xmlns:p14="http://schemas.microsoft.com/office/powerpoint/2010/main" val="42673059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90342"/>
            <a:ext cx="12084627" cy="6767658"/>
          </a:xfrm>
        </p:spPr>
        <p:txBody>
          <a:bodyPr>
            <a:normAutofit fontScale="92500" lnSpcReduction="20000"/>
          </a:bodyPr>
          <a:lstStyle/>
          <a:p>
            <a:r>
              <a:rPr lang="en-US" sz="3900" b="1" dirty="0"/>
              <a:t>Luke 20:20-26 </a:t>
            </a:r>
            <a:r>
              <a:rPr lang="en-US" sz="3900" baseline="30000" dirty="0" smtClean="0"/>
              <a:t>20</a:t>
            </a:r>
            <a:r>
              <a:rPr lang="en-US" sz="3900" baseline="30000" dirty="0"/>
              <a:t> </a:t>
            </a:r>
            <a:r>
              <a:rPr lang="en-US" sz="3900" dirty="0"/>
              <a:t>And they watched him, and sent forth spies, which should feign themselves just men, that they might take hold of his words, that so they might deliver him unto the power and authority of the </a:t>
            </a:r>
            <a:r>
              <a:rPr lang="en-US" sz="3900" dirty="0" smtClean="0"/>
              <a:t>governor.</a:t>
            </a:r>
            <a:r>
              <a:rPr lang="en-US" sz="3900" baseline="30000" dirty="0" smtClean="0"/>
              <a:t>21</a:t>
            </a:r>
            <a:r>
              <a:rPr lang="en-US" sz="3900" baseline="30000" dirty="0"/>
              <a:t> </a:t>
            </a:r>
            <a:r>
              <a:rPr lang="en-US" sz="3900" dirty="0"/>
              <a:t>And they asked him, saying, Master, we know that thou </a:t>
            </a:r>
            <a:r>
              <a:rPr lang="en-US" sz="3900" dirty="0" err="1"/>
              <a:t>sayest</a:t>
            </a:r>
            <a:r>
              <a:rPr lang="en-US" sz="3900" dirty="0"/>
              <a:t> and </a:t>
            </a:r>
            <a:r>
              <a:rPr lang="en-US" sz="3900" dirty="0" err="1"/>
              <a:t>teachest</a:t>
            </a:r>
            <a:r>
              <a:rPr lang="en-US" sz="3900" dirty="0"/>
              <a:t> rightly, neither </a:t>
            </a:r>
            <a:r>
              <a:rPr lang="en-US" sz="3900" dirty="0" err="1"/>
              <a:t>acceptest</a:t>
            </a:r>
            <a:r>
              <a:rPr lang="en-US" sz="3900" dirty="0"/>
              <a:t> thou the person of any, but </a:t>
            </a:r>
            <a:r>
              <a:rPr lang="en-US" sz="3900" dirty="0" err="1"/>
              <a:t>teachest</a:t>
            </a:r>
            <a:r>
              <a:rPr lang="en-US" sz="3900" dirty="0"/>
              <a:t> the way of God </a:t>
            </a:r>
            <a:r>
              <a:rPr lang="en-US" sz="3900" dirty="0" smtClean="0"/>
              <a:t>truly:</a:t>
            </a:r>
            <a:r>
              <a:rPr lang="en-US" sz="3900" baseline="30000" dirty="0" smtClean="0"/>
              <a:t>22</a:t>
            </a:r>
            <a:r>
              <a:rPr lang="en-US" sz="3900" baseline="30000" dirty="0"/>
              <a:t> </a:t>
            </a:r>
            <a:r>
              <a:rPr lang="en-US" sz="3900" dirty="0"/>
              <a:t>Is it lawful for us to give tribute unto Caesar, or </a:t>
            </a:r>
            <a:r>
              <a:rPr lang="en-US" sz="3900" dirty="0" smtClean="0"/>
              <a:t>no?</a:t>
            </a:r>
            <a:r>
              <a:rPr lang="en-US" sz="3900" baseline="30000" dirty="0" smtClean="0"/>
              <a:t>23</a:t>
            </a:r>
            <a:r>
              <a:rPr lang="en-US" sz="3900" baseline="30000" dirty="0"/>
              <a:t> </a:t>
            </a:r>
            <a:r>
              <a:rPr lang="en-US" sz="3900" dirty="0"/>
              <a:t>But he perceived their craftiness, and said unto them, Why tempt ye </a:t>
            </a:r>
            <a:r>
              <a:rPr lang="en-US" sz="3900" dirty="0" smtClean="0"/>
              <a:t>me?</a:t>
            </a:r>
            <a:r>
              <a:rPr lang="en-US" sz="3900" baseline="30000" dirty="0" smtClean="0"/>
              <a:t>24</a:t>
            </a:r>
            <a:r>
              <a:rPr lang="en-US" sz="3900" baseline="30000" dirty="0"/>
              <a:t> </a:t>
            </a:r>
            <a:r>
              <a:rPr lang="en-US" sz="3900" dirty="0"/>
              <a:t>Shew me a penny. Whose image and superscription hath it? They answered and said, Caesar's.</a:t>
            </a:r>
          </a:p>
          <a:p>
            <a:r>
              <a:rPr lang="en-US" sz="3900" baseline="30000" dirty="0"/>
              <a:t>25 </a:t>
            </a:r>
            <a:r>
              <a:rPr lang="en-US" sz="3900" dirty="0"/>
              <a:t>And he said unto them, Render therefore unto Caesar the things which be Caesar's, and unto God the things which be God's.</a:t>
            </a:r>
          </a:p>
          <a:p>
            <a:r>
              <a:rPr lang="en-US" sz="3900" baseline="30000" dirty="0"/>
              <a:t>26 </a:t>
            </a:r>
            <a:r>
              <a:rPr lang="en-US" sz="3900" dirty="0"/>
              <a:t>And they could not take hold of his words before the people: and they </a:t>
            </a:r>
            <a:r>
              <a:rPr lang="en-US" sz="3900" dirty="0" err="1"/>
              <a:t>marvelled</a:t>
            </a:r>
            <a:r>
              <a:rPr lang="en-US" sz="3900" dirty="0"/>
              <a:t> at his answer, and held their peace.</a:t>
            </a:r>
          </a:p>
          <a:p>
            <a:endParaRPr lang="en-US" dirty="0"/>
          </a:p>
        </p:txBody>
      </p:sp>
    </p:spTree>
    <p:extLst>
      <p:ext uri="{BB962C8B-B14F-4D97-AF65-F5344CB8AC3E}">
        <p14:creationId xmlns:p14="http://schemas.microsoft.com/office/powerpoint/2010/main" val="9132114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7872" y="-1"/>
            <a:ext cx="10515600" cy="6754091"/>
          </a:xfrm>
        </p:spPr>
        <p:txBody>
          <a:bodyPr>
            <a:normAutofit fontScale="92500" lnSpcReduction="10000"/>
          </a:bodyPr>
          <a:lstStyle/>
          <a:p>
            <a:endParaRPr lang="en-US" sz="4400" dirty="0" smtClean="0"/>
          </a:p>
          <a:p>
            <a:r>
              <a:rPr lang="en-US" sz="4400" dirty="0" smtClean="0"/>
              <a:t>The authorities over the temple allowed merchants to sell their wares in the section of the temple set aside for Gentiles.  --  </a:t>
            </a:r>
          </a:p>
          <a:p>
            <a:r>
              <a:rPr lang="en-US" sz="4400" b="1" dirty="0" smtClean="0">
                <a:solidFill>
                  <a:srgbClr val="FF0000"/>
                </a:solidFill>
              </a:rPr>
              <a:t>This was a violation of the very</a:t>
            </a:r>
          </a:p>
          <a:p>
            <a:r>
              <a:rPr lang="en-US" sz="4400" b="1" dirty="0">
                <a:solidFill>
                  <a:srgbClr val="FF0000"/>
                </a:solidFill>
              </a:rPr>
              <a:t>n</a:t>
            </a:r>
            <a:r>
              <a:rPr lang="en-US" sz="4400" b="1" dirty="0" smtClean="0">
                <a:solidFill>
                  <a:srgbClr val="FF0000"/>
                </a:solidFill>
              </a:rPr>
              <a:t>ature of the temple’s purpose.  </a:t>
            </a:r>
            <a:r>
              <a:rPr lang="en-US" sz="4400" dirty="0" smtClean="0"/>
              <a:t>(Isa. 56:7)</a:t>
            </a:r>
          </a:p>
          <a:p>
            <a:r>
              <a:rPr lang="en-US" sz="4400" b="1" dirty="0"/>
              <a:t>Isaiah 56:7 </a:t>
            </a:r>
            <a:r>
              <a:rPr lang="en-US" sz="4400" baseline="30000" dirty="0" smtClean="0"/>
              <a:t>7</a:t>
            </a:r>
            <a:r>
              <a:rPr lang="en-US" sz="4400" baseline="30000" dirty="0"/>
              <a:t> </a:t>
            </a:r>
            <a:r>
              <a:rPr lang="en-US" sz="4400" dirty="0"/>
              <a:t>Even them will I bring to my holy mountain, and make them joyful in my house of prayer: their burnt offerings and their sacrifices shall be accepted upon mine altar; </a:t>
            </a:r>
            <a:r>
              <a:rPr lang="en-US" sz="4400" b="1" u="sng" dirty="0"/>
              <a:t>for mine house shall be called an house of prayer for all people.</a:t>
            </a:r>
          </a:p>
          <a:p>
            <a:endParaRPr lang="en-US" sz="4400" dirty="0"/>
          </a:p>
        </p:txBody>
      </p:sp>
    </p:spTree>
    <p:extLst>
      <p:ext uri="{BB962C8B-B14F-4D97-AF65-F5344CB8AC3E}">
        <p14:creationId xmlns:p14="http://schemas.microsoft.com/office/powerpoint/2010/main" val="46270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6600" b="1" i="1" u="sng" dirty="0">
                <a:solidFill>
                  <a:srgbClr val="FF0000"/>
                </a:solidFill>
              </a:rPr>
              <a:t>The Temple Treasury</a:t>
            </a:r>
            <a:endParaRPr lang="en-US" sz="6600" dirty="0"/>
          </a:p>
        </p:txBody>
      </p:sp>
    </p:spTree>
    <p:extLst>
      <p:ext uri="{BB962C8B-B14F-4D97-AF65-F5344CB8AC3E}">
        <p14:creationId xmlns:p14="http://schemas.microsoft.com/office/powerpoint/2010/main" val="8697167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9" y="0"/>
            <a:ext cx="11939155" cy="6858000"/>
          </a:xfrm>
        </p:spPr>
        <p:txBody>
          <a:bodyPr/>
          <a:lstStyle/>
          <a:p>
            <a:endParaRPr lang="en-US" sz="3600" dirty="0" smtClean="0"/>
          </a:p>
          <a:p>
            <a:r>
              <a:rPr lang="en-US" sz="3600" dirty="0" smtClean="0"/>
              <a:t>The </a:t>
            </a:r>
            <a:r>
              <a:rPr lang="en-US" sz="3600" dirty="0"/>
              <a:t>inner area of the Temple contained </a:t>
            </a:r>
            <a:r>
              <a:rPr lang="en-US" sz="3600" b="1" u="sng" dirty="0">
                <a:solidFill>
                  <a:srgbClr val="00B0F0"/>
                </a:solidFill>
              </a:rPr>
              <a:t>three courts. </a:t>
            </a:r>
            <a:r>
              <a:rPr lang="en-US" sz="3600" dirty="0"/>
              <a:t>The easternmost court was the </a:t>
            </a:r>
            <a:r>
              <a:rPr lang="en-US" sz="3600" b="1" u="sng" dirty="0">
                <a:solidFill>
                  <a:srgbClr val="FF0000"/>
                </a:solidFill>
              </a:rPr>
              <a:t>Court of the Women</a:t>
            </a:r>
            <a:r>
              <a:rPr lang="en-US" sz="3600" dirty="0"/>
              <a:t>, and it contained the Temple treasury where people donated their money (Mk 12:41-44</a:t>
            </a:r>
            <a:r>
              <a:rPr lang="en-US" sz="3600" dirty="0" smtClean="0"/>
              <a:t>).</a:t>
            </a:r>
          </a:p>
          <a:p>
            <a:r>
              <a:rPr lang="en-US" sz="3600" dirty="0" smtClean="0"/>
              <a:t> </a:t>
            </a:r>
            <a:r>
              <a:rPr lang="en-US" sz="3600" dirty="0"/>
              <a:t>Three gates led into this court, one on the north, one on the south, and a third on the east. This third gate on the east side is almost certainly the "Beautiful Gate" that was mention in </a:t>
            </a:r>
            <a:r>
              <a:rPr lang="en-US" sz="3600" dirty="0" smtClean="0"/>
              <a:t>(Acts 3). </a:t>
            </a:r>
            <a:r>
              <a:rPr lang="en-US" sz="3600" dirty="0"/>
              <a:t>A fourth gate, which was much larger and ornate led from the Court of the Women west into the Court of Israel </a:t>
            </a:r>
            <a:r>
              <a:rPr lang="en-US" sz="3600" b="1" u="sng" dirty="0"/>
              <a:t>(women could proceed no further), </a:t>
            </a:r>
            <a:r>
              <a:rPr lang="en-US" sz="3600" dirty="0"/>
              <a:t>which was elevated 15 steps higher than the Court of Women</a:t>
            </a:r>
          </a:p>
          <a:p>
            <a:endParaRPr lang="en-US" dirty="0"/>
          </a:p>
        </p:txBody>
      </p:sp>
    </p:spTree>
    <p:extLst>
      <p:ext uri="{BB962C8B-B14F-4D97-AF65-F5344CB8AC3E}">
        <p14:creationId xmlns:p14="http://schemas.microsoft.com/office/powerpoint/2010/main" val="35550300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
            <a:ext cx="11963400" cy="6691745"/>
          </a:xfrm>
        </p:spPr>
        <p:txBody>
          <a:bodyPr>
            <a:noAutofit/>
          </a:bodyPr>
          <a:lstStyle/>
          <a:p>
            <a:r>
              <a:rPr lang="en-US" sz="3600" b="1" dirty="0">
                <a:hlinkClick r:id="rId2"/>
              </a:rPr>
              <a:t>Court of the women - Wikipedia</a:t>
            </a:r>
            <a:endParaRPr lang="en-US" sz="3600" b="1" dirty="0"/>
          </a:p>
          <a:p>
            <a:r>
              <a:rPr lang="en-US" sz="3600" i="1" dirty="0"/>
              <a:t>https://</a:t>
            </a:r>
            <a:r>
              <a:rPr lang="en-US" sz="3600" b="1" i="1" dirty="0"/>
              <a:t>en.wikipedia.org</a:t>
            </a:r>
            <a:r>
              <a:rPr lang="en-US" sz="3600" i="1" dirty="0"/>
              <a:t>/wiki/</a:t>
            </a:r>
            <a:r>
              <a:rPr lang="en-US" sz="3600" b="1" i="1" dirty="0"/>
              <a:t>Court_of_the_women</a:t>
            </a:r>
            <a:endParaRPr lang="en-US" sz="3600" dirty="0"/>
          </a:p>
          <a:p>
            <a:r>
              <a:rPr lang="en-US" sz="3600" dirty="0"/>
              <a:t>The </a:t>
            </a:r>
            <a:r>
              <a:rPr lang="en-US" sz="3600" b="1" dirty="0"/>
              <a:t>court of</a:t>
            </a:r>
            <a:r>
              <a:rPr lang="en-US" sz="3600" dirty="0"/>
              <a:t> the women (Hebrew: </a:t>
            </a:r>
            <a:r>
              <a:rPr lang="he-IL" sz="3600" dirty="0"/>
              <a:t>עזרת הנשים ‬ </a:t>
            </a:r>
            <a:r>
              <a:rPr lang="en-US" sz="3600" dirty="0" err="1"/>
              <a:t>Ezrat</a:t>
            </a:r>
            <a:r>
              <a:rPr lang="en-US" sz="3600" dirty="0"/>
              <a:t> </a:t>
            </a:r>
            <a:r>
              <a:rPr lang="en-US" sz="3600" dirty="0" err="1"/>
              <a:t>HaNashim</a:t>
            </a:r>
            <a:r>
              <a:rPr lang="en-US" sz="3600" dirty="0"/>
              <a:t> or </a:t>
            </a:r>
            <a:r>
              <a:rPr lang="he-IL" sz="3600" dirty="0"/>
              <a:t>עזרת נשים ‬ </a:t>
            </a:r>
            <a:r>
              <a:rPr lang="en-US" sz="3600" dirty="0" err="1"/>
              <a:t>Ezrat</a:t>
            </a:r>
            <a:r>
              <a:rPr lang="en-US" sz="3600" dirty="0"/>
              <a:t> </a:t>
            </a:r>
            <a:r>
              <a:rPr lang="en-US" sz="3600" dirty="0" err="1"/>
              <a:t>Nashim</a:t>
            </a:r>
            <a:r>
              <a:rPr lang="en-US" sz="3600" dirty="0"/>
              <a:t>) was the outer forecourt of the Temples in Jerusalem into which women were permitted to enter.  </a:t>
            </a:r>
            <a:r>
              <a:rPr lang="en-US" sz="3600" dirty="0" smtClean="0"/>
              <a:t>The Jewish temple included a specific section (</a:t>
            </a:r>
            <a:r>
              <a:rPr lang="en-US" sz="3600" u="sng" dirty="0" smtClean="0">
                <a:solidFill>
                  <a:srgbClr val="FF0000"/>
                </a:solidFill>
              </a:rPr>
              <a:t>court)For women.  </a:t>
            </a:r>
            <a:r>
              <a:rPr lang="en-US" sz="3600" dirty="0" smtClean="0"/>
              <a:t>The Court of the Women was where the temple Treasury was located.  There were 13 trumpet-shaped Contribution chests designated for various purposes. The giver would place monies into the appropriate chest</a:t>
            </a:r>
            <a:r>
              <a:rPr lang="en-US" sz="3600" dirty="0" smtClean="0"/>
              <a:t>. The </a:t>
            </a:r>
            <a:r>
              <a:rPr lang="en-US" sz="3600" dirty="0" smtClean="0"/>
              <a:t>size and shape of these chests, </a:t>
            </a:r>
            <a:r>
              <a:rPr lang="en-US" sz="3600" dirty="0" smtClean="0"/>
              <a:t>allowed </a:t>
            </a:r>
            <a:r>
              <a:rPr lang="en-US" sz="3600" dirty="0" smtClean="0"/>
              <a:t>one to know by sound how much was Placed into it.  </a:t>
            </a:r>
            <a:endParaRPr lang="en-US" sz="3600" dirty="0"/>
          </a:p>
        </p:txBody>
      </p:sp>
    </p:spTree>
    <p:extLst>
      <p:ext uri="{BB962C8B-B14F-4D97-AF65-F5344CB8AC3E}">
        <p14:creationId xmlns:p14="http://schemas.microsoft.com/office/powerpoint/2010/main" val="35481460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082" y="155864"/>
            <a:ext cx="11959936" cy="6021099"/>
          </a:xfrm>
        </p:spPr>
        <p:txBody>
          <a:bodyPr>
            <a:normAutofit fontScale="92500" lnSpcReduction="20000"/>
          </a:bodyPr>
          <a:lstStyle/>
          <a:p>
            <a:r>
              <a:rPr lang="en-US" sz="3900" b="1" dirty="0"/>
              <a:t>The 13 Contribution Chests (</a:t>
            </a:r>
            <a:r>
              <a:rPr lang="en-US" sz="3900" b="1" dirty="0" smtClean="0"/>
              <a:t>Trumpets)</a:t>
            </a:r>
            <a:r>
              <a:rPr lang="en-US" sz="3900" dirty="0"/>
              <a:t> </a:t>
            </a:r>
            <a:r>
              <a:rPr lang="en-US" sz="3900" dirty="0" smtClean="0"/>
              <a:t> According </a:t>
            </a:r>
            <a:r>
              <a:rPr lang="en-US" sz="3900" dirty="0"/>
              <a:t>to the Mishnah (</a:t>
            </a:r>
            <a:r>
              <a:rPr lang="en-US" sz="3900" dirty="0" err="1"/>
              <a:t>Middoth</a:t>
            </a:r>
            <a:r>
              <a:rPr lang="en-US" sz="3900" dirty="0"/>
              <a:t> 2,5) the Women's Court was </a:t>
            </a:r>
            <a:r>
              <a:rPr lang="en-US" sz="3900" dirty="0" smtClean="0"/>
              <a:t> </a:t>
            </a:r>
            <a:r>
              <a:rPr lang="en-US" sz="3900" dirty="0"/>
              <a:t>just over 200 feet square between bounding lines. Each court on the outside was 60 feet square. The colonnade ran around the court, and within it, against the wall, the thirteen chests, or 'trumpets,' for charitable contributions were placed. </a:t>
            </a:r>
          </a:p>
          <a:p>
            <a:r>
              <a:rPr lang="en-US" sz="3900" dirty="0"/>
              <a:t> </a:t>
            </a:r>
            <a:r>
              <a:rPr lang="en-US" sz="3900" dirty="0" smtClean="0"/>
              <a:t>   These </a:t>
            </a:r>
            <a:r>
              <a:rPr lang="en-US" sz="3900" dirty="0"/>
              <a:t>thirteen chests were narrow at the mouth and wide at the bottom, </a:t>
            </a:r>
            <a:r>
              <a:rPr lang="en-US" sz="3900" b="1" u="sng" dirty="0">
                <a:solidFill>
                  <a:srgbClr val="FF0000"/>
                </a:solidFill>
              </a:rPr>
              <a:t>shaped like trumpets. </a:t>
            </a:r>
            <a:r>
              <a:rPr lang="en-US" sz="3900" dirty="0"/>
              <a:t>There were actually eleven treasure chests of the Temple for the voluntary offerings of money, and then also two at the Gate of Susan, for the half-shekel tax.</a:t>
            </a:r>
          </a:p>
          <a:p>
            <a:r>
              <a:rPr lang="en-US" sz="3900" dirty="0" smtClean="0"/>
              <a:t>   Their </a:t>
            </a:r>
            <a:r>
              <a:rPr lang="en-US" sz="3900" dirty="0"/>
              <a:t>specific objects were carefully marked on them. Nine were for the receipt of what was legally due by worshippers; the other four for strictly voluntary gifts</a:t>
            </a:r>
          </a:p>
          <a:p>
            <a:endParaRPr lang="en-US" dirty="0"/>
          </a:p>
        </p:txBody>
      </p:sp>
    </p:spTree>
    <p:extLst>
      <p:ext uri="{BB962C8B-B14F-4D97-AF65-F5344CB8AC3E}">
        <p14:creationId xmlns:p14="http://schemas.microsoft.com/office/powerpoint/2010/main" val="276780222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818" y="681037"/>
            <a:ext cx="11980718" cy="6176963"/>
          </a:xfrm>
        </p:spPr>
        <p:txBody>
          <a:bodyPr>
            <a:normAutofit/>
          </a:bodyPr>
          <a:lstStyle/>
          <a:p>
            <a:r>
              <a:rPr lang="en-US" sz="3600" dirty="0" smtClean="0"/>
              <a:t>   As a whole, the Jewish nation seethed with indignation </a:t>
            </a:r>
          </a:p>
          <a:p>
            <a:r>
              <a:rPr lang="en-US" sz="3600" dirty="0" smtClean="0"/>
              <a:t>Over paying tribute to Rome.  Taxation imposed by the Roman Government was a bitter reminder of the Jew’s subjugation to</a:t>
            </a:r>
          </a:p>
          <a:p>
            <a:r>
              <a:rPr lang="en-US" sz="3600" dirty="0" smtClean="0"/>
              <a:t>A pagan nation.  This issue eventually led to Jewish rebellion </a:t>
            </a:r>
          </a:p>
          <a:p>
            <a:r>
              <a:rPr lang="en-US" sz="3600" dirty="0" smtClean="0"/>
              <a:t>And the destruction of Jerusalem in 70 A.D.</a:t>
            </a:r>
            <a:endParaRPr lang="en-US" sz="3600" dirty="0"/>
          </a:p>
        </p:txBody>
      </p:sp>
    </p:spTree>
    <p:extLst>
      <p:ext uri="{BB962C8B-B14F-4D97-AF65-F5344CB8AC3E}">
        <p14:creationId xmlns:p14="http://schemas.microsoft.com/office/powerpoint/2010/main" val="367516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6600" b="1" dirty="0" smtClean="0"/>
              <a:t>Scripture after Scripture</a:t>
            </a:r>
          </a:p>
          <a:p>
            <a:r>
              <a:rPr lang="en-US" sz="6600" b="1" dirty="0" smtClean="0"/>
              <a:t>Example after Example</a:t>
            </a:r>
            <a:endParaRPr lang="en-US" sz="6600" b="1" dirty="0"/>
          </a:p>
        </p:txBody>
      </p:sp>
    </p:spTree>
    <p:extLst>
      <p:ext uri="{BB962C8B-B14F-4D97-AF65-F5344CB8AC3E}">
        <p14:creationId xmlns:p14="http://schemas.microsoft.com/office/powerpoint/2010/main" val="15619649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664" y="121516"/>
            <a:ext cx="11994572" cy="6736484"/>
          </a:xfrm>
        </p:spPr>
        <p:txBody>
          <a:bodyPr>
            <a:normAutofit/>
          </a:bodyPr>
          <a:lstStyle/>
          <a:p>
            <a:r>
              <a:rPr lang="en-US" sz="3600" dirty="0" smtClean="0"/>
              <a:t>The Scriptures are replete with warning and castigation</a:t>
            </a:r>
          </a:p>
          <a:p>
            <a:r>
              <a:rPr lang="en-US" sz="3600" dirty="0" smtClean="0"/>
              <a:t>Concerning </a:t>
            </a:r>
            <a:r>
              <a:rPr lang="en-US" sz="3600" b="1" dirty="0" smtClean="0"/>
              <a:t>the proper treatment of widows.  </a:t>
            </a:r>
            <a:r>
              <a:rPr lang="en-US" sz="3600" dirty="0" smtClean="0"/>
              <a:t>Both Old</a:t>
            </a:r>
          </a:p>
          <a:p>
            <a:r>
              <a:rPr lang="en-US" sz="3600" dirty="0" smtClean="0"/>
              <a:t>And New Testament scripture provide instruction for the</a:t>
            </a:r>
          </a:p>
          <a:p>
            <a:r>
              <a:rPr lang="en-US" sz="3600" b="1" dirty="0" smtClean="0">
                <a:solidFill>
                  <a:srgbClr val="FF0000"/>
                </a:solidFill>
              </a:rPr>
              <a:t>Proper care of widows</a:t>
            </a:r>
            <a:r>
              <a:rPr lang="en-US" sz="3600" dirty="0" smtClean="0"/>
              <a:t>. </a:t>
            </a:r>
          </a:p>
          <a:p>
            <a:r>
              <a:rPr lang="en-US" sz="3600" dirty="0"/>
              <a:t> </a:t>
            </a:r>
            <a:r>
              <a:rPr lang="en-US" sz="3600" dirty="0" smtClean="0"/>
              <a:t>    </a:t>
            </a:r>
            <a:r>
              <a:rPr lang="en-US" sz="3600" u="sng" dirty="0" smtClean="0"/>
              <a:t>Poverty was often the lot of Widows</a:t>
            </a:r>
            <a:r>
              <a:rPr lang="en-US" sz="3600" dirty="0" smtClean="0"/>
              <a:t>. </a:t>
            </a:r>
          </a:p>
          <a:p>
            <a:r>
              <a:rPr lang="en-US" sz="3600" dirty="0" smtClean="0"/>
              <a:t> A woman without a husband or a son who would</a:t>
            </a:r>
          </a:p>
          <a:p>
            <a:r>
              <a:rPr lang="en-US" sz="3600" dirty="0"/>
              <a:t>s</a:t>
            </a:r>
            <a:r>
              <a:rPr lang="en-US" sz="3600" dirty="0" smtClean="0"/>
              <a:t>upport her would be left to destitution and therefore</a:t>
            </a:r>
          </a:p>
          <a:p>
            <a:r>
              <a:rPr lang="en-US" sz="3600" dirty="0" smtClean="0"/>
              <a:t>In need of a network of assistance.  Luke captured Jesus’</a:t>
            </a:r>
          </a:p>
          <a:p>
            <a:r>
              <a:rPr lang="en-US" sz="3600" dirty="0" smtClean="0"/>
              <a:t>Interaction with widows to emphasize the Lord’s compassion</a:t>
            </a:r>
          </a:p>
          <a:p>
            <a:r>
              <a:rPr lang="en-US" sz="3600" dirty="0"/>
              <a:t>f</a:t>
            </a:r>
            <a:r>
              <a:rPr lang="en-US" sz="3600" dirty="0" smtClean="0"/>
              <a:t>or them and his indignation against their abusers.</a:t>
            </a:r>
          </a:p>
        </p:txBody>
      </p:sp>
    </p:spTree>
    <p:extLst>
      <p:ext uri="{BB962C8B-B14F-4D97-AF65-F5344CB8AC3E}">
        <p14:creationId xmlns:p14="http://schemas.microsoft.com/office/powerpoint/2010/main" val="114547668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791" y="90342"/>
            <a:ext cx="11755582" cy="6694921"/>
          </a:xfrm>
        </p:spPr>
        <p:txBody>
          <a:bodyPr>
            <a:normAutofit/>
          </a:bodyPr>
          <a:lstStyle/>
          <a:p>
            <a:r>
              <a:rPr lang="en-US" sz="3600" b="1" dirty="0" smtClean="0"/>
              <a:t>Anna, 84 years old -  departed not from the temple…served God With </a:t>
            </a:r>
            <a:r>
              <a:rPr lang="en-US" sz="3600" b="1" dirty="0" err="1" smtClean="0"/>
              <a:t>fastings</a:t>
            </a:r>
            <a:r>
              <a:rPr lang="en-US" sz="3600" b="1" dirty="0" smtClean="0"/>
              <a:t> and prayers night and day..</a:t>
            </a:r>
          </a:p>
          <a:p>
            <a:r>
              <a:rPr lang="en-US" sz="3600" u="sng" dirty="0" smtClean="0">
                <a:solidFill>
                  <a:srgbClr val="FF0000"/>
                </a:solidFill>
              </a:rPr>
              <a:t>Luke 2:36-38  </a:t>
            </a:r>
            <a:r>
              <a:rPr lang="en-US" sz="3600" baseline="30000" dirty="0" smtClean="0"/>
              <a:t>36</a:t>
            </a:r>
            <a:r>
              <a:rPr lang="en-US" sz="3600" baseline="30000" dirty="0"/>
              <a:t> </a:t>
            </a:r>
            <a:r>
              <a:rPr lang="en-US" sz="3600" dirty="0"/>
              <a:t>And there was one Anna, a prophetess, the daughter of </a:t>
            </a:r>
            <a:r>
              <a:rPr lang="en-US" sz="3600" dirty="0" err="1"/>
              <a:t>Phanuel</a:t>
            </a:r>
            <a:r>
              <a:rPr lang="en-US" sz="3600" dirty="0"/>
              <a:t>, of the tribe of </a:t>
            </a:r>
            <a:r>
              <a:rPr lang="en-US" sz="3600" dirty="0" err="1"/>
              <a:t>Aser</a:t>
            </a:r>
            <a:r>
              <a:rPr lang="en-US" sz="3600" dirty="0"/>
              <a:t>: she was of a great age, and had lived with an husband seven years from her virginity;</a:t>
            </a:r>
          </a:p>
          <a:p>
            <a:r>
              <a:rPr lang="en-US" sz="3600" baseline="30000" dirty="0"/>
              <a:t>37 </a:t>
            </a:r>
            <a:r>
              <a:rPr lang="en-US" sz="3600" dirty="0"/>
              <a:t>And she was a widow of about fourscore and four years, which departed not from the temple, but served God with </a:t>
            </a:r>
            <a:r>
              <a:rPr lang="en-US" sz="3600" dirty="0" err="1"/>
              <a:t>fastings</a:t>
            </a:r>
            <a:r>
              <a:rPr lang="en-US" sz="3600" dirty="0"/>
              <a:t> and prayers night and day.</a:t>
            </a:r>
          </a:p>
          <a:p>
            <a:r>
              <a:rPr lang="en-US" sz="3600" baseline="30000" dirty="0"/>
              <a:t>38 </a:t>
            </a:r>
            <a:r>
              <a:rPr lang="en-US" sz="3600" dirty="0"/>
              <a:t>And she coming in that instant gave thanks likewise unto the Lord, and </a:t>
            </a:r>
            <a:r>
              <a:rPr lang="en-US" sz="3600" dirty="0" err="1"/>
              <a:t>spake</a:t>
            </a:r>
            <a:r>
              <a:rPr lang="en-US" sz="3600" dirty="0"/>
              <a:t> of him to all them that looked for redemption in Jerusalem.</a:t>
            </a:r>
          </a:p>
          <a:p>
            <a:endParaRPr lang="en-US" dirty="0" smtClean="0"/>
          </a:p>
          <a:p>
            <a:endParaRPr lang="en-US" dirty="0"/>
          </a:p>
        </p:txBody>
      </p:sp>
    </p:spTree>
    <p:extLst>
      <p:ext uri="{BB962C8B-B14F-4D97-AF65-F5344CB8AC3E}">
        <p14:creationId xmlns:p14="http://schemas.microsoft.com/office/powerpoint/2010/main" val="6612410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6309" y="266988"/>
            <a:ext cx="10515600" cy="6268894"/>
          </a:xfrm>
        </p:spPr>
        <p:txBody>
          <a:bodyPr>
            <a:normAutofit/>
          </a:bodyPr>
          <a:lstStyle/>
          <a:p>
            <a:endParaRPr lang="en-US" sz="3600" b="1" u="sng" baseline="30000" dirty="0" smtClean="0"/>
          </a:p>
          <a:p>
            <a:r>
              <a:rPr lang="en-US" sz="4800" b="1" u="sng" baseline="30000" dirty="0" smtClean="0"/>
              <a:t>Luke 4:25-26  </a:t>
            </a:r>
            <a:r>
              <a:rPr lang="en-US" sz="4800" b="1" u="sng" baseline="30000" dirty="0" smtClean="0"/>
              <a:t>NKJV     </a:t>
            </a:r>
            <a:r>
              <a:rPr lang="en-US" sz="4800" b="1" u="sng" baseline="30000" dirty="0" smtClean="0"/>
              <a:t>Widow of </a:t>
            </a:r>
            <a:r>
              <a:rPr lang="en-US" sz="4800" b="1" u="sng" baseline="30000" dirty="0" err="1" smtClean="0"/>
              <a:t>Zarephath</a:t>
            </a:r>
            <a:r>
              <a:rPr lang="en-US" sz="4800" b="1" u="sng" baseline="30000" dirty="0" smtClean="0"/>
              <a:t>  </a:t>
            </a:r>
          </a:p>
          <a:p>
            <a:r>
              <a:rPr lang="en-US" sz="3600" baseline="30000" dirty="0" smtClean="0"/>
              <a:t>25</a:t>
            </a:r>
            <a:r>
              <a:rPr lang="en-US" sz="3600" baseline="30000" dirty="0"/>
              <a:t> </a:t>
            </a:r>
            <a:r>
              <a:rPr lang="en-US" sz="3600" dirty="0"/>
              <a:t>But I tell you truly, </a:t>
            </a:r>
            <a:r>
              <a:rPr lang="en-US" sz="3600" b="1" dirty="0"/>
              <a:t>many widows </a:t>
            </a:r>
            <a:r>
              <a:rPr lang="en-US" sz="3600" dirty="0"/>
              <a:t>were in Israel in the days of Elijah, when the heaven was shut up three years and six months, and there was a great famine throughout all the land; </a:t>
            </a:r>
            <a:r>
              <a:rPr lang="en-US" sz="3600" baseline="30000" dirty="0"/>
              <a:t>26 </a:t>
            </a:r>
            <a:r>
              <a:rPr lang="en-US" sz="3600" dirty="0"/>
              <a:t>but to none of them was Elijah sent except to </a:t>
            </a:r>
            <a:r>
              <a:rPr lang="en-US" sz="3600" dirty="0" err="1"/>
              <a:t>Zarephath</a:t>
            </a:r>
            <a:r>
              <a:rPr lang="en-US" sz="3600" dirty="0"/>
              <a:t>, </a:t>
            </a:r>
            <a:r>
              <a:rPr lang="en-US" sz="3600" i="1" dirty="0"/>
              <a:t>in the region</a:t>
            </a:r>
            <a:r>
              <a:rPr lang="en-US" sz="3600" dirty="0"/>
              <a:t> of Sidon, to </a:t>
            </a:r>
            <a:r>
              <a:rPr lang="en-US" sz="3600" b="1" u="sng" dirty="0"/>
              <a:t>a woman </a:t>
            </a:r>
            <a:r>
              <a:rPr lang="en-US" sz="3600" b="1" i="1" u="sng" dirty="0"/>
              <a:t>who was</a:t>
            </a:r>
            <a:r>
              <a:rPr lang="en-US" sz="3600" b="1" u="sng" dirty="0"/>
              <a:t> a widow.</a:t>
            </a:r>
            <a:endParaRPr lang="en-US" sz="3600" b="1" u="sng" baseline="30000" dirty="0" smtClean="0"/>
          </a:p>
          <a:p>
            <a:r>
              <a:rPr lang="en-US" sz="4800" b="1" u="sng" baseline="30000" dirty="0"/>
              <a:t> </a:t>
            </a:r>
            <a:r>
              <a:rPr lang="en-US" sz="4800" b="1" u="sng" baseline="30000" dirty="0" smtClean="0"/>
              <a:t> </a:t>
            </a:r>
            <a:r>
              <a:rPr lang="en-US" sz="4400" baseline="30000" dirty="0"/>
              <a:t> </a:t>
            </a:r>
            <a:r>
              <a:rPr lang="en-US" sz="4400" dirty="0" smtClean="0"/>
              <a:t>   </a:t>
            </a:r>
            <a:r>
              <a:rPr lang="en-US" sz="4800" dirty="0" smtClean="0"/>
              <a:t> </a:t>
            </a:r>
            <a:r>
              <a:rPr lang="en-US" sz="4800" b="1" u="sng" baseline="30000" dirty="0" smtClean="0"/>
              <a:t> </a:t>
            </a:r>
          </a:p>
          <a:p>
            <a:r>
              <a:rPr lang="en-US" sz="4800" b="1" u="sng" baseline="30000" dirty="0"/>
              <a:t> </a:t>
            </a:r>
            <a:r>
              <a:rPr lang="en-US" sz="4800" b="1" u="sng" baseline="30000" dirty="0" smtClean="0"/>
              <a:t>  </a:t>
            </a:r>
            <a:endParaRPr lang="en-US" sz="4800" b="1" u="sng" baseline="30000" dirty="0"/>
          </a:p>
          <a:p>
            <a:endParaRPr lang="en-US" dirty="0"/>
          </a:p>
        </p:txBody>
      </p:sp>
      <p:sp>
        <p:nvSpPr>
          <p:cNvPr id="4" name="Rectangle 1"/>
          <p:cNvSpPr>
            <a:spLocks noChangeArrowheads="1"/>
          </p:cNvSpPr>
          <p:nvPr/>
        </p:nvSpPr>
        <p:spPr bwMode="auto">
          <a:xfrm>
            <a:off x="661504" y="3270250"/>
            <a:ext cx="12368696"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endParaRPr lang="en-US"/>
          </a:p>
        </p:txBody>
      </p:sp>
    </p:spTree>
    <p:controls>
      <mc:AlternateContent xmlns:mc="http://schemas.openxmlformats.org/markup-compatibility/2006">
        <mc:Choice xmlns:v="urn:schemas-microsoft-com:vml" Requires="v">
          <p:control spid="1034" name="HTMLSelect1" r:id="rId2" imgW="923760" imgH="228600"/>
        </mc:Choice>
        <mc:Fallback>
          <p:control name="HTMLSelect1" r:id="rId2" imgW="923760" imgH="228600">
            <p:pic>
              <p:nvPicPr>
                <p:cNvPr id="5" name="HTMLSelect1"/>
                <p:cNvPicPr preferRelativeResize="0">
                  <a:picLocks noChangeArrowheads="1" noChangeShapeType="1"/>
                </p:cNvPicPr>
                <p:nvPr/>
              </p:nvPicPr>
              <p:blipFill>
                <a:blip r:embed="rId4"/>
                <a:srcRect/>
                <a:stretch>
                  <a:fillRect/>
                </a:stretch>
              </p:blipFill>
              <p:spPr bwMode="auto">
                <a:xfrm>
                  <a:off x="824948" y="3270250"/>
                  <a:ext cx="927652"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121867374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226" y="0"/>
            <a:ext cx="12070773" cy="6722918"/>
          </a:xfrm>
        </p:spPr>
        <p:txBody>
          <a:bodyPr>
            <a:normAutofit fontScale="92500"/>
          </a:bodyPr>
          <a:lstStyle/>
          <a:p>
            <a:endParaRPr lang="en-US" u="sng" baseline="30000" dirty="0" smtClean="0"/>
          </a:p>
          <a:p>
            <a:r>
              <a:rPr lang="en-US" sz="6500" u="sng" baseline="30000" dirty="0" smtClean="0"/>
              <a:t>Luke 7:11-15   Widow’s son dead…</a:t>
            </a:r>
            <a:endParaRPr lang="en-US" sz="6500" u="sng" baseline="30000" dirty="0"/>
          </a:p>
          <a:p>
            <a:r>
              <a:rPr lang="en-US" sz="3600" baseline="30000" dirty="0" smtClean="0"/>
              <a:t>11</a:t>
            </a:r>
            <a:r>
              <a:rPr lang="en-US" sz="3600" baseline="30000" dirty="0"/>
              <a:t> </a:t>
            </a:r>
            <a:r>
              <a:rPr lang="en-US" sz="3600" dirty="0"/>
              <a:t>And it came to pass the day after, that he went into a city called Nain; and many of his disciples went with him, and much people.</a:t>
            </a:r>
          </a:p>
          <a:p>
            <a:r>
              <a:rPr lang="en-US" sz="3600" baseline="30000" dirty="0"/>
              <a:t>12 </a:t>
            </a:r>
            <a:r>
              <a:rPr lang="en-US" sz="3600" dirty="0"/>
              <a:t>Now when he came nigh to the gate of the city, behold, there was a dead man carried out, the only son of his mother,</a:t>
            </a:r>
            <a:r>
              <a:rPr lang="en-US" sz="3600" b="1" u="sng" dirty="0">
                <a:solidFill>
                  <a:srgbClr val="FF0000"/>
                </a:solidFill>
              </a:rPr>
              <a:t> and she was a widow</a:t>
            </a:r>
            <a:r>
              <a:rPr lang="en-US" sz="3600" dirty="0"/>
              <a:t>: and much people of the city was with her.</a:t>
            </a:r>
          </a:p>
          <a:p>
            <a:r>
              <a:rPr lang="en-US" sz="3600" baseline="30000" dirty="0"/>
              <a:t>13 </a:t>
            </a:r>
            <a:r>
              <a:rPr lang="en-US" sz="3600" dirty="0"/>
              <a:t>And when the Lord saw her, he had compassion on her, and said unto her, Weep not.</a:t>
            </a:r>
          </a:p>
          <a:p>
            <a:r>
              <a:rPr lang="en-US" sz="3600" baseline="30000" dirty="0"/>
              <a:t>14 </a:t>
            </a:r>
            <a:r>
              <a:rPr lang="en-US" sz="3600" dirty="0"/>
              <a:t>And he came and touched the bier: and they that bare him stood still. And he said, Young man, I say unto thee, Arise.</a:t>
            </a:r>
          </a:p>
          <a:p>
            <a:r>
              <a:rPr lang="en-US" sz="3600" baseline="30000" dirty="0"/>
              <a:t>15 </a:t>
            </a:r>
            <a:r>
              <a:rPr lang="en-US" sz="3600" dirty="0"/>
              <a:t>And he that was dead sat up, and began to speak. And he delivered him to his mother.</a:t>
            </a:r>
          </a:p>
          <a:p>
            <a:endParaRPr lang="en-US" dirty="0"/>
          </a:p>
        </p:txBody>
      </p:sp>
    </p:spTree>
    <p:extLst>
      <p:ext uri="{BB962C8B-B14F-4D97-AF65-F5344CB8AC3E}">
        <p14:creationId xmlns:p14="http://schemas.microsoft.com/office/powerpoint/2010/main" val="24610294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435" y="0"/>
            <a:ext cx="11724409" cy="6858000"/>
          </a:xfrm>
        </p:spPr>
        <p:txBody>
          <a:bodyPr>
            <a:normAutofit/>
          </a:bodyPr>
          <a:lstStyle/>
          <a:p>
            <a:endParaRPr lang="en-US" sz="4000" b="1" dirty="0" smtClean="0"/>
          </a:p>
          <a:p>
            <a:r>
              <a:rPr lang="en-US" sz="4000" b="1" dirty="0" smtClean="0"/>
              <a:t>Luke 18:1-5   The Persistent Widow</a:t>
            </a:r>
            <a:endParaRPr lang="en-US" sz="4000" b="1" dirty="0"/>
          </a:p>
          <a:p>
            <a:r>
              <a:rPr lang="en-US" dirty="0" smtClean="0"/>
              <a:t>1 </a:t>
            </a:r>
            <a:r>
              <a:rPr lang="en-US" dirty="0"/>
              <a:t> And he </a:t>
            </a:r>
            <a:r>
              <a:rPr lang="en-US" dirty="0" err="1"/>
              <a:t>spake</a:t>
            </a:r>
            <a:r>
              <a:rPr lang="en-US" dirty="0"/>
              <a:t> a parable unto them to this end, that men ought always to pray, and not to faint;</a:t>
            </a:r>
          </a:p>
          <a:p>
            <a:r>
              <a:rPr lang="en-US" baseline="30000" dirty="0"/>
              <a:t>2 </a:t>
            </a:r>
            <a:r>
              <a:rPr lang="en-US" dirty="0"/>
              <a:t>Saying, There was in a city a judge, which feared not God, neither regarded man:</a:t>
            </a:r>
          </a:p>
          <a:p>
            <a:r>
              <a:rPr lang="en-US" baseline="30000" dirty="0"/>
              <a:t>3 </a:t>
            </a:r>
            <a:r>
              <a:rPr lang="en-US" dirty="0"/>
              <a:t>And there was </a:t>
            </a:r>
            <a:r>
              <a:rPr lang="en-US" b="1" i="1" u="sng" dirty="0"/>
              <a:t>a widow </a:t>
            </a:r>
            <a:r>
              <a:rPr lang="en-US" dirty="0"/>
              <a:t>in that city; and she came unto him, saying, Avenge me of mine adversary.</a:t>
            </a:r>
          </a:p>
          <a:p>
            <a:r>
              <a:rPr lang="en-US" baseline="30000" dirty="0"/>
              <a:t>4 </a:t>
            </a:r>
            <a:r>
              <a:rPr lang="en-US" dirty="0"/>
              <a:t>And he would not for a while: but afterward he said within himself, Though I fear not God, nor regard man;</a:t>
            </a:r>
          </a:p>
          <a:p>
            <a:r>
              <a:rPr lang="en-US" baseline="30000" dirty="0"/>
              <a:t>5 </a:t>
            </a:r>
            <a:r>
              <a:rPr lang="en-US" dirty="0"/>
              <a:t>Yet because this widow </a:t>
            </a:r>
            <a:r>
              <a:rPr lang="en-US" dirty="0" err="1"/>
              <a:t>troubleth</a:t>
            </a:r>
            <a:r>
              <a:rPr lang="en-US" dirty="0"/>
              <a:t> me, I will avenge her, lest by her continual coming she weary me.</a:t>
            </a:r>
          </a:p>
          <a:p>
            <a:endParaRPr lang="en-US" dirty="0"/>
          </a:p>
        </p:txBody>
      </p:sp>
    </p:spTree>
    <p:extLst>
      <p:ext uri="{BB962C8B-B14F-4D97-AF65-F5344CB8AC3E}">
        <p14:creationId xmlns:p14="http://schemas.microsoft.com/office/powerpoint/2010/main" val="89072852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10515600" cy="6858000"/>
          </a:xfrm>
        </p:spPr>
        <p:txBody>
          <a:bodyPr/>
          <a:lstStyle/>
          <a:p>
            <a:endParaRPr lang="en-US" b="1" dirty="0" smtClean="0"/>
          </a:p>
          <a:p>
            <a:r>
              <a:rPr lang="en-US" sz="3600" b="1" dirty="0" smtClean="0"/>
              <a:t>The Poor Widow of our Story tonight</a:t>
            </a:r>
            <a:endParaRPr lang="en-US" sz="3600" b="1" dirty="0"/>
          </a:p>
          <a:p>
            <a:r>
              <a:rPr lang="en-US" sz="3600" b="1" dirty="0" smtClean="0"/>
              <a:t>Luke </a:t>
            </a:r>
            <a:r>
              <a:rPr lang="en-US" sz="3600" b="1" dirty="0"/>
              <a:t>21:1-4 </a:t>
            </a:r>
          </a:p>
          <a:p>
            <a:r>
              <a:rPr lang="en-US" sz="3600" dirty="0"/>
              <a:t>21 And he looked up, and saw the rich men casting their gifts into the treasury.</a:t>
            </a:r>
          </a:p>
          <a:p>
            <a:r>
              <a:rPr lang="en-US" sz="3600" baseline="30000" dirty="0"/>
              <a:t>2 </a:t>
            </a:r>
            <a:r>
              <a:rPr lang="en-US" sz="3600" dirty="0"/>
              <a:t>And he saw also </a:t>
            </a:r>
            <a:r>
              <a:rPr lang="en-US" sz="3600" b="1" u="sng" dirty="0"/>
              <a:t>a certain poor widow </a:t>
            </a:r>
            <a:r>
              <a:rPr lang="en-US" sz="3600" dirty="0"/>
              <a:t>casting in thither two mites</a:t>
            </a:r>
            <a:r>
              <a:rPr lang="en-US" sz="3600" dirty="0" smtClean="0"/>
              <a:t>.(2 copper coins)</a:t>
            </a:r>
            <a:endParaRPr lang="en-US" sz="3600" dirty="0"/>
          </a:p>
          <a:p>
            <a:r>
              <a:rPr lang="en-US" sz="3600" baseline="30000" dirty="0"/>
              <a:t>3 </a:t>
            </a:r>
            <a:r>
              <a:rPr lang="en-US" sz="3600" dirty="0"/>
              <a:t>And he said, Of a truth I say unto you, </a:t>
            </a:r>
            <a:r>
              <a:rPr lang="en-US" sz="3600" b="1" u="sng" dirty="0"/>
              <a:t>that this poor widow </a:t>
            </a:r>
            <a:r>
              <a:rPr lang="en-US" sz="3600" dirty="0"/>
              <a:t>hath cast in more than they all:</a:t>
            </a:r>
          </a:p>
          <a:p>
            <a:r>
              <a:rPr lang="en-US" sz="3600" baseline="30000" dirty="0"/>
              <a:t>4 </a:t>
            </a:r>
            <a:r>
              <a:rPr lang="en-US" sz="3600" dirty="0"/>
              <a:t>For all these have of their abundance cast in unto the offerings of God: but she of her penury hath cast in all the living that she had.</a:t>
            </a:r>
          </a:p>
          <a:p>
            <a:endParaRPr lang="en-US" dirty="0"/>
          </a:p>
        </p:txBody>
      </p:sp>
    </p:spTree>
    <p:extLst>
      <p:ext uri="{BB962C8B-B14F-4D97-AF65-F5344CB8AC3E}">
        <p14:creationId xmlns:p14="http://schemas.microsoft.com/office/powerpoint/2010/main" val="397685709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473" y="124690"/>
            <a:ext cx="11970327" cy="6733309"/>
          </a:xfrm>
        </p:spPr>
        <p:txBody>
          <a:bodyPr>
            <a:normAutofit/>
          </a:bodyPr>
          <a:lstStyle/>
          <a:p>
            <a:pPr marL="0" indent="0">
              <a:buNone/>
            </a:pPr>
            <a:r>
              <a:rPr lang="en-US" sz="3600" dirty="0" smtClean="0"/>
              <a:t>    As we read Luke’s Gospel, we find that the religious </a:t>
            </a:r>
          </a:p>
          <a:p>
            <a:pPr marL="0" indent="0">
              <a:buNone/>
            </a:pPr>
            <a:r>
              <a:rPr lang="en-US" sz="3600" dirty="0" smtClean="0"/>
              <a:t>Leaders had been troubled by Jesus’ ministry since it’s </a:t>
            </a:r>
          </a:p>
          <a:p>
            <a:pPr marL="0" indent="0">
              <a:buNone/>
            </a:pPr>
            <a:r>
              <a:rPr lang="en-US" sz="3600" dirty="0" smtClean="0"/>
              <a:t>Beginning.  They wanted to kill Jesus when He made His</a:t>
            </a:r>
          </a:p>
          <a:p>
            <a:pPr marL="0" indent="0">
              <a:buNone/>
            </a:pPr>
            <a:r>
              <a:rPr lang="en-US" sz="3600" dirty="0" smtClean="0"/>
              <a:t>Bold declarations in the synagogue (Luke 4:16-30).  They</a:t>
            </a:r>
          </a:p>
          <a:p>
            <a:pPr marL="0" indent="0">
              <a:buNone/>
            </a:pPr>
            <a:r>
              <a:rPr lang="en-US" sz="3600" dirty="0" smtClean="0"/>
              <a:t>Spared no energies in looking for opportunities to capture</a:t>
            </a:r>
          </a:p>
          <a:p>
            <a:pPr marL="0" indent="0">
              <a:buNone/>
            </a:pPr>
            <a:r>
              <a:rPr lang="en-US" sz="3600" dirty="0" smtClean="0"/>
              <a:t>Him.   In this text, we see them continue this effort.</a:t>
            </a:r>
          </a:p>
        </p:txBody>
      </p:sp>
    </p:spTree>
    <p:extLst>
      <p:ext uri="{BB962C8B-B14F-4D97-AF65-F5344CB8AC3E}">
        <p14:creationId xmlns:p14="http://schemas.microsoft.com/office/powerpoint/2010/main" val="335990228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863" y="83126"/>
            <a:ext cx="11887201" cy="6774873"/>
          </a:xfrm>
        </p:spPr>
        <p:txBody>
          <a:bodyPr>
            <a:normAutofit fontScale="77500" lnSpcReduction="20000"/>
          </a:bodyPr>
          <a:lstStyle/>
          <a:p>
            <a:endParaRPr lang="en-US" sz="3600" dirty="0" smtClean="0"/>
          </a:p>
          <a:p>
            <a:r>
              <a:rPr lang="en-US" sz="4600" b="1" u="sng" dirty="0" smtClean="0"/>
              <a:t>The Sadducees </a:t>
            </a:r>
            <a:r>
              <a:rPr lang="en-US" sz="4600" dirty="0" smtClean="0"/>
              <a:t>were a sect of the Jews that denied </a:t>
            </a:r>
          </a:p>
          <a:p>
            <a:r>
              <a:rPr lang="en-US" sz="4600" dirty="0" smtClean="0"/>
              <a:t>That there would be a resurrection of the dead.  They were</a:t>
            </a:r>
          </a:p>
          <a:p>
            <a:r>
              <a:rPr lang="en-US" sz="4600" dirty="0" smtClean="0"/>
              <a:t>Also more focused on good political standing.  They</a:t>
            </a:r>
          </a:p>
          <a:p>
            <a:r>
              <a:rPr lang="en-US" sz="4600" dirty="0" smtClean="0"/>
              <a:t>Differed from the Pharisees in that they were more </a:t>
            </a:r>
          </a:p>
          <a:p>
            <a:r>
              <a:rPr lang="en-US" sz="4600" dirty="0" smtClean="0"/>
              <a:t>Materialistically driven and politically centered.  With such</a:t>
            </a:r>
          </a:p>
          <a:p>
            <a:r>
              <a:rPr lang="en-US" sz="4600" dirty="0" smtClean="0"/>
              <a:t>Fixation on the things of time, it is of little wonder that they</a:t>
            </a:r>
          </a:p>
          <a:p>
            <a:r>
              <a:rPr lang="en-US" sz="4600" dirty="0" smtClean="0"/>
              <a:t>Did not believe in the resurrection.</a:t>
            </a:r>
          </a:p>
          <a:p>
            <a:r>
              <a:rPr lang="en-US" sz="4600" dirty="0" smtClean="0"/>
              <a:t>  Matt. 22:23 </a:t>
            </a:r>
            <a:r>
              <a:rPr lang="en-US" sz="4600" baseline="30000" dirty="0" smtClean="0"/>
              <a:t>23</a:t>
            </a:r>
            <a:r>
              <a:rPr lang="en-US" sz="4600" baseline="30000" dirty="0"/>
              <a:t> </a:t>
            </a:r>
            <a:r>
              <a:rPr lang="en-US" sz="4600" dirty="0"/>
              <a:t>The same day came to him the Sadducees, which say that there is no resurrection, and asked him</a:t>
            </a:r>
            <a:r>
              <a:rPr lang="en-US" sz="4600" dirty="0" smtClean="0"/>
              <a:t>,</a:t>
            </a:r>
          </a:p>
          <a:p>
            <a:r>
              <a:rPr lang="en-US" sz="4600" dirty="0" smtClean="0"/>
              <a:t>  Acts 23:8 </a:t>
            </a:r>
            <a:endParaRPr lang="en-US" sz="4600" b="1" dirty="0"/>
          </a:p>
          <a:p>
            <a:r>
              <a:rPr lang="en-US" sz="4600" baseline="30000" dirty="0"/>
              <a:t>8 </a:t>
            </a:r>
            <a:r>
              <a:rPr lang="en-US" sz="4600" dirty="0"/>
              <a:t>For the Sadducees say that there is no resurrection, neither angel, nor spirit: but the Pharisees confess both.</a:t>
            </a:r>
          </a:p>
          <a:p>
            <a:endParaRPr lang="en-US" sz="3600" dirty="0"/>
          </a:p>
          <a:p>
            <a:endParaRPr lang="en-US" sz="3600" dirty="0"/>
          </a:p>
        </p:txBody>
      </p:sp>
    </p:spTree>
    <p:extLst>
      <p:ext uri="{BB962C8B-B14F-4D97-AF65-F5344CB8AC3E}">
        <p14:creationId xmlns:p14="http://schemas.microsoft.com/office/powerpoint/2010/main" val="242431588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63845" cy="6769245"/>
          </a:xfrm>
        </p:spPr>
        <p:txBody>
          <a:bodyPr/>
          <a:lstStyle/>
          <a:p>
            <a:endParaRPr lang="en-US" dirty="0" smtClean="0"/>
          </a:p>
          <a:p>
            <a:r>
              <a:rPr lang="en-US" sz="3600" b="1" u="sng" dirty="0" smtClean="0"/>
              <a:t>The Scribes:  </a:t>
            </a:r>
            <a:r>
              <a:rPr lang="en-US" sz="3600" dirty="0" smtClean="0"/>
              <a:t>Jesus gave a solemn warning about </a:t>
            </a:r>
            <a:r>
              <a:rPr lang="en-US" sz="3600" b="1" dirty="0" smtClean="0"/>
              <a:t>the scribes </a:t>
            </a:r>
            <a:r>
              <a:rPr lang="en-US" sz="3600" dirty="0" smtClean="0"/>
              <a:t>He called them </a:t>
            </a:r>
            <a:r>
              <a:rPr lang="en-US" sz="3600" b="1" u="sng" dirty="0" smtClean="0"/>
              <a:t>glory-seeking hypocrites.</a:t>
            </a:r>
          </a:p>
          <a:p>
            <a:r>
              <a:rPr lang="en-US" sz="3600" dirty="0" smtClean="0"/>
              <a:t>           (Luke 20:45-47).  </a:t>
            </a:r>
          </a:p>
          <a:p>
            <a:r>
              <a:rPr lang="en-US" sz="3600" dirty="0"/>
              <a:t> </a:t>
            </a:r>
            <a:r>
              <a:rPr lang="en-US" sz="3600" dirty="0" smtClean="0"/>
              <a:t>   He also said that </a:t>
            </a:r>
            <a:r>
              <a:rPr lang="en-US" sz="3600" b="1" dirty="0" smtClean="0"/>
              <a:t>they abused widows</a:t>
            </a:r>
            <a:r>
              <a:rPr lang="en-US" sz="3600" dirty="0" smtClean="0"/>
              <a:t>,</a:t>
            </a:r>
          </a:p>
          <a:p>
            <a:r>
              <a:rPr lang="en-US" sz="3600" dirty="0" smtClean="0"/>
              <a:t>And this was of particular concern to the Lord in this study</a:t>
            </a:r>
          </a:p>
          <a:p>
            <a:r>
              <a:rPr lang="en-US" sz="3600" dirty="0" smtClean="0"/>
              <a:t>Context. (Luke 20:47)  God’s warnings against such abuse</a:t>
            </a:r>
          </a:p>
          <a:p>
            <a:r>
              <a:rPr lang="en-US" sz="3600" dirty="0" smtClean="0"/>
              <a:t>Were embodied in Jesus as He judged these offenses.</a:t>
            </a:r>
          </a:p>
        </p:txBody>
      </p:sp>
    </p:spTree>
    <p:extLst>
      <p:ext uri="{BB962C8B-B14F-4D97-AF65-F5344CB8AC3E}">
        <p14:creationId xmlns:p14="http://schemas.microsoft.com/office/powerpoint/2010/main" val="344485819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4400" u="sng" dirty="0" smtClean="0"/>
              <a:t>Ex. 22:22   </a:t>
            </a:r>
            <a:r>
              <a:rPr lang="en-US" sz="4400" dirty="0" smtClean="0"/>
              <a:t>Ye shall not afflict any widow or  fatherless  child</a:t>
            </a:r>
          </a:p>
          <a:p>
            <a:endParaRPr lang="en-US" dirty="0"/>
          </a:p>
        </p:txBody>
      </p:sp>
    </p:spTree>
    <p:extLst>
      <p:ext uri="{BB962C8B-B14F-4D97-AF65-F5344CB8AC3E}">
        <p14:creationId xmlns:p14="http://schemas.microsoft.com/office/powerpoint/2010/main" val="34004659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400" dirty="0" smtClean="0"/>
              <a:t>Before one can be considered as a generous giver,</a:t>
            </a:r>
          </a:p>
          <a:p>
            <a:r>
              <a:rPr lang="en-US" sz="4400" dirty="0" smtClean="0"/>
              <a:t>What does he/she do first?</a:t>
            </a:r>
          </a:p>
          <a:p>
            <a:endParaRPr lang="en-US" dirty="0"/>
          </a:p>
          <a:p>
            <a:r>
              <a:rPr lang="en-US" sz="4800" b="1" u="sng" dirty="0" smtClean="0">
                <a:solidFill>
                  <a:srgbClr val="FF0000"/>
                </a:solidFill>
              </a:rPr>
              <a:t>First    Give Yourself To the Lord…. </a:t>
            </a:r>
            <a:endParaRPr lang="en-US" sz="4800" b="1" u="sng" dirty="0">
              <a:solidFill>
                <a:srgbClr val="FF0000"/>
              </a:solidFill>
            </a:endParaRPr>
          </a:p>
        </p:txBody>
      </p:sp>
    </p:spTree>
    <p:extLst>
      <p:ext uri="{BB962C8B-B14F-4D97-AF65-F5344CB8AC3E}">
        <p14:creationId xmlns:p14="http://schemas.microsoft.com/office/powerpoint/2010/main" val="39015666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3600" b="1" u="sng" dirty="0" smtClean="0"/>
              <a:t>Deut. 10:17-18  </a:t>
            </a:r>
          </a:p>
          <a:p>
            <a:r>
              <a:rPr lang="en-US" sz="3600" baseline="30000" dirty="0" smtClean="0"/>
              <a:t>17</a:t>
            </a:r>
            <a:r>
              <a:rPr lang="en-US" sz="3600" baseline="30000" dirty="0"/>
              <a:t> </a:t>
            </a:r>
            <a:r>
              <a:rPr lang="en-US" sz="3600" dirty="0"/>
              <a:t>For the </a:t>
            </a:r>
            <a:r>
              <a:rPr lang="en-US" sz="3600" cap="small" dirty="0"/>
              <a:t>Lord</a:t>
            </a:r>
            <a:r>
              <a:rPr lang="en-US" sz="3600" dirty="0"/>
              <a:t> your God is God of gods, and Lord of lords, a great God, a mighty, and a terrible, which </a:t>
            </a:r>
            <a:r>
              <a:rPr lang="en-US" sz="3600" dirty="0" err="1"/>
              <a:t>regardeth</a:t>
            </a:r>
            <a:r>
              <a:rPr lang="en-US" sz="3600" dirty="0"/>
              <a:t> not persons, nor taketh reward:</a:t>
            </a:r>
          </a:p>
          <a:p>
            <a:r>
              <a:rPr lang="en-US" sz="3600" baseline="30000" dirty="0"/>
              <a:t>18 </a:t>
            </a:r>
            <a:r>
              <a:rPr lang="en-US" sz="3600" dirty="0"/>
              <a:t>He doth execute the judgment of the fatherless and widow, and </a:t>
            </a:r>
            <a:r>
              <a:rPr lang="en-US" sz="3600" dirty="0" err="1"/>
              <a:t>loveth</a:t>
            </a:r>
            <a:r>
              <a:rPr lang="en-US" sz="3600" dirty="0"/>
              <a:t> the stranger, in giving him food and raiment.</a:t>
            </a:r>
          </a:p>
          <a:p>
            <a:endParaRPr lang="en-US" dirty="0"/>
          </a:p>
        </p:txBody>
      </p:sp>
    </p:spTree>
    <p:extLst>
      <p:ext uri="{BB962C8B-B14F-4D97-AF65-F5344CB8AC3E}">
        <p14:creationId xmlns:p14="http://schemas.microsoft.com/office/powerpoint/2010/main" val="41925349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000" b="1" u="sng" dirty="0" smtClean="0"/>
              <a:t>Psalms 68:5 </a:t>
            </a:r>
          </a:p>
          <a:p>
            <a:r>
              <a:rPr lang="en-US" sz="4000" baseline="30000" dirty="0" smtClean="0"/>
              <a:t>5</a:t>
            </a:r>
            <a:r>
              <a:rPr lang="en-US" sz="4000" baseline="30000" dirty="0"/>
              <a:t> </a:t>
            </a:r>
            <a:r>
              <a:rPr lang="en-US" sz="4000" dirty="0"/>
              <a:t>A father of the fatherless, and a judge of the widows, is God in his holy habitation</a:t>
            </a:r>
          </a:p>
          <a:p>
            <a:endParaRPr lang="en-US" dirty="0" smtClean="0"/>
          </a:p>
          <a:p>
            <a:endParaRPr lang="en-US" dirty="0"/>
          </a:p>
        </p:txBody>
      </p:sp>
    </p:spTree>
    <p:extLst>
      <p:ext uri="{BB962C8B-B14F-4D97-AF65-F5344CB8AC3E}">
        <p14:creationId xmlns:p14="http://schemas.microsoft.com/office/powerpoint/2010/main" val="339747816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b="1" u="sng" dirty="0" smtClean="0"/>
              <a:t>Prov. 15:25  </a:t>
            </a:r>
          </a:p>
          <a:p>
            <a:r>
              <a:rPr lang="en-US" sz="3600" baseline="30000" dirty="0" smtClean="0"/>
              <a:t>25</a:t>
            </a:r>
            <a:r>
              <a:rPr lang="en-US" sz="3600" baseline="30000" dirty="0"/>
              <a:t> </a:t>
            </a:r>
            <a:r>
              <a:rPr lang="en-US" sz="3600" dirty="0"/>
              <a:t>The </a:t>
            </a:r>
            <a:r>
              <a:rPr lang="en-US" sz="3600" cap="small" dirty="0"/>
              <a:t>Lord</a:t>
            </a:r>
            <a:r>
              <a:rPr lang="en-US" sz="3600" dirty="0"/>
              <a:t> will destroy the house of the proud: but he will establish the border of the widow</a:t>
            </a:r>
          </a:p>
          <a:p>
            <a:endParaRPr lang="en-US" dirty="0"/>
          </a:p>
        </p:txBody>
      </p:sp>
    </p:spTree>
    <p:extLst>
      <p:ext uri="{BB962C8B-B14F-4D97-AF65-F5344CB8AC3E}">
        <p14:creationId xmlns:p14="http://schemas.microsoft.com/office/powerpoint/2010/main" val="277025614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918" y="90344"/>
            <a:ext cx="11849100" cy="6653356"/>
          </a:xfrm>
        </p:spPr>
        <p:txBody>
          <a:bodyPr>
            <a:normAutofit/>
          </a:bodyPr>
          <a:lstStyle/>
          <a:p>
            <a:endParaRPr lang="en-US" sz="3600" dirty="0" smtClean="0"/>
          </a:p>
          <a:p>
            <a:r>
              <a:rPr lang="en-US" sz="3600" dirty="0" smtClean="0"/>
              <a:t>Jesus watched as various persons went to the </a:t>
            </a:r>
          </a:p>
          <a:p>
            <a:r>
              <a:rPr lang="en-US" sz="3600" dirty="0" smtClean="0"/>
              <a:t>Treasury boxes to make their contribution.  This</a:t>
            </a:r>
          </a:p>
          <a:p>
            <a:r>
              <a:rPr lang="en-US" sz="3600" dirty="0" smtClean="0"/>
              <a:t>Must have unnerved some who were well aware</a:t>
            </a:r>
          </a:p>
          <a:p>
            <a:r>
              <a:rPr lang="en-US" sz="3600" dirty="0" smtClean="0"/>
              <a:t>Of His condemnation of their practices. When </a:t>
            </a:r>
          </a:p>
          <a:p>
            <a:r>
              <a:rPr lang="en-US" sz="3600" dirty="0" smtClean="0"/>
              <a:t>He saw </a:t>
            </a:r>
            <a:r>
              <a:rPr lang="en-US" sz="3600" b="1" i="1" u="sng" dirty="0" smtClean="0">
                <a:solidFill>
                  <a:srgbClr val="FF0000"/>
                </a:solidFill>
              </a:rPr>
              <a:t>the widow </a:t>
            </a:r>
            <a:r>
              <a:rPr lang="en-US" sz="3600" dirty="0" smtClean="0"/>
              <a:t>go to the boxes to give, He </a:t>
            </a:r>
          </a:p>
          <a:p>
            <a:r>
              <a:rPr lang="en-US" sz="3600" dirty="0" smtClean="0"/>
              <a:t>Paid particular attention to her.  Commenting on</a:t>
            </a:r>
          </a:p>
          <a:p>
            <a:r>
              <a:rPr lang="en-US" sz="3600" dirty="0"/>
              <a:t>w</a:t>
            </a:r>
            <a:r>
              <a:rPr lang="en-US" sz="3600" dirty="0" smtClean="0"/>
              <a:t>hat she gave, Jesus taught His disciples what true</a:t>
            </a:r>
          </a:p>
          <a:p>
            <a:r>
              <a:rPr lang="en-US" sz="3600" dirty="0" smtClean="0"/>
              <a:t>Giving is all about.</a:t>
            </a:r>
          </a:p>
        </p:txBody>
      </p:sp>
    </p:spTree>
    <p:extLst>
      <p:ext uri="{BB962C8B-B14F-4D97-AF65-F5344CB8AC3E}">
        <p14:creationId xmlns:p14="http://schemas.microsoft.com/office/powerpoint/2010/main" val="271850458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5409" cy="6691745"/>
          </a:xfrm>
        </p:spPr>
        <p:txBody>
          <a:bodyPr>
            <a:normAutofit/>
          </a:bodyPr>
          <a:lstStyle/>
          <a:p>
            <a:r>
              <a:rPr lang="en-US" sz="3600" b="1" u="sng" dirty="0" smtClean="0"/>
              <a:t>Application:  Bringing it Home –</a:t>
            </a:r>
          </a:p>
          <a:p>
            <a:r>
              <a:rPr lang="en-US" sz="3600" dirty="0"/>
              <a:t> </a:t>
            </a:r>
            <a:r>
              <a:rPr lang="en-US" sz="3600" dirty="0" smtClean="0"/>
              <a:t> </a:t>
            </a:r>
            <a:r>
              <a:rPr lang="en-US" sz="3600" b="1" u="sng" dirty="0" smtClean="0">
                <a:solidFill>
                  <a:srgbClr val="FF0000"/>
                </a:solidFill>
              </a:rPr>
              <a:t>True giving!.</a:t>
            </a:r>
          </a:p>
          <a:p>
            <a:r>
              <a:rPr lang="en-US" sz="3600" dirty="0" smtClean="0"/>
              <a:t>This widow whom Jesus observed </a:t>
            </a:r>
            <a:r>
              <a:rPr lang="en-US" sz="3600" b="1" dirty="0" smtClean="0"/>
              <a:t>was serious </a:t>
            </a:r>
            <a:r>
              <a:rPr lang="en-US" sz="3600" dirty="0" smtClean="0"/>
              <a:t>about her</a:t>
            </a:r>
          </a:p>
          <a:p>
            <a:r>
              <a:rPr lang="en-US" sz="3600" dirty="0" smtClean="0"/>
              <a:t>Contribution.  Unlike some of the others, she did not give</a:t>
            </a:r>
          </a:p>
          <a:p>
            <a:r>
              <a:rPr lang="en-US" sz="3600" dirty="0" smtClean="0"/>
              <a:t>Into the treasury </a:t>
            </a:r>
            <a:r>
              <a:rPr lang="en-US" sz="3600" b="1" u="sng" dirty="0" smtClean="0">
                <a:solidFill>
                  <a:srgbClr val="FF0000"/>
                </a:solidFill>
              </a:rPr>
              <a:t>for show.  </a:t>
            </a:r>
            <a:r>
              <a:rPr lang="en-US" sz="3600" dirty="0" smtClean="0"/>
              <a:t>She did not allow potential </a:t>
            </a:r>
          </a:p>
          <a:p>
            <a:r>
              <a:rPr lang="en-US" sz="3600" dirty="0" smtClean="0"/>
              <a:t>Onlookers of her meager means to impact her giving.  She,</a:t>
            </a:r>
          </a:p>
          <a:p>
            <a:r>
              <a:rPr lang="en-US" sz="3600" dirty="0" smtClean="0"/>
              <a:t>In spite of her poverty, simply gave what she had. Doubtless,</a:t>
            </a:r>
          </a:p>
          <a:p>
            <a:r>
              <a:rPr lang="en-US" sz="3600" dirty="0"/>
              <a:t>s</a:t>
            </a:r>
            <a:r>
              <a:rPr lang="en-US" sz="3600" dirty="0" smtClean="0"/>
              <a:t>he depended upon the Lord to care for her needs in some</a:t>
            </a:r>
          </a:p>
          <a:p>
            <a:r>
              <a:rPr lang="en-US" sz="3600" dirty="0"/>
              <a:t>f</a:t>
            </a:r>
            <a:r>
              <a:rPr lang="en-US" sz="3600" dirty="0" smtClean="0"/>
              <a:t>ashion .</a:t>
            </a:r>
            <a:endParaRPr lang="en-US" sz="3600" dirty="0"/>
          </a:p>
        </p:txBody>
      </p:sp>
    </p:spTree>
    <p:extLst>
      <p:ext uri="{BB962C8B-B14F-4D97-AF65-F5344CB8AC3E}">
        <p14:creationId xmlns:p14="http://schemas.microsoft.com/office/powerpoint/2010/main" val="121409038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527" y="0"/>
            <a:ext cx="11776364" cy="6858000"/>
          </a:xfrm>
        </p:spPr>
        <p:txBody>
          <a:bodyPr>
            <a:noAutofit/>
          </a:bodyPr>
          <a:lstStyle/>
          <a:p>
            <a:r>
              <a:rPr lang="en-US" sz="3600" b="1" u="sng" dirty="0" smtClean="0"/>
              <a:t>Giving of our means to the Lord is really a solemn matter.</a:t>
            </a:r>
          </a:p>
          <a:p>
            <a:r>
              <a:rPr lang="en-US" sz="3600" dirty="0" smtClean="0"/>
              <a:t>It is a test of our faith in God to supply all of our needs. </a:t>
            </a:r>
          </a:p>
          <a:p>
            <a:r>
              <a:rPr lang="en-US" sz="3600" b="1" i="1" dirty="0" smtClean="0">
                <a:solidFill>
                  <a:srgbClr val="FF0000"/>
                </a:solidFill>
              </a:rPr>
              <a:t> (Phil. 4:19 </a:t>
            </a:r>
            <a:r>
              <a:rPr lang="en-US" sz="3600" b="1" i="1" baseline="30000" dirty="0" smtClean="0">
                <a:solidFill>
                  <a:srgbClr val="FF0000"/>
                </a:solidFill>
              </a:rPr>
              <a:t>19</a:t>
            </a:r>
            <a:r>
              <a:rPr lang="en-US" sz="3600" b="1" i="1" baseline="30000" dirty="0">
                <a:solidFill>
                  <a:srgbClr val="FF0000"/>
                </a:solidFill>
              </a:rPr>
              <a:t> </a:t>
            </a:r>
            <a:r>
              <a:rPr lang="en-US" sz="3600" b="1" i="1" dirty="0">
                <a:solidFill>
                  <a:srgbClr val="FF0000"/>
                </a:solidFill>
              </a:rPr>
              <a:t>But my God shall supply all your need according to his riches in glory by Christ Jesus</a:t>
            </a:r>
            <a:r>
              <a:rPr lang="en-US" sz="3600" b="1" i="1" dirty="0" smtClean="0">
                <a:solidFill>
                  <a:srgbClr val="FF0000"/>
                </a:solidFill>
              </a:rPr>
              <a:t>.)  </a:t>
            </a:r>
            <a:r>
              <a:rPr lang="en-US" sz="3600" dirty="0" smtClean="0"/>
              <a:t>It reveals our heart for the continuance of the mission Of God through the church.  </a:t>
            </a:r>
          </a:p>
          <a:p>
            <a:r>
              <a:rPr lang="en-US" sz="3600" b="1" u="sng" dirty="0"/>
              <a:t> </a:t>
            </a:r>
            <a:r>
              <a:rPr lang="en-US" sz="3600" b="1" u="sng" dirty="0" smtClean="0"/>
              <a:t> Sadly, some professing Christians Have really missed what giving is all about.  </a:t>
            </a:r>
            <a:r>
              <a:rPr lang="en-US" sz="3600" dirty="0" smtClean="0"/>
              <a:t>Christians have been known to think of their contribution as </a:t>
            </a:r>
            <a:r>
              <a:rPr lang="en-US" sz="3600" b="1" u="sng" dirty="0" smtClean="0"/>
              <a:t>a measure of pride. </a:t>
            </a:r>
            <a:r>
              <a:rPr lang="en-US" sz="3600" dirty="0" smtClean="0"/>
              <a:t>These often take advantage of any opportunity to let others  know </a:t>
            </a:r>
            <a:r>
              <a:rPr lang="en-US" sz="3600" b="1" u="sng" dirty="0" smtClean="0"/>
              <a:t>Of their superior giving</a:t>
            </a:r>
            <a:r>
              <a:rPr lang="en-US" sz="3600" dirty="0" smtClean="0"/>
              <a:t>.      Some give with the thought of </a:t>
            </a:r>
            <a:r>
              <a:rPr lang="en-US" sz="4000" dirty="0" smtClean="0"/>
              <a:t>currying Favor with the leadership </a:t>
            </a:r>
            <a:r>
              <a:rPr lang="en-US" sz="3600" dirty="0" smtClean="0"/>
              <a:t>of the local congregation. </a:t>
            </a:r>
            <a:endParaRPr lang="en-US" sz="3600" dirty="0"/>
          </a:p>
        </p:txBody>
      </p:sp>
    </p:spTree>
    <p:extLst>
      <p:ext uri="{BB962C8B-B14F-4D97-AF65-F5344CB8AC3E}">
        <p14:creationId xmlns:p14="http://schemas.microsoft.com/office/powerpoint/2010/main" val="339923247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54" y="0"/>
            <a:ext cx="12004964" cy="6722918"/>
          </a:xfrm>
        </p:spPr>
        <p:txBody>
          <a:bodyPr>
            <a:normAutofit/>
          </a:bodyPr>
          <a:lstStyle/>
          <a:p>
            <a:endParaRPr lang="en-US" sz="3600" dirty="0" smtClean="0"/>
          </a:p>
          <a:p>
            <a:r>
              <a:rPr lang="en-US" sz="3600" dirty="0" smtClean="0"/>
              <a:t>Others consider their giving as justification for having say </a:t>
            </a:r>
          </a:p>
          <a:p>
            <a:r>
              <a:rPr lang="en-US" sz="3600" dirty="0" smtClean="0"/>
              <a:t>Or control concerning the agenda and direction  of the </a:t>
            </a:r>
          </a:p>
          <a:p>
            <a:r>
              <a:rPr lang="en-US" sz="3600" dirty="0" smtClean="0"/>
              <a:t>Local church.  Such thoughts reveal a satanically influenced</a:t>
            </a:r>
          </a:p>
          <a:p>
            <a:r>
              <a:rPr lang="en-US" sz="3600" dirty="0" smtClean="0"/>
              <a:t>Mind.</a:t>
            </a:r>
            <a:r>
              <a:rPr lang="en-US" sz="3600" b="1" u="sng" dirty="0" smtClean="0"/>
              <a:t> (1) We are not to give for show, </a:t>
            </a:r>
          </a:p>
          <a:p>
            <a:r>
              <a:rPr lang="en-US" sz="3600" b="1" dirty="0" smtClean="0"/>
              <a:t>            </a:t>
            </a:r>
            <a:r>
              <a:rPr lang="en-US" sz="3600" b="1" u="sng" dirty="0" smtClean="0"/>
              <a:t>(2) We are not to give for prestige,</a:t>
            </a:r>
          </a:p>
          <a:p>
            <a:r>
              <a:rPr lang="en-US" sz="3600" b="1" dirty="0"/>
              <a:t> </a:t>
            </a:r>
            <a:r>
              <a:rPr lang="en-US" sz="3600" b="1" dirty="0" smtClean="0"/>
              <a:t>           </a:t>
            </a:r>
            <a:r>
              <a:rPr lang="en-US" sz="3600" b="1" u="sng" dirty="0" smtClean="0"/>
              <a:t>(3)  We are not to give for Power.</a:t>
            </a:r>
          </a:p>
          <a:p>
            <a:endParaRPr lang="en-US" sz="3600" b="1" u="sng" dirty="0" smtClean="0"/>
          </a:p>
          <a:p>
            <a:r>
              <a:rPr lang="en-US" sz="3600" b="1" dirty="0" smtClean="0"/>
              <a:t>                True giving never has an ulterior motive.</a:t>
            </a:r>
            <a:endParaRPr lang="en-US" sz="3600" b="1" dirty="0"/>
          </a:p>
        </p:txBody>
      </p:sp>
    </p:spTree>
    <p:extLst>
      <p:ext uri="{BB962C8B-B14F-4D97-AF65-F5344CB8AC3E}">
        <p14:creationId xmlns:p14="http://schemas.microsoft.com/office/powerpoint/2010/main" val="334420304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836" y="0"/>
            <a:ext cx="12004964" cy="6858000"/>
          </a:xfrm>
        </p:spPr>
        <p:txBody>
          <a:bodyPr>
            <a:normAutofit/>
          </a:bodyPr>
          <a:lstStyle/>
          <a:p>
            <a:endParaRPr lang="en-US" sz="3600" dirty="0" smtClean="0"/>
          </a:p>
          <a:p>
            <a:r>
              <a:rPr lang="en-US" sz="3600" dirty="0" smtClean="0"/>
              <a:t>In a sense, our giving is really paying-it-forward. In making</a:t>
            </a:r>
          </a:p>
          <a:p>
            <a:r>
              <a:rPr lang="en-US" sz="3600" dirty="0" smtClean="0"/>
              <a:t>Our offering to the Lord, we are actually providing funds that can  assist the needy saints  inside  the body of Christ.  </a:t>
            </a:r>
          </a:p>
          <a:p>
            <a:r>
              <a:rPr lang="en-US" sz="3600" dirty="0" smtClean="0"/>
              <a:t>The Money given is to ensure that we can meet the needs of those who genuinely require our help.  </a:t>
            </a:r>
          </a:p>
          <a:p>
            <a:r>
              <a:rPr lang="en-US" sz="3600" dirty="0" smtClean="0"/>
              <a:t>Remember the</a:t>
            </a:r>
            <a:r>
              <a:rPr lang="en-US" sz="3600" dirty="0" smtClean="0"/>
              <a:t> widows  !!</a:t>
            </a:r>
            <a:endParaRPr lang="en-US" sz="3600" dirty="0" smtClean="0"/>
          </a:p>
          <a:p>
            <a:r>
              <a:rPr lang="en-US" sz="3600" dirty="0" smtClean="0"/>
              <a:t>Acts 6:1-6. </a:t>
            </a:r>
          </a:p>
        </p:txBody>
      </p:sp>
    </p:spTree>
    <p:extLst>
      <p:ext uri="{BB962C8B-B14F-4D97-AF65-F5344CB8AC3E}">
        <p14:creationId xmlns:p14="http://schemas.microsoft.com/office/powerpoint/2010/main" val="348796183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92000" cy="6738072"/>
          </a:xfrm>
        </p:spPr>
        <p:txBody>
          <a:bodyPr>
            <a:normAutofit lnSpcReduction="10000"/>
          </a:bodyPr>
          <a:lstStyle/>
          <a:p>
            <a:r>
              <a:rPr lang="en-US" sz="3600" u="sng" dirty="0" smtClean="0">
                <a:solidFill>
                  <a:srgbClr val="FF0000"/>
                </a:solidFill>
              </a:rPr>
              <a:t>Acts 6:1</a:t>
            </a:r>
            <a:r>
              <a:rPr lang="en-US" sz="3600" dirty="0"/>
              <a:t> And in those days, when the number of the disciples was multiplied, there arose a murmuring of the Grecians against the Hebrews, because </a:t>
            </a:r>
            <a:r>
              <a:rPr lang="en-US" sz="3600" b="1" u="sng" dirty="0">
                <a:solidFill>
                  <a:srgbClr val="FF0000"/>
                </a:solidFill>
              </a:rPr>
              <a:t>their widows </a:t>
            </a:r>
            <a:r>
              <a:rPr lang="en-US" sz="3600" dirty="0"/>
              <a:t>were neglected in the daily </a:t>
            </a:r>
            <a:r>
              <a:rPr lang="en-US" sz="3600" dirty="0" smtClean="0"/>
              <a:t>ministration.</a:t>
            </a:r>
            <a:r>
              <a:rPr lang="en-US" sz="3600" baseline="30000" dirty="0" smtClean="0"/>
              <a:t>2</a:t>
            </a:r>
            <a:r>
              <a:rPr lang="en-US" sz="3600" baseline="30000" dirty="0"/>
              <a:t> </a:t>
            </a:r>
            <a:r>
              <a:rPr lang="en-US" sz="3600" dirty="0"/>
              <a:t>Then the twelve called the multitude of the disciples unto them, and said, It is not reason that we should leave the word of God, and serve </a:t>
            </a:r>
            <a:r>
              <a:rPr lang="en-US" sz="3600" dirty="0" smtClean="0"/>
              <a:t>tables.</a:t>
            </a:r>
            <a:r>
              <a:rPr lang="en-US" sz="3600" baseline="30000" dirty="0" smtClean="0"/>
              <a:t>3</a:t>
            </a:r>
            <a:r>
              <a:rPr lang="en-US" sz="3600" baseline="30000" dirty="0"/>
              <a:t> </a:t>
            </a:r>
            <a:r>
              <a:rPr lang="en-US" sz="3600" dirty="0"/>
              <a:t>Wherefore, brethren, look ye out among you seven men of honest report, full of the Holy Ghost and wisdom, whom we may appoint over this </a:t>
            </a:r>
            <a:r>
              <a:rPr lang="en-US" sz="3600" dirty="0" smtClean="0"/>
              <a:t>business.</a:t>
            </a:r>
            <a:r>
              <a:rPr lang="en-US" sz="3600" baseline="30000" dirty="0" smtClean="0"/>
              <a:t>4</a:t>
            </a:r>
            <a:r>
              <a:rPr lang="en-US" sz="3600" baseline="30000" dirty="0"/>
              <a:t> </a:t>
            </a:r>
            <a:r>
              <a:rPr lang="en-US" sz="3600" dirty="0"/>
              <a:t>But we will give ourselves continually to prayer, and to the ministry of the </a:t>
            </a:r>
            <a:r>
              <a:rPr lang="en-US" sz="3600" dirty="0" smtClean="0"/>
              <a:t>word.</a:t>
            </a:r>
            <a:r>
              <a:rPr lang="en-US" sz="3600" baseline="30000" dirty="0" smtClean="0"/>
              <a:t>5</a:t>
            </a:r>
            <a:r>
              <a:rPr lang="en-US" sz="3600" baseline="30000" dirty="0"/>
              <a:t> </a:t>
            </a:r>
            <a:r>
              <a:rPr lang="en-US" sz="3600" dirty="0"/>
              <a:t>And the saying pleased the whole multitude: and they chose Stephen, a man full of faith and of the Holy Ghost, and Philip, and </a:t>
            </a:r>
            <a:r>
              <a:rPr lang="en-US" sz="3600" dirty="0" err="1"/>
              <a:t>Prochorus</a:t>
            </a:r>
            <a:r>
              <a:rPr lang="en-US" sz="3600" dirty="0"/>
              <a:t>, and </a:t>
            </a:r>
            <a:r>
              <a:rPr lang="en-US" sz="3600" dirty="0" err="1"/>
              <a:t>Nicanor</a:t>
            </a:r>
            <a:r>
              <a:rPr lang="en-US" sz="3600" dirty="0"/>
              <a:t>, and </a:t>
            </a:r>
            <a:r>
              <a:rPr lang="en-US" sz="3600" dirty="0" err="1"/>
              <a:t>Timon</a:t>
            </a:r>
            <a:r>
              <a:rPr lang="en-US" sz="3600" dirty="0"/>
              <a:t>, and </a:t>
            </a:r>
            <a:r>
              <a:rPr lang="en-US" sz="3600" dirty="0" err="1"/>
              <a:t>Parmenas</a:t>
            </a:r>
            <a:r>
              <a:rPr lang="en-US" sz="3600" dirty="0"/>
              <a:t>, and Nicolas a proselyte of </a:t>
            </a:r>
            <a:r>
              <a:rPr lang="en-US" sz="3600" dirty="0" smtClean="0"/>
              <a:t>Antioch:</a:t>
            </a:r>
            <a:r>
              <a:rPr lang="en-US" sz="3600" baseline="30000" dirty="0" smtClean="0"/>
              <a:t>6</a:t>
            </a:r>
            <a:r>
              <a:rPr lang="en-US" sz="3600" baseline="30000" dirty="0"/>
              <a:t> </a:t>
            </a:r>
            <a:r>
              <a:rPr lang="en-US" sz="3600" dirty="0"/>
              <a:t>Whom they set before the apostles: and when they had prayed, they laid their hands on them</a:t>
            </a:r>
          </a:p>
          <a:p>
            <a:endParaRPr lang="en-US" dirty="0"/>
          </a:p>
        </p:txBody>
      </p:sp>
    </p:spTree>
    <p:extLst>
      <p:ext uri="{BB962C8B-B14F-4D97-AF65-F5344CB8AC3E}">
        <p14:creationId xmlns:p14="http://schemas.microsoft.com/office/powerpoint/2010/main" val="17735677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72736"/>
            <a:ext cx="11980718" cy="6712528"/>
          </a:xfrm>
        </p:spPr>
        <p:txBody>
          <a:bodyPr>
            <a:noAutofit/>
          </a:bodyPr>
          <a:lstStyle/>
          <a:p>
            <a:r>
              <a:rPr lang="en-US" sz="3600" dirty="0" smtClean="0"/>
              <a:t>Our giving should always be done with a mind toward steward-Ship.  </a:t>
            </a:r>
            <a:r>
              <a:rPr lang="en-US" sz="3600" b="1" u="sng" dirty="0" smtClean="0"/>
              <a:t>A good steward recognizes that he is not the owner of the  Possessions.  </a:t>
            </a:r>
            <a:r>
              <a:rPr lang="en-US" sz="3600" dirty="0" smtClean="0"/>
              <a:t>Rather, he is tending to the proper use and care Of that to which he has been entrusted.  Whatever our income it is ultimately sourced in God. </a:t>
            </a:r>
          </a:p>
          <a:p>
            <a:r>
              <a:rPr lang="en-US" sz="3600" dirty="0" smtClean="0"/>
              <a:t>( Deut. 8:1-18)  </a:t>
            </a:r>
            <a:r>
              <a:rPr lang="en-US" sz="3600" dirty="0" err="1" smtClean="0"/>
              <a:t>WeAre</a:t>
            </a:r>
            <a:r>
              <a:rPr lang="en-US" sz="3600" dirty="0" smtClean="0"/>
              <a:t> called to manage it well, using it to  sustain our needs and to live our lives.  All of this is done after we put our offering aside. It is really an amazing thing to  be able to serve as a conduit of God’s blessings to others in need.</a:t>
            </a:r>
            <a:endParaRPr lang="en-US" sz="3600" dirty="0"/>
          </a:p>
        </p:txBody>
      </p:sp>
    </p:spTree>
    <p:extLst>
      <p:ext uri="{BB962C8B-B14F-4D97-AF65-F5344CB8AC3E}">
        <p14:creationId xmlns:p14="http://schemas.microsoft.com/office/powerpoint/2010/main" val="18437447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527" y="464416"/>
            <a:ext cx="10515600" cy="6320848"/>
          </a:xfrm>
        </p:spPr>
        <p:txBody>
          <a:bodyPr>
            <a:normAutofit/>
          </a:bodyPr>
          <a:lstStyle/>
          <a:p>
            <a:r>
              <a:rPr lang="en-US" sz="3600" b="1" dirty="0">
                <a:hlinkClick r:id="rId2" tooltip="Acts 20:35"/>
              </a:rPr>
              <a:t>Acts 20:35</a:t>
            </a:r>
            <a:r>
              <a:rPr lang="en-US" sz="3600" dirty="0"/>
              <a:t> - I have shewed you all things, how that so </a:t>
            </a:r>
            <a:r>
              <a:rPr lang="en-US" sz="3600" dirty="0" err="1"/>
              <a:t>labouring</a:t>
            </a:r>
            <a:r>
              <a:rPr lang="en-US" sz="3600" dirty="0"/>
              <a:t> ye ought to support the weak, and to remember the words of the Lord Jesus, how he said, </a:t>
            </a:r>
            <a:r>
              <a:rPr lang="en-US" sz="3600" b="1" u="sng" dirty="0">
                <a:solidFill>
                  <a:srgbClr val="FF0000"/>
                </a:solidFill>
              </a:rPr>
              <a:t>It is more blessed to give than to </a:t>
            </a:r>
            <a:r>
              <a:rPr lang="en-US" sz="3600" b="1" u="sng" dirty="0" smtClean="0">
                <a:solidFill>
                  <a:srgbClr val="FF0000"/>
                </a:solidFill>
              </a:rPr>
              <a:t>receive</a:t>
            </a:r>
          </a:p>
          <a:p>
            <a:endParaRPr lang="en-US" sz="3600" b="1" u="sng" dirty="0">
              <a:solidFill>
                <a:srgbClr val="FF0000"/>
              </a:solidFill>
            </a:endParaRPr>
          </a:p>
          <a:p>
            <a:r>
              <a:rPr lang="en-US" sz="3600" b="1" u="sng" dirty="0" smtClean="0">
                <a:solidFill>
                  <a:srgbClr val="FF0000"/>
                </a:solidFill>
              </a:rPr>
              <a:t>Remember this!   The best , the blessed </a:t>
            </a:r>
          </a:p>
          <a:p>
            <a:r>
              <a:rPr lang="en-US" sz="3600" b="1" u="sng" dirty="0" smtClean="0">
                <a:solidFill>
                  <a:srgbClr val="FF0000"/>
                </a:solidFill>
              </a:rPr>
              <a:t>Thing, is to give better than receiving!!!!!</a:t>
            </a:r>
          </a:p>
          <a:p>
            <a:endParaRPr lang="en-US" sz="3600" b="1" u="sng" dirty="0">
              <a:solidFill>
                <a:srgbClr val="FF0000"/>
              </a:solidFill>
            </a:endParaRPr>
          </a:p>
          <a:p>
            <a:r>
              <a:rPr lang="en-US" sz="3600" b="1" u="sng" dirty="0">
                <a:solidFill>
                  <a:srgbClr val="FF0000"/>
                </a:solidFill>
              </a:rPr>
              <a:t> </a:t>
            </a:r>
            <a:r>
              <a:rPr lang="en-US" sz="3600" b="1" u="sng" dirty="0" smtClean="0">
                <a:solidFill>
                  <a:srgbClr val="FF0000"/>
                </a:solidFill>
              </a:rPr>
              <a:t> </a:t>
            </a:r>
            <a:r>
              <a:rPr lang="en-US" sz="3600" b="1" u="sng" dirty="0" smtClean="0">
                <a:solidFill>
                  <a:schemeClr val="tx1">
                    <a:lumMod val="95000"/>
                    <a:lumOff val="5000"/>
                  </a:schemeClr>
                </a:solidFill>
              </a:rPr>
              <a:t>But---do you believe that?   </a:t>
            </a:r>
          </a:p>
          <a:p>
            <a:endParaRPr lang="en-US" sz="3600" b="1" u="sng" dirty="0">
              <a:solidFill>
                <a:srgbClr val="FF0000"/>
              </a:solidFill>
            </a:endParaRPr>
          </a:p>
          <a:p>
            <a:endParaRPr lang="en-US" sz="3600" b="1" u="sng" dirty="0">
              <a:solidFill>
                <a:srgbClr val="FF0000"/>
              </a:solidFill>
            </a:endParaRPr>
          </a:p>
        </p:txBody>
      </p:sp>
    </p:spTree>
    <p:extLst>
      <p:ext uri="{BB962C8B-B14F-4D97-AF65-F5344CB8AC3E}">
        <p14:creationId xmlns:p14="http://schemas.microsoft.com/office/powerpoint/2010/main" val="8378885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sz="8800" b="1" dirty="0" smtClean="0"/>
              <a:t>Deut. 8:1-18</a:t>
            </a:r>
          </a:p>
          <a:p>
            <a:r>
              <a:rPr lang="en-US" sz="8800" b="1" dirty="0" smtClean="0"/>
              <a:t>“Warnings against</a:t>
            </a:r>
          </a:p>
          <a:p>
            <a:r>
              <a:rPr lang="en-US" sz="8800" b="1" dirty="0" smtClean="0"/>
              <a:t>Disobedience; The</a:t>
            </a:r>
          </a:p>
          <a:p>
            <a:r>
              <a:rPr lang="en-US" sz="8800" b="1" dirty="0" smtClean="0"/>
              <a:t>Blessings of obedience”</a:t>
            </a:r>
          </a:p>
          <a:p>
            <a:endParaRPr lang="en-US" sz="13800" b="1" dirty="0" smtClean="0"/>
          </a:p>
          <a:p>
            <a:endParaRPr lang="en-US" sz="9600" b="1" dirty="0"/>
          </a:p>
        </p:txBody>
      </p:sp>
    </p:spTree>
    <p:extLst>
      <p:ext uri="{BB962C8B-B14F-4D97-AF65-F5344CB8AC3E}">
        <p14:creationId xmlns:p14="http://schemas.microsoft.com/office/powerpoint/2010/main" val="356979324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2737"/>
            <a:ext cx="12091554" cy="6176963"/>
          </a:xfrm>
        </p:spPr>
        <p:txBody>
          <a:bodyPr>
            <a:normAutofit fontScale="70000" lnSpcReduction="20000"/>
          </a:bodyPr>
          <a:lstStyle/>
          <a:p>
            <a:endParaRPr lang="en-US" sz="5100" dirty="0" smtClean="0"/>
          </a:p>
          <a:p>
            <a:r>
              <a:rPr lang="en-US" sz="5100" dirty="0" smtClean="0"/>
              <a:t>1</a:t>
            </a:r>
            <a:r>
              <a:rPr lang="en-US" sz="5100" dirty="0"/>
              <a:t> All the commandments which I command thee this day shall ye observe to do, that ye may live, and multiply, and go in and possess the land which the </a:t>
            </a:r>
            <a:r>
              <a:rPr lang="en-US" sz="5100" cap="small" dirty="0"/>
              <a:t>Lord</a:t>
            </a:r>
            <a:r>
              <a:rPr lang="en-US" sz="5100" dirty="0"/>
              <a:t> </a:t>
            </a:r>
            <a:r>
              <a:rPr lang="en-US" sz="5100" dirty="0" err="1"/>
              <a:t>sware</a:t>
            </a:r>
            <a:r>
              <a:rPr lang="en-US" sz="5100" dirty="0"/>
              <a:t> unto your </a:t>
            </a:r>
            <a:r>
              <a:rPr lang="en-US" sz="5100" dirty="0" smtClean="0"/>
              <a:t>fathers.</a:t>
            </a:r>
          </a:p>
          <a:p>
            <a:r>
              <a:rPr lang="en-US" sz="5100" baseline="30000" dirty="0" smtClean="0"/>
              <a:t>2</a:t>
            </a:r>
            <a:r>
              <a:rPr lang="en-US" sz="5100" baseline="30000" dirty="0"/>
              <a:t> </a:t>
            </a:r>
            <a:r>
              <a:rPr lang="en-US" sz="5100" dirty="0"/>
              <a:t>And thou shalt remember all the way which the </a:t>
            </a:r>
            <a:r>
              <a:rPr lang="en-US" sz="5100" cap="small" dirty="0"/>
              <a:t>Lord</a:t>
            </a:r>
            <a:r>
              <a:rPr lang="en-US" sz="5100" dirty="0"/>
              <a:t> thy God led thee these forty years in the wilderness, to humble thee, and to prove thee, to know what was in thine heart, whether thou </a:t>
            </a:r>
            <a:r>
              <a:rPr lang="en-US" sz="5100" dirty="0" err="1"/>
              <a:t>wouldest</a:t>
            </a:r>
            <a:r>
              <a:rPr lang="en-US" sz="5100" dirty="0"/>
              <a:t> keep his commandments, or </a:t>
            </a:r>
            <a:r>
              <a:rPr lang="en-US" sz="5100" dirty="0" smtClean="0"/>
              <a:t>no.</a:t>
            </a:r>
          </a:p>
          <a:p>
            <a:r>
              <a:rPr lang="en-US" sz="5100" baseline="30000" dirty="0" smtClean="0"/>
              <a:t>3</a:t>
            </a:r>
            <a:r>
              <a:rPr lang="en-US" sz="5100" baseline="30000" dirty="0"/>
              <a:t> </a:t>
            </a:r>
            <a:r>
              <a:rPr lang="en-US" sz="5100" dirty="0"/>
              <a:t>And he humbled thee, and suffered thee to hunger, and fed thee with manna, which thou </a:t>
            </a:r>
            <a:r>
              <a:rPr lang="en-US" sz="5100" dirty="0" err="1"/>
              <a:t>knewest</a:t>
            </a:r>
            <a:r>
              <a:rPr lang="en-US" sz="5100" dirty="0"/>
              <a:t> not, neither did thy fathers know; that he might make thee know that man doth not live by bread only, but by every word that </a:t>
            </a:r>
            <a:r>
              <a:rPr lang="en-US" sz="5100" dirty="0" err="1"/>
              <a:t>proceedeth</a:t>
            </a:r>
            <a:r>
              <a:rPr lang="en-US" sz="5100" dirty="0"/>
              <a:t> out of the mouth of the </a:t>
            </a:r>
            <a:r>
              <a:rPr lang="en-US" sz="5100" cap="small" dirty="0"/>
              <a:t>Lord</a:t>
            </a:r>
            <a:r>
              <a:rPr lang="en-US" sz="5100" dirty="0"/>
              <a:t> doth man </a:t>
            </a:r>
            <a:r>
              <a:rPr lang="en-US" sz="5100" dirty="0" smtClean="0"/>
              <a:t>live.</a:t>
            </a:r>
          </a:p>
          <a:p>
            <a:endParaRPr lang="en-US" dirty="0"/>
          </a:p>
        </p:txBody>
      </p:sp>
    </p:spTree>
    <p:extLst>
      <p:ext uri="{BB962C8B-B14F-4D97-AF65-F5344CB8AC3E}">
        <p14:creationId xmlns:p14="http://schemas.microsoft.com/office/powerpoint/2010/main" val="229305894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9952"/>
            <a:ext cx="12053455" cy="6778048"/>
          </a:xfrm>
        </p:spPr>
        <p:txBody>
          <a:bodyPr/>
          <a:lstStyle/>
          <a:p>
            <a:endParaRPr lang="en-US" sz="3600" baseline="30000" dirty="0" smtClean="0"/>
          </a:p>
          <a:p>
            <a:r>
              <a:rPr lang="en-US" sz="3600" baseline="30000" dirty="0" smtClean="0"/>
              <a:t>4</a:t>
            </a:r>
            <a:r>
              <a:rPr lang="en-US" sz="3600" baseline="30000" dirty="0"/>
              <a:t> </a:t>
            </a:r>
            <a:r>
              <a:rPr lang="en-US" sz="3600" b="1" dirty="0">
                <a:solidFill>
                  <a:srgbClr val="FF0000"/>
                </a:solidFill>
              </a:rPr>
              <a:t>Thy raiment waxed not old </a:t>
            </a:r>
            <a:r>
              <a:rPr lang="en-US" sz="3600" dirty="0"/>
              <a:t>upon thee, </a:t>
            </a:r>
            <a:r>
              <a:rPr lang="en-US" sz="3600" u="sng" dirty="0"/>
              <a:t>neither did thy foot swell,</a:t>
            </a:r>
            <a:r>
              <a:rPr lang="en-US" sz="3600" dirty="0"/>
              <a:t> these forty years.</a:t>
            </a:r>
          </a:p>
          <a:p>
            <a:r>
              <a:rPr lang="en-US" sz="3600" baseline="30000" dirty="0"/>
              <a:t>5 </a:t>
            </a:r>
            <a:r>
              <a:rPr lang="en-US" sz="3600" dirty="0"/>
              <a:t>Thou shalt also consider in thine heart, that, as a man </a:t>
            </a:r>
            <a:r>
              <a:rPr lang="en-US" sz="3600" dirty="0" err="1"/>
              <a:t>chasteneth</a:t>
            </a:r>
            <a:r>
              <a:rPr lang="en-US" sz="3600" dirty="0"/>
              <a:t> his son, so the </a:t>
            </a:r>
            <a:r>
              <a:rPr lang="en-US" sz="3600" cap="small" dirty="0"/>
              <a:t>Lord</a:t>
            </a:r>
            <a:r>
              <a:rPr lang="en-US" sz="3600" dirty="0"/>
              <a:t> thy God </a:t>
            </a:r>
            <a:r>
              <a:rPr lang="en-US" sz="3600" dirty="0" err="1"/>
              <a:t>chasteneth</a:t>
            </a:r>
            <a:r>
              <a:rPr lang="en-US" sz="3600" dirty="0"/>
              <a:t> thee.</a:t>
            </a:r>
          </a:p>
          <a:p>
            <a:r>
              <a:rPr lang="en-US" sz="3600" baseline="30000" dirty="0"/>
              <a:t>6 </a:t>
            </a:r>
            <a:r>
              <a:rPr lang="en-US" sz="3600" dirty="0"/>
              <a:t>Therefore thou shalt keep the commandments of the </a:t>
            </a:r>
            <a:r>
              <a:rPr lang="en-US" sz="3600" cap="small" dirty="0"/>
              <a:t>Lord</a:t>
            </a:r>
            <a:r>
              <a:rPr lang="en-US" sz="3600" dirty="0"/>
              <a:t> thy God, to walk in his ways, and to fear him.</a:t>
            </a:r>
          </a:p>
          <a:p>
            <a:endParaRPr lang="en-US" dirty="0"/>
          </a:p>
        </p:txBody>
      </p:sp>
    </p:spTree>
    <p:extLst>
      <p:ext uri="{BB962C8B-B14F-4D97-AF65-F5344CB8AC3E}">
        <p14:creationId xmlns:p14="http://schemas.microsoft.com/office/powerpoint/2010/main" val="151011954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43064" cy="6785264"/>
          </a:xfrm>
        </p:spPr>
        <p:txBody>
          <a:bodyPr>
            <a:normAutofit/>
          </a:bodyPr>
          <a:lstStyle/>
          <a:p>
            <a:endParaRPr lang="en-US" sz="3600" baseline="30000" dirty="0" smtClean="0"/>
          </a:p>
          <a:p>
            <a:r>
              <a:rPr lang="en-US" sz="3600" baseline="30000" dirty="0" smtClean="0"/>
              <a:t>7</a:t>
            </a:r>
            <a:r>
              <a:rPr lang="en-US" sz="3600" baseline="30000" dirty="0"/>
              <a:t> </a:t>
            </a:r>
            <a:r>
              <a:rPr lang="en-US" sz="3600" dirty="0"/>
              <a:t>For the </a:t>
            </a:r>
            <a:r>
              <a:rPr lang="en-US" sz="3600" cap="small" dirty="0"/>
              <a:t>Lord</a:t>
            </a:r>
            <a:r>
              <a:rPr lang="en-US" sz="3600" dirty="0"/>
              <a:t> thy God </a:t>
            </a:r>
            <a:r>
              <a:rPr lang="en-US" sz="3600" dirty="0" err="1"/>
              <a:t>bringeth</a:t>
            </a:r>
            <a:r>
              <a:rPr lang="en-US" sz="3600" dirty="0"/>
              <a:t> thee into a good land, a land of brooks of water, of fountains and depths that spring out of valleys and hills;</a:t>
            </a:r>
          </a:p>
          <a:p>
            <a:r>
              <a:rPr lang="en-US" sz="3600" baseline="30000" dirty="0"/>
              <a:t>8 </a:t>
            </a:r>
            <a:r>
              <a:rPr lang="en-US" sz="3600" dirty="0"/>
              <a:t>A land of wheat, and barley, and vines, and fig trees, and pomegranates; a land of oil olive, and honey;</a:t>
            </a:r>
          </a:p>
          <a:p>
            <a:r>
              <a:rPr lang="en-US" sz="3600" baseline="30000" dirty="0"/>
              <a:t>9 </a:t>
            </a:r>
            <a:r>
              <a:rPr lang="en-US" sz="3600" dirty="0"/>
              <a:t>A land wherein thou shalt </a:t>
            </a:r>
            <a:r>
              <a:rPr lang="en-US" sz="3600" b="1" u="sng" dirty="0"/>
              <a:t>eat bread without scarceness</a:t>
            </a:r>
            <a:r>
              <a:rPr lang="en-US" sz="3600" dirty="0"/>
              <a:t>, thou shalt not lack any thing in it; a land whose stones are iron, and out of whose hills thou </a:t>
            </a:r>
            <a:r>
              <a:rPr lang="en-US" sz="3600" dirty="0" err="1"/>
              <a:t>mayest</a:t>
            </a:r>
            <a:r>
              <a:rPr lang="en-US" sz="3600" dirty="0"/>
              <a:t> dig brass.</a:t>
            </a:r>
          </a:p>
          <a:p>
            <a:r>
              <a:rPr lang="en-US" sz="3600" baseline="30000" dirty="0"/>
              <a:t>10 </a:t>
            </a:r>
            <a:r>
              <a:rPr lang="en-US" sz="3600" dirty="0"/>
              <a:t>When thou hast eaten and art full, then thou shalt bless the </a:t>
            </a:r>
            <a:r>
              <a:rPr lang="en-US" sz="3600" cap="small" dirty="0"/>
              <a:t>Lord</a:t>
            </a:r>
            <a:r>
              <a:rPr lang="en-US" sz="3600" dirty="0"/>
              <a:t> thy God for the good land which he hath given thee.</a:t>
            </a:r>
          </a:p>
          <a:p>
            <a:endParaRPr lang="en-US" dirty="0"/>
          </a:p>
        </p:txBody>
      </p:sp>
    </p:spTree>
    <p:extLst>
      <p:ext uri="{BB962C8B-B14F-4D97-AF65-F5344CB8AC3E}">
        <p14:creationId xmlns:p14="http://schemas.microsoft.com/office/powerpoint/2010/main" val="25544121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818" y="270164"/>
            <a:ext cx="12192000" cy="6494318"/>
          </a:xfrm>
        </p:spPr>
        <p:txBody>
          <a:bodyPr/>
          <a:lstStyle/>
          <a:p>
            <a:r>
              <a:rPr lang="en-US" sz="3600" baseline="30000" dirty="0"/>
              <a:t>11 </a:t>
            </a:r>
            <a:r>
              <a:rPr lang="en-US" sz="3600" dirty="0"/>
              <a:t>Beware that thou </a:t>
            </a:r>
            <a:r>
              <a:rPr lang="en-US" sz="3600" b="1" u="sng" dirty="0"/>
              <a:t>forget not the </a:t>
            </a:r>
            <a:r>
              <a:rPr lang="en-US" sz="3600" b="1" u="sng" cap="small" dirty="0"/>
              <a:t>Lord</a:t>
            </a:r>
            <a:r>
              <a:rPr lang="en-US" sz="3600" b="1" u="sng" dirty="0"/>
              <a:t> thy God</a:t>
            </a:r>
            <a:r>
              <a:rPr lang="en-US" sz="3600" dirty="0"/>
              <a:t>, in not keeping his commandments, and his judgments, and his statutes, which I command thee this day:</a:t>
            </a:r>
          </a:p>
          <a:p>
            <a:r>
              <a:rPr lang="en-US" sz="3600" baseline="30000" dirty="0"/>
              <a:t>12 </a:t>
            </a:r>
            <a:r>
              <a:rPr lang="en-US" sz="3600" dirty="0"/>
              <a:t>Lest when thou hast eaten and art full, and hast built goodly houses, and dwelt therein;</a:t>
            </a:r>
          </a:p>
          <a:p>
            <a:r>
              <a:rPr lang="en-US" sz="3600" baseline="30000" dirty="0"/>
              <a:t>13 </a:t>
            </a:r>
            <a:r>
              <a:rPr lang="en-US" sz="3600" dirty="0"/>
              <a:t>And when thy herds and thy flocks multiply, and thy silver and thy gold is multiplied, and all that thou hast is multiplied;</a:t>
            </a:r>
          </a:p>
          <a:p>
            <a:r>
              <a:rPr lang="en-US" sz="3600" baseline="30000" dirty="0"/>
              <a:t>14 </a:t>
            </a:r>
            <a:r>
              <a:rPr lang="en-US" sz="3600" dirty="0"/>
              <a:t>Then thine heart be lifted up, and </a:t>
            </a:r>
            <a:r>
              <a:rPr lang="en-US" sz="3600" b="1" u="sng" dirty="0"/>
              <a:t>thou forget the </a:t>
            </a:r>
            <a:r>
              <a:rPr lang="en-US" sz="3600" b="1" u="sng" cap="small" dirty="0"/>
              <a:t>Lord</a:t>
            </a:r>
            <a:r>
              <a:rPr lang="en-US" sz="3600" b="1" u="sng" dirty="0"/>
              <a:t> thy God</a:t>
            </a:r>
            <a:r>
              <a:rPr lang="en-US" sz="3600" dirty="0"/>
              <a:t>, which brought thee forth out of the land of Egypt, from the house of bondage;</a:t>
            </a:r>
          </a:p>
          <a:p>
            <a:endParaRPr lang="en-US" dirty="0"/>
          </a:p>
        </p:txBody>
      </p:sp>
    </p:spTree>
    <p:extLst>
      <p:ext uri="{BB962C8B-B14F-4D97-AF65-F5344CB8AC3E}">
        <p14:creationId xmlns:p14="http://schemas.microsoft.com/office/powerpoint/2010/main" val="426815085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930736"/>
          </a:xfrm>
        </p:spPr>
        <p:txBody>
          <a:bodyPr>
            <a:normAutofit/>
          </a:bodyPr>
          <a:lstStyle/>
          <a:p>
            <a:r>
              <a:rPr lang="en-US" sz="3600" baseline="30000" dirty="0" smtClean="0"/>
              <a:t>15</a:t>
            </a:r>
            <a:r>
              <a:rPr lang="en-US" sz="3600" baseline="30000" dirty="0"/>
              <a:t> </a:t>
            </a:r>
            <a:r>
              <a:rPr lang="en-US" sz="3600" b="1" dirty="0"/>
              <a:t>Who led thee through that great and terrible wilderness, wherein were fiery serpents, and scorpions, and drought, where there was no water; who brought thee forth water out of the rock of flint;</a:t>
            </a:r>
          </a:p>
          <a:p>
            <a:r>
              <a:rPr lang="en-US" sz="3600" baseline="30000" dirty="0"/>
              <a:t>16 </a:t>
            </a:r>
            <a:r>
              <a:rPr lang="en-US" sz="3600" dirty="0"/>
              <a:t>Who fed thee in the wilderness with manna, which thy fathers knew not, that he might humble thee, and that he might prove thee, to do thee good at thy latter end;</a:t>
            </a:r>
          </a:p>
          <a:p>
            <a:r>
              <a:rPr lang="en-US" sz="3600" baseline="30000" dirty="0"/>
              <a:t>17 </a:t>
            </a:r>
            <a:r>
              <a:rPr lang="en-US" sz="3600" dirty="0"/>
              <a:t>And thou say in thine heart,</a:t>
            </a:r>
            <a:r>
              <a:rPr lang="en-US" sz="3600" b="1" dirty="0">
                <a:solidFill>
                  <a:srgbClr val="FF0000"/>
                </a:solidFill>
              </a:rPr>
              <a:t> My power and the might of mine hand hath gotten me this wealth.</a:t>
            </a:r>
          </a:p>
          <a:p>
            <a:r>
              <a:rPr lang="en-US" sz="3600" baseline="30000" dirty="0"/>
              <a:t>18 </a:t>
            </a:r>
            <a:r>
              <a:rPr lang="en-US" sz="3600" dirty="0"/>
              <a:t>But thou shalt remember the </a:t>
            </a:r>
            <a:r>
              <a:rPr lang="en-US" sz="3600" cap="small" dirty="0"/>
              <a:t>Lord</a:t>
            </a:r>
            <a:r>
              <a:rPr lang="en-US" sz="3600" dirty="0"/>
              <a:t> thy God: for </a:t>
            </a:r>
            <a:r>
              <a:rPr lang="en-US" sz="3600" b="1" dirty="0"/>
              <a:t>it is he that giveth thee power to get wealth</a:t>
            </a:r>
            <a:r>
              <a:rPr lang="en-US" sz="3600" dirty="0"/>
              <a:t>, that he may establish his covenant which he </a:t>
            </a:r>
            <a:r>
              <a:rPr lang="en-US" sz="3600" dirty="0" err="1"/>
              <a:t>sware</a:t>
            </a:r>
            <a:r>
              <a:rPr lang="en-US" sz="3600" dirty="0"/>
              <a:t> unto thy fathers, as it is this day.</a:t>
            </a:r>
          </a:p>
          <a:p>
            <a:endParaRPr lang="en-US" dirty="0"/>
          </a:p>
        </p:txBody>
      </p:sp>
    </p:spTree>
    <p:extLst>
      <p:ext uri="{BB962C8B-B14F-4D97-AF65-F5344CB8AC3E}">
        <p14:creationId xmlns:p14="http://schemas.microsoft.com/office/powerpoint/2010/main" val="19045189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446" y="0"/>
            <a:ext cx="11921836" cy="6858000"/>
          </a:xfrm>
        </p:spPr>
        <p:txBody>
          <a:bodyPr>
            <a:normAutofit/>
          </a:bodyPr>
          <a:lstStyle/>
          <a:p>
            <a:r>
              <a:rPr lang="en-US" sz="3600" b="1" u="sng" dirty="0" smtClean="0"/>
              <a:t>True Devotion</a:t>
            </a:r>
          </a:p>
          <a:p>
            <a:r>
              <a:rPr lang="en-US" sz="3600" b="1" dirty="0" smtClean="0"/>
              <a:t>The widow gave with complete devotion to the Lord.</a:t>
            </a:r>
          </a:p>
          <a:p>
            <a:r>
              <a:rPr lang="en-US" sz="3600" b="1" dirty="0" smtClean="0"/>
              <a:t>One does not give all that he has without a  heart for the</a:t>
            </a:r>
          </a:p>
          <a:p>
            <a:r>
              <a:rPr lang="en-US" sz="3600" b="1" dirty="0" smtClean="0"/>
              <a:t>Person or cause. The widow’s being</a:t>
            </a:r>
          </a:p>
          <a:p>
            <a:r>
              <a:rPr lang="en-US" sz="3600" b="1" dirty="0" smtClean="0"/>
              <a:t>         </a:t>
            </a:r>
            <a:r>
              <a:rPr lang="en-US" sz="3600" b="1" dirty="0" smtClean="0"/>
              <a:t>God – dependent and </a:t>
            </a:r>
          </a:p>
          <a:p>
            <a:r>
              <a:rPr lang="en-US" sz="3600" b="1" dirty="0" smtClean="0"/>
              <a:t>         God </a:t>
            </a:r>
            <a:r>
              <a:rPr lang="en-US" sz="3600" b="1" dirty="0" smtClean="0"/>
              <a:t>– devoted</a:t>
            </a:r>
          </a:p>
          <a:p>
            <a:r>
              <a:rPr lang="en-US" sz="3600" b="1" dirty="0" smtClean="0"/>
              <a:t> </a:t>
            </a:r>
            <a:r>
              <a:rPr lang="en-US" sz="3600" b="1" dirty="0" smtClean="0"/>
              <a:t>                              prompted </a:t>
            </a:r>
            <a:r>
              <a:rPr lang="en-US" sz="3600" b="1" dirty="0" smtClean="0"/>
              <a:t>her  action.  </a:t>
            </a:r>
          </a:p>
          <a:p>
            <a:r>
              <a:rPr lang="en-US" sz="3600" b="1" dirty="0"/>
              <a:t> </a:t>
            </a:r>
            <a:r>
              <a:rPr lang="en-US" sz="3600" b="1" dirty="0" smtClean="0"/>
              <a:t>    Matt. 6:33  ;  I Pet.2:21</a:t>
            </a:r>
            <a:endParaRPr lang="en-US" sz="3600" b="1" dirty="0"/>
          </a:p>
        </p:txBody>
      </p:sp>
    </p:spTree>
    <p:extLst>
      <p:ext uri="{BB962C8B-B14F-4D97-AF65-F5344CB8AC3E}">
        <p14:creationId xmlns:p14="http://schemas.microsoft.com/office/powerpoint/2010/main" val="297220452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436" y="0"/>
            <a:ext cx="11682845" cy="6785264"/>
          </a:xfrm>
        </p:spPr>
        <p:txBody>
          <a:bodyPr>
            <a:normAutofit/>
          </a:bodyPr>
          <a:lstStyle/>
          <a:p>
            <a:r>
              <a:rPr lang="en-US" sz="6000" dirty="0" smtClean="0"/>
              <a:t>As children of God, we realize that we can depend on the Lord for</a:t>
            </a:r>
          </a:p>
          <a:p>
            <a:r>
              <a:rPr lang="en-US" sz="6000" dirty="0" smtClean="0"/>
              <a:t>All things. </a:t>
            </a:r>
          </a:p>
        </p:txBody>
      </p:sp>
    </p:spTree>
    <p:extLst>
      <p:ext uri="{BB962C8B-B14F-4D97-AF65-F5344CB8AC3E}">
        <p14:creationId xmlns:p14="http://schemas.microsoft.com/office/powerpoint/2010/main" val="84434262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93518"/>
            <a:ext cx="12063845" cy="6691746"/>
          </a:xfrm>
        </p:spPr>
        <p:txBody>
          <a:bodyPr>
            <a:normAutofit/>
          </a:bodyPr>
          <a:lstStyle/>
          <a:p>
            <a:r>
              <a:rPr lang="en-US" sz="3600" dirty="0" smtClean="0"/>
              <a:t>  We are not told the hardships that this widow had endured </a:t>
            </a:r>
          </a:p>
          <a:p>
            <a:r>
              <a:rPr lang="en-US" sz="3600" dirty="0"/>
              <a:t>b</a:t>
            </a:r>
            <a:r>
              <a:rPr lang="en-US" sz="3600" dirty="0" smtClean="0"/>
              <a:t>efore coming to make her contribution, but we can imagine</a:t>
            </a:r>
          </a:p>
          <a:p>
            <a:r>
              <a:rPr lang="en-US" sz="3600" dirty="0"/>
              <a:t>t</a:t>
            </a:r>
            <a:r>
              <a:rPr lang="en-US" sz="3600" dirty="0" smtClean="0"/>
              <a:t>hat they were significant. </a:t>
            </a:r>
          </a:p>
          <a:p>
            <a:r>
              <a:rPr lang="en-US" sz="3600" dirty="0" smtClean="0"/>
              <a:t>    1</a:t>
            </a:r>
            <a:r>
              <a:rPr lang="en-US" sz="3600" dirty="0" smtClean="0"/>
              <a:t>)  Perhaps she, </a:t>
            </a:r>
            <a:r>
              <a:rPr lang="en-US" sz="3600" b="1" dirty="0" smtClean="0"/>
              <a:t>was like the widow </a:t>
            </a:r>
          </a:p>
          <a:p>
            <a:r>
              <a:rPr lang="en-US" sz="3600" b="1" dirty="0" err="1" smtClean="0"/>
              <a:t>Zarephath</a:t>
            </a:r>
            <a:r>
              <a:rPr lang="en-US" sz="3600" b="1" dirty="0" smtClean="0"/>
              <a:t> </a:t>
            </a:r>
            <a:r>
              <a:rPr lang="en-US" sz="3600" dirty="0" smtClean="0"/>
              <a:t>in Elijah[‘s day, was down to her final meal. ( </a:t>
            </a:r>
          </a:p>
          <a:p>
            <a:r>
              <a:rPr lang="en-US" sz="3600" dirty="0" smtClean="0"/>
              <a:t>I Kings 17:7-6) </a:t>
            </a:r>
          </a:p>
          <a:p>
            <a:endParaRPr lang="en-US" sz="3600" dirty="0" smtClean="0"/>
          </a:p>
          <a:p>
            <a:r>
              <a:rPr lang="en-US" sz="3600" dirty="0" smtClean="0"/>
              <a:t>   2</a:t>
            </a:r>
            <a:r>
              <a:rPr lang="en-US" sz="3600" dirty="0" smtClean="0"/>
              <a:t>)  </a:t>
            </a:r>
            <a:r>
              <a:rPr lang="en-US" sz="4000" b="1" dirty="0" smtClean="0"/>
              <a:t>Like Naomi of old</a:t>
            </a:r>
            <a:r>
              <a:rPr lang="en-US" sz="3600" dirty="0" smtClean="0"/>
              <a:t>, she may have already</a:t>
            </a:r>
          </a:p>
          <a:p>
            <a:r>
              <a:rPr lang="en-US" sz="3600" dirty="0" smtClean="0"/>
              <a:t>Lost her husband and her sons (Ruth 1:4-5)  .Whatever the case, It did not stop her from giving all she had.</a:t>
            </a:r>
            <a:endParaRPr lang="en-US" sz="3600" dirty="0"/>
          </a:p>
        </p:txBody>
      </p:sp>
    </p:spTree>
    <p:extLst>
      <p:ext uri="{BB962C8B-B14F-4D97-AF65-F5344CB8AC3E}">
        <p14:creationId xmlns:p14="http://schemas.microsoft.com/office/powerpoint/2010/main" val="53875936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909" y="270164"/>
            <a:ext cx="11866418" cy="6176963"/>
          </a:xfrm>
        </p:spPr>
        <p:txBody>
          <a:bodyPr>
            <a:normAutofit/>
          </a:bodyPr>
          <a:lstStyle/>
          <a:p>
            <a:r>
              <a:rPr lang="en-US" sz="3600" dirty="0" smtClean="0"/>
              <a:t>We should never allow the circumstances of our lives to</a:t>
            </a:r>
          </a:p>
          <a:p>
            <a:r>
              <a:rPr lang="en-US" sz="3600" dirty="0" smtClean="0"/>
              <a:t>Eclipse our devotion to the Lord.  There are some who</a:t>
            </a:r>
          </a:p>
          <a:p>
            <a:r>
              <a:rPr lang="en-US" sz="3600" dirty="0" smtClean="0"/>
              <a:t>Lose their faith in the midst of trial.  These cannot imagine </a:t>
            </a:r>
          </a:p>
          <a:p>
            <a:r>
              <a:rPr lang="en-US" sz="3600" dirty="0" smtClean="0"/>
              <a:t>How  a loving God can </a:t>
            </a:r>
            <a:r>
              <a:rPr lang="en-US" sz="3600" dirty="0"/>
              <a:t>a</a:t>
            </a:r>
            <a:r>
              <a:rPr lang="en-US" sz="3600" dirty="0" smtClean="0"/>
              <a:t>llow them to  fall into such dire</a:t>
            </a:r>
          </a:p>
          <a:p>
            <a:r>
              <a:rPr lang="en-US" sz="3600" dirty="0" smtClean="0"/>
              <a:t>Circumstances. </a:t>
            </a:r>
            <a:endParaRPr lang="en-US" sz="3600" dirty="0" smtClean="0"/>
          </a:p>
          <a:p>
            <a:r>
              <a:rPr lang="en-US" sz="3600" dirty="0"/>
              <a:t> </a:t>
            </a:r>
            <a:r>
              <a:rPr lang="en-US" sz="3600" dirty="0" smtClean="0"/>
              <a:t> </a:t>
            </a:r>
            <a:r>
              <a:rPr lang="en-US" sz="3600" dirty="0" smtClean="0"/>
              <a:t> </a:t>
            </a:r>
            <a:r>
              <a:rPr lang="en-US" sz="3600" b="1" i="1" u="sng" dirty="0" smtClean="0"/>
              <a:t>This can result in a bitterness that stifles</a:t>
            </a:r>
          </a:p>
          <a:p>
            <a:r>
              <a:rPr lang="en-US" sz="3600" b="1" i="1" u="sng" dirty="0" smtClean="0"/>
              <a:t>Generosity </a:t>
            </a:r>
            <a:r>
              <a:rPr lang="en-US" sz="3600" dirty="0" smtClean="0"/>
              <a:t>.  </a:t>
            </a:r>
            <a:endParaRPr lang="en-US" sz="3600" dirty="0" smtClean="0"/>
          </a:p>
          <a:p>
            <a:r>
              <a:rPr lang="en-US" sz="3600" dirty="0"/>
              <a:t> </a:t>
            </a:r>
            <a:r>
              <a:rPr lang="en-US" sz="3600" dirty="0" smtClean="0"/>
              <a:t> </a:t>
            </a:r>
            <a:r>
              <a:rPr lang="en-US" sz="3600" dirty="0" smtClean="0"/>
              <a:t>When </a:t>
            </a:r>
            <a:r>
              <a:rPr lang="en-US" sz="3600" dirty="0" smtClean="0"/>
              <a:t>a heart is truly turned to God, no</a:t>
            </a:r>
          </a:p>
          <a:p>
            <a:r>
              <a:rPr lang="en-US" sz="3600" dirty="0" smtClean="0"/>
              <a:t>Hardship, no tough circumstances,  </a:t>
            </a:r>
            <a:r>
              <a:rPr lang="en-US" sz="3600" b="1" dirty="0" smtClean="0"/>
              <a:t>and no unjust experiences Can smother </a:t>
            </a:r>
            <a:r>
              <a:rPr lang="en-US" sz="3600" b="1" u="sng" dirty="0" smtClean="0">
                <a:solidFill>
                  <a:srgbClr val="FF0000"/>
                </a:solidFill>
              </a:rPr>
              <a:t>generosity</a:t>
            </a:r>
            <a:endParaRPr lang="en-US" sz="3600" b="1" u="sng" dirty="0">
              <a:solidFill>
                <a:srgbClr val="FF0000"/>
              </a:solidFill>
            </a:endParaRPr>
          </a:p>
        </p:txBody>
      </p:sp>
    </p:spTree>
    <p:extLst>
      <p:ext uri="{BB962C8B-B14F-4D97-AF65-F5344CB8AC3E}">
        <p14:creationId xmlns:p14="http://schemas.microsoft.com/office/powerpoint/2010/main" val="41955100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6" y="0"/>
            <a:ext cx="11970328" cy="6650182"/>
          </a:xfrm>
        </p:spPr>
        <p:txBody>
          <a:bodyPr>
            <a:normAutofit/>
          </a:bodyPr>
          <a:lstStyle/>
          <a:p>
            <a:endParaRPr lang="en-US" sz="3600" b="1" dirty="0" smtClean="0">
              <a:hlinkClick r:id="rId2" tooltip="Luke 6:38"/>
            </a:endParaRPr>
          </a:p>
          <a:p>
            <a:r>
              <a:rPr lang="en-US" sz="3600" b="1" dirty="0" smtClean="0">
                <a:hlinkClick r:id="rId2" tooltip="Luke 6:38"/>
              </a:rPr>
              <a:t>Luke </a:t>
            </a:r>
            <a:r>
              <a:rPr lang="en-US" sz="3600" b="1" dirty="0">
                <a:hlinkClick r:id="rId2" tooltip="Luke 6:38"/>
              </a:rPr>
              <a:t>6:38</a:t>
            </a:r>
            <a:r>
              <a:rPr lang="en-US" sz="3600" dirty="0"/>
              <a:t> - </a:t>
            </a:r>
            <a:r>
              <a:rPr lang="en-US" sz="6000" b="1" i="1" u="sng" dirty="0">
                <a:solidFill>
                  <a:srgbClr val="FF0000"/>
                </a:solidFill>
              </a:rPr>
              <a:t>Give</a:t>
            </a:r>
            <a:r>
              <a:rPr lang="en-US" sz="3600" dirty="0"/>
              <a:t>, and it shall be given unto you; good measure, pressed down, and shaken together, and running over, shall men give into your bosom. For with the same measure that ye mete withal it shall be measured to you again</a:t>
            </a:r>
          </a:p>
        </p:txBody>
      </p:sp>
    </p:spTree>
    <p:extLst>
      <p:ext uri="{BB962C8B-B14F-4D97-AF65-F5344CB8AC3E}">
        <p14:creationId xmlns:p14="http://schemas.microsoft.com/office/powerpoint/2010/main" val="47424384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3908"/>
            <a:ext cx="12043064" cy="6754091"/>
          </a:xfrm>
        </p:spPr>
        <p:txBody>
          <a:bodyPr>
            <a:noAutofit/>
          </a:bodyPr>
          <a:lstStyle/>
          <a:p>
            <a:r>
              <a:rPr lang="en-US" sz="3600" dirty="0" smtClean="0"/>
              <a:t>  </a:t>
            </a:r>
            <a:r>
              <a:rPr lang="en-US" sz="3600" b="1" dirty="0" smtClean="0"/>
              <a:t>..Eve </a:t>
            </a:r>
            <a:r>
              <a:rPr lang="en-US" sz="3600" dirty="0" smtClean="0"/>
              <a:t>succumbed to such a theology by accepting  satanic </a:t>
            </a:r>
          </a:p>
          <a:p>
            <a:r>
              <a:rPr lang="en-US" sz="3600" dirty="0" smtClean="0"/>
              <a:t>Thoughts that God was holding her back from the better</a:t>
            </a:r>
          </a:p>
          <a:p>
            <a:r>
              <a:rPr lang="en-US" sz="3600" dirty="0" smtClean="0"/>
              <a:t>Things of life. </a:t>
            </a:r>
            <a:r>
              <a:rPr lang="en-US" sz="3600" b="1" u="sng" dirty="0" smtClean="0"/>
              <a:t>(Gen. 3:1-6) </a:t>
            </a:r>
          </a:p>
          <a:p>
            <a:r>
              <a:rPr lang="en-US" sz="3600" dirty="0"/>
              <a:t> </a:t>
            </a:r>
            <a:r>
              <a:rPr lang="en-US" sz="3600" dirty="0" smtClean="0"/>
              <a:t> …  </a:t>
            </a:r>
            <a:r>
              <a:rPr lang="en-US" sz="3600" b="1" dirty="0" smtClean="0"/>
              <a:t>Job’s</a:t>
            </a:r>
            <a:r>
              <a:rPr lang="en-US" sz="3600" dirty="0" smtClean="0"/>
              <a:t> theology was rocked when he encountered the enormous amount of tragic Circumstances.  He began to question God’s fairness </a:t>
            </a:r>
            <a:r>
              <a:rPr lang="en-US" sz="3600" b="1" u="sng" dirty="0" smtClean="0"/>
              <a:t>(Job 31),</a:t>
            </a:r>
            <a:r>
              <a:rPr lang="en-US" sz="3600" dirty="0" smtClean="0"/>
              <a:t>And the Lord had to confront him to show him his folly.</a:t>
            </a:r>
          </a:p>
          <a:p>
            <a:r>
              <a:rPr lang="en-US" sz="3600" dirty="0" smtClean="0"/>
              <a:t>   …</a:t>
            </a:r>
            <a:r>
              <a:rPr lang="en-US" sz="3600" b="1" dirty="0" smtClean="0"/>
              <a:t>Naomi</a:t>
            </a:r>
            <a:r>
              <a:rPr lang="en-US" sz="3600" dirty="0" smtClean="0"/>
              <a:t> found herself in the same struggle with her view of God</a:t>
            </a:r>
            <a:r>
              <a:rPr lang="en-US" sz="4000" u="sng" dirty="0" smtClean="0"/>
              <a:t>.(Ruth 1:20)  </a:t>
            </a:r>
            <a:r>
              <a:rPr lang="en-US" sz="3600" dirty="0" smtClean="0"/>
              <a:t>We cannot give sanction to any such thoughts that question God’s love, goodness , or fairness.</a:t>
            </a:r>
            <a:endParaRPr lang="en-US" sz="3600" dirty="0"/>
          </a:p>
        </p:txBody>
      </p:sp>
    </p:spTree>
    <p:extLst>
      <p:ext uri="{BB962C8B-B14F-4D97-AF65-F5344CB8AC3E}">
        <p14:creationId xmlns:p14="http://schemas.microsoft.com/office/powerpoint/2010/main" val="418910444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2736"/>
            <a:ext cx="11759045" cy="6785264"/>
          </a:xfrm>
        </p:spPr>
        <p:txBody>
          <a:bodyPr>
            <a:normAutofit/>
          </a:bodyPr>
          <a:lstStyle/>
          <a:p>
            <a:r>
              <a:rPr lang="en-US" sz="3600" dirty="0" smtClean="0"/>
              <a:t>   It is possible  to allow  Tough times in life to  desensitize us to the needs of others.</a:t>
            </a:r>
          </a:p>
          <a:p>
            <a:r>
              <a:rPr lang="en-US" sz="3600" dirty="0" smtClean="0"/>
              <a:t>   There can be people who are in dire need of our help, but our Personal struggles can result in our shutting our hearts to</a:t>
            </a:r>
          </a:p>
          <a:p>
            <a:r>
              <a:rPr lang="en-US" sz="3600" dirty="0" smtClean="0"/>
              <a:t>Their condition.  In such cases, the Scriptures would question </a:t>
            </a:r>
          </a:p>
          <a:p>
            <a:r>
              <a:rPr lang="en-US" sz="3600" dirty="0" smtClean="0"/>
              <a:t>The genuineness of our love for our spiritual family.</a:t>
            </a:r>
          </a:p>
          <a:p>
            <a:r>
              <a:rPr lang="en-US" sz="3600" dirty="0" smtClean="0"/>
              <a:t>(I John 3:17; Gal. 2: 10).  This is the exact opposite of the spirit that the Lord Calls us to have fostered within us.</a:t>
            </a:r>
            <a:endParaRPr lang="en-US" sz="3600" dirty="0"/>
          </a:p>
        </p:txBody>
      </p:sp>
    </p:spTree>
    <p:extLst>
      <p:ext uri="{BB962C8B-B14F-4D97-AF65-F5344CB8AC3E}">
        <p14:creationId xmlns:p14="http://schemas.microsoft.com/office/powerpoint/2010/main" val="165739224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790" y="-1"/>
            <a:ext cx="11880273" cy="6774873"/>
          </a:xfrm>
        </p:spPr>
        <p:txBody>
          <a:bodyPr>
            <a:normAutofit/>
          </a:bodyPr>
          <a:lstStyle/>
          <a:p>
            <a:r>
              <a:rPr lang="en-US" sz="3600" b="1" u="sng" dirty="0" smtClean="0"/>
              <a:t>The Place of Generosity</a:t>
            </a:r>
          </a:p>
          <a:p>
            <a:r>
              <a:rPr lang="en-US" sz="3600" dirty="0" smtClean="0"/>
              <a:t>Generosity does not begin with out wallets and purses. </a:t>
            </a:r>
          </a:p>
          <a:p>
            <a:r>
              <a:rPr lang="en-US" sz="3600" b="1" u="sng" dirty="0"/>
              <a:t> </a:t>
            </a:r>
            <a:r>
              <a:rPr lang="en-US" sz="3600" b="1" u="sng" dirty="0" smtClean="0"/>
              <a:t>  It  Begins in our hearts</a:t>
            </a:r>
            <a:r>
              <a:rPr lang="en-US" sz="3600" dirty="0" smtClean="0"/>
              <a:t>.  When we function from this perspective, we are less likely to hold back in giving our offering to the  Lord as we have been directed.  Our giving will be liberal, and Our spirit will be admirable (2 Cor. 8:1-5)</a:t>
            </a:r>
          </a:p>
          <a:p>
            <a:r>
              <a:rPr lang="en-US" sz="3600" dirty="0"/>
              <a:t> </a:t>
            </a:r>
            <a:r>
              <a:rPr lang="en-US" sz="3600" dirty="0" smtClean="0"/>
              <a:t> The Poor Widow had something – 2 mites- </a:t>
            </a:r>
          </a:p>
          <a:p>
            <a:r>
              <a:rPr lang="en-US" sz="3600" b="1" u="sng" dirty="0" smtClean="0">
                <a:solidFill>
                  <a:srgbClr val="FF0000"/>
                </a:solidFill>
              </a:rPr>
              <a:t>      She Gave It All To The Lord!!)</a:t>
            </a:r>
          </a:p>
          <a:p>
            <a:r>
              <a:rPr lang="en-US" sz="3600" b="1" dirty="0">
                <a:solidFill>
                  <a:srgbClr val="FF0000"/>
                </a:solidFill>
              </a:rPr>
              <a:t> </a:t>
            </a:r>
            <a:r>
              <a:rPr lang="en-US" sz="3600" b="1" dirty="0" smtClean="0">
                <a:solidFill>
                  <a:srgbClr val="FF0000"/>
                </a:solidFill>
              </a:rPr>
              <a:t>           </a:t>
            </a:r>
            <a:r>
              <a:rPr lang="en-US" sz="3600" b="1" u="sng" dirty="0" smtClean="0">
                <a:solidFill>
                  <a:srgbClr val="FF0000"/>
                </a:solidFill>
              </a:rPr>
              <a:t>  Ananias and </a:t>
            </a:r>
            <a:r>
              <a:rPr lang="en-US" sz="3600" b="1" u="sng" dirty="0" err="1" smtClean="0">
                <a:solidFill>
                  <a:srgbClr val="FF0000"/>
                </a:solidFill>
              </a:rPr>
              <a:t>Sapphira</a:t>
            </a:r>
            <a:r>
              <a:rPr lang="en-US" sz="3600" b="1" u="sng" dirty="0" smtClean="0">
                <a:solidFill>
                  <a:srgbClr val="FF0000"/>
                </a:solidFill>
              </a:rPr>
              <a:t>    (cf.  Acts 5:1-6  </a:t>
            </a:r>
          </a:p>
          <a:p>
            <a:r>
              <a:rPr lang="en-US" sz="3600" b="1" dirty="0">
                <a:solidFill>
                  <a:srgbClr val="FF0000"/>
                </a:solidFill>
              </a:rPr>
              <a:t> </a:t>
            </a:r>
            <a:r>
              <a:rPr lang="en-US" sz="3600" b="1" dirty="0" smtClean="0">
                <a:solidFill>
                  <a:srgbClr val="FF0000"/>
                </a:solidFill>
              </a:rPr>
              <a:t>           </a:t>
            </a:r>
            <a:r>
              <a:rPr lang="en-US" sz="3600" b="1" u="sng" dirty="0" smtClean="0">
                <a:solidFill>
                  <a:srgbClr val="FF0000"/>
                </a:solidFill>
              </a:rPr>
              <a:t>  Remember Young Rich Ruler. Matt. 19:16ff</a:t>
            </a:r>
          </a:p>
        </p:txBody>
      </p:sp>
    </p:spTree>
    <p:extLst>
      <p:ext uri="{BB962C8B-B14F-4D97-AF65-F5344CB8AC3E}">
        <p14:creationId xmlns:p14="http://schemas.microsoft.com/office/powerpoint/2010/main" val="63010972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6308" y="-1"/>
            <a:ext cx="11589327" cy="6774873"/>
          </a:xfrm>
        </p:spPr>
        <p:txBody>
          <a:bodyPr>
            <a:normAutofit/>
          </a:bodyPr>
          <a:lstStyle/>
          <a:p>
            <a:r>
              <a:rPr lang="en-US" sz="3600" b="1" u="sng" dirty="0" smtClean="0"/>
              <a:t>One </a:t>
            </a:r>
            <a:r>
              <a:rPr lang="en-US" sz="3600" b="1" u="sng" dirty="0" err="1" smtClean="0"/>
              <a:t>basica</a:t>
            </a:r>
            <a:r>
              <a:rPr lang="en-US" sz="3600" b="1" u="sng" dirty="0" smtClean="0"/>
              <a:t> warning:</a:t>
            </a:r>
          </a:p>
          <a:p>
            <a:r>
              <a:rPr lang="en-US" sz="3600" b="1" u="sng" dirty="0" smtClean="0"/>
              <a:t>Generosity does not  eliminate the need for exercising </a:t>
            </a:r>
          </a:p>
          <a:p>
            <a:r>
              <a:rPr lang="en-US" sz="3600" b="1" u="sng" dirty="0" smtClean="0"/>
              <a:t>Wisdom.  </a:t>
            </a:r>
          </a:p>
          <a:p>
            <a:r>
              <a:rPr lang="en-US" sz="4400" b="1" dirty="0"/>
              <a:t> </a:t>
            </a:r>
            <a:r>
              <a:rPr lang="en-US" sz="4400" b="1" dirty="0" smtClean="0"/>
              <a:t>  </a:t>
            </a:r>
            <a:r>
              <a:rPr lang="en-US" sz="4400" dirty="0" smtClean="0"/>
              <a:t>This is true of churches and individuals.  There</a:t>
            </a:r>
          </a:p>
          <a:p>
            <a:r>
              <a:rPr lang="en-US" sz="4400" dirty="0" smtClean="0"/>
              <a:t>Are times when people and groups seek assistance from churches,</a:t>
            </a:r>
          </a:p>
          <a:p>
            <a:r>
              <a:rPr lang="en-US" sz="4400" dirty="0" smtClean="0"/>
              <a:t> but this  assistance becomes the enabling of poor stewardship</a:t>
            </a:r>
          </a:p>
          <a:p>
            <a:r>
              <a:rPr lang="en-US" sz="4400" dirty="0" smtClean="0"/>
              <a:t>Or even of irresponsible behavior.  </a:t>
            </a:r>
          </a:p>
        </p:txBody>
      </p:sp>
    </p:spTree>
    <p:extLst>
      <p:ext uri="{BB962C8B-B14F-4D97-AF65-F5344CB8AC3E}">
        <p14:creationId xmlns:p14="http://schemas.microsoft.com/office/powerpoint/2010/main" val="196672720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8263" y="0"/>
            <a:ext cx="10515600" cy="6858000"/>
          </a:xfrm>
        </p:spPr>
        <p:txBody>
          <a:bodyPr/>
          <a:lstStyle/>
          <a:p>
            <a:r>
              <a:rPr lang="en-US" sz="3600" dirty="0" smtClean="0"/>
              <a:t>    Individual </a:t>
            </a:r>
            <a:r>
              <a:rPr lang="en-US" sz="3600" dirty="0"/>
              <a:t>Christians can also be called upon to support poor stewardship or behavior. At  times, we are told that if we truly love as Jesus commands, we will not </a:t>
            </a:r>
            <a:r>
              <a:rPr lang="en-US" sz="3600" dirty="0" smtClean="0"/>
              <a:t>Refuse </a:t>
            </a:r>
            <a:r>
              <a:rPr lang="en-US" sz="3600" dirty="0"/>
              <a:t>these requests. </a:t>
            </a:r>
            <a:endParaRPr lang="en-US" sz="3600" dirty="0" smtClean="0"/>
          </a:p>
          <a:p>
            <a:r>
              <a:rPr lang="en-US" sz="3600" u="sng" dirty="0"/>
              <a:t> </a:t>
            </a:r>
            <a:r>
              <a:rPr lang="en-US" sz="3600" u="sng" dirty="0" smtClean="0"/>
              <a:t>  </a:t>
            </a:r>
            <a:r>
              <a:rPr lang="en-US" sz="3600" b="1" u="sng" dirty="0" smtClean="0"/>
              <a:t>However</a:t>
            </a:r>
            <a:r>
              <a:rPr lang="en-US" sz="3600" b="1" u="sng" dirty="0"/>
              <a:t>,  generosity is not to be exercised </a:t>
            </a:r>
          </a:p>
          <a:p>
            <a:r>
              <a:rPr lang="en-US" sz="3600" b="1" u="sng" dirty="0"/>
              <a:t>Apart from good stewardship.  </a:t>
            </a:r>
            <a:r>
              <a:rPr lang="en-US" sz="3600" dirty="0"/>
              <a:t>At times we will be forced to </a:t>
            </a:r>
            <a:r>
              <a:rPr lang="en-US" sz="3600" dirty="0" smtClean="0"/>
              <a:t>help others </a:t>
            </a:r>
            <a:r>
              <a:rPr lang="en-US" sz="3600" dirty="0"/>
              <a:t>see the need for taking on their own responsibilities </a:t>
            </a:r>
            <a:r>
              <a:rPr lang="en-US" sz="3600" dirty="0" smtClean="0"/>
              <a:t>rather than </a:t>
            </a:r>
            <a:r>
              <a:rPr lang="en-US" sz="3600" dirty="0"/>
              <a:t>simply depending on others to do so. </a:t>
            </a:r>
            <a:endParaRPr lang="en-US" sz="3600" dirty="0" smtClean="0"/>
          </a:p>
          <a:p>
            <a:r>
              <a:rPr lang="en-US" sz="3600" dirty="0" smtClean="0"/>
              <a:t>(</a:t>
            </a:r>
            <a:r>
              <a:rPr lang="en-US" sz="3600" dirty="0"/>
              <a:t>Gal. </a:t>
            </a:r>
            <a:r>
              <a:rPr lang="en-US" sz="3600" dirty="0" smtClean="0"/>
              <a:t>6:5 Every man shall bear his own burdens.</a:t>
            </a:r>
          </a:p>
          <a:p>
            <a:r>
              <a:rPr lang="en-US" sz="3600" dirty="0"/>
              <a:t>(</a:t>
            </a:r>
            <a:r>
              <a:rPr lang="en-US" sz="3600" dirty="0" smtClean="0"/>
              <a:t> </a:t>
            </a:r>
            <a:r>
              <a:rPr lang="en-US" sz="3600" dirty="0"/>
              <a:t>2 Thess. </a:t>
            </a:r>
            <a:r>
              <a:rPr lang="en-US" sz="3600" dirty="0" smtClean="0"/>
              <a:t>3:10-12 If a man does not </a:t>
            </a:r>
            <a:r>
              <a:rPr lang="en-US" sz="3600" dirty="0" err="1" smtClean="0"/>
              <a:t>work,neither</a:t>
            </a:r>
            <a:r>
              <a:rPr lang="en-US" sz="3600" dirty="0" smtClean="0"/>
              <a:t> </a:t>
            </a:r>
          </a:p>
          <a:p>
            <a:r>
              <a:rPr lang="en-US" sz="3600" dirty="0" smtClean="0"/>
              <a:t>Shall he eat!</a:t>
            </a:r>
            <a:endParaRPr lang="en-US" sz="3600" dirty="0"/>
          </a:p>
          <a:p>
            <a:endParaRPr lang="en-US" dirty="0"/>
          </a:p>
        </p:txBody>
      </p:sp>
    </p:spTree>
    <p:extLst>
      <p:ext uri="{BB962C8B-B14F-4D97-AF65-F5344CB8AC3E}">
        <p14:creationId xmlns:p14="http://schemas.microsoft.com/office/powerpoint/2010/main" val="157089919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691" y="0"/>
            <a:ext cx="11918373" cy="6858000"/>
          </a:xfrm>
        </p:spPr>
        <p:txBody>
          <a:bodyPr>
            <a:normAutofit/>
          </a:bodyPr>
          <a:lstStyle/>
          <a:p>
            <a:r>
              <a:rPr lang="en-US" sz="3600" b="1" dirty="0" smtClean="0"/>
              <a:t>The beautiful picture of an outwardly poor and destitute</a:t>
            </a:r>
          </a:p>
          <a:p>
            <a:r>
              <a:rPr lang="en-US" sz="3600" b="1" dirty="0" smtClean="0"/>
              <a:t>Widow is contrasted with well-to-do among the God-worshippers.</a:t>
            </a:r>
          </a:p>
          <a:p>
            <a:r>
              <a:rPr lang="en-US" sz="3600" dirty="0" smtClean="0"/>
              <a:t>     However, the contrast is really presented favorably toward</a:t>
            </a:r>
          </a:p>
          <a:p>
            <a:r>
              <a:rPr lang="en-US" sz="3600" dirty="0" smtClean="0"/>
              <a:t>One whom society considered unfavorably.  The condition of  </a:t>
            </a:r>
          </a:p>
          <a:p>
            <a:r>
              <a:rPr lang="en-US" sz="3600" dirty="0" smtClean="0"/>
              <a:t>Her heart far outweighed the heart condition of many others</a:t>
            </a:r>
          </a:p>
          <a:p>
            <a:r>
              <a:rPr lang="en-US" sz="3600" b="1" dirty="0" smtClean="0"/>
              <a:t>At the temple.  </a:t>
            </a:r>
          </a:p>
          <a:p>
            <a:r>
              <a:rPr lang="en-US" sz="3600" dirty="0" smtClean="0"/>
              <a:t>This is yet another instance of the Lord’s showing us how we </a:t>
            </a:r>
          </a:p>
          <a:p>
            <a:r>
              <a:rPr lang="en-US" sz="3600" dirty="0" smtClean="0"/>
              <a:t>Really look in God’s sight. ( I Sam. 16:7)</a:t>
            </a:r>
          </a:p>
          <a:p>
            <a:r>
              <a:rPr lang="en-US" sz="3600" dirty="0"/>
              <a:t> </a:t>
            </a:r>
            <a:r>
              <a:rPr lang="en-US" sz="3600" dirty="0" smtClean="0"/>
              <a:t>  Matt Taylor’s verse this week for the children…</a:t>
            </a:r>
            <a:endParaRPr lang="en-US" sz="3600" dirty="0"/>
          </a:p>
        </p:txBody>
      </p:sp>
    </p:spTree>
    <p:extLst>
      <p:ext uri="{BB962C8B-B14F-4D97-AF65-F5344CB8AC3E}">
        <p14:creationId xmlns:p14="http://schemas.microsoft.com/office/powerpoint/2010/main" val="127549212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917" y="152688"/>
            <a:ext cx="11745191" cy="6705312"/>
          </a:xfrm>
        </p:spPr>
        <p:txBody>
          <a:bodyPr>
            <a:normAutofit/>
          </a:bodyPr>
          <a:lstStyle/>
          <a:p>
            <a:r>
              <a:rPr lang="en-US" sz="3600" b="1" dirty="0"/>
              <a:t>1 Samuel 16:7 King James Version (KJV)</a:t>
            </a:r>
          </a:p>
          <a:p>
            <a:r>
              <a:rPr lang="en-US" sz="3600" baseline="30000" dirty="0"/>
              <a:t>7 </a:t>
            </a:r>
            <a:r>
              <a:rPr lang="en-US" sz="3600" dirty="0"/>
              <a:t>But the </a:t>
            </a:r>
            <a:r>
              <a:rPr lang="en-US" sz="3600" cap="small" dirty="0"/>
              <a:t>Lord</a:t>
            </a:r>
            <a:r>
              <a:rPr lang="en-US" sz="3600" dirty="0"/>
              <a:t> said unto Samuel, Look not on his countenance, or on the height of his stature; because I have refused him: for the </a:t>
            </a:r>
            <a:r>
              <a:rPr lang="en-US" sz="3600" cap="small" dirty="0"/>
              <a:t>Lord</a:t>
            </a:r>
            <a:r>
              <a:rPr lang="en-US" sz="3600" dirty="0"/>
              <a:t> </a:t>
            </a:r>
            <a:r>
              <a:rPr lang="en-US" sz="3600" dirty="0" err="1"/>
              <a:t>seeth</a:t>
            </a:r>
            <a:r>
              <a:rPr lang="en-US" sz="3600" dirty="0"/>
              <a:t> not as man </a:t>
            </a:r>
            <a:r>
              <a:rPr lang="en-US" sz="3600" dirty="0" err="1"/>
              <a:t>seeth</a:t>
            </a:r>
            <a:r>
              <a:rPr lang="en-US" sz="3600" dirty="0"/>
              <a:t>; for man </a:t>
            </a:r>
            <a:r>
              <a:rPr lang="en-US" sz="3600" dirty="0" err="1"/>
              <a:t>looketh</a:t>
            </a:r>
            <a:r>
              <a:rPr lang="en-US" sz="3600" dirty="0"/>
              <a:t> on the outward appearance, but the </a:t>
            </a:r>
            <a:r>
              <a:rPr lang="en-US" sz="3600" cap="small" dirty="0"/>
              <a:t>Lord</a:t>
            </a:r>
            <a:r>
              <a:rPr lang="en-US" sz="3600" dirty="0"/>
              <a:t> </a:t>
            </a:r>
            <a:r>
              <a:rPr lang="en-US" sz="3600" dirty="0" err="1"/>
              <a:t>looketh</a:t>
            </a:r>
            <a:r>
              <a:rPr lang="en-US" sz="3600" dirty="0"/>
              <a:t> on the heart</a:t>
            </a:r>
            <a:r>
              <a:rPr lang="en-US" sz="3600" dirty="0" smtClean="0"/>
              <a:t>.</a:t>
            </a:r>
          </a:p>
          <a:p>
            <a:endParaRPr lang="en-US" sz="3600" dirty="0"/>
          </a:p>
          <a:p>
            <a:r>
              <a:rPr lang="en-US" sz="3600" b="1" dirty="0" smtClean="0"/>
              <a:t>We need to get our HEART right, and then we will</a:t>
            </a:r>
          </a:p>
          <a:p>
            <a:r>
              <a:rPr lang="en-US" sz="3600" b="1" dirty="0" smtClean="0"/>
              <a:t>Become generous givers!!!   Give your heart to God—FIRST!</a:t>
            </a:r>
          </a:p>
          <a:p>
            <a:r>
              <a:rPr lang="en-US" sz="3600" b="1" dirty="0"/>
              <a:t> </a:t>
            </a:r>
            <a:r>
              <a:rPr lang="en-US" sz="3600" b="1" dirty="0" smtClean="0"/>
              <a:t>   </a:t>
            </a:r>
            <a:r>
              <a:rPr lang="en-US" sz="3600" b="1" i="1" dirty="0" smtClean="0">
                <a:solidFill>
                  <a:srgbClr val="FF0000"/>
                </a:solidFill>
              </a:rPr>
              <a:t>REMEMBER:   </a:t>
            </a:r>
            <a:r>
              <a:rPr lang="en-US" sz="3600" b="1" dirty="0" smtClean="0"/>
              <a:t>The Poor Widow that gave all!</a:t>
            </a:r>
            <a:endParaRPr lang="en-US" sz="3600" b="1" dirty="0"/>
          </a:p>
          <a:p>
            <a:endParaRPr lang="en-US" dirty="0"/>
          </a:p>
        </p:txBody>
      </p:sp>
    </p:spTree>
    <p:extLst>
      <p:ext uri="{BB962C8B-B14F-4D97-AF65-F5344CB8AC3E}">
        <p14:creationId xmlns:p14="http://schemas.microsoft.com/office/powerpoint/2010/main" val="109209746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4786226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56597"/>
            <a:ext cx="12022282" cy="6424758"/>
          </a:xfrm>
        </p:spPr>
        <p:txBody>
          <a:bodyPr>
            <a:normAutofit/>
          </a:bodyPr>
          <a:lstStyle/>
          <a:p>
            <a:endParaRPr lang="en-US" sz="3600" b="1" dirty="0" smtClean="0">
              <a:hlinkClick r:id="rId2" tooltip="Proverbs 19:17"/>
            </a:endParaRPr>
          </a:p>
          <a:p>
            <a:r>
              <a:rPr lang="en-US" sz="3600" b="1" dirty="0" smtClean="0">
                <a:hlinkClick r:id="rId2" tooltip="Proverbs 19:17"/>
              </a:rPr>
              <a:t>Proverbs </a:t>
            </a:r>
            <a:r>
              <a:rPr lang="en-US" sz="3600" b="1" dirty="0">
                <a:hlinkClick r:id="rId2" tooltip="Proverbs 19:17"/>
              </a:rPr>
              <a:t>19:17</a:t>
            </a:r>
            <a:r>
              <a:rPr lang="en-US" sz="3600" dirty="0"/>
              <a:t> - He that hath pity upon the poor</a:t>
            </a:r>
            <a:r>
              <a:rPr lang="en-US" sz="3600" b="1" u="sng" dirty="0">
                <a:solidFill>
                  <a:srgbClr val="FF0000"/>
                </a:solidFill>
              </a:rPr>
              <a:t> </a:t>
            </a:r>
            <a:r>
              <a:rPr lang="en-US" sz="3600" b="1" u="sng" dirty="0" err="1">
                <a:solidFill>
                  <a:srgbClr val="FF0000"/>
                </a:solidFill>
              </a:rPr>
              <a:t>lendeth</a:t>
            </a:r>
            <a:r>
              <a:rPr lang="en-US" sz="3600" b="1" u="sng" dirty="0">
                <a:solidFill>
                  <a:srgbClr val="FF0000"/>
                </a:solidFill>
              </a:rPr>
              <a:t> unto the LORD</a:t>
            </a:r>
            <a:r>
              <a:rPr lang="en-US" sz="3600" dirty="0"/>
              <a:t>; and that which he hath given will he pay him again</a:t>
            </a:r>
            <a:r>
              <a:rPr lang="en-US" sz="3600" dirty="0" smtClean="0"/>
              <a:t>.</a:t>
            </a:r>
          </a:p>
          <a:p>
            <a:endParaRPr lang="en-US" sz="3600" dirty="0"/>
          </a:p>
          <a:p>
            <a:r>
              <a:rPr lang="en-US" sz="3600" b="1" dirty="0" smtClean="0"/>
              <a:t>What a fantastic plan!!!!!!</a:t>
            </a:r>
            <a:endParaRPr lang="en-US" sz="3600" b="1" dirty="0"/>
          </a:p>
        </p:txBody>
      </p:sp>
    </p:spTree>
    <p:extLst>
      <p:ext uri="{BB962C8B-B14F-4D97-AF65-F5344CB8AC3E}">
        <p14:creationId xmlns:p14="http://schemas.microsoft.com/office/powerpoint/2010/main" val="40919277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5" y="103908"/>
            <a:ext cx="11959937" cy="6754091"/>
          </a:xfrm>
        </p:spPr>
        <p:txBody>
          <a:bodyPr/>
          <a:lstStyle/>
          <a:p>
            <a:r>
              <a:rPr lang="en-US" sz="3600" b="1" dirty="0"/>
              <a:t>Matthew </a:t>
            </a:r>
            <a:r>
              <a:rPr lang="en-US" sz="3600" b="1" dirty="0" smtClean="0"/>
              <a:t>6:19-21</a:t>
            </a:r>
            <a:r>
              <a:rPr lang="en-US" sz="3600" dirty="0" smtClean="0"/>
              <a:t> </a:t>
            </a:r>
            <a:endParaRPr lang="en-US" sz="3600" b="1" dirty="0"/>
          </a:p>
          <a:p>
            <a:r>
              <a:rPr lang="en-US" sz="3600" baseline="30000" dirty="0"/>
              <a:t>19 </a:t>
            </a:r>
            <a:r>
              <a:rPr lang="en-US" sz="3600" dirty="0"/>
              <a:t>Lay not up for yourselves treasures upon earth, where moth and rust doth corrupt, and where thieves break through and steal:</a:t>
            </a:r>
          </a:p>
          <a:p>
            <a:r>
              <a:rPr lang="en-US" sz="3600" baseline="30000" dirty="0"/>
              <a:t>20 </a:t>
            </a:r>
            <a:r>
              <a:rPr lang="en-US" sz="3600" dirty="0"/>
              <a:t>But lay up for yourselves treasures in heaven, where neither moth nor rust doth corrupt, and where thieves do not break through nor steal:</a:t>
            </a:r>
          </a:p>
          <a:p>
            <a:r>
              <a:rPr lang="en-US" sz="3600" baseline="30000" dirty="0"/>
              <a:t>21 </a:t>
            </a:r>
            <a:r>
              <a:rPr lang="en-US" sz="3600" dirty="0"/>
              <a:t>For where your treasure is, there will your </a:t>
            </a:r>
            <a:r>
              <a:rPr lang="en-US" sz="3600" b="1" u="sng" dirty="0">
                <a:solidFill>
                  <a:srgbClr val="FF0000"/>
                </a:solidFill>
              </a:rPr>
              <a:t>heart</a:t>
            </a:r>
            <a:r>
              <a:rPr lang="en-US" sz="3600" dirty="0"/>
              <a:t> be </a:t>
            </a:r>
            <a:r>
              <a:rPr lang="en-US" sz="3600" dirty="0" smtClean="0"/>
              <a:t>also</a:t>
            </a:r>
          </a:p>
          <a:p>
            <a:endParaRPr lang="en-US" sz="3600" dirty="0"/>
          </a:p>
          <a:p>
            <a:r>
              <a:rPr lang="en-US" sz="3600" b="1" u="sng" dirty="0" smtClean="0">
                <a:solidFill>
                  <a:srgbClr val="00B0F0"/>
                </a:solidFill>
              </a:rPr>
              <a:t>Where is your heart?????</a:t>
            </a:r>
            <a:endParaRPr lang="en-US" sz="3600" b="1" u="sng" dirty="0">
              <a:solidFill>
                <a:srgbClr val="00B0F0"/>
              </a:solidFill>
            </a:endParaRPr>
          </a:p>
          <a:p>
            <a:endParaRPr lang="en-US" dirty="0"/>
          </a:p>
        </p:txBody>
      </p:sp>
    </p:spTree>
    <p:extLst>
      <p:ext uri="{BB962C8B-B14F-4D97-AF65-F5344CB8AC3E}">
        <p14:creationId xmlns:p14="http://schemas.microsoft.com/office/powerpoint/2010/main" val="3316591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2052</TotalTime>
  <Words>2738</Words>
  <Application>Microsoft Office PowerPoint</Application>
  <PresentationFormat>Widescreen</PresentationFormat>
  <Paragraphs>344</Paragraphs>
  <Slides>77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77</vt:i4>
      </vt:variant>
    </vt:vector>
  </HeadingPairs>
  <TitlesOfParts>
    <vt:vector size="8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Widow Who Gave All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Widow Who Gave All</dc:title>
  <dc:creator>mac</dc:creator>
  <cp:lastModifiedBy>mac</cp:lastModifiedBy>
  <cp:revision>69</cp:revision>
  <cp:lastPrinted>2018-06-15T14:58:14Z</cp:lastPrinted>
  <dcterms:created xsi:type="dcterms:W3CDTF">2018-06-12T14:23:57Z</dcterms:created>
  <dcterms:modified xsi:type="dcterms:W3CDTF">2018-06-15T14:58:47Z</dcterms:modified>
</cp:coreProperties>
</file>