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343" r:id="rId2"/>
    <p:sldId id="264" r:id="rId3"/>
    <p:sldId id="299" r:id="rId4"/>
    <p:sldId id="344" r:id="rId5"/>
    <p:sldId id="291" r:id="rId6"/>
    <p:sldId id="345" r:id="rId7"/>
    <p:sldId id="346" r:id="rId8"/>
    <p:sldId id="332" r:id="rId9"/>
    <p:sldId id="300" r:id="rId10"/>
    <p:sldId id="360" r:id="rId11"/>
    <p:sldId id="348" r:id="rId12"/>
    <p:sldId id="351" r:id="rId13"/>
    <p:sldId id="354" r:id="rId14"/>
    <p:sldId id="353" r:id="rId15"/>
    <p:sldId id="355" r:id="rId16"/>
    <p:sldId id="352" r:id="rId17"/>
    <p:sldId id="356" r:id="rId18"/>
    <p:sldId id="357" r:id="rId19"/>
    <p:sldId id="358" r:id="rId20"/>
    <p:sldId id="359" r:id="rId21"/>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100" d="100"/>
          <a:sy n="100" d="100"/>
        </p:scale>
        <p:origin x="1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E136800A-7D64-4658-AD5B-BCC59248B2F1}" type="datetimeFigureOut">
              <a:rPr lang="en-US" smtClean="0"/>
              <a:t>4/9/2016</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2547BEF4-941A-4A94-B018-CB57FCCF5FCD}" type="slidenum">
              <a:rPr lang="en-US" smtClean="0"/>
              <a:t>‹#›</a:t>
            </a:fld>
            <a:endParaRPr lang="en-US"/>
          </a:p>
        </p:txBody>
      </p:sp>
    </p:spTree>
    <p:extLst>
      <p:ext uri="{BB962C8B-B14F-4D97-AF65-F5344CB8AC3E}">
        <p14:creationId xmlns:p14="http://schemas.microsoft.com/office/powerpoint/2010/main" val="13483577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785A57-65C2-443D-A714-A657E702E9BF}" type="datetimeFigureOut">
              <a:rPr lang="en-US" smtClean="0"/>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EE64E-2E68-4847-9550-2C7518FB3D41}" type="slidenum">
              <a:rPr lang="en-US" smtClean="0"/>
              <a:t>‹#›</a:t>
            </a:fld>
            <a:endParaRPr lang="en-US"/>
          </a:p>
        </p:txBody>
      </p:sp>
    </p:spTree>
    <p:extLst>
      <p:ext uri="{BB962C8B-B14F-4D97-AF65-F5344CB8AC3E}">
        <p14:creationId xmlns:p14="http://schemas.microsoft.com/office/powerpoint/2010/main" val="4092457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785A57-65C2-443D-A714-A657E702E9BF}" type="datetimeFigureOut">
              <a:rPr lang="en-US" smtClean="0"/>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EE64E-2E68-4847-9550-2C7518FB3D41}" type="slidenum">
              <a:rPr lang="en-US" smtClean="0"/>
              <a:t>‹#›</a:t>
            </a:fld>
            <a:endParaRPr lang="en-US"/>
          </a:p>
        </p:txBody>
      </p:sp>
    </p:spTree>
    <p:extLst>
      <p:ext uri="{BB962C8B-B14F-4D97-AF65-F5344CB8AC3E}">
        <p14:creationId xmlns:p14="http://schemas.microsoft.com/office/powerpoint/2010/main" val="3269423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785A57-65C2-443D-A714-A657E702E9BF}" type="datetimeFigureOut">
              <a:rPr lang="en-US" smtClean="0"/>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EE64E-2E68-4847-9550-2C7518FB3D41}" type="slidenum">
              <a:rPr lang="en-US" smtClean="0"/>
              <a:t>‹#›</a:t>
            </a:fld>
            <a:endParaRPr lang="en-US"/>
          </a:p>
        </p:txBody>
      </p:sp>
    </p:spTree>
    <p:extLst>
      <p:ext uri="{BB962C8B-B14F-4D97-AF65-F5344CB8AC3E}">
        <p14:creationId xmlns:p14="http://schemas.microsoft.com/office/powerpoint/2010/main" val="9952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785A57-65C2-443D-A714-A657E702E9BF}" type="datetimeFigureOut">
              <a:rPr lang="en-US" smtClean="0"/>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EE64E-2E68-4847-9550-2C7518FB3D41}" type="slidenum">
              <a:rPr lang="en-US" smtClean="0"/>
              <a:t>‹#›</a:t>
            </a:fld>
            <a:endParaRPr lang="en-US"/>
          </a:p>
        </p:txBody>
      </p:sp>
    </p:spTree>
    <p:extLst>
      <p:ext uri="{BB962C8B-B14F-4D97-AF65-F5344CB8AC3E}">
        <p14:creationId xmlns:p14="http://schemas.microsoft.com/office/powerpoint/2010/main" val="1906703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785A57-65C2-443D-A714-A657E702E9BF}" type="datetimeFigureOut">
              <a:rPr lang="en-US" smtClean="0"/>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EE64E-2E68-4847-9550-2C7518FB3D41}" type="slidenum">
              <a:rPr lang="en-US" smtClean="0"/>
              <a:t>‹#›</a:t>
            </a:fld>
            <a:endParaRPr lang="en-US"/>
          </a:p>
        </p:txBody>
      </p:sp>
    </p:spTree>
    <p:extLst>
      <p:ext uri="{BB962C8B-B14F-4D97-AF65-F5344CB8AC3E}">
        <p14:creationId xmlns:p14="http://schemas.microsoft.com/office/powerpoint/2010/main" val="1616285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785A57-65C2-443D-A714-A657E702E9BF}" type="datetimeFigureOut">
              <a:rPr lang="en-US" smtClean="0"/>
              <a:t>4/9/2016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EE64E-2E68-4847-9550-2C7518FB3D41}" type="slidenum">
              <a:rPr lang="en-US" smtClean="0"/>
              <a:t>‹#›</a:t>
            </a:fld>
            <a:endParaRPr lang="en-US"/>
          </a:p>
        </p:txBody>
      </p:sp>
    </p:spTree>
    <p:extLst>
      <p:ext uri="{BB962C8B-B14F-4D97-AF65-F5344CB8AC3E}">
        <p14:creationId xmlns:p14="http://schemas.microsoft.com/office/powerpoint/2010/main" val="2682684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785A57-65C2-443D-A714-A657E702E9BF}" type="datetimeFigureOut">
              <a:rPr lang="en-US" smtClean="0"/>
              <a:t>4/9/2016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7EE64E-2E68-4847-9550-2C7518FB3D41}" type="slidenum">
              <a:rPr lang="en-US" smtClean="0"/>
              <a:t>‹#›</a:t>
            </a:fld>
            <a:endParaRPr lang="en-US"/>
          </a:p>
        </p:txBody>
      </p:sp>
    </p:spTree>
    <p:extLst>
      <p:ext uri="{BB962C8B-B14F-4D97-AF65-F5344CB8AC3E}">
        <p14:creationId xmlns:p14="http://schemas.microsoft.com/office/powerpoint/2010/main" val="3279552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785A57-65C2-443D-A714-A657E702E9BF}" type="datetimeFigureOut">
              <a:rPr lang="en-US" smtClean="0"/>
              <a:t>4/9/2016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7EE64E-2E68-4847-9550-2C7518FB3D41}" type="slidenum">
              <a:rPr lang="en-US" smtClean="0"/>
              <a:t>‹#›</a:t>
            </a:fld>
            <a:endParaRPr lang="en-US"/>
          </a:p>
        </p:txBody>
      </p:sp>
    </p:spTree>
    <p:extLst>
      <p:ext uri="{BB962C8B-B14F-4D97-AF65-F5344CB8AC3E}">
        <p14:creationId xmlns:p14="http://schemas.microsoft.com/office/powerpoint/2010/main" val="83298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85A57-65C2-443D-A714-A657E702E9BF}" type="datetimeFigureOut">
              <a:rPr lang="en-US" smtClean="0"/>
              <a:t>4/9/2016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7EE64E-2E68-4847-9550-2C7518FB3D41}" type="slidenum">
              <a:rPr lang="en-US" smtClean="0"/>
              <a:t>‹#›</a:t>
            </a:fld>
            <a:endParaRPr lang="en-US"/>
          </a:p>
        </p:txBody>
      </p:sp>
    </p:spTree>
    <p:extLst>
      <p:ext uri="{BB962C8B-B14F-4D97-AF65-F5344CB8AC3E}">
        <p14:creationId xmlns:p14="http://schemas.microsoft.com/office/powerpoint/2010/main" val="1992023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85A57-65C2-443D-A714-A657E702E9BF}" type="datetimeFigureOut">
              <a:rPr lang="en-US" smtClean="0"/>
              <a:t>4/9/2016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EE64E-2E68-4847-9550-2C7518FB3D41}" type="slidenum">
              <a:rPr lang="en-US" smtClean="0"/>
              <a:t>‹#›</a:t>
            </a:fld>
            <a:endParaRPr lang="en-US"/>
          </a:p>
        </p:txBody>
      </p:sp>
    </p:spTree>
    <p:extLst>
      <p:ext uri="{BB962C8B-B14F-4D97-AF65-F5344CB8AC3E}">
        <p14:creationId xmlns:p14="http://schemas.microsoft.com/office/powerpoint/2010/main" val="3642994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85A57-65C2-443D-A714-A657E702E9BF}" type="datetimeFigureOut">
              <a:rPr lang="en-US" smtClean="0"/>
              <a:t>4/9/2016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EE64E-2E68-4847-9550-2C7518FB3D41}" type="slidenum">
              <a:rPr lang="en-US" smtClean="0"/>
              <a:t>‹#›</a:t>
            </a:fld>
            <a:endParaRPr lang="en-US"/>
          </a:p>
        </p:txBody>
      </p:sp>
    </p:spTree>
    <p:extLst>
      <p:ext uri="{BB962C8B-B14F-4D97-AF65-F5344CB8AC3E}">
        <p14:creationId xmlns:p14="http://schemas.microsoft.com/office/powerpoint/2010/main" val="2531120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85A57-65C2-443D-A714-A657E702E9BF}" type="datetimeFigureOut">
              <a:rPr lang="en-US" smtClean="0"/>
              <a:t>4/9/2016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7EE64E-2E68-4847-9550-2C7518FB3D41}" type="slidenum">
              <a:rPr lang="en-US" smtClean="0"/>
              <a:t>‹#›</a:t>
            </a:fld>
            <a:endParaRPr lang="en-US"/>
          </a:p>
        </p:txBody>
      </p:sp>
    </p:spTree>
    <p:extLst>
      <p:ext uri="{BB962C8B-B14F-4D97-AF65-F5344CB8AC3E}">
        <p14:creationId xmlns:p14="http://schemas.microsoft.com/office/powerpoint/2010/main" val="3849011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57174"/>
            <a:ext cx="12115800" cy="6600825"/>
          </a:xfrm>
        </p:spPr>
        <p:txBody>
          <a:bodyPr>
            <a:noAutofit/>
          </a:bodyPr>
          <a:lstStyle/>
          <a:p>
            <a:r>
              <a:rPr lang="en-US" sz="7200" b="1" i="1" dirty="0" smtClean="0">
                <a:solidFill>
                  <a:srgbClr val="7030A0"/>
                </a:solidFill>
              </a:rPr>
              <a:t>The </a:t>
            </a:r>
          </a:p>
          <a:p>
            <a:r>
              <a:rPr lang="en-US" sz="7200" b="1" i="1" dirty="0">
                <a:solidFill>
                  <a:srgbClr val="7030A0"/>
                </a:solidFill>
              </a:rPr>
              <a:t> </a:t>
            </a:r>
            <a:r>
              <a:rPr lang="en-US" sz="7200" b="1" i="1" dirty="0" smtClean="0">
                <a:solidFill>
                  <a:srgbClr val="7030A0"/>
                </a:solidFill>
              </a:rPr>
              <a:t>   Glorious </a:t>
            </a:r>
          </a:p>
          <a:p>
            <a:r>
              <a:rPr lang="en-US" sz="7200" b="1" i="1" dirty="0">
                <a:solidFill>
                  <a:srgbClr val="7030A0"/>
                </a:solidFill>
              </a:rPr>
              <a:t> </a:t>
            </a:r>
            <a:r>
              <a:rPr lang="en-US" sz="7200" b="1" i="1" dirty="0" smtClean="0">
                <a:solidFill>
                  <a:srgbClr val="7030A0"/>
                </a:solidFill>
              </a:rPr>
              <a:t>        Gospel</a:t>
            </a:r>
          </a:p>
          <a:p>
            <a:r>
              <a:rPr lang="en-US" sz="7200" b="1" i="1" dirty="0">
                <a:solidFill>
                  <a:srgbClr val="7030A0"/>
                </a:solidFill>
              </a:rPr>
              <a:t> </a:t>
            </a:r>
            <a:r>
              <a:rPr lang="en-US" sz="7200" b="1" i="1" dirty="0" smtClean="0">
                <a:solidFill>
                  <a:srgbClr val="7030A0"/>
                </a:solidFill>
              </a:rPr>
              <a:t>              of</a:t>
            </a:r>
          </a:p>
          <a:p>
            <a:r>
              <a:rPr lang="en-US" sz="7200" b="1" i="1" dirty="0">
                <a:solidFill>
                  <a:srgbClr val="7030A0"/>
                </a:solidFill>
              </a:rPr>
              <a:t> </a:t>
            </a:r>
            <a:r>
              <a:rPr lang="en-US" sz="7200" b="1" i="1" dirty="0" smtClean="0">
                <a:solidFill>
                  <a:srgbClr val="7030A0"/>
                </a:solidFill>
              </a:rPr>
              <a:t>                  Jesus</a:t>
            </a:r>
          </a:p>
          <a:p>
            <a:r>
              <a:rPr lang="en-US" sz="7200" b="1" i="1" dirty="0">
                <a:solidFill>
                  <a:srgbClr val="7030A0"/>
                </a:solidFill>
              </a:rPr>
              <a:t> </a:t>
            </a:r>
            <a:r>
              <a:rPr lang="en-US" sz="7200" b="1" i="1" dirty="0" smtClean="0">
                <a:solidFill>
                  <a:srgbClr val="7030A0"/>
                </a:solidFill>
              </a:rPr>
              <a:t>                       Christ</a:t>
            </a:r>
            <a:endParaRPr lang="en-US" sz="7200" b="1" i="1" dirty="0">
              <a:solidFill>
                <a:srgbClr val="7030A0"/>
              </a:solidFill>
            </a:endParaRPr>
          </a:p>
        </p:txBody>
      </p:sp>
    </p:spTree>
    <p:extLst>
      <p:ext uri="{BB962C8B-B14F-4D97-AF65-F5344CB8AC3E}">
        <p14:creationId xmlns:p14="http://schemas.microsoft.com/office/powerpoint/2010/main" val="1250644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“People can and will change to the truth</a:t>
            </a:r>
            <a:br>
              <a:rPr lang="en-US" b="1" dirty="0" smtClean="0">
                <a:solidFill>
                  <a:srgbClr val="7030A0"/>
                </a:solidFill>
              </a:rPr>
            </a:br>
            <a:r>
              <a:rPr lang="en-US" b="1" dirty="0" smtClean="0">
                <a:solidFill>
                  <a:srgbClr val="7030A0"/>
                </a:solidFill>
              </a:rPr>
              <a:t>who love it”</a:t>
            </a:r>
            <a:endParaRPr lang="en-US" b="1" dirty="0">
              <a:solidFill>
                <a:srgbClr val="7030A0"/>
              </a:solidFill>
            </a:endParaRPr>
          </a:p>
        </p:txBody>
      </p:sp>
      <p:sp>
        <p:nvSpPr>
          <p:cNvPr id="3" name="Content Placeholder 2"/>
          <p:cNvSpPr>
            <a:spLocks noGrp="1"/>
          </p:cNvSpPr>
          <p:nvPr>
            <p:ph idx="1"/>
          </p:nvPr>
        </p:nvSpPr>
        <p:spPr/>
        <p:txBody>
          <a:bodyPr/>
          <a:lstStyle/>
          <a:p>
            <a:r>
              <a:rPr lang="en-US" baseline="30000" dirty="0"/>
              <a:t>10 </a:t>
            </a:r>
            <a:r>
              <a:rPr lang="en-US" dirty="0"/>
              <a:t>And with all deceivableness of unrighteousness in them that perish; because </a:t>
            </a:r>
            <a:r>
              <a:rPr lang="en-US" sz="3600" b="1" i="1" u="sng" dirty="0">
                <a:solidFill>
                  <a:srgbClr val="7030A0"/>
                </a:solidFill>
              </a:rPr>
              <a:t>they received not the love of the truth</a:t>
            </a:r>
            <a:r>
              <a:rPr lang="en-US" dirty="0"/>
              <a:t>, that they might be saved.</a:t>
            </a:r>
          </a:p>
          <a:p>
            <a:r>
              <a:rPr lang="en-US" baseline="30000" dirty="0"/>
              <a:t>11 </a:t>
            </a:r>
            <a:r>
              <a:rPr lang="en-US" dirty="0"/>
              <a:t>And for this cause God shall send them strong delusion, that they should believe a lie:</a:t>
            </a:r>
          </a:p>
          <a:p>
            <a:r>
              <a:rPr lang="en-US" baseline="30000" dirty="0"/>
              <a:t>12 </a:t>
            </a:r>
            <a:r>
              <a:rPr lang="en-US" dirty="0"/>
              <a:t>That they all might be damned </a:t>
            </a:r>
            <a:r>
              <a:rPr lang="en-US" sz="3600" b="1" u="sng" dirty="0">
                <a:solidFill>
                  <a:srgbClr val="7030A0"/>
                </a:solidFill>
              </a:rPr>
              <a:t>who believed not the truth</a:t>
            </a:r>
            <a:r>
              <a:rPr lang="en-US" dirty="0"/>
              <a:t>, but had pleasure in unrighteousness.</a:t>
            </a:r>
          </a:p>
          <a:p>
            <a:endParaRPr lang="en-US" dirty="0"/>
          </a:p>
        </p:txBody>
      </p:sp>
    </p:spTree>
    <p:extLst>
      <p:ext uri="{BB962C8B-B14F-4D97-AF65-F5344CB8AC3E}">
        <p14:creationId xmlns:p14="http://schemas.microsoft.com/office/powerpoint/2010/main" val="14417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solidFill>
                  <a:srgbClr val="002060"/>
                </a:solidFill>
              </a:rPr>
              <a:t>Paul and Many others did  change!!</a:t>
            </a:r>
            <a:endParaRPr lang="en-US" sz="4800" b="1" dirty="0">
              <a:solidFill>
                <a:srgbClr val="002060"/>
              </a:solidFill>
            </a:endParaRPr>
          </a:p>
        </p:txBody>
      </p:sp>
      <p:sp>
        <p:nvSpPr>
          <p:cNvPr id="3" name="Content Placeholder 2"/>
          <p:cNvSpPr>
            <a:spLocks noGrp="1"/>
          </p:cNvSpPr>
          <p:nvPr>
            <p:ph idx="1"/>
          </p:nvPr>
        </p:nvSpPr>
        <p:spPr/>
        <p:txBody>
          <a:bodyPr>
            <a:normAutofit/>
          </a:bodyPr>
          <a:lstStyle/>
          <a:p>
            <a:r>
              <a:rPr lang="en-US" sz="6000" b="1" dirty="0" smtClean="0">
                <a:solidFill>
                  <a:srgbClr val="7030A0"/>
                </a:solidFill>
              </a:rPr>
              <a:t>   I Tim. 1:15</a:t>
            </a:r>
          </a:p>
          <a:p>
            <a:r>
              <a:rPr lang="en-US" sz="6000" b="1" dirty="0">
                <a:solidFill>
                  <a:srgbClr val="7030A0"/>
                </a:solidFill>
              </a:rPr>
              <a:t> </a:t>
            </a:r>
            <a:r>
              <a:rPr lang="en-US" sz="6000" b="1" dirty="0" smtClean="0">
                <a:solidFill>
                  <a:srgbClr val="7030A0"/>
                </a:solidFill>
              </a:rPr>
              <a:t>  Acts 2:41</a:t>
            </a:r>
          </a:p>
          <a:p>
            <a:r>
              <a:rPr lang="en-US" sz="6000" b="1" dirty="0">
                <a:solidFill>
                  <a:srgbClr val="7030A0"/>
                </a:solidFill>
              </a:rPr>
              <a:t> </a:t>
            </a:r>
            <a:r>
              <a:rPr lang="en-US" sz="6000" b="1" dirty="0" smtClean="0">
                <a:solidFill>
                  <a:srgbClr val="7030A0"/>
                </a:solidFill>
              </a:rPr>
              <a:t>  Acts 2:47</a:t>
            </a:r>
            <a:endParaRPr lang="en-US" sz="6000" b="1" dirty="0">
              <a:solidFill>
                <a:srgbClr val="7030A0"/>
              </a:solidFill>
            </a:endParaRPr>
          </a:p>
        </p:txBody>
      </p:sp>
    </p:spTree>
    <p:extLst>
      <p:ext uri="{BB962C8B-B14F-4D97-AF65-F5344CB8AC3E}">
        <p14:creationId xmlns:p14="http://schemas.microsoft.com/office/powerpoint/2010/main" val="881369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u="sng" dirty="0" smtClean="0">
                <a:solidFill>
                  <a:srgbClr val="7030A0"/>
                </a:solidFill>
              </a:rPr>
              <a:t>Saved by Faith, </a:t>
            </a:r>
            <a:br>
              <a:rPr lang="en-US" sz="4800" b="1" u="sng" dirty="0" smtClean="0">
                <a:solidFill>
                  <a:srgbClr val="7030A0"/>
                </a:solidFill>
              </a:rPr>
            </a:br>
            <a:r>
              <a:rPr lang="en-US" sz="4800" b="1" u="sng" dirty="0" smtClean="0">
                <a:solidFill>
                  <a:srgbClr val="7030A0"/>
                </a:solidFill>
              </a:rPr>
              <a:t>or Saved by ‘Faith Only”</a:t>
            </a:r>
            <a:endParaRPr lang="en-US" sz="4800" b="1" u="sng" dirty="0">
              <a:solidFill>
                <a:srgbClr val="7030A0"/>
              </a:solidFill>
            </a:endParaRPr>
          </a:p>
        </p:txBody>
      </p:sp>
      <p:sp>
        <p:nvSpPr>
          <p:cNvPr id="3" name="Content Placeholder 2"/>
          <p:cNvSpPr>
            <a:spLocks noGrp="1"/>
          </p:cNvSpPr>
          <p:nvPr>
            <p:ph idx="1"/>
          </p:nvPr>
        </p:nvSpPr>
        <p:spPr/>
        <p:txBody>
          <a:bodyPr>
            <a:normAutofit lnSpcReduction="10000"/>
          </a:bodyPr>
          <a:lstStyle/>
          <a:p>
            <a:r>
              <a:rPr lang="en-US" sz="3600" b="1" dirty="0" smtClean="0">
                <a:solidFill>
                  <a:srgbClr val="002060"/>
                </a:solidFill>
              </a:rPr>
              <a:t>What does the Gospel of Christ say?</a:t>
            </a:r>
          </a:p>
          <a:p>
            <a:r>
              <a:rPr lang="en-US" sz="3600" b="1" dirty="0">
                <a:solidFill>
                  <a:srgbClr val="002060"/>
                </a:solidFill>
              </a:rPr>
              <a:t> </a:t>
            </a:r>
            <a:r>
              <a:rPr lang="en-US" sz="3600" b="1" dirty="0" smtClean="0">
                <a:solidFill>
                  <a:srgbClr val="002060"/>
                </a:solidFill>
              </a:rPr>
              <a:t>  Romans 5:1-2</a:t>
            </a:r>
          </a:p>
          <a:p>
            <a:r>
              <a:rPr lang="en-US" sz="3600" b="1" dirty="0" smtClean="0">
                <a:solidFill>
                  <a:srgbClr val="002060"/>
                </a:solidFill>
              </a:rPr>
              <a:t>     1 </a:t>
            </a:r>
            <a:r>
              <a:rPr lang="en-US" sz="3600" b="1" dirty="0">
                <a:solidFill>
                  <a:srgbClr val="002060"/>
                </a:solidFill>
              </a:rPr>
              <a:t> Therefore being justified by faith, we have peace with God through our Lord Jesus Christ:</a:t>
            </a:r>
          </a:p>
          <a:p>
            <a:r>
              <a:rPr lang="en-US" sz="3600" b="1" baseline="30000" dirty="0">
                <a:solidFill>
                  <a:srgbClr val="002060"/>
                </a:solidFill>
              </a:rPr>
              <a:t>2 </a:t>
            </a:r>
            <a:r>
              <a:rPr lang="en-US" sz="3600" b="1" dirty="0">
                <a:solidFill>
                  <a:srgbClr val="002060"/>
                </a:solidFill>
              </a:rPr>
              <a:t>By whom also we have access by faith into this grace wherein we stand, and rejoice in hope of the glory of God</a:t>
            </a:r>
            <a:r>
              <a:rPr lang="en-US" sz="3600" b="1" dirty="0" smtClean="0">
                <a:solidFill>
                  <a:srgbClr val="002060"/>
                </a:solidFill>
              </a:rPr>
              <a:t>.</a:t>
            </a:r>
          </a:p>
          <a:p>
            <a:r>
              <a:rPr lang="en-US" sz="3600" b="1" dirty="0">
                <a:solidFill>
                  <a:srgbClr val="002060"/>
                </a:solidFill>
              </a:rPr>
              <a:t> </a:t>
            </a:r>
            <a:r>
              <a:rPr lang="en-US" sz="3600" b="1" dirty="0" smtClean="0">
                <a:solidFill>
                  <a:srgbClr val="002060"/>
                </a:solidFill>
              </a:rPr>
              <a:t>      Heb. 11:1;   John 8:24  </a:t>
            </a:r>
            <a:endParaRPr lang="en-US" sz="3600" b="1" dirty="0">
              <a:solidFill>
                <a:srgbClr val="002060"/>
              </a:solidFill>
            </a:endParaRPr>
          </a:p>
          <a:p>
            <a:endParaRPr lang="en-US" dirty="0"/>
          </a:p>
        </p:txBody>
      </p:sp>
    </p:spTree>
    <p:extLst>
      <p:ext uri="{BB962C8B-B14F-4D97-AF65-F5344CB8AC3E}">
        <p14:creationId xmlns:p14="http://schemas.microsoft.com/office/powerpoint/2010/main" val="3977285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smtClean="0">
                <a:solidFill>
                  <a:srgbClr val="FF0000"/>
                </a:solidFill>
              </a:rPr>
              <a:t>Saved by Grace or</a:t>
            </a:r>
            <a:br>
              <a:rPr lang="en-US" sz="5400" b="1" dirty="0" smtClean="0">
                <a:solidFill>
                  <a:srgbClr val="FF0000"/>
                </a:solidFill>
              </a:rPr>
            </a:br>
            <a:r>
              <a:rPr lang="en-US" sz="5400" b="1" dirty="0" smtClean="0">
                <a:solidFill>
                  <a:srgbClr val="FF0000"/>
                </a:solidFill>
              </a:rPr>
              <a:t>Saved by “Grace Alone” </a:t>
            </a:r>
            <a:endParaRPr lang="en-US" sz="5400" b="1" dirty="0">
              <a:solidFill>
                <a:srgbClr val="FF0000"/>
              </a:solidFill>
            </a:endParaRPr>
          </a:p>
        </p:txBody>
      </p:sp>
      <p:sp>
        <p:nvSpPr>
          <p:cNvPr id="3" name="Content Placeholder 2"/>
          <p:cNvSpPr>
            <a:spLocks noGrp="1"/>
          </p:cNvSpPr>
          <p:nvPr>
            <p:ph idx="1"/>
          </p:nvPr>
        </p:nvSpPr>
        <p:spPr/>
        <p:txBody>
          <a:bodyPr/>
          <a:lstStyle/>
          <a:p>
            <a:r>
              <a:rPr lang="en-US" sz="5400" b="1" dirty="0" smtClean="0">
                <a:solidFill>
                  <a:srgbClr val="7030A0"/>
                </a:solidFill>
              </a:rPr>
              <a:t>Eph. 2:8-10</a:t>
            </a:r>
          </a:p>
          <a:p>
            <a:endParaRPr lang="en-US" dirty="0"/>
          </a:p>
        </p:txBody>
      </p:sp>
    </p:spTree>
    <p:extLst>
      <p:ext uri="{BB962C8B-B14F-4D97-AF65-F5344CB8AC3E}">
        <p14:creationId xmlns:p14="http://schemas.microsoft.com/office/powerpoint/2010/main" val="3334288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rgbClr val="002060"/>
                </a:solidFill>
              </a:rPr>
              <a:t>Saved by Baptism or Saved by </a:t>
            </a:r>
            <a:br>
              <a:rPr lang="en-US" b="1" u="sng" dirty="0" smtClean="0">
                <a:solidFill>
                  <a:srgbClr val="002060"/>
                </a:solidFill>
              </a:rPr>
            </a:br>
            <a:r>
              <a:rPr lang="en-US" b="1" u="sng" dirty="0" smtClean="0">
                <a:solidFill>
                  <a:srgbClr val="002060"/>
                </a:solidFill>
              </a:rPr>
              <a:t>“Baptism  Only”</a:t>
            </a:r>
            <a:endParaRPr lang="en-US" b="1" u="sng" dirty="0">
              <a:solidFill>
                <a:srgbClr val="002060"/>
              </a:solidFill>
            </a:endParaRPr>
          </a:p>
        </p:txBody>
      </p:sp>
      <p:sp>
        <p:nvSpPr>
          <p:cNvPr id="3" name="Content Placeholder 2"/>
          <p:cNvSpPr>
            <a:spLocks noGrp="1"/>
          </p:cNvSpPr>
          <p:nvPr>
            <p:ph idx="1"/>
          </p:nvPr>
        </p:nvSpPr>
        <p:spPr/>
        <p:txBody>
          <a:bodyPr>
            <a:normAutofit/>
          </a:bodyPr>
          <a:lstStyle/>
          <a:p>
            <a:r>
              <a:rPr lang="en-US" sz="4800" b="1" dirty="0" smtClean="0">
                <a:solidFill>
                  <a:srgbClr val="FF0000"/>
                </a:solidFill>
              </a:rPr>
              <a:t>I Pet. 3:21  </a:t>
            </a:r>
          </a:p>
          <a:p>
            <a:r>
              <a:rPr lang="en-US" sz="4800" b="1" dirty="0" smtClean="0">
                <a:solidFill>
                  <a:srgbClr val="FF0000"/>
                </a:solidFill>
              </a:rPr>
              <a:t>Mark 16:15-16</a:t>
            </a:r>
          </a:p>
          <a:p>
            <a:r>
              <a:rPr lang="en-US" sz="4800" b="1" dirty="0" smtClean="0">
                <a:solidFill>
                  <a:srgbClr val="FF0000"/>
                </a:solidFill>
              </a:rPr>
              <a:t>Acts 2:38-41</a:t>
            </a:r>
            <a:endParaRPr lang="en-US" sz="4800" b="1" dirty="0">
              <a:solidFill>
                <a:srgbClr val="FF0000"/>
              </a:solidFill>
            </a:endParaRPr>
          </a:p>
        </p:txBody>
      </p:sp>
    </p:spTree>
    <p:extLst>
      <p:ext uri="{BB962C8B-B14F-4D97-AF65-F5344CB8AC3E}">
        <p14:creationId xmlns:p14="http://schemas.microsoft.com/office/powerpoint/2010/main" val="2838754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smtClean="0">
                <a:solidFill>
                  <a:srgbClr val="7030A0"/>
                </a:solidFill>
              </a:rPr>
              <a:t>Saved by works</a:t>
            </a:r>
            <a:br>
              <a:rPr lang="en-US" sz="5400" b="1" dirty="0" smtClean="0">
                <a:solidFill>
                  <a:srgbClr val="7030A0"/>
                </a:solidFill>
              </a:rPr>
            </a:br>
            <a:r>
              <a:rPr lang="en-US" sz="5400" b="1" dirty="0" smtClean="0">
                <a:solidFill>
                  <a:srgbClr val="7030A0"/>
                </a:solidFill>
              </a:rPr>
              <a:t>or saved by ‘works alone”</a:t>
            </a:r>
            <a:endParaRPr lang="en-US" sz="5400" b="1" dirty="0">
              <a:solidFill>
                <a:srgbClr val="7030A0"/>
              </a:solidFill>
            </a:endParaRPr>
          </a:p>
        </p:txBody>
      </p:sp>
      <p:sp>
        <p:nvSpPr>
          <p:cNvPr id="3" name="Content Placeholder 2"/>
          <p:cNvSpPr>
            <a:spLocks noGrp="1"/>
          </p:cNvSpPr>
          <p:nvPr>
            <p:ph idx="1"/>
          </p:nvPr>
        </p:nvSpPr>
        <p:spPr/>
        <p:txBody>
          <a:bodyPr>
            <a:normAutofit/>
          </a:bodyPr>
          <a:lstStyle/>
          <a:p>
            <a:r>
              <a:rPr lang="en-US" sz="5400" b="1" dirty="0" smtClean="0">
                <a:solidFill>
                  <a:srgbClr val="FF0000"/>
                </a:solidFill>
              </a:rPr>
              <a:t>James 2:24  Ye see then how that by works a</a:t>
            </a:r>
          </a:p>
          <a:p>
            <a:r>
              <a:rPr lang="en-US" sz="5400" b="1" dirty="0">
                <a:solidFill>
                  <a:srgbClr val="FF0000"/>
                </a:solidFill>
              </a:rPr>
              <a:t>m</a:t>
            </a:r>
            <a:r>
              <a:rPr lang="en-US" sz="5400" b="1" dirty="0" smtClean="0">
                <a:solidFill>
                  <a:srgbClr val="FF0000"/>
                </a:solidFill>
              </a:rPr>
              <a:t>an is justified, and not by faith only”  </a:t>
            </a:r>
            <a:endParaRPr lang="en-US" sz="5400" b="1" dirty="0">
              <a:solidFill>
                <a:srgbClr val="FF0000"/>
              </a:solidFill>
            </a:endParaRPr>
          </a:p>
        </p:txBody>
      </p:sp>
    </p:spTree>
    <p:extLst>
      <p:ext uri="{BB962C8B-B14F-4D97-AF65-F5344CB8AC3E}">
        <p14:creationId xmlns:p14="http://schemas.microsoft.com/office/powerpoint/2010/main" val="2126665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7030A0"/>
                </a:solidFill>
              </a:rPr>
              <a:t>The Truth  of the Gospel of Christ:</a:t>
            </a:r>
            <a:endParaRPr lang="en-US" sz="5400" b="1" dirty="0">
              <a:solidFill>
                <a:srgbClr val="7030A0"/>
              </a:solidFill>
            </a:endParaRPr>
          </a:p>
        </p:txBody>
      </p:sp>
      <p:sp>
        <p:nvSpPr>
          <p:cNvPr id="3" name="Content Placeholder 2"/>
          <p:cNvSpPr>
            <a:spLocks noGrp="1"/>
          </p:cNvSpPr>
          <p:nvPr>
            <p:ph idx="1"/>
          </p:nvPr>
        </p:nvSpPr>
        <p:spPr/>
        <p:txBody>
          <a:bodyPr>
            <a:normAutofit lnSpcReduction="10000"/>
          </a:bodyPr>
          <a:lstStyle/>
          <a:p>
            <a:r>
              <a:rPr lang="en-US" sz="4000" dirty="0" smtClean="0">
                <a:solidFill>
                  <a:srgbClr val="0070C0"/>
                </a:solidFill>
              </a:rPr>
              <a:t>Watch the Company you keep!   I Cor. 15:33</a:t>
            </a:r>
          </a:p>
          <a:p>
            <a:endParaRPr lang="en-US" sz="4000" dirty="0">
              <a:solidFill>
                <a:srgbClr val="0070C0"/>
              </a:solidFill>
            </a:endParaRPr>
          </a:p>
          <a:p>
            <a:r>
              <a:rPr lang="en-US" sz="4000" dirty="0" smtClean="0">
                <a:solidFill>
                  <a:srgbClr val="0070C0"/>
                </a:solidFill>
              </a:rPr>
              <a:t>Watch the words that you speak!   Matt. 12:36,37</a:t>
            </a:r>
          </a:p>
          <a:p>
            <a:endParaRPr lang="en-US" sz="4000" dirty="0">
              <a:solidFill>
                <a:srgbClr val="0070C0"/>
              </a:solidFill>
            </a:endParaRPr>
          </a:p>
          <a:p>
            <a:r>
              <a:rPr lang="en-US" sz="4000" dirty="0" smtClean="0">
                <a:solidFill>
                  <a:srgbClr val="0070C0"/>
                </a:solidFill>
              </a:rPr>
              <a:t>Watch the deeds that you do!  Gal. 6:7-8</a:t>
            </a:r>
          </a:p>
          <a:p>
            <a:r>
              <a:rPr lang="en-US" sz="4000" dirty="0" smtClean="0">
                <a:solidFill>
                  <a:srgbClr val="0070C0"/>
                </a:solidFill>
              </a:rPr>
              <a:t>God is not mocked!  </a:t>
            </a:r>
            <a:endParaRPr lang="en-US" sz="4000" dirty="0">
              <a:solidFill>
                <a:srgbClr val="0070C0"/>
              </a:solidFill>
            </a:endParaRPr>
          </a:p>
        </p:txBody>
      </p:sp>
    </p:spTree>
    <p:extLst>
      <p:ext uri="{BB962C8B-B14F-4D97-AF65-F5344CB8AC3E}">
        <p14:creationId xmlns:p14="http://schemas.microsoft.com/office/powerpoint/2010/main" val="1807729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0070C0"/>
                </a:solidFill>
              </a:rPr>
              <a:t>Be faithful to the end…</a:t>
            </a:r>
            <a:endParaRPr lang="en-US" sz="6600" b="1" dirty="0">
              <a:solidFill>
                <a:srgbClr val="0070C0"/>
              </a:solidFill>
            </a:endParaRPr>
          </a:p>
        </p:txBody>
      </p:sp>
      <p:sp>
        <p:nvSpPr>
          <p:cNvPr id="3" name="Content Placeholder 2"/>
          <p:cNvSpPr>
            <a:spLocks noGrp="1"/>
          </p:cNvSpPr>
          <p:nvPr>
            <p:ph idx="1"/>
          </p:nvPr>
        </p:nvSpPr>
        <p:spPr/>
        <p:txBody>
          <a:bodyPr>
            <a:normAutofit/>
          </a:bodyPr>
          <a:lstStyle/>
          <a:p>
            <a:r>
              <a:rPr lang="en-US" sz="7200" b="1" dirty="0" smtClean="0">
                <a:solidFill>
                  <a:srgbClr val="7030A0"/>
                </a:solidFill>
              </a:rPr>
              <a:t>I Cor. 15:58</a:t>
            </a:r>
          </a:p>
          <a:p>
            <a:r>
              <a:rPr lang="en-US" sz="7200" b="1" dirty="0" smtClean="0">
                <a:solidFill>
                  <a:srgbClr val="7030A0"/>
                </a:solidFill>
              </a:rPr>
              <a:t>Rev. 2:10</a:t>
            </a:r>
          </a:p>
          <a:p>
            <a:r>
              <a:rPr lang="en-US" sz="7200" b="1" dirty="0" smtClean="0">
                <a:solidFill>
                  <a:srgbClr val="7030A0"/>
                </a:solidFill>
              </a:rPr>
              <a:t>2 Tim. 4:7,8</a:t>
            </a:r>
            <a:endParaRPr lang="en-US" sz="7200" b="1" dirty="0">
              <a:solidFill>
                <a:srgbClr val="7030A0"/>
              </a:solidFill>
            </a:endParaRPr>
          </a:p>
        </p:txBody>
      </p:sp>
    </p:spTree>
    <p:extLst>
      <p:ext uri="{BB962C8B-B14F-4D97-AF65-F5344CB8AC3E}">
        <p14:creationId xmlns:p14="http://schemas.microsoft.com/office/powerpoint/2010/main" val="3669158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95864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36211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in the introduction to the Galatians:</a:t>
            </a:r>
            <a:br>
              <a:rPr lang="en-US" dirty="0" smtClean="0"/>
            </a:br>
            <a:r>
              <a:rPr lang="en-US" dirty="0" smtClean="0"/>
              <a:t>Expressions of thanks or praise!</a:t>
            </a:r>
            <a:endParaRPr lang="en-US" dirty="0"/>
          </a:p>
        </p:txBody>
      </p:sp>
      <p:sp>
        <p:nvSpPr>
          <p:cNvPr id="3" name="Content Placeholder 2"/>
          <p:cNvSpPr>
            <a:spLocks noGrp="1"/>
          </p:cNvSpPr>
          <p:nvPr>
            <p:ph idx="1"/>
          </p:nvPr>
        </p:nvSpPr>
        <p:spPr/>
        <p:txBody>
          <a:bodyPr>
            <a:normAutofit lnSpcReduction="10000"/>
          </a:bodyPr>
          <a:lstStyle/>
          <a:p>
            <a:r>
              <a:rPr lang="en-US" dirty="0"/>
              <a:t>Missing here are the expressions of thanks or praise that Paul often wrote in the beginning of his letters</a:t>
            </a:r>
            <a:r>
              <a:rPr lang="en-US" dirty="0" smtClean="0"/>
              <a:t>.</a:t>
            </a:r>
          </a:p>
          <a:p>
            <a:r>
              <a:rPr lang="en-US" dirty="0" smtClean="0"/>
              <a:t> </a:t>
            </a:r>
            <a:r>
              <a:rPr lang="en-US" dirty="0"/>
              <a:t>Romans 1:8-15, </a:t>
            </a:r>
            <a:endParaRPr lang="en-US" dirty="0" smtClean="0"/>
          </a:p>
          <a:p>
            <a:r>
              <a:rPr lang="en-US" dirty="0" smtClean="0"/>
              <a:t>1 </a:t>
            </a:r>
            <a:r>
              <a:rPr lang="en-US" dirty="0"/>
              <a:t>Corinthians 1:4-9</a:t>
            </a:r>
            <a:r>
              <a:rPr lang="en-US" dirty="0" smtClean="0"/>
              <a:t>,</a:t>
            </a:r>
          </a:p>
          <a:p>
            <a:r>
              <a:rPr lang="en-US" dirty="0" smtClean="0"/>
              <a:t> </a:t>
            </a:r>
            <a:r>
              <a:rPr lang="en-US" dirty="0"/>
              <a:t>Philippians 1:3-11</a:t>
            </a:r>
            <a:r>
              <a:rPr lang="en-US" dirty="0" smtClean="0"/>
              <a:t>,</a:t>
            </a:r>
          </a:p>
          <a:p>
            <a:r>
              <a:rPr lang="en-US" dirty="0" smtClean="0"/>
              <a:t> </a:t>
            </a:r>
            <a:r>
              <a:rPr lang="en-US" dirty="0"/>
              <a:t>Colossians 1:3-8, and </a:t>
            </a:r>
            <a:endParaRPr lang="en-US" dirty="0" smtClean="0"/>
          </a:p>
          <a:p>
            <a:r>
              <a:rPr lang="en-US" dirty="0" smtClean="0"/>
              <a:t>1 </a:t>
            </a:r>
            <a:r>
              <a:rPr lang="en-US" dirty="0"/>
              <a:t>Thessalonians 1:2-10 are each examples of Paul giving thanks and praising the churches in his opening words. But he did not do this with the Galatians and the directness of his approach indicates the severity of their problem</a:t>
            </a:r>
          </a:p>
        </p:txBody>
      </p:sp>
    </p:spTree>
    <p:extLst>
      <p:ext uri="{BB962C8B-B14F-4D97-AF65-F5344CB8AC3E}">
        <p14:creationId xmlns:p14="http://schemas.microsoft.com/office/powerpoint/2010/main" val="1201645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11399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 1:6-10</a:t>
            </a:r>
            <a:endParaRPr lang="en-US" dirty="0"/>
          </a:p>
        </p:txBody>
      </p:sp>
      <p:sp>
        <p:nvSpPr>
          <p:cNvPr id="3" name="Content Placeholder 2"/>
          <p:cNvSpPr>
            <a:spLocks noGrp="1"/>
          </p:cNvSpPr>
          <p:nvPr>
            <p:ph idx="1"/>
          </p:nvPr>
        </p:nvSpPr>
        <p:spPr/>
        <p:txBody>
          <a:bodyPr>
            <a:normAutofit fontScale="92500" lnSpcReduction="10000"/>
          </a:bodyPr>
          <a:lstStyle/>
          <a:p>
            <a:r>
              <a:rPr lang="en-US" baseline="30000" dirty="0"/>
              <a:t>6 </a:t>
            </a:r>
            <a:r>
              <a:rPr lang="en-US" dirty="0"/>
              <a:t>I marvel that ye are so soon removed from him that called you into the grace of Christ </a:t>
            </a:r>
            <a:r>
              <a:rPr lang="en-US" sz="3500" b="1" u="sng" dirty="0">
                <a:solidFill>
                  <a:srgbClr val="7030A0"/>
                </a:solidFill>
              </a:rPr>
              <a:t>unto another gospel</a:t>
            </a:r>
            <a:r>
              <a:rPr lang="en-US" dirty="0"/>
              <a:t>:</a:t>
            </a:r>
          </a:p>
          <a:p>
            <a:r>
              <a:rPr lang="en-US" baseline="30000" dirty="0"/>
              <a:t>7 </a:t>
            </a:r>
            <a:r>
              <a:rPr lang="en-US" dirty="0"/>
              <a:t>Which is not another; but there be some that trouble you, and would </a:t>
            </a:r>
            <a:r>
              <a:rPr lang="en-US" sz="3000" b="1" u="sng" dirty="0">
                <a:solidFill>
                  <a:srgbClr val="7030A0"/>
                </a:solidFill>
              </a:rPr>
              <a:t>pervert the gospel of Christ</a:t>
            </a:r>
            <a:r>
              <a:rPr lang="en-US" sz="3000" b="1" dirty="0">
                <a:solidFill>
                  <a:srgbClr val="7030A0"/>
                </a:solidFill>
              </a:rPr>
              <a:t>.</a:t>
            </a:r>
          </a:p>
          <a:p>
            <a:r>
              <a:rPr lang="en-US" baseline="30000" dirty="0"/>
              <a:t>8 </a:t>
            </a:r>
            <a:r>
              <a:rPr lang="en-US" dirty="0"/>
              <a:t>But though </a:t>
            </a:r>
            <a:r>
              <a:rPr lang="en-US" sz="3900" b="1" i="1" u="sng" dirty="0">
                <a:solidFill>
                  <a:srgbClr val="7030A0"/>
                </a:solidFill>
              </a:rPr>
              <a:t>we</a:t>
            </a:r>
            <a:r>
              <a:rPr lang="en-US" dirty="0"/>
              <a:t>, or </a:t>
            </a:r>
            <a:r>
              <a:rPr lang="en-US" sz="3500" b="1" u="sng" dirty="0">
                <a:solidFill>
                  <a:srgbClr val="7030A0"/>
                </a:solidFill>
              </a:rPr>
              <a:t>an angel </a:t>
            </a:r>
            <a:r>
              <a:rPr lang="en-US" dirty="0"/>
              <a:t>from heaven, </a:t>
            </a:r>
            <a:r>
              <a:rPr lang="en-US" sz="3000" b="1" u="sng" dirty="0">
                <a:solidFill>
                  <a:srgbClr val="7030A0"/>
                </a:solidFill>
              </a:rPr>
              <a:t>preach any other gospel </a:t>
            </a:r>
            <a:r>
              <a:rPr lang="en-US" dirty="0"/>
              <a:t>unto you than that which we have preached unto you, let him be accursed.</a:t>
            </a:r>
          </a:p>
          <a:p>
            <a:r>
              <a:rPr lang="en-US" baseline="30000" dirty="0"/>
              <a:t>9 </a:t>
            </a:r>
            <a:r>
              <a:rPr lang="en-US" dirty="0"/>
              <a:t>As we said before, so say I now again, if </a:t>
            </a:r>
            <a:r>
              <a:rPr lang="en-US" sz="3900" b="1" u="sng" dirty="0">
                <a:solidFill>
                  <a:srgbClr val="FF0000"/>
                </a:solidFill>
              </a:rPr>
              <a:t>any man </a:t>
            </a:r>
            <a:r>
              <a:rPr lang="en-US" sz="3000" b="1" u="sng" dirty="0">
                <a:solidFill>
                  <a:srgbClr val="7030A0"/>
                </a:solidFill>
              </a:rPr>
              <a:t>preach any other gospel </a:t>
            </a:r>
            <a:r>
              <a:rPr lang="en-US" dirty="0"/>
              <a:t>unto you than that ye have received, let him be accursed.</a:t>
            </a:r>
          </a:p>
          <a:p>
            <a:r>
              <a:rPr lang="en-US" baseline="30000" dirty="0"/>
              <a:t>10 </a:t>
            </a:r>
            <a:r>
              <a:rPr lang="en-US" dirty="0"/>
              <a:t>For do I now persuade men, or God? or do I seek to please men? for if I yet pleased men, I should not be the servant of Christ.</a:t>
            </a:r>
          </a:p>
          <a:p>
            <a:endParaRPr lang="en-US" dirty="0"/>
          </a:p>
        </p:txBody>
      </p:sp>
    </p:spTree>
    <p:extLst>
      <p:ext uri="{BB962C8B-B14F-4D97-AF65-F5344CB8AC3E}">
        <p14:creationId xmlns:p14="http://schemas.microsoft.com/office/powerpoint/2010/main" val="3577935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8600"/>
            <a:ext cx="10515600" cy="6515100"/>
          </a:xfrm>
        </p:spPr>
        <p:txBody>
          <a:bodyPr/>
          <a:lstStyle/>
          <a:p>
            <a:r>
              <a:rPr lang="en-US" b="1" dirty="0" smtClean="0">
                <a:solidFill>
                  <a:srgbClr val="FF0000"/>
                </a:solidFill>
              </a:rPr>
              <a:t>To Change,</a:t>
            </a:r>
          </a:p>
          <a:p>
            <a:r>
              <a:rPr lang="en-US" b="1" dirty="0">
                <a:solidFill>
                  <a:srgbClr val="FF0000"/>
                </a:solidFill>
              </a:rPr>
              <a:t> </a:t>
            </a:r>
            <a:r>
              <a:rPr lang="en-US" b="1" dirty="0" smtClean="0">
                <a:solidFill>
                  <a:srgbClr val="FF0000"/>
                </a:solidFill>
              </a:rPr>
              <a:t>   Add to,</a:t>
            </a:r>
          </a:p>
          <a:p>
            <a:r>
              <a:rPr lang="en-US" b="1" dirty="0">
                <a:solidFill>
                  <a:srgbClr val="FF0000"/>
                </a:solidFill>
              </a:rPr>
              <a:t> </a:t>
            </a:r>
            <a:r>
              <a:rPr lang="en-US" b="1" dirty="0" smtClean="0">
                <a:solidFill>
                  <a:srgbClr val="FF0000"/>
                </a:solidFill>
              </a:rPr>
              <a:t>      </a:t>
            </a:r>
            <a:r>
              <a:rPr lang="en-US" b="1" dirty="0" err="1" smtClean="0">
                <a:solidFill>
                  <a:srgbClr val="FF0000"/>
                </a:solidFill>
              </a:rPr>
              <a:t>Substract</a:t>
            </a:r>
            <a:r>
              <a:rPr lang="en-US" b="1" dirty="0" smtClean="0">
                <a:solidFill>
                  <a:srgbClr val="FF0000"/>
                </a:solidFill>
              </a:rPr>
              <a:t> From it, </a:t>
            </a:r>
          </a:p>
          <a:p>
            <a:r>
              <a:rPr lang="en-US" b="1" dirty="0">
                <a:solidFill>
                  <a:srgbClr val="FF0000"/>
                </a:solidFill>
              </a:rPr>
              <a:t> </a:t>
            </a:r>
            <a:r>
              <a:rPr lang="en-US" b="1" dirty="0" smtClean="0">
                <a:solidFill>
                  <a:srgbClr val="FF0000"/>
                </a:solidFill>
              </a:rPr>
              <a:t>        Twist, </a:t>
            </a:r>
          </a:p>
          <a:p>
            <a:r>
              <a:rPr lang="en-US" b="1" dirty="0">
                <a:solidFill>
                  <a:srgbClr val="FF0000"/>
                </a:solidFill>
              </a:rPr>
              <a:t> </a:t>
            </a:r>
            <a:r>
              <a:rPr lang="en-US" b="1" dirty="0" smtClean="0">
                <a:solidFill>
                  <a:srgbClr val="FF0000"/>
                </a:solidFill>
              </a:rPr>
              <a:t>            Pervert</a:t>
            </a:r>
          </a:p>
          <a:p>
            <a:r>
              <a:rPr lang="en-US" sz="8000" b="1" dirty="0" smtClean="0">
                <a:solidFill>
                  <a:srgbClr val="7030A0"/>
                </a:solidFill>
              </a:rPr>
              <a:t>The Gospel of Christ….</a:t>
            </a:r>
          </a:p>
          <a:p>
            <a:r>
              <a:rPr lang="en-US" dirty="0"/>
              <a:t> </a:t>
            </a:r>
            <a:r>
              <a:rPr lang="en-US" dirty="0" smtClean="0"/>
              <a:t>                  </a:t>
            </a:r>
            <a:r>
              <a:rPr lang="en-US" sz="4000" u="sng" dirty="0" smtClean="0">
                <a:solidFill>
                  <a:srgbClr val="00B050"/>
                </a:solidFill>
              </a:rPr>
              <a:t>comes under! God’s condemnation</a:t>
            </a:r>
            <a:endParaRPr lang="en-US" sz="4000" u="sng" dirty="0">
              <a:solidFill>
                <a:srgbClr val="00B050"/>
              </a:solidFill>
            </a:endParaRPr>
          </a:p>
        </p:txBody>
      </p:sp>
    </p:spTree>
    <p:extLst>
      <p:ext uri="{BB962C8B-B14F-4D97-AF65-F5344CB8AC3E}">
        <p14:creationId xmlns:p14="http://schemas.microsoft.com/office/powerpoint/2010/main" val="2796197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i="1" u="sng" dirty="0" smtClean="0">
                <a:solidFill>
                  <a:srgbClr val="00B050"/>
                </a:solidFill>
              </a:rPr>
              <a:t>The Danger of Twisting the Gospel of Christ</a:t>
            </a:r>
            <a:endParaRPr lang="en-US" b="1" i="1" u="sng" dirty="0">
              <a:solidFill>
                <a:srgbClr val="00B050"/>
              </a:solidFill>
            </a:endParaRPr>
          </a:p>
        </p:txBody>
      </p:sp>
      <p:sp>
        <p:nvSpPr>
          <p:cNvPr id="3" name="Content Placeholder 2"/>
          <p:cNvSpPr>
            <a:spLocks noGrp="1"/>
          </p:cNvSpPr>
          <p:nvPr>
            <p:ph idx="1"/>
          </p:nvPr>
        </p:nvSpPr>
        <p:spPr/>
        <p:txBody>
          <a:bodyPr>
            <a:noAutofit/>
          </a:bodyPr>
          <a:lstStyle/>
          <a:p>
            <a:r>
              <a:rPr lang="en-US" sz="3600" b="1" dirty="0" smtClean="0">
                <a:solidFill>
                  <a:srgbClr val="002060"/>
                </a:solidFill>
              </a:rPr>
              <a:t>Paul </a:t>
            </a:r>
            <a:r>
              <a:rPr lang="en-US" sz="3600" b="1" dirty="0">
                <a:solidFill>
                  <a:srgbClr val="002060"/>
                </a:solidFill>
              </a:rPr>
              <a:t>expresses his amazement that they are so </a:t>
            </a:r>
            <a:r>
              <a:rPr lang="en-US" sz="3600" b="1" dirty="0" smtClean="0">
                <a:solidFill>
                  <a:srgbClr val="002060"/>
                </a:solidFill>
              </a:rPr>
              <a:t>soon turning </a:t>
            </a:r>
            <a:r>
              <a:rPr lang="en-US" sz="3600" b="1" dirty="0">
                <a:solidFill>
                  <a:srgbClr val="002060"/>
                </a:solidFill>
              </a:rPr>
              <a:t>to a different gospel being offered by </a:t>
            </a:r>
            <a:r>
              <a:rPr lang="en-US" sz="3600" b="1" dirty="0" smtClean="0">
                <a:solidFill>
                  <a:srgbClr val="002060"/>
                </a:solidFill>
              </a:rPr>
              <a:t>those </a:t>
            </a:r>
            <a:r>
              <a:rPr lang="en-US" sz="3600" b="1" dirty="0" smtClean="0">
                <a:solidFill>
                  <a:srgbClr val="002060"/>
                </a:solidFill>
              </a:rPr>
              <a:t> </a:t>
            </a:r>
            <a:r>
              <a:rPr lang="en-US" sz="3600" b="1" dirty="0" smtClean="0">
                <a:solidFill>
                  <a:srgbClr val="002060"/>
                </a:solidFill>
              </a:rPr>
              <a:t>who </a:t>
            </a:r>
            <a:r>
              <a:rPr lang="en-US" sz="3600" b="1" dirty="0">
                <a:solidFill>
                  <a:srgbClr val="002060"/>
                </a:solidFill>
              </a:rPr>
              <a:t>wish to pervert the gospel of Christ </a:t>
            </a:r>
            <a:endParaRPr lang="en-US" sz="3600" b="1" dirty="0" smtClean="0">
              <a:solidFill>
                <a:srgbClr val="002060"/>
              </a:solidFill>
            </a:endParaRPr>
          </a:p>
          <a:p>
            <a:r>
              <a:rPr lang="en-US" sz="3600" b="1" dirty="0">
                <a:solidFill>
                  <a:srgbClr val="002060"/>
                </a:solidFill>
              </a:rPr>
              <a:t> </a:t>
            </a:r>
            <a:r>
              <a:rPr lang="en-US" sz="3600" b="1" dirty="0" smtClean="0">
                <a:solidFill>
                  <a:srgbClr val="002060"/>
                </a:solidFill>
              </a:rPr>
              <a:t>       </a:t>
            </a:r>
            <a:r>
              <a:rPr lang="en-US" sz="3600" b="1" dirty="0" smtClean="0">
                <a:solidFill>
                  <a:srgbClr val="002060"/>
                </a:solidFill>
              </a:rPr>
              <a:t>(1:6-7</a:t>
            </a:r>
            <a:r>
              <a:rPr lang="en-US" sz="3600" b="1" dirty="0">
                <a:solidFill>
                  <a:srgbClr val="002060"/>
                </a:solidFill>
              </a:rPr>
              <a:t>). </a:t>
            </a:r>
          </a:p>
        </p:txBody>
      </p:sp>
    </p:spTree>
    <p:extLst>
      <p:ext uri="{BB962C8B-B14F-4D97-AF65-F5344CB8AC3E}">
        <p14:creationId xmlns:p14="http://schemas.microsoft.com/office/powerpoint/2010/main" val="2967113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FF0000"/>
                </a:solidFill>
              </a:rPr>
              <a:t>That is why</a:t>
            </a:r>
            <a:endParaRPr lang="en-US" sz="6000" b="1" dirty="0">
              <a:solidFill>
                <a:srgbClr val="FF0000"/>
              </a:solidFill>
            </a:endParaRPr>
          </a:p>
        </p:txBody>
      </p:sp>
      <p:sp>
        <p:nvSpPr>
          <p:cNvPr id="3" name="Content Placeholder 2"/>
          <p:cNvSpPr>
            <a:spLocks noGrp="1"/>
          </p:cNvSpPr>
          <p:nvPr>
            <p:ph idx="1"/>
          </p:nvPr>
        </p:nvSpPr>
        <p:spPr/>
        <p:txBody>
          <a:bodyPr>
            <a:normAutofit/>
          </a:bodyPr>
          <a:lstStyle/>
          <a:p>
            <a:r>
              <a:rPr lang="en-US" sz="4000" b="1" dirty="0" smtClean="0">
                <a:solidFill>
                  <a:srgbClr val="002060"/>
                </a:solidFill>
              </a:rPr>
              <a:t>We must be so careful just to Preach</a:t>
            </a:r>
          </a:p>
          <a:p>
            <a:r>
              <a:rPr lang="en-US" sz="4000" b="1" dirty="0" smtClean="0">
                <a:solidFill>
                  <a:srgbClr val="002060"/>
                </a:solidFill>
              </a:rPr>
              <a:t>The Gospel of Christ as it has been</a:t>
            </a:r>
          </a:p>
          <a:p>
            <a:r>
              <a:rPr lang="en-US" sz="4000" b="1" dirty="0" smtClean="0">
                <a:solidFill>
                  <a:srgbClr val="002060"/>
                </a:solidFill>
              </a:rPr>
              <a:t>Delivered.</a:t>
            </a:r>
          </a:p>
          <a:p>
            <a:endParaRPr lang="en-US" sz="4000" b="1" dirty="0">
              <a:solidFill>
                <a:srgbClr val="002060"/>
              </a:solidFill>
            </a:endParaRPr>
          </a:p>
          <a:p>
            <a:r>
              <a:rPr lang="en-US" sz="4000" b="1" dirty="0" smtClean="0">
                <a:solidFill>
                  <a:srgbClr val="002060"/>
                </a:solidFill>
              </a:rPr>
              <a:t>   Jude 3</a:t>
            </a:r>
          </a:p>
          <a:p>
            <a:r>
              <a:rPr lang="en-US" sz="4000" b="1" dirty="0">
                <a:solidFill>
                  <a:srgbClr val="002060"/>
                </a:solidFill>
              </a:rPr>
              <a:t> </a:t>
            </a:r>
            <a:r>
              <a:rPr lang="en-US" sz="4000" b="1" dirty="0" smtClean="0">
                <a:solidFill>
                  <a:srgbClr val="002060"/>
                </a:solidFill>
              </a:rPr>
              <a:t>  I Pet. 4:11</a:t>
            </a:r>
            <a:endParaRPr lang="en-US" sz="4000" b="1" dirty="0">
              <a:solidFill>
                <a:srgbClr val="002060"/>
              </a:solidFill>
            </a:endParaRPr>
          </a:p>
        </p:txBody>
      </p:sp>
    </p:spTree>
    <p:extLst>
      <p:ext uri="{BB962C8B-B14F-4D97-AF65-F5344CB8AC3E}">
        <p14:creationId xmlns:p14="http://schemas.microsoft.com/office/powerpoint/2010/main" val="349717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50" y="0"/>
            <a:ext cx="11477625" cy="6470650"/>
          </a:xfrm>
        </p:spPr>
        <p:txBody>
          <a:bodyPr>
            <a:normAutofit fontScale="85000" lnSpcReduction="20000"/>
          </a:bodyPr>
          <a:lstStyle/>
          <a:p>
            <a:r>
              <a:rPr lang="en-US" sz="6000" b="1" dirty="0" smtClean="0"/>
              <a:t>Paul</a:t>
            </a:r>
          </a:p>
          <a:p>
            <a:endParaRPr lang="en-US" sz="6000" b="1" dirty="0"/>
          </a:p>
          <a:p>
            <a:r>
              <a:rPr lang="en-US" sz="6000" b="1" dirty="0" smtClean="0"/>
              <a:t>An Angel From Heaven</a:t>
            </a:r>
          </a:p>
          <a:p>
            <a:endParaRPr lang="en-US" sz="6000" b="1" dirty="0"/>
          </a:p>
          <a:p>
            <a:r>
              <a:rPr lang="en-US" sz="6000" b="1" dirty="0" smtClean="0"/>
              <a:t>Any Man    ---</a:t>
            </a:r>
          </a:p>
          <a:p>
            <a:endParaRPr lang="en-US" sz="6000" b="1" dirty="0"/>
          </a:p>
          <a:p>
            <a:r>
              <a:rPr lang="en-US" sz="6000" b="1" dirty="0" smtClean="0"/>
              <a:t>Condemned if we dare preach</a:t>
            </a:r>
          </a:p>
          <a:p>
            <a:r>
              <a:rPr lang="en-US" sz="6000" b="1" dirty="0" smtClean="0"/>
              <a:t>Any thing but the Gospel of Christ</a:t>
            </a:r>
          </a:p>
          <a:p>
            <a:r>
              <a:rPr lang="en-US" sz="6000" b="1" dirty="0" smtClean="0"/>
              <a:t>As it has been delivered from God!!</a:t>
            </a:r>
            <a:endParaRPr lang="en-US" sz="6000" b="1" dirty="0"/>
          </a:p>
        </p:txBody>
      </p:sp>
    </p:spTree>
    <p:extLst>
      <p:ext uri="{BB962C8B-B14F-4D97-AF65-F5344CB8AC3E}">
        <p14:creationId xmlns:p14="http://schemas.microsoft.com/office/powerpoint/2010/main" val="2488116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u="sng" dirty="0" smtClean="0">
                <a:solidFill>
                  <a:srgbClr val="00B050"/>
                </a:solidFill>
              </a:rPr>
              <a:t>Seriousness of preaching Just God’s Truth!</a:t>
            </a:r>
            <a:endParaRPr lang="en-US" sz="4800" b="1" u="sng" dirty="0">
              <a:solidFill>
                <a:srgbClr val="00B050"/>
              </a:solidFill>
            </a:endParaRPr>
          </a:p>
        </p:txBody>
      </p:sp>
      <p:sp>
        <p:nvSpPr>
          <p:cNvPr id="3" name="Content Placeholder 2"/>
          <p:cNvSpPr>
            <a:spLocks noGrp="1"/>
          </p:cNvSpPr>
          <p:nvPr>
            <p:ph idx="1"/>
          </p:nvPr>
        </p:nvSpPr>
        <p:spPr/>
        <p:txBody>
          <a:bodyPr>
            <a:normAutofit/>
          </a:bodyPr>
          <a:lstStyle/>
          <a:p>
            <a:r>
              <a:rPr lang="en-US" sz="6600" b="1" dirty="0" smtClean="0">
                <a:solidFill>
                  <a:srgbClr val="0070C0"/>
                </a:solidFill>
              </a:rPr>
              <a:t>2 Tim. 4:2</a:t>
            </a:r>
          </a:p>
          <a:p>
            <a:r>
              <a:rPr lang="en-US" sz="6600" b="1" dirty="0" smtClean="0">
                <a:solidFill>
                  <a:srgbClr val="0070C0"/>
                </a:solidFill>
              </a:rPr>
              <a:t>I Pet. 4:11</a:t>
            </a:r>
          </a:p>
          <a:p>
            <a:r>
              <a:rPr lang="en-US" sz="6600" b="1" dirty="0" smtClean="0">
                <a:solidFill>
                  <a:srgbClr val="0070C0"/>
                </a:solidFill>
              </a:rPr>
              <a:t>John 12:48</a:t>
            </a:r>
          </a:p>
          <a:p>
            <a:r>
              <a:rPr lang="en-US" sz="6600" b="1" dirty="0" smtClean="0">
                <a:solidFill>
                  <a:srgbClr val="0070C0"/>
                </a:solidFill>
              </a:rPr>
              <a:t>Rev. 22:18,19  </a:t>
            </a:r>
            <a:endParaRPr lang="en-US" sz="6600" b="1" dirty="0">
              <a:solidFill>
                <a:srgbClr val="0070C0"/>
              </a:solidFill>
            </a:endParaRPr>
          </a:p>
        </p:txBody>
      </p:sp>
    </p:spTree>
    <p:extLst>
      <p:ext uri="{BB962C8B-B14F-4D97-AF65-F5344CB8AC3E}">
        <p14:creationId xmlns:p14="http://schemas.microsoft.com/office/powerpoint/2010/main" val="2831075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FF0000"/>
                </a:solidFill>
              </a:rPr>
              <a:t>Example:  Gal.1:23</a:t>
            </a:r>
            <a:endParaRPr lang="en-US" sz="6600"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6600" b="1" baseline="30000" dirty="0" smtClean="0">
                <a:solidFill>
                  <a:srgbClr val="0070C0"/>
                </a:solidFill>
              </a:rPr>
              <a:t>23</a:t>
            </a:r>
            <a:r>
              <a:rPr lang="en-US" sz="6600" b="1" baseline="30000" dirty="0">
                <a:solidFill>
                  <a:srgbClr val="0070C0"/>
                </a:solidFill>
              </a:rPr>
              <a:t> </a:t>
            </a:r>
            <a:r>
              <a:rPr lang="en-US" sz="6600" b="1" dirty="0">
                <a:solidFill>
                  <a:srgbClr val="0070C0"/>
                </a:solidFill>
              </a:rPr>
              <a:t>But they had heard only, That he which persecuted us in times past now </a:t>
            </a:r>
            <a:r>
              <a:rPr lang="en-US" sz="6600" b="1" dirty="0" err="1">
                <a:solidFill>
                  <a:srgbClr val="0070C0"/>
                </a:solidFill>
              </a:rPr>
              <a:t>preacheth</a:t>
            </a:r>
            <a:r>
              <a:rPr lang="en-US" sz="6600" b="1" dirty="0">
                <a:solidFill>
                  <a:srgbClr val="0070C0"/>
                </a:solidFill>
              </a:rPr>
              <a:t> the faith which once he destroyed.</a:t>
            </a:r>
          </a:p>
          <a:p>
            <a:endParaRPr lang="en-US" dirty="0"/>
          </a:p>
        </p:txBody>
      </p:sp>
    </p:spTree>
    <p:extLst>
      <p:ext uri="{BB962C8B-B14F-4D97-AF65-F5344CB8AC3E}">
        <p14:creationId xmlns:p14="http://schemas.microsoft.com/office/powerpoint/2010/main" val="442879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TotalTime>
  <Words>396</Words>
  <Application>Microsoft Office PowerPoint</Application>
  <PresentationFormat>Widescreen</PresentationFormat>
  <Paragraphs>86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Missing in the introduction to the Galatians: Expressions of thanks or praise!</vt:lpstr>
      <vt:lpstr>Gal. 1:6-10</vt:lpstr>
      <vt:lpstr>PowerPoint Presentation</vt:lpstr>
      <vt:lpstr>The Danger of Twisting the Gospel of Christ</vt:lpstr>
      <vt:lpstr>That is why</vt:lpstr>
      <vt:lpstr>PowerPoint Presentation</vt:lpstr>
      <vt:lpstr>Seriousness of preaching Just God’s Truth!</vt:lpstr>
      <vt:lpstr>Example:  Gal.1:23</vt:lpstr>
      <vt:lpstr>“People can and will change to the truth who love it”</vt:lpstr>
      <vt:lpstr>Paul and Many others did  change!!</vt:lpstr>
      <vt:lpstr>Saved by Faith,  or Saved by ‘Faith Only”</vt:lpstr>
      <vt:lpstr>Saved by Grace or Saved by “Grace Alone” </vt:lpstr>
      <vt:lpstr>Saved by Baptism or Saved by  “Baptism  Only”</vt:lpstr>
      <vt:lpstr>Saved by works or saved by ‘works alone”</vt:lpstr>
      <vt:lpstr>The Truth  of the Gospel of Christ:</vt:lpstr>
      <vt:lpstr>Be faithful to the end…</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Galatian Sermon  for April    10, 2016</dc:title>
  <dc:creator>mac</dc:creator>
  <cp:lastModifiedBy>mac</cp:lastModifiedBy>
  <cp:revision>31</cp:revision>
  <cp:lastPrinted>2016-04-10T00:05:32Z</cp:lastPrinted>
  <dcterms:created xsi:type="dcterms:W3CDTF">2016-04-04T09:21:36Z</dcterms:created>
  <dcterms:modified xsi:type="dcterms:W3CDTF">2016-04-10T01:37:07Z</dcterms:modified>
</cp:coreProperties>
</file>