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7" r:id="rId2"/>
    <p:sldId id="276" r:id="rId3"/>
    <p:sldId id="278" r:id="rId4"/>
    <p:sldId id="283" r:id="rId5"/>
    <p:sldId id="257" r:id="rId6"/>
    <p:sldId id="258" r:id="rId7"/>
    <p:sldId id="259" r:id="rId8"/>
    <p:sldId id="279" r:id="rId9"/>
    <p:sldId id="260" r:id="rId10"/>
    <p:sldId id="261" r:id="rId11"/>
    <p:sldId id="285" r:id="rId12"/>
    <p:sldId id="262" r:id="rId13"/>
    <p:sldId id="263" r:id="rId14"/>
    <p:sldId id="282" r:id="rId15"/>
    <p:sldId id="264" r:id="rId16"/>
    <p:sldId id="265" r:id="rId17"/>
    <p:sldId id="266" r:id="rId18"/>
    <p:sldId id="267" r:id="rId19"/>
    <p:sldId id="269" r:id="rId20"/>
    <p:sldId id="270" r:id="rId21"/>
    <p:sldId id="286" r:id="rId22"/>
    <p:sldId id="273" r:id="rId23"/>
    <p:sldId id="280" r:id="rId24"/>
    <p:sldId id="281" r:id="rId25"/>
    <p:sldId id="284" r:id="rId26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8844E-2F5B-4C8E-BE8F-DAA91D48FFEE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236-4C20-4146-90AD-9BC82D7FA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87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772F7-7E2A-455E-AD0E-F8DD2751779D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44780"/>
            <a:ext cx="5661660" cy="35548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36F27-C273-4629-9538-FA801792E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97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36F27-C273-4629-9538-FA801792E06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8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7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0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4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2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5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0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B1E58-FADB-4777-8E8C-75E714280215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83E99-1252-48AE-8328-821F3948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4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The Scriptures Teach us: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How is Man Saved?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97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Eph. 2:8-10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baseline="30000" dirty="0" smtClean="0"/>
              <a:t>8 </a:t>
            </a:r>
            <a:r>
              <a:rPr lang="en-US" sz="4400" b="1" dirty="0" smtClean="0"/>
              <a:t>For by grace are ye saved through faith; and that </a:t>
            </a:r>
            <a:r>
              <a:rPr lang="en-US" sz="4400" b="1" u="sng" dirty="0" smtClean="0">
                <a:solidFill>
                  <a:schemeClr val="accent6">
                    <a:lumMod val="75000"/>
                  </a:schemeClr>
                </a:solidFill>
              </a:rPr>
              <a:t>not of yourselves</a:t>
            </a:r>
            <a:r>
              <a:rPr lang="en-US" sz="4400" b="1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sz="4400" b="1" i="1" dirty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</a:rPr>
              <a:t>   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   it is the gift of God:</a:t>
            </a:r>
          </a:p>
          <a:p>
            <a:r>
              <a:rPr lang="en-US" sz="4400" b="1" baseline="30000" dirty="0" smtClean="0"/>
              <a:t>9      </a:t>
            </a:r>
            <a:r>
              <a:rPr lang="en-US" sz="4400" b="1" u="sng" dirty="0" smtClean="0">
                <a:solidFill>
                  <a:srgbClr val="7030A0"/>
                </a:solidFill>
              </a:rPr>
              <a:t>Not of works, (boastful works) lest any man should boast.  (Lk. 18:1-12)</a:t>
            </a:r>
          </a:p>
          <a:p>
            <a:r>
              <a:rPr lang="en-US" sz="4400" b="1" baseline="30000" dirty="0" smtClean="0"/>
              <a:t>10 </a:t>
            </a:r>
            <a:r>
              <a:rPr lang="en-US" sz="4400" b="1" dirty="0" smtClean="0"/>
              <a:t>For we are his workmanship, created in Christ Jesus unto good works, which God hath before ordained that we should walk in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5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</a:rPr>
              <a:t>God’s Grace is</a:t>
            </a:r>
          </a:p>
          <a:p>
            <a:r>
              <a:rPr lang="en-US" sz="8000" b="1" dirty="0">
                <a:solidFill>
                  <a:srgbClr val="C00000"/>
                </a:solidFill>
              </a:rPr>
              <a:t> </a:t>
            </a:r>
            <a:r>
              <a:rPr lang="en-US" sz="8000" b="1" dirty="0" smtClean="0">
                <a:solidFill>
                  <a:srgbClr val="C00000"/>
                </a:solidFill>
              </a:rPr>
              <a:t>    Conditional!</a:t>
            </a:r>
            <a:endParaRPr lang="en-US" sz="8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2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086"/>
            <a:ext cx="10515600" cy="6089877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  </a:t>
            </a:r>
            <a:r>
              <a:rPr lang="en-US" b="1" u="sng" dirty="0" smtClean="0">
                <a:solidFill>
                  <a:srgbClr val="FF0000"/>
                </a:solidFill>
              </a:rPr>
              <a:t>In </a:t>
            </a:r>
            <a:r>
              <a:rPr lang="en-US" b="1" u="sng" dirty="0" smtClean="0">
                <a:solidFill>
                  <a:srgbClr val="FF0000"/>
                </a:solidFill>
              </a:rPr>
              <a:t>Numbers </a:t>
            </a:r>
            <a:r>
              <a:rPr lang="en-US" b="1" u="sng" dirty="0" smtClean="0">
                <a:solidFill>
                  <a:srgbClr val="FF0000"/>
                </a:solidFill>
              </a:rPr>
              <a:t>21:5 </a:t>
            </a:r>
            <a:r>
              <a:rPr lang="en-US" dirty="0" smtClean="0"/>
              <a:t>, </a:t>
            </a:r>
            <a:r>
              <a:rPr lang="en-US" dirty="0" smtClean="0"/>
              <a:t>the children of Israel, while wandering in the</a:t>
            </a:r>
          </a:p>
          <a:p>
            <a:r>
              <a:rPr lang="en-US" dirty="0" smtClean="0"/>
              <a:t>Wilderness, came to the land of Edom where they grumbled and spoke against God. </a:t>
            </a:r>
            <a:r>
              <a:rPr lang="en-US" dirty="0" smtClean="0"/>
              <a:t> “And the people </a:t>
            </a:r>
            <a:r>
              <a:rPr lang="en-US" dirty="0" err="1" smtClean="0"/>
              <a:t>spake</a:t>
            </a:r>
            <a:r>
              <a:rPr lang="en-US" dirty="0" smtClean="0"/>
              <a:t>  against  God ,and  against Moses, Wherefore have ye brought us up out of Egypt to die in the wilderness? For there is no bread, neither is there any water; and our soul  </a:t>
            </a:r>
            <a:r>
              <a:rPr lang="en-US" dirty="0" err="1" smtClean="0"/>
              <a:t>loatheth</a:t>
            </a:r>
            <a:r>
              <a:rPr lang="en-US" dirty="0" smtClean="0"/>
              <a:t> this light bread.     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   </a:t>
            </a:r>
          </a:p>
          <a:p>
            <a:r>
              <a:rPr lang="en-US" b="1" u="sng" dirty="0">
                <a:solidFill>
                  <a:srgbClr val="7030A0"/>
                </a:solidFill>
              </a:rPr>
              <a:t> </a:t>
            </a:r>
            <a:r>
              <a:rPr lang="en-US" b="1" u="sng" dirty="0" smtClean="0">
                <a:solidFill>
                  <a:srgbClr val="7030A0"/>
                </a:solidFill>
              </a:rPr>
              <a:t>   </a:t>
            </a:r>
            <a:r>
              <a:rPr lang="en-US" b="1" u="sng" dirty="0" smtClean="0">
                <a:solidFill>
                  <a:srgbClr val="7030A0"/>
                </a:solidFill>
              </a:rPr>
              <a:t>The </a:t>
            </a:r>
            <a:r>
              <a:rPr lang="en-US" b="1" u="sng" dirty="0" smtClean="0">
                <a:solidFill>
                  <a:srgbClr val="7030A0"/>
                </a:solidFill>
              </a:rPr>
              <a:t>Lord became very angry and ‘he sent fiery serpents among</a:t>
            </a:r>
          </a:p>
          <a:p>
            <a:r>
              <a:rPr lang="en-US" b="1" u="sng" dirty="0" smtClean="0">
                <a:solidFill>
                  <a:srgbClr val="7030A0"/>
                </a:solidFill>
              </a:rPr>
              <a:t>The people </a:t>
            </a:r>
            <a:r>
              <a:rPr lang="en-US" b="1" u="sng" dirty="0" smtClean="0">
                <a:solidFill>
                  <a:srgbClr val="7030A0"/>
                </a:solidFill>
              </a:rPr>
              <a:t>,and they bit the people;  and much people of Israel died.”</a:t>
            </a:r>
          </a:p>
          <a:p>
            <a:r>
              <a:rPr lang="en-US" dirty="0"/>
              <a:t> </a:t>
            </a:r>
            <a:r>
              <a:rPr lang="en-US" dirty="0" smtClean="0"/>
              <a:t>   v.7..”Therefore the people came to Moses and said, </a:t>
            </a:r>
            <a:r>
              <a:rPr lang="en-US" b="1" u="sng" dirty="0" smtClean="0">
                <a:solidFill>
                  <a:srgbClr val="FF0000"/>
                </a:solidFill>
              </a:rPr>
              <a:t>We have sinned</a:t>
            </a:r>
            <a:r>
              <a:rPr lang="en-US" dirty="0" smtClean="0"/>
              <a:t>,</a:t>
            </a:r>
          </a:p>
          <a:p>
            <a:r>
              <a:rPr lang="en-US" dirty="0" smtClean="0"/>
              <a:t>For we have spoken against the Lord, and against thee.  Pray unto the Lord, that he take away the serpents from us.  And </a:t>
            </a:r>
            <a:r>
              <a:rPr lang="en-US" u="sng" dirty="0" smtClean="0">
                <a:solidFill>
                  <a:srgbClr val="FF0000"/>
                </a:solidFill>
              </a:rPr>
              <a:t>Moses prayed for the people.”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99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857"/>
            <a:ext cx="10515600" cy="60681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Then </a:t>
            </a:r>
            <a:r>
              <a:rPr lang="en-US" sz="3600" dirty="0" smtClean="0"/>
              <a:t>the Lord said to Moses, </a:t>
            </a:r>
            <a:r>
              <a:rPr lang="en-US" sz="3600" u="sng" dirty="0" smtClean="0">
                <a:solidFill>
                  <a:srgbClr val="FF0000"/>
                </a:solidFill>
              </a:rPr>
              <a:t>“You make </a:t>
            </a:r>
            <a:r>
              <a:rPr lang="en-US" sz="3600" u="sng" dirty="0" smtClean="0">
                <a:solidFill>
                  <a:srgbClr val="FF0000"/>
                </a:solidFill>
              </a:rPr>
              <a:t>thee a </a:t>
            </a:r>
            <a:r>
              <a:rPr lang="en-US" sz="3600" u="sng" dirty="0" smtClean="0">
                <a:solidFill>
                  <a:srgbClr val="FF0000"/>
                </a:solidFill>
              </a:rPr>
              <a:t>fiery </a:t>
            </a:r>
            <a:r>
              <a:rPr lang="en-US" sz="3600" u="sng" dirty="0" smtClean="0">
                <a:solidFill>
                  <a:srgbClr val="FF0000"/>
                </a:solidFill>
              </a:rPr>
              <a:t>serpent</a:t>
            </a:r>
            <a:r>
              <a:rPr lang="en-US" sz="3600" dirty="0" smtClean="0"/>
              <a:t> </a:t>
            </a:r>
            <a:r>
              <a:rPr lang="en-US" sz="3600" dirty="0" smtClean="0"/>
              <a:t>and </a:t>
            </a:r>
            <a:r>
              <a:rPr lang="en-US" sz="3600" dirty="0" smtClean="0"/>
              <a:t>set it upon a pole: and it shall come to pass, that every one that is bitten, when he </a:t>
            </a:r>
            <a:r>
              <a:rPr lang="en-US" sz="3600" dirty="0" err="1" smtClean="0"/>
              <a:t>looketh</a:t>
            </a:r>
            <a:r>
              <a:rPr lang="en-US" sz="3600" dirty="0" smtClean="0"/>
              <a:t> upon it, shall live.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dirty="0" smtClean="0"/>
              <a:t>So </a:t>
            </a:r>
            <a:r>
              <a:rPr lang="en-US" sz="3600" dirty="0" smtClean="0"/>
              <a:t>Moses </a:t>
            </a:r>
            <a:r>
              <a:rPr lang="en-US" sz="3600" dirty="0" smtClean="0"/>
              <a:t>made a serpent of brass, and put it upon a pole, and it came to pass, that if a serpent had bitten any man, when he beheld the serpent of brass, he lived.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 smtClean="0"/>
              <a:t> All </a:t>
            </a:r>
            <a:r>
              <a:rPr lang="en-US" sz="3600" dirty="0" smtClean="0"/>
              <a:t>they had to do was to look </a:t>
            </a:r>
            <a:r>
              <a:rPr lang="en-US" sz="3600" dirty="0" smtClean="0"/>
              <a:t>by  faith </a:t>
            </a:r>
            <a:r>
              <a:rPr lang="en-US" sz="3600" dirty="0" smtClean="0"/>
              <a:t>on the serpent. They didn’t earn their healing,</a:t>
            </a:r>
            <a:r>
              <a:rPr lang="en-US" sz="3600" b="1" u="sng" dirty="0" smtClean="0">
                <a:solidFill>
                  <a:srgbClr val="7030A0"/>
                </a:solidFill>
              </a:rPr>
              <a:t> but they did have to comply with God’s conditions.  </a:t>
            </a:r>
            <a:r>
              <a:rPr lang="en-US" sz="3600" dirty="0" smtClean="0"/>
              <a:t>Obeying is not the same as earning.  Obedience is an act of faith and trust that God will keep his promises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86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God’s Grace is Conditional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94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    A Man born blind…never had seen in his life!</a:t>
            </a:r>
          </a:p>
          <a:p>
            <a:r>
              <a:rPr lang="en-US" sz="3200" dirty="0" smtClean="0"/>
              <a:t>John 9:1   And as Jesus passed by, he saw a man which was blind from his birth.  </a:t>
            </a:r>
            <a:r>
              <a:rPr lang="en-US" sz="3200" dirty="0" smtClean="0"/>
              <a:t>Jesus </a:t>
            </a:r>
            <a:r>
              <a:rPr lang="en-US" sz="3200" dirty="0" smtClean="0"/>
              <a:t>wanted to heal this man and show the power of God, </a:t>
            </a:r>
            <a:r>
              <a:rPr lang="en-US" sz="3200" dirty="0" smtClean="0"/>
              <a:t> v. 6  ..  He spat on the ground, and made clay of the spittle, and he anointed the eyes of the blind man with the clay.  And said unto him, </a:t>
            </a:r>
            <a:r>
              <a:rPr lang="en-US" sz="3200" b="1" u="sng" dirty="0" smtClean="0"/>
              <a:t>“Go</a:t>
            </a:r>
            <a:r>
              <a:rPr lang="en-US" sz="3200" b="1" u="sng" dirty="0" smtClean="0"/>
              <a:t>, wash, in the pool of Siloam </a:t>
            </a:r>
            <a:r>
              <a:rPr lang="en-US" sz="3200" dirty="0" smtClean="0"/>
              <a:t>(which translated means Sent).  </a:t>
            </a:r>
            <a:r>
              <a:rPr lang="en-US" sz="3200" dirty="0" smtClean="0"/>
              <a:t> </a:t>
            </a:r>
            <a:r>
              <a:rPr lang="en-US" sz="3200" dirty="0"/>
              <a:t>H</a:t>
            </a:r>
            <a:r>
              <a:rPr lang="en-US" sz="3200" dirty="0" smtClean="0"/>
              <a:t>e </a:t>
            </a:r>
            <a:r>
              <a:rPr lang="en-US" sz="3200" dirty="0" smtClean="0"/>
              <a:t>went away and he washed, and he came back seeing.  John 9:6-7. 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smtClean="0"/>
              <a:t>  Who </a:t>
            </a:r>
            <a:r>
              <a:rPr lang="en-US" sz="3200" dirty="0" smtClean="0"/>
              <a:t>would argue that washing in a pool is the same as </a:t>
            </a:r>
            <a:r>
              <a:rPr lang="en-US" sz="3600" b="1" dirty="0" smtClean="0">
                <a:solidFill>
                  <a:srgbClr val="FF0000"/>
                </a:solidFill>
              </a:rPr>
              <a:t>earning</a:t>
            </a:r>
            <a:r>
              <a:rPr lang="en-US" sz="3200" dirty="0" smtClean="0"/>
              <a:t> his eyesight?  </a:t>
            </a:r>
            <a:r>
              <a:rPr lang="en-US" sz="3200" dirty="0" smtClean="0">
                <a:solidFill>
                  <a:srgbClr val="0070C0"/>
                </a:solidFill>
              </a:rPr>
              <a:t>The man earned nothing, but he believed strongly enough to do what Jesus told him to do.  </a:t>
            </a:r>
            <a:r>
              <a:rPr lang="en-US" sz="3200" dirty="0" smtClean="0"/>
              <a:t>Faith is not merely accepting. It is trusting enough to do what the Lord asks us to do!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3154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Bible does not teach that baptism is how we </a:t>
            </a:r>
            <a:r>
              <a:rPr lang="en-US" b="1" u="sng" dirty="0" smtClean="0">
                <a:solidFill>
                  <a:srgbClr val="FF0000"/>
                </a:solidFill>
              </a:rPr>
              <a:t>earn</a:t>
            </a:r>
            <a:r>
              <a:rPr lang="en-US" b="1" dirty="0" smtClean="0">
                <a:solidFill>
                  <a:srgbClr val="0070C0"/>
                </a:solidFill>
              </a:rPr>
              <a:t> salvation. 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But the bible is clear, </a:t>
            </a:r>
            <a:r>
              <a:rPr lang="en-US" sz="3200" b="1" u="sng" dirty="0" smtClean="0"/>
              <a:t>that baptism is necessary to salvation—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just as the looking on the brass serpent was necessary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just as washing in the pool of Siloam was necessary</a:t>
            </a:r>
          </a:p>
          <a:p>
            <a:endParaRPr lang="en-US" sz="3200" b="1" dirty="0"/>
          </a:p>
          <a:p>
            <a:r>
              <a:rPr lang="en-US" sz="3200" b="1" dirty="0" smtClean="0"/>
              <a:t>God tests us to see if we really love Him and believe in Him!</a:t>
            </a:r>
          </a:p>
          <a:p>
            <a:r>
              <a:rPr lang="en-US" sz="3200" b="1" dirty="0" smtClean="0"/>
              <a:t>These tests are conditions…God’s conditions…not ours!</a:t>
            </a:r>
          </a:p>
          <a:p>
            <a:r>
              <a:rPr lang="en-US" sz="3200" b="1" dirty="0" smtClean="0"/>
              <a:t>God gave them to us.  We did not make them up ourselves!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76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When we meet God’s conditions, we say to Him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God we believe you.   We want to please you.   We gladly do</a:t>
            </a:r>
          </a:p>
          <a:p>
            <a:r>
              <a:rPr lang="en-US" dirty="0" smtClean="0"/>
              <a:t>What you tell us to do… </a:t>
            </a:r>
          </a:p>
          <a:p>
            <a:r>
              <a:rPr lang="en-US" dirty="0"/>
              <a:t> </a:t>
            </a:r>
            <a:r>
              <a:rPr lang="en-US" dirty="0" smtClean="0"/>
              <a:t>   (People on the first day of Pentecost after the resurrection..</a:t>
            </a:r>
          </a:p>
          <a:p>
            <a:r>
              <a:rPr lang="en-US" dirty="0" smtClean="0"/>
              <a:t>‘then they that </a:t>
            </a:r>
            <a:r>
              <a:rPr lang="en-US" b="1" dirty="0" smtClean="0">
                <a:solidFill>
                  <a:srgbClr val="FF0000"/>
                </a:solidFill>
              </a:rPr>
              <a:t>‘gladly’ received the word</a:t>
            </a:r>
            <a:r>
              <a:rPr lang="en-US" dirty="0" smtClean="0"/>
              <a:t>, were baptized, and the same day there added unto them about 3,000 souls</a:t>
            </a:r>
            <a:r>
              <a:rPr lang="en-US" dirty="0" smtClean="0"/>
              <a:t>) Acts 2:38-41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2.  People often are guilty of </a:t>
            </a:r>
            <a:r>
              <a:rPr lang="en-US" dirty="0" smtClean="0"/>
              <a:t>presumptuous  </a:t>
            </a:r>
            <a:r>
              <a:rPr lang="en-US" dirty="0" smtClean="0"/>
              <a:t>sin.  </a:t>
            </a:r>
            <a:r>
              <a:rPr lang="en-US" dirty="0" smtClean="0"/>
              <a:t> They </a:t>
            </a:r>
            <a:r>
              <a:rPr lang="en-US" dirty="0" smtClean="0"/>
              <a:t>presume that God will save them the way they want to be saved.  </a:t>
            </a:r>
          </a:p>
          <a:p>
            <a:r>
              <a:rPr lang="en-US" dirty="0"/>
              <a:t> </a:t>
            </a:r>
            <a:r>
              <a:rPr lang="en-US" dirty="0" smtClean="0"/>
              <a:t>   Matt. 7:21-23</a:t>
            </a:r>
          </a:p>
        </p:txBody>
      </p:sp>
    </p:spTree>
    <p:extLst>
      <p:ext uri="{BB962C8B-B14F-4D97-AF65-F5344CB8AC3E}">
        <p14:creationId xmlns:p14="http://schemas.microsoft.com/office/powerpoint/2010/main" val="237853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Does Grace have any conditions?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Yes</a:t>
            </a:r>
            <a:r>
              <a:rPr lang="en-US" sz="4000" b="1" dirty="0" smtClean="0"/>
              <a:t>…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</a:t>
            </a:r>
            <a:r>
              <a:rPr lang="en-US" sz="4000" b="1" dirty="0" smtClean="0"/>
              <a:t>God’s </a:t>
            </a:r>
            <a:r>
              <a:rPr lang="en-US" sz="4000" b="1" dirty="0" smtClean="0"/>
              <a:t>salvation is a gift…but there are conditions that </a:t>
            </a:r>
            <a:r>
              <a:rPr lang="en-US" sz="4000" b="1" dirty="0" smtClean="0"/>
              <a:t>God Sets </a:t>
            </a:r>
            <a:r>
              <a:rPr lang="en-US" sz="4000" b="1" dirty="0" smtClean="0"/>
              <a:t>that must be met if we are saved</a:t>
            </a:r>
            <a:r>
              <a:rPr lang="en-US" sz="4000" b="1" dirty="0" smtClean="0"/>
              <a:t>.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$ 5.00 gift  …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634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Indisputable Facts about the Grace of God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1.  We are saved (from hell: </a:t>
            </a:r>
            <a:r>
              <a:rPr lang="en-US" sz="3600" dirty="0" smtClean="0"/>
              <a:t>)) </a:t>
            </a:r>
            <a:r>
              <a:rPr lang="en-US" sz="3600" dirty="0" smtClean="0"/>
              <a:t>by the grace of God.</a:t>
            </a:r>
          </a:p>
          <a:p>
            <a:r>
              <a:rPr lang="en-US" sz="3600" dirty="0" smtClean="0"/>
              <a:t>2.  We are saved by grace (through faith) in Jesus Christ</a:t>
            </a:r>
          </a:p>
          <a:p>
            <a:r>
              <a:rPr lang="en-US" sz="3600" dirty="0" smtClean="0"/>
              <a:t>3.  The Grace of God is a gift…given by God to the sinner.</a:t>
            </a:r>
          </a:p>
          <a:p>
            <a:r>
              <a:rPr lang="en-US" sz="3600" dirty="0" smtClean="0"/>
              <a:t>4.  The Grace of God is a gift that has conditions that must be </a:t>
            </a:r>
            <a:r>
              <a:rPr lang="en-US" sz="3600" dirty="0" smtClean="0"/>
              <a:t>met  By </a:t>
            </a:r>
            <a:r>
              <a:rPr lang="en-US" sz="3600" dirty="0" smtClean="0"/>
              <a:t>the sinner.</a:t>
            </a:r>
          </a:p>
          <a:p>
            <a:r>
              <a:rPr lang="en-US" sz="3900" b="1" u="sng" dirty="0">
                <a:solidFill>
                  <a:srgbClr val="7030A0"/>
                </a:solidFill>
              </a:rPr>
              <a:t> </a:t>
            </a:r>
            <a:r>
              <a:rPr lang="en-US" sz="3900" b="1" u="sng" dirty="0" smtClean="0">
                <a:solidFill>
                  <a:srgbClr val="7030A0"/>
                </a:solidFill>
              </a:rPr>
              <a:t>    God’s favor is </a:t>
            </a:r>
            <a:r>
              <a:rPr lang="en-US" sz="3900" b="1" u="sng" dirty="0" smtClean="0">
                <a:solidFill>
                  <a:srgbClr val="7030A0"/>
                </a:solidFill>
              </a:rPr>
              <a:t>dependent </a:t>
            </a:r>
            <a:r>
              <a:rPr lang="en-US" sz="3900" b="1" u="sng" dirty="0" smtClean="0">
                <a:solidFill>
                  <a:srgbClr val="7030A0"/>
                </a:solidFill>
              </a:rPr>
              <a:t>upon man meeting the conditions </a:t>
            </a:r>
            <a:r>
              <a:rPr lang="en-US" sz="3900" b="1" u="sng" dirty="0" smtClean="0">
                <a:solidFill>
                  <a:srgbClr val="7030A0"/>
                </a:solidFill>
              </a:rPr>
              <a:t>by  Which </a:t>
            </a:r>
            <a:r>
              <a:rPr lang="en-US" sz="3900" b="1" u="sng" dirty="0" smtClean="0">
                <a:solidFill>
                  <a:srgbClr val="7030A0"/>
                </a:solidFill>
              </a:rPr>
              <a:t>it is given!.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2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Titus 2:11-14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11</a:t>
            </a:r>
            <a:r>
              <a:rPr lang="en-US" sz="4000" b="1" baseline="30000" dirty="0">
                <a:solidFill>
                  <a:srgbClr val="00B050"/>
                </a:solidFill>
              </a:rPr>
              <a:t> </a:t>
            </a:r>
            <a:r>
              <a:rPr lang="en-US" sz="4000" b="1" dirty="0">
                <a:solidFill>
                  <a:srgbClr val="00B050"/>
                </a:solidFill>
              </a:rPr>
              <a:t>For the grace of God that </a:t>
            </a:r>
            <a:r>
              <a:rPr lang="en-US" sz="4000" b="1" i="1" u="sng" dirty="0" err="1">
                <a:solidFill>
                  <a:srgbClr val="00B050"/>
                </a:solidFill>
              </a:rPr>
              <a:t>bringeth</a:t>
            </a:r>
            <a:r>
              <a:rPr lang="en-US" sz="4000" b="1" dirty="0">
                <a:solidFill>
                  <a:srgbClr val="00B050"/>
                </a:solidFill>
              </a:rPr>
              <a:t> salvation </a:t>
            </a:r>
            <a:r>
              <a:rPr lang="en-US" dirty="0"/>
              <a:t>hath appeared to all men,</a:t>
            </a:r>
          </a:p>
          <a:p>
            <a:r>
              <a:rPr lang="en-US" baseline="30000" dirty="0"/>
              <a:t>12 </a:t>
            </a:r>
            <a:r>
              <a:rPr lang="en-US" dirty="0"/>
              <a:t>Teaching us that, denying ungodliness and worldly lusts, we should live soberly, righteously, and godly, in this present world;</a:t>
            </a:r>
          </a:p>
          <a:p>
            <a:r>
              <a:rPr lang="en-US" baseline="30000" dirty="0"/>
              <a:t>13 </a:t>
            </a:r>
            <a:r>
              <a:rPr lang="en-US" dirty="0"/>
              <a:t>Looking for that blessed hope, and the glorious appearing of the great God and our </a:t>
            </a:r>
            <a:r>
              <a:rPr lang="en-US" dirty="0" err="1"/>
              <a:t>Saviour</a:t>
            </a:r>
            <a:r>
              <a:rPr lang="en-US" dirty="0"/>
              <a:t> Jesus Christ;</a:t>
            </a:r>
          </a:p>
          <a:p>
            <a:r>
              <a:rPr lang="en-US" baseline="30000" dirty="0"/>
              <a:t>14 </a:t>
            </a:r>
            <a:r>
              <a:rPr lang="en-US" dirty="0"/>
              <a:t>Who gave himself for us, that he might redeem us from all iniquity, and purify unto himself a peculiar people, zealous of good works.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24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God’s conditions for His gift…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 He that </a:t>
            </a:r>
            <a:r>
              <a:rPr lang="en-US" dirty="0" smtClean="0"/>
              <a:t>believeth  </a:t>
            </a:r>
            <a:r>
              <a:rPr lang="en-US" dirty="0" smtClean="0"/>
              <a:t>and is baptized –shall be saved  ( given salvation)</a:t>
            </a:r>
          </a:p>
          <a:p>
            <a:r>
              <a:rPr lang="en-US" dirty="0" smtClean="0"/>
              <a:t>2.  If you don’t meet the conditions of the giver, you will not be</a:t>
            </a:r>
          </a:p>
          <a:p>
            <a:r>
              <a:rPr lang="en-US" dirty="0" smtClean="0"/>
              <a:t>Given the gift</a:t>
            </a:r>
            <a:r>
              <a:rPr lang="en-US" dirty="0" smtClean="0"/>
              <a:t>.       Remember: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a)  A brazen serpent.    They had to look upon the serpent…if you did not look upon the brazen serpent, you would die…not live.</a:t>
            </a:r>
          </a:p>
          <a:p>
            <a:r>
              <a:rPr lang="en-US" dirty="0"/>
              <a:t> </a:t>
            </a:r>
            <a:r>
              <a:rPr lang="en-US" dirty="0" smtClean="0"/>
              <a:t> b)  The pool of </a:t>
            </a:r>
            <a:r>
              <a:rPr lang="en-US" dirty="0" err="1" smtClean="0"/>
              <a:t>Soloam</a:t>
            </a:r>
            <a:r>
              <a:rPr lang="en-US" dirty="0" smtClean="0"/>
              <a:t>.   The blind man was told to go and wash in the pool of Siloam </a:t>
            </a:r>
            <a:r>
              <a:rPr lang="en-US" dirty="0" smtClean="0"/>
              <a:t>and </a:t>
            </a:r>
            <a:r>
              <a:rPr lang="en-US" dirty="0" smtClean="0"/>
              <a:t>he would be able to see.   He did.  His </a:t>
            </a:r>
          </a:p>
          <a:p>
            <a:r>
              <a:rPr lang="en-US" dirty="0"/>
              <a:t> </a:t>
            </a:r>
            <a:r>
              <a:rPr lang="en-US" dirty="0" smtClean="0"/>
              <a:t> sight was given him.  His eyes were now used for him to see</a:t>
            </a:r>
            <a:r>
              <a:rPr lang="en-US" dirty="0" smtClean="0"/>
              <a:t>.(John 9:1ff) 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c) The river of Jordan.  </a:t>
            </a:r>
            <a:r>
              <a:rPr lang="en-US" dirty="0" err="1" smtClean="0"/>
              <a:t>Naaman</a:t>
            </a:r>
            <a:r>
              <a:rPr lang="en-US" dirty="0" smtClean="0"/>
              <a:t>. 2 Kings 5:1-19    </a:t>
            </a:r>
            <a:r>
              <a:rPr lang="en-US" dirty="0" smtClean="0"/>
              <a:t>He was told to go and dip 7 times in the river Jordan.  No, no other waters would produce his being</a:t>
            </a:r>
          </a:p>
          <a:p>
            <a:r>
              <a:rPr lang="en-US" dirty="0" smtClean="0"/>
              <a:t>Cured of his leprosy.  </a:t>
            </a:r>
            <a:r>
              <a:rPr lang="en-US" dirty="0" smtClean="0"/>
              <a:t>.   </a:t>
            </a:r>
            <a:r>
              <a:rPr lang="en-US" dirty="0" smtClean="0"/>
              <a:t>He finally went…dipped himself 7 times ..and he was cleansed.    He did </a:t>
            </a:r>
            <a:r>
              <a:rPr lang="en-US" dirty="0" smtClean="0"/>
              <a:t>not merit </a:t>
            </a:r>
            <a:r>
              <a:rPr lang="en-US" dirty="0" smtClean="0"/>
              <a:t>his cleansing.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41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REMEMBER: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a)  A brazen serpent.    They had to look upon the serpent…if you did not look upon the brazen serpent, you would die…not live.</a:t>
            </a:r>
          </a:p>
          <a:p>
            <a:r>
              <a:rPr lang="en-US" sz="3200" dirty="0"/>
              <a:t>  b)  The pool of </a:t>
            </a:r>
            <a:r>
              <a:rPr lang="en-US" sz="3200" dirty="0" smtClean="0"/>
              <a:t>Siloam</a:t>
            </a:r>
            <a:r>
              <a:rPr lang="en-US" sz="3200" dirty="0"/>
              <a:t>. </a:t>
            </a:r>
            <a:r>
              <a:rPr lang="en-US" sz="3200" dirty="0" smtClean="0"/>
              <a:t>The </a:t>
            </a:r>
            <a:r>
              <a:rPr lang="en-US" sz="3200" dirty="0"/>
              <a:t>blind man was told to go and wash in the pool of Siloam and he would be able to see.   He did.  His </a:t>
            </a:r>
            <a:r>
              <a:rPr lang="en-US" sz="3200" dirty="0" smtClean="0"/>
              <a:t>sight </a:t>
            </a:r>
            <a:r>
              <a:rPr lang="en-US" sz="3200" dirty="0"/>
              <a:t>was given him. </a:t>
            </a:r>
            <a:r>
              <a:rPr lang="en-US" sz="3200" dirty="0" smtClean="0"/>
              <a:t>His </a:t>
            </a:r>
            <a:r>
              <a:rPr lang="en-US" sz="3200" dirty="0"/>
              <a:t>eyes were </a:t>
            </a:r>
            <a:r>
              <a:rPr lang="en-US" sz="3200" dirty="0" err="1" smtClean="0"/>
              <a:t>OPENED.Now</a:t>
            </a:r>
            <a:r>
              <a:rPr lang="en-US" sz="3200" dirty="0" smtClean="0"/>
              <a:t> He Can See(John </a:t>
            </a:r>
            <a:r>
              <a:rPr lang="en-US" sz="3200" dirty="0"/>
              <a:t>9:1ff)   </a:t>
            </a:r>
            <a:r>
              <a:rPr lang="en-US" sz="3200" dirty="0" smtClean="0"/>
              <a:t>  c</a:t>
            </a:r>
            <a:r>
              <a:rPr lang="en-US" sz="3200" dirty="0"/>
              <a:t>) The river of Jordan.  </a:t>
            </a:r>
            <a:r>
              <a:rPr lang="en-US" sz="3200" dirty="0" err="1"/>
              <a:t>Naaman</a:t>
            </a:r>
            <a:r>
              <a:rPr lang="en-US" sz="3200" dirty="0"/>
              <a:t>. 2 Kings 5:1-19    He was told to go and dip 7 times in the river Jordan.  No, no other waters would produce his </a:t>
            </a:r>
            <a:r>
              <a:rPr lang="en-US" sz="3200" dirty="0" smtClean="0"/>
              <a:t>being Cured </a:t>
            </a:r>
            <a:r>
              <a:rPr lang="en-US" sz="3200" dirty="0"/>
              <a:t>of his leprosy.  .   He finally went…dipped himself 7 times ..and he was cleansed.    He did not merit his cleansing.</a:t>
            </a:r>
          </a:p>
        </p:txBody>
      </p:sp>
    </p:spTree>
    <p:extLst>
      <p:ext uri="{BB962C8B-B14F-4D97-AF65-F5344CB8AC3E}">
        <p14:creationId xmlns:p14="http://schemas.microsoft.com/office/powerpoint/2010/main" val="2559089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Some things that Jesus has reminded us of: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1.  Do his works…Matt. 7:21-23.  Not a work that he has not</a:t>
            </a:r>
          </a:p>
          <a:p>
            <a:r>
              <a:rPr lang="en-US" sz="3200" dirty="0" smtClean="0"/>
              <a:t>Ordained.  </a:t>
            </a:r>
            <a:r>
              <a:rPr lang="en-US" sz="3200" dirty="0" smtClean="0"/>
              <a:t>Col.3:17; Eph. 2:10</a:t>
            </a:r>
            <a:endParaRPr lang="en-US" sz="3200" dirty="0" smtClean="0"/>
          </a:p>
          <a:p>
            <a:r>
              <a:rPr lang="en-US" sz="3200" dirty="0" smtClean="0"/>
              <a:t>2.  Confess him before men…he will confess you before his </a:t>
            </a:r>
            <a:r>
              <a:rPr lang="en-US" sz="3200" dirty="0" err="1" smtClean="0"/>
              <a:t>FatherIn</a:t>
            </a:r>
            <a:r>
              <a:rPr lang="en-US" sz="3200" dirty="0" smtClean="0"/>
              <a:t> </a:t>
            </a:r>
            <a:r>
              <a:rPr lang="en-US" sz="3200" dirty="0" smtClean="0"/>
              <a:t>Heaven</a:t>
            </a:r>
            <a:r>
              <a:rPr lang="en-US" sz="3200" dirty="0" smtClean="0"/>
              <a:t>. (Matt. 10:32,33;  Rom. 10:9-10)</a:t>
            </a:r>
          </a:p>
          <a:p>
            <a:r>
              <a:rPr lang="en-US" sz="3200" dirty="0" smtClean="0"/>
              <a:t>3.  Obey Him. Heb. 5:8,9</a:t>
            </a:r>
            <a:endParaRPr lang="en-US" sz="3200" dirty="0" smtClean="0"/>
          </a:p>
          <a:p>
            <a:r>
              <a:rPr lang="en-US" sz="3200" dirty="0"/>
              <a:t>4</a:t>
            </a:r>
            <a:r>
              <a:rPr lang="en-US" sz="3200" dirty="0" smtClean="0"/>
              <a:t>.  </a:t>
            </a:r>
            <a:r>
              <a:rPr lang="en-US" sz="3200" dirty="0" smtClean="0"/>
              <a:t>Be faithful to death…Lk.9:62   No man, having put his hand to the plow and looking back, is fit for the kingdom of God</a:t>
            </a:r>
            <a:r>
              <a:rPr lang="en-US" sz="3200" dirty="0" smtClean="0"/>
              <a:t>.  Rev. 14:13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5514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We are Saved by The Grace of God!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Remember:      Someone has said Grace is:   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G -      God’s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R-        Redemption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A-        At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C-        Christ’s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   E-        Expense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89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i="1" u="sng" dirty="0" smtClean="0">
                <a:solidFill>
                  <a:srgbClr val="FF0000"/>
                </a:solidFill>
              </a:rPr>
              <a:t>Alien Sinner:</a:t>
            </a:r>
            <a:endParaRPr lang="en-US" sz="66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Hear the Word.   Rom.10:17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Believe in Jesus.   John 8:24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   Repent.  Acts 17:30,31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     Confess Christ.  Matt. 10:32,3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        Be Baptized.  Acts 22:16</a:t>
            </a:r>
          </a:p>
          <a:p>
            <a:endParaRPr lang="en-US" sz="3600" b="1" dirty="0">
              <a:solidFill>
                <a:srgbClr val="7030A0"/>
              </a:solidFill>
            </a:endParaRPr>
          </a:p>
          <a:p>
            <a:r>
              <a:rPr lang="en-US" sz="3600" b="1" dirty="0" smtClean="0">
                <a:solidFill>
                  <a:srgbClr val="7030A0"/>
                </a:solidFill>
              </a:rPr>
              <a:t>Live faithfully.   Lk. 9:62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99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 smtClean="0">
                <a:solidFill>
                  <a:schemeClr val="accent2">
                    <a:lumMod val="50000"/>
                  </a:schemeClr>
                </a:solidFill>
              </a:rPr>
              <a:t>Erring Children of God  James 5:19-20</a:t>
            </a:r>
            <a:endParaRPr lang="en-US" sz="6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Brethren,if</a:t>
            </a:r>
            <a:r>
              <a:rPr lang="en-US" sz="4800" b="1" dirty="0" smtClean="0">
                <a:solidFill>
                  <a:srgbClr val="FF0000"/>
                </a:solidFill>
              </a:rPr>
              <a:t> any of you do err from the truth, and one convert him; let him know, that he which </a:t>
            </a:r>
            <a:r>
              <a:rPr lang="en-US" sz="4800" b="1" dirty="0" err="1" smtClean="0">
                <a:solidFill>
                  <a:srgbClr val="FF0000"/>
                </a:solidFill>
              </a:rPr>
              <a:t>converteth</a:t>
            </a:r>
            <a:r>
              <a:rPr lang="en-US" sz="4800" b="1" dirty="0" smtClean="0">
                <a:solidFill>
                  <a:srgbClr val="FF0000"/>
                </a:solidFill>
              </a:rPr>
              <a:t> the sinner from the error of his way shall save a soul from </a:t>
            </a:r>
            <a:r>
              <a:rPr lang="en-US" sz="4800" b="1" dirty="0" err="1" smtClean="0">
                <a:solidFill>
                  <a:srgbClr val="FF0000"/>
                </a:solidFill>
              </a:rPr>
              <a:t>death,and</a:t>
            </a:r>
            <a:r>
              <a:rPr lang="en-US" sz="4800" b="1" dirty="0" smtClean="0">
                <a:solidFill>
                  <a:srgbClr val="FF0000"/>
                </a:solidFill>
              </a:rPr>
              <a:t> shall hide a multitude of sins.</a:t>
            </a:r>
          </a:p>
          <a:p>
            <a:r>
              <a:rPr lang="en-US" sz="4800" b="1" dirty="0" smtClean="0">
                <a:solidFill>
                  <a:srgbClr val="00B050"/>
                </a:solidFill>
              </a:rPr>
              <a:t>Repent.  Acts 8:22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</a:rPr>
              <a:t>  Confess.  I John 1:9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</a:rPr>
              <a:t>     Pray.  James 5:16</a:t>
            </a:r>
          </a:p>
          <a:p>
            <a:endParaRPr lang="en-US" sz="4800" b="1" dirty="0">
              <a:solidFill>
                <a:srgbClr val="00B050"/>
              </a:solidFill>
            </a:endParaRPr>
          </a:p>
          <a:p>
            <a:r>
              <a:rPr lang="en-US" sz="4800" b="1" dirty="0" smtClean="0">
                <a:solidFill>
                  <a:srgbClr val="00B050"/>
                </a:solidFill>
              </a:rPr>
              <a:t>Live faithfully.   Rev. 14:13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40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We are Saved by The Grace of God!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 has said Grace is:   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G -      God’s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R-        Redemption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A-        At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C-        Christ’s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   E-        Expense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7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1500" b="1" dirty="0" smtClean="0"/>
              <a:t>Grace –</a:t>
            </a:r>
          </a:p>
          <a:p>
            <a:r>
              <a:rPr lang="en-US" sz="11500" b="1" dirty="0" smtClean="0"/>
              <a:t>  God’s unmerited favor</a:t>
            </a:r>
            <a:endParaRPr lang="en-US" sz="11500" b="1" dirty="0"/>
          </a:p>
        </p:txBody>
      </p:sp>
    </p:spTree>
    <p:extLst>
      <p:ext uri="{BB962C8B-B14F-4D97-AF65-F5344CB8AC3E}">
        <p14:creationId xmlns:p14="http://schemas.microsoft.com/office/powerpoint/2010/main" val="407508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Titus 3:3-7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aseline="30000" dirty="0" smtClean="0"/>
              <a:t>3 </a:t>
            </a:r>
            <a:r>
              <a:rPr lang="en-US" dirty="0" smtClean="0"/>
              <a:t>For we ourselves also were sometimes foolish, disobedient, deceived, serving divers lusts and pleasures, living in malice and envy, hateful, and hating one another.</a:t>
            </a:r>
          </a:p>
          <a:p>
            <a:r>
              <a:rPr lang="en-US" baseline="30000" dirty="0" smtClean="0"/>
              <a:t>4 </a:t>
            </a:r>
            <a:r>
              <a:rPr lang="en-US" dirty="0" smtClean="0"/>
              <a:t>But after that the kindness and love of God our </a:t>
            </a:r>
            <a:r>
              <a:rPr lang="en-US" dirty="0" err="1" smtClean="0"/>
              <a:t>Saviour</a:t>
            </a:r>
            <a:r>
              <a:rPr lang="en-US" dirty="0" smtClean="0"/>
              <a:t> toward man appeared,</a:t>
            </a:r>
          </a:p>
          <a:p>
            <a:r>
              <a:rPr lang="en-US" baseline="30000" dirty="0" smtClean="0"/>
              <a:t>5 </a:t>
            </a:r>
            <a:r>
              <a:rPr lang="en-US" dirty="0" smtClean="0"/>
              <a:t>Not by works of righteousness which we have done, but according to his mercy he saved us, by the washing of regeneration, and renewing of the Holy Ghost;</a:t>
            </a:r>
          </a:p>
          <a:p>
            <a:r>
              <a:rPr lang="en-US" baseline="30000" dirty="0" smtClean="0"/>
              <a:t>6 </a:t>
            </a:r>
            <a:r>
              <a:rPr lang="en-US" dirty="0" smtClean="0"/>
              <a:t>Which he shed on us abundantly through Jesus Christ our </a:t>
            </a:r>
            <a:r>
              <a:rPr lang="en-US" dirty="0" err="1" smtClean="0"/>
              <a:t>Saviour</a:t>
            </a:r>
            <a:r>
              <a:rPr lang="en-US" dirty="0" smtClean="0"/>
              <a:t>;</a:t>
            </a:r>
          </a:p>
          <a:p>
            <a:r>
              <a:rPr lang="en-US" baseline="30000" dirty="0" smtClean="0"/>
              <a:t>7 </a:t>
            </a:r>
            <a:r>
              <a:rPr lang="en-US" dirty="0" smtClean="0"/>
              <a:t>That being </a:t>
            </a:r>
            <a:r>
              <a:rPr lang="en-US" b="1" dirty="0" smtClean="0">
                <a:solidFill>
                  <a:srgbClr val="FF0000"/>
                </a:solidFill>
              </a:rPr>
              <a:t>justified by his grace</a:t>
            </a:r>
            <a:r>
              <a:rPr lang="en-US" dirty="0" smtClean="0"/>
              <a:t>, we should be made heirs according to the hope of eternal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7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Eph. 2:1-3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And you hath he quickened, who were dead in trespasses and sins;</a:t>
            </a:r>
          </a:p>
          <a:p>
            <a:r>
              <a:rPr lang="en-US" sz="3200" baseline="30000" dirty="0" smtClean="0"/>
              <a:t>2 </a:t>
            </a:r>
            <a:r>
              <a:rPr lang="en-US" sz="3200" dirty="0" smtClean="0"/>
              <a:t>Wherein in time past ye walked according to the course of this world, according to the prince of the power of the air, the spirit that now </a:t>
            </a:r>
            <a:r>
              <a:rPr lang="en-US" sz="3200" dirty="0" err="1" smtClean="0"/>
              <a:t>worketh</a:t>
            </a:r>
            <a:r>
              <a:rPr lang="en-US" sz="3200" dirty="0" smtClean="0"/>
              <a:t> in the children of disobedience:</a:t>
            </a:r>
          </a:p>
          <a:p>
            <a:r>
              <a:rPr lang="en-US" sz="3200" baseline="30000" dirty="0" smtClean="0"/>
              <a:t>3 </a:t>
            </a:r>
            <a:r>
              <a:rPr lang="en-US" sz="3200" dirty="0" smtClean="0"/>
              <a:t>Among whom also we all had our conversation in times past in the lusts of our flesh, fulfilling the desires of the flesh and of the mind; and were by nature the children of wrath, even as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Eph. 2:4-10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God, who is rich in mercy, for his great love wherewith he loved us,</a:t>
            </a:r>
          </a:p>
          <a:p>
            <a:r>
              <a:rPr lang="en-US" baseline="30000" dirty="0" smtClean="0"/>
              <a:t>5 </a:t>
            </a:r>
            <a:r>
              <a:rPr lang="en-US" dirty="0" smtClean="0"/>
              <a:t>Even when we were dead in sins, hath quickened us together with Christ</a:t>
            </a:r>
            <a:r>
              <a:rPr lang="en-US" b="1" u="sng" dirty="0" smtClean="0"/>
              <a:t>,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sz="3200" b="1" u="sng" dirty="0" smtClean="0">
                <a:solidFill>
                  <a:srgbClr val="7030A0"/>
                </a:solidFill>
              </a:rPr>
              <a:t>(by grace ye are saved;)</a:t>
            </a:r>
          </a:p>
          <a:p>
            <a:r>
              <a:rPr lang="en-US" baseline="30000" dirty="0" smtClean="0"/>
              <a:t>6 </a:t>
            </a:r>
            <a:r>
              <a:rPr lang="en-US" dirty="0" smtClean="0"/>
              <a:t>And hath raised us up together, and made us sit together in heavenly places in Christ Jesus:</a:t>
            </a:r>
          </a:p>
          <a:p>
            <a:r>
              <a:rPr lang="en-US" baseline="30000" dirty="0" smtClean="0"/>
              <a:t>7 </a:t>
            </a:r>
            <a:r>
              <a:rPr lang="en-US" dirty="0" smtClean="0"/>
              <a:t>That in the ages to come he might shew the exceeding </a:t>
            </a:r>
            <a:r>
              <a:rPr lang="en-US" b="1" u="sng" dirty="0" smtClean="0">
                <a:solidFill>
                  <a:srgbClr val="7030A0"/>
                </a:solidFill>
              </a:rPr>
              <a:t>riches of his grace </a:t>
            </a:r>
            <a:r>
              <a:rPr lang="en-US" dirty="0" smtClean="0"/>
              <a:t>in his kindness toward us through Christ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6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Grace is God’s Gift to man!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baseline="30000" dirty="0"/>
              <a:t>8 </a:t>
            </a:r>
            <a:r>
              <a:rPr lang="en-US" u="sng" dirty="0"/>
              <a:t>For by grace are ye saved through faith</a:t>
            </a:r>
            <a:r>
              <a:rPr lang="en-US" dirty="0"/>
              <a:t>; and that not of yourselves: </a:t>
            </a:r>
            <a:r>
              <a:rPr lang="en-US" sz="3900" b="1" u="sng" dirty="0">
                <a:solidFill>
                  <a:srgbClr val="FF0000"/>
                </a:solidFill>
              </a:rPr>
              <a:t>it is the gift of God:</a:t>
            </a:r>
          </a:p>
          <a:p>
            <a:r>
              <a:rPr lang="en-US" b="1" baseline="30000" dirty="0">
                <a:solidFill>
                  <a:srgbClr val="7030A0"/>
                </a:solidFill>
              </a:rPr>
              <a:t>9 </a:t>
            </a:r>
            <a:r>
              <a:rPr lang="en-US" b="1" dirty="0">
                <a:solidFill>
                  <a:srgbClr val="7030A0"/>
                </a:solidFill>
              </a:rPr>
              <a:t>Not of works, lest any man should boast.  (works that you can boast about)</a:t>
            </a:r>
          </a:p>
          <a:p>
            <a:r>
              <a:rPr lang="en-US" b="1" dirty="0">
                <a:solidFill>
                  <a:srgbClr val="7030A0"/>
                </a:solidFill>
              </a:rPr>
              <a:t>     (Problem of the Pharisee in Luke </a:t>
            </a:r>
            <a:r>
              <a:rPr lang="en-US" b="1" dirty="0" smtClean="0">
                <a:solidFill>
                  <a:srgbClr val="7030A0"/>
                </a:solidFill>
              </a:rPr>
              <a:t>18:9-14)</a:t>
            </a:r>
            <a:endParaRPr lang="en-US" b="1" dirty="0">
              <a:solidFill>
                <a:srgbClr val="7030A0"/>
              </a:solidFill>
            </a:endParaRPr>
          </a:p>
          <a:p>
            <a:r>
              <a:rPr lang="en-US" baseline="30000" dirty="0"/>
              <a:t>10 </a:t>
            </a:r>
            <a:r>
              <a:rPr lang="en-US" dirty="0"/>
              <a:t>For we are his workmanship, created in Christ Jesus unto good works, which God hath before ordained that we should walk in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6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7030A0"/>
                </a:solidFill>
              </a:rPr>
              <a:t>You cannot Earn God’s Grace;  It is a Gift!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Rom</a:t>
            </a:r>
            <a:r>
              <a:rPr lang="en-US" dirty="0" smtClean="0"/>
              <a:t>. 4:4  </a:t>
            </a:r>
            <a:r>
              <a:rPr lang="en-US" baseline="30000" dirty="0" smtClean="0"/>
              <a:t> </a:t>
            </a:r>
            <a:r>
              <a:rPr lang="en-US" dirty="0" smtClean="0"/>
              <a:t>Now to him that </a:t>
            </a:r>
            <a:r>
              <a:rPr lang="en-US" dirty="0" err="1" smtClean="0"/>
              <a:t>worketh</a:t>
            </a:r>
            <a:r>
              <a:rPr lang="en-US" dirty="0" smtClean="0"/>
              <a:t> is the reward not reckoned of grace, but of debt.</a:t>
            </a:r>
          </a:p>
          <a:p>
            <a:r>
              <a:rPr lang="en-US" baseline="30000" dirty="0" smtClean="0"/>
              <a:t>5 </a:t>
            </a:r>
            <a:r>
              <a:rPr lang="en-US" dirty="0" smtClean="0"/>
              <a:t>But to him that </a:t>
            </a:r>
            <a:r>
              <a:rPr lang="en-US" dirty="0" err="1" smtClean="0"/>
              <a:t>worketh</a:t>
            </a:r>
            <a:r>
              <a:rPr lang="en-US" dirty="0" smtClean="0"/>
              <a:t> not, but believeth on him that </a:t>
            </a:r>
            <a:r>
              <a:rPr lang="en-US" dirty="0" err="1" smtClean="0"/>
              <a:t>justifieth</a:t>
            </a:r>
            <a:r>
              <a:rPr lang="en-US" dirty="0" smtClean="0"/>
              <a:t> the ungodly, his faith is counted for righteousness.</a:t>
            </a:r>
          </a:p>
          <a:p>
            <a:r>
              <a:rPr lang="en-US" baseline="30000" dirty="0" smtClean="0"/>
              <a:t>6 </a:t>
            </a:r>
            <a:r>
              <a:rPr lang="en-US" dirty="0" smtClean="0"/>
              <a:t>Even as David also </a:t>
            </a:r>
            <a:r>
              <a:rPr lang="en-US" dirty="0" err="1" smtClean="0"/>
              <a:t>describeth</a:t>
            </a:r>
            <a:r>
              <a:rPr lang="en-US" dirty="0" smtClean="0"/>
              <a:t> the blessedness of the man, unto whom God </a:t>
            </a:r>
            <a:r>
              <a:rPr lang="en-US" dirty="0" err="1" smtClean="0"/>
              <a:t>imputeth</a:t>
            </a:r>
            <a:r>
              <a:rPr lang="en-US" dirty="0" smtClean="0"/>
              <a:t> righteousness without works,</a:t>
            </a:r>
          </a:p>
          <a:p>
            <a:r>
              <a:rPr lang="en-US" baseline="30000" dirty="0" smtClean="0"/>
              <a:t>7 </a:t>
            </a:r>
            <a:r>
              <a:rPr lang="en-US" dirty="0" smtClean="0"/>
              <a:t>Saying, Blessed are they whose iniquities are forgiven, and whose sins are covered.</a:t>
            </a:r>
          </a:p>
          <a:p>
            <a:r>
              <a:rPr lang="en-US" b="1" baseline="30000" dirty="0" smtClean="0">
                <a:solidFill>
                  <a:srgbClr val="FF0000"/>
                </a:solidFill>
              </a:rPr>
              <a:t>8 </a:t>
            </a:r>
            <a:r>
              <a:rPr lang="en-US" b="1" i="1" u="sng" dirty="0" smtClean="0">
                <a:solidFill>
                  <a:srgbClr val="FF0000"/>
                </a:solidFill>
              </a:rPr>
              <a:t>Blessed is the man to whom the Lord will not impute sin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4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1466</Words>
  <Application>Microsoft Office PowerPoint</Application>
  <PresentationFormat>Widescreen</PresentationFormat>
  <Paragraphs>132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The Scriptures Teach us:</vt:lpstr>
      <vt:lpstr>Titus 2:11-14</vt:lpstr>
      <vt:lpstr>We are Saved by The Grace of God!</vt:lpstr>
      <vt:lpstr>PowerPoint Presentation</vt:lpstr>
      <vt:lpstr>Titus 3:3-7</vt:lpstr>
      <vt:lpstr>Eph. 2:1-3</vt:lpstr>
      <vt:lpstr>Eph. 2:4-10</vt:lpstr>
      <vt:lpstr>Grace is God’s Gift to man!</vt:lpstr>
      <vt:lpstr>You cannot Earn God’s Grace;  It is a Gift!</vt:lpstr>
      <vt:lpstr>Eph. 2:8-10</vt:lpstr>
      <vt:lpstr>PowerPoint Presentation</vt:lpstr>
      <vt:lpstr>PowerPoint Presentation</vt:lpstr>
      <vt:lpstr>PowerPoint Presentation</vt:lpstr>
      <vt:lpstr>God’s Grace is Conditional </vt:lpstr>
      <vt:lpstr>PowerPoint Presentation</vt:lpstr>
      <vt:lpstr>The Bible does not teach that baptism is how we earn salvation.  </vt:lpstr>
      <vt:lpstr>When we meet God’s conditions, we say to Him</vt:lpstr>
      <vt:lpstr>Does Grace have any conditions?</vt:lpstr>
      <vt:lpstr>Indisputable Facts about the Grace of God</vt:lpstr>
      <vt:lpstr>God’s conditions for His gift…</vt:lpstr>
      <vt:lpstr>PowerPoint Presentation</vt:lpstr>
      <vt:lpstr>Some things that Jesus has reminded us of:</vt:lpstr>
      <vt:lpstr>We are Saved by The Grace of God!</vt:lpstr>
      <vt:lpstr>Alien Sinner:</vt:lpstr>
      <vt:lpstr>Erring Children of God  James 5:19-20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Grace of God</dc:title>
  <dc:creator>mac</dc:creator>
  <cp:lastModifiedBy>mac</cp:lastModifiedBy>
  <cp:revision>22</cp:revision>
  <cp:lastPrinted>2016-01-17T02:14:00Z</cp:lastPrinted>
  <dcterms:created xsi:type="dcterms:W3CDTF">2016-01-11T13:00:52Z</dcterms:created>
  <dcterms:modified xsi:type="dcterms:W3CDTF">2016-01-17T02:26:48Z</dcterms:modified>
</cp:coreProperties>
</file>