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6" r:id="rId2"/>
    <p:sldId id="257" r:id="rId3"/>
    <p:sldId id="267" r:id="rId4"/>
    <p:sldId id="268" r:id="rId5"/>
    <p:sldId id="296" r:id="rId6"/>
    <p:sldId id="309" r:id="rId7"/>
    <p:sldId id="310" r:id="rId8"/>
    <p:sldId id="311" r:id="rId9"/>
    <p:sldId id="312" r:id="rId10"/>
    <p:sldId id="313" r:id="rId11"/>
    <p:sldId id="314" r:id="rId12"/>
    <p:sldId id="297" r:id="rId13"/>
    <p:sldId id="298" r:id="rId14"/>
    <p:sldId id="301" r:id="rId15"/>
    <p:sldId id="299" r:id="rId16"/>
    <p:sldId id="317" r:id="rId17"/>
    <p:sldId id="300" r:id="rId18"/>
    <p:sldId id="269" r:id="rId19"/>
    <p:sldId id="281" r:id="rId20"/>
    <p:sldId id="304" r:id="rId21"/>
    <p:sldId id="306" r:id="rId22"/>
    <p:sldId id="307" r:id="rId23"/>
    <p:sldId id="308" r:id="rId24"/>
    <p:sldId id="315" r:id="rId25"/>
  </p:sldIdLst>
  <p:sldSz cx="12192000" cy="6858000"/>
  <p:notesSz cx="7077075" cy="9028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8" autoAdjust="0"/>
    <p:restoredTop sz="94660"/>
  </p:normalViewPr>
  <p:slideViewPr>
    <p:cSldViewPr snapToGrid="0">
      <p:cViewPr varScale="1">
        <p:scale>
          <a:sx n="85" d="100"/>
          <a:sy n="85" d="100"/>
        </p:scale>
        <p:origin x="81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9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52974"/>
          </a:xfrm>
          <a:prstGeom prst="rect">
            <a:avLst/>
          </a:prstGeom>
        </p:spPr>
        <p:txBody>
          <a:bodyPr vert="horz" lIns="91440" tIns="45720" rIns="91440" bIns="45720" rtlCol="0"/>
          <a:lstStyle>
            <a:lvl1pPr algn="r">
              <a:defRPr sz="1200"/>
            </a:lvl1pPr>
          </a:lstStyle>
          <a:p>
            <a:fld id="{C0A212A5-6038-47F5-B278-598B9CE46DB7}" type="datetimeFigureOut">
              <a:rPr lang="en-US" smtClean="0"/>
              <a:t>8/27/2016</a:t>
            </a:fld>
            <a:endParaRPr lang="en-US"/>
          </a:p>
        </p:txBody>
      </p:sp>
      <p:sp>
        <p:nvSpPr>
          <p:cNvPr id="4" name="Footer Placeholder 3"/>
          <p:cNvSpPr>
            <a:spLocks noGrp="1"/>
          </p:cNvSpPr>
          <p:nvPr>
            <p:ph type="ftr" sz="quarter" idx="2"/>
          </p:nvPr>
        </p:nvSpPr>
        <p:spPr>
          <a:xfrm>
            <a:off x="0" y="8575141"/>
            <a:ext cx="3066733" cy="45297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575141"/>
            <a:ext cx="3066733" cy="452973"/>
          </a:xfrm>
          <a:prstGeom prst="rect">
            <a:avLst/>
          </a:prstGeom>
        </p:spPr>
        <p:txBody>
          <a:bodyPr vert="horz" lIns="91440" tIns="45720" rIns="91440" bIns="45720" rtlCol="0" anchor="b"/>
          <a:lstStyle>
            <a:lvl1pPr algn="r">
              <a:defRPr sz="1200"/>
            </a:lvl1pPr>
          </a:lstStyle>
          <a:p>
            <a:fld id="{AA448BF2-C708-4E6D-90EE-82C811F5B961}" type="slidenum">
              <a:rPr lang="en-US" smtClean="0"/>
              <a:t>‹#›</a:t>
            </a:fld>
            <a:endParaRPr lang="en-US"/>
          </a:p>
        </p:txBody>
      </p:sp>
    </p:spTree>
    <p:extLst>
      <p:ext uri="{BB962C8B-B14F-4D97-AF65-F5344CB8AC3E}">
        <p14:creationId xmlns:p14="http://schemas.microsoft.com/office/powerpoint/2010/main" val="9408006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9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08705" y="0"/>
            <a:ext cx="3066733" cy="452974"/>
          </a:xfrm>
          <a:prstGeom prst="rect">
            <a:avLst/>
          </a:prstGeom>
        </p:spPr>
        <p:txBody>
          <a:bodyPr vert="horz" lIns="91440" tIns="45720" rIns="91440" bIns="45720" rtlCol="0"/>
          <a:lstStyle>
            <a:lvl1pPr algn="r">
              <a:defRPr sz="1200"/>
            </a:lvl1pPr>
          </a:lstStyle>
          <a:p>
            <a:fld id="{FB6702F7-2C27-4C62-9DA7-7D1A7C5C99A5}" type="datetimeFigureOut">
              <a:rPr lang="en-US" smtClean="0"/>
              <a:t>8/27/2016</a:t>
            </a:fld>
            <a:endParaRPr lang="en-US"/>
          </a:p>
        </p:txBody>
      </p:sp>
      <p:sp>
        <p:nvSpPr>
          <p:cNvPr id="4" name="Slide Image Placeholder 3"/>
          <p:cNvSpPr>
            <a:spLocks noGrp="1" noRot="1" noChangeAspect="1"/>
          </p:cNvSpPr>
          <p:nvPr>
            <p:ph type="sldImg" idx="2"/>
          </p:nvPr>
        </p:nvSpPr>
        <p:spPr>
          <a:xfrm>
            <a:off x="830263" y="1128713"/>
            <a:ext cx="5416550" cy="304641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7708" y="4344780"/>
            <a:ext cx="5661660" cy="355481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5141"/>
            <a:ext cx="3066733" cy="45297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575141"/>
            <a:ext cx="3066733" cy="452973"/>
          </a:xfrm>
          <a:prstGeom prst="rect">
            <a:avLst/>
          </a:prstGeom>
        </p:spPr>
        <p:txBody>
          <a:bodyPr vert="horz" lIns="91440" tIns="45720" rIns="91440" bIns="45720" rtlCol="0" anchor="b"/>
          <a:lstStyle>
            <a:lvl1pPr algn="r">
              <a:defRPr sz="1200"/>
            </a:lvl1pPr>
          </a:lstStyle>
          <a:p>
            <a:fld id="{1643A758-0592-45DF-866B-2E5D4019E980}" type="slidenum">
              <a:rPr lang="en-US" smtClean="0"/>
              <a:t>‹#›</a:t>
            </a:fld>
            <a:endParaRPr lang="en-US"/>
          </a:p>
        </p:txBody>
      </p:sp>
    </p:spTree>
    <p:extLst>
      <p:ext uri="{BB962C8B-B14F-4D97-AF65-F5344CB8AC3E}">
        <p14:creationId xmlns:p14="http://schemas.microsoft.com/office/powerpoint/2010/main" val="31451782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643A758-0592-45DF-866B-2E5D4019E980}" type="slidenum">
              <a:rPr lang="en-US" smtClean="0"/>
              <a:t>1</a:t>
            </a:fld>
            <a:endParaRPr lang="en-US"/>
          </a:p>
        </p:txBody>
      </p:sp>
    </p:spTree>
    <p:extLst>
      <p:ext uri="{BB962C8B-B14F-4D97-AF65-F5344CB8AC3E}">
        <p14:creationId xmlns:p14="http://schemas.microsoft.com/office/powerpoint/2010/main" val="2132175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6162FF3-5009-4691-BC3C-424BBB931D8D}" type="datetimeFigureOut">
              <a:rPr lang="en-US" smtClean="0"/>
              <a:t>8/27/2016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DB3109-89E9-4680-A493-3D91B0111FA4}" type="slidenum">
              <a:rPr lang="en-US" smtClean="0"/>
              <a:t>‹#›</a:t>
            </a:fld>
            <a:endParaRPr lang="en-US"/>
          </a:p>
        </p:txBody>
      </p:sp>
    </p:spTree>
    <p:extLst>
      <p:ext uri="{BB962C8B-B14F-4D97-AF65-F5344CB8AC3E}">
        <p14:creationId xmlns:p14="http://schemas.microsoft.com/office/powerpoint/2010/main" val="448866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162FF3-5009-4691-BC3C-424BBB931D8D}" type="datetimeFigureOut">
              <a:rPr lang="en-US" smtClean="0"/>
              <a:t>8/27/2016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DB3109-89E9-4680-A493-3D91B0111FA4}" type="slidenum">
              <a:rPr lang="en-US" smtClean="0"/>
              <a:t>‹#›</a:t>
            </a:fld>
            <a:endParaRPr lang="en-US"/>
          </a:p>
        </p:txBody>
      </p:sp>
    </p:spTree>
    <p:extLst>
      <p:ext uri="{BB962C8B-B14F-4D97-AF65-F5344CB8AC3E}">
        <p14:creationId xmlns:p14="http://schemas.microsoft.com/office/powerpoint/2010/main" val="1776542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162FF3-5009-4691-BC3C-424BBB931D8D}" type="datetimeFigureOut">
              <a:rPr lang="en-US" smtClean="0"/>
              <a:t>8/27/2016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DB3109-89E9-4680-A493-3D91B0111FA4}" type="slidenum">
              <a:rPr lang="en-US" smtClean="0"/>
              <a:t>‹#›</a:t>
            </a:fld>
            <a:endParaRPr lang="en-US"/>
          </a:p>
        </p:txBody>
      </p:sp>
    </p:spTree>
    <p:extLst>
      <p:ext uri="{BB962C8B-B14F-4D97-AF65-F5344CB8AC3E}">
        <p14:creationId xmlns:p14="http://schemas.microsoft.com/office/powerpoint/2010/main" val="3632603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162FF3-5009-4691-BC3C-424BBB931D8D}" type="datetimeFigureOut">
              <a:rPr lang="en-US" smtClean="0"/>
              <a:t>8/27/2016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DB3109-89E9-4680-A493-3D91B0111FA4}" type="slidenum">
              <a:rPr lang="en-US" smtClean="0"/>
              <a:t>‹#›</a:t>
            </a:fld>
            <a:endParaRPr lang="en-US"/>
          </a:p>
        </p:txBody>
      </p:sp>
    </p:spTree>
    <p:extLst>
      <p:ext uri="{BB962C8B-B14F-4D97-AF65-F5344CB8AC3E}">
        <p14:creationId xmlns:p14="http://schemas.microsoft.com/office/powerpoint/2010/main" val="3666294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162FF3-5009-4691-BC3C-424BBB931D8D}" type="datetimeFigureOut">
              <a:rPr lang="en-US" smtClean="0"/>
              <a:t>8/27/2016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DB3109-89E9-4680-A493-3D91B0111FA4}" type="slidenum">
              <a:rPr lang="en-US" smtClean="0"/>
              <a:t>‹#›</a:t>
            </a:fld>
            <a:endParaRPr lang="en-US"/>
          </a:p>
        </p:txBody>
      </p:sp>
    </p:spTree>
    <p:extLst>
      <p:ext uri="{BB962C8B-B14F-4D97-AF65-F5344CB8AC3E}">
        <p14:creationId xmlns:p14="http://schemas.microsoft.com/office/powerpoint/2010/main" val="1649540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6162FF3-5009-4691-BC3C-424BBB931D8D}" type="datetimeFigureOut">
              <a:rPr lang="en-US" smtClean="0"/>
              <a:t>8/27/2016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DB3109-89E9-4680-A493-3D91B0111FA4}" type="slidenum">
              <a:rPr lang="en-US" smtClean="0"/>
              <a:t>‹#›</a:t>
            </a:fld>
            <a:endParaRPr lang="en-US"/>
          </a:p>
        </p:txBody>
      </p:sp>
    </p:spTree>
    <p:extLst>
      <p:ext uri="{BB962C8B-B14F-4D97-AF65-F5344CB8AC3E}">
        <p14:creationId xmlns:p14="http://schemas.microsoft.com/office/powerpoint/2010/main" val="544941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6162FF3-5009-4691-BC3C-424BBB931D8D}" type="datetimeFigureOut">
              <a:rPr lang="en-US" smtClean="0"/>
              <a:t>8/27/2016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DB3109-89E9-4680-A493-3D91B0111FA4}" type="slidenum">
              <a:rPr lang="en-US" smtClean="0"/>
              <a:t>‹#›</a:t>
            </a:fld>
            <a:endParaRPr lang="en-US"/>
          </a:p>
        </p:txBody>
      </p:sp>
    </p:spTree>
    <p:extLst>
      <p:ext uri="{BB962C8B-B14F-4D97-AF65-F5344CB8AC3E}">
        <p14:creationId xmlns:p14="http://schemas.microsoft.com/office/powerpoint/2010/main" val="1384228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162FF3-5009-4691-BC3C-424BBB931D8D}" type="datetimeFigureOut">
              <a:rPr lang="en-US" smtClean="0"/>
              <a:t>8/27/2016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DB3109-89E9-4680-A493-3D91B0111FA4}" type="slidenum">
              <a:rPr lang="en-US" smtClean="0"/>
              <a:t>‹#›</a:t>
            </a:fld>
            <a:endParaRPr lang="en-US"/>
          </a:p>
        </p:txBody>
      </p:sp>
    </p:spTree>
    <p:extLst>
      <p:ext uri="{BB962C8B-B14F-4D97-AF65-F5344CB8AC3E}">
        <p14:creationId xmlns:p14="http://schemas.microsoft.com/office/powerpoint/2010/main" val="1198036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162FF3-5009-4691-BC3C-424BBB931D8D}" type="datetimeFigureOut">
              <a:rPr lang="en-US" smtClean="0"/>
              <a:t>8/27/2016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DB3109-89E9-4680-A493-3D91B0111FA4}" type="slidenum">
              <a:rPr lang="en-US" smtClean="0"/>
              <a:t>‹#›</a:t>
            </a:fld>
            <a:endParaRPr lang="en-US"/>
          </a:p>
        </p:txBody>
      </p:sp>
    </p:spTree>
    <p:extLst>
      <p:ext uri="{BB962C8B-B14F-4D97-AF65-F5344CB8AC3E}">
        <p14:creationId xmlns:p14="http://schemas.microsoft.com/office/powerpoint/2010/main" val="2606890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162FF3-5009-4691-BC3C-424BBB931D8D}" type="datetimeFigureOut">
              <a:rPr lang="en-US" smtClean="0"/>
              <a:t>8/27/2016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DB3109-89E9-4680-A493-3D91B0111FA4}" type="slidenum">
              <a:rPr lang="en-US" smtClean="0"/>
              <a:t>‹#›</a:t>
            </a:fld>
            <a:endParaRPr lang="en-US"/>
          </a:p>
        </p:txBody>
      </p:sp>
    </p:spTree>
    <p:extLst>
      <p:ext uri="{BB962C8B-B14F-4D97-AF65-F5344CB8AC3E}">
        <p14:creationId xmlns:p14="http://schemas.microsoft.com/office/powerpoint/2010/main" val="1415336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162FF3-5009-4691-BC3C-424BBB931D8D}" type="datetimeFigureOut">
              <a:rPr lang="en-US" smtClean="0"/>
              <a:t>8/27/2016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DB3109-89E9-4680-A493-3D91B0111FA4}" type="slidenum">
              <a:rPr lang="en-US" smtClean="0"/>
              <a:t>‹#›</a:t>
            </a:fld>
            <a:endParaRPr lang="en-US"/>
          </a:p>
        </p:txBody>
      </p:sp>
    </p:spTree>
    <p:extLst>
      <p:ext uri="{BB962C8B-B14F-4D97-AF65-F5344CB8AC3E}">
        <p14:creationId xmlns:p14="http://schemas.microsoft.com/office/powerpoint/2010/main" val="2801643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162FF3-5009-4691-BC3C-424BBB931D8D}" type="datetimeFigureOut">
              <a:rPr lang="en-US" smtClean="0"/>
              <a:t>8/27/2016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DB3109-89E9-4680-A493-3D91B0111FA4}" type="slidenum">
              <a:rPr lang="en-US" smtClean="0"/>
              <a:t>‹#›</a:t>
            </a:fld>
            <a:endParaRPr lang="en-US"/>
          </a:p>
        </p:txBody>
      </p:sp>
    </p:spTree>
    <p:extLst>
      <p:ext uri="{BB962C8B-B14F-4D97-AF65-F5344CB8AC3E}">
        <p14:creationId xmlns:p14="http://schemas.microsoft.com/office/powerpoint/2010/main" val="3341621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biblia.com/bible/nkjv/Psalms%20127.1-2#footnote2" TargetMode="External"/><Relationship Id="rId2" Type="http://schemas.openxmlformats.org/officeDocument/2006/relationships/hyperlink" Target="http://biblia.com/bible/nkjv/Psalms%20127.1-2#footnote1"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000" b="1" i="1" u="sng" dirty="0" smtClean="0"/>
              <a:t>Except the Lord Build the House</a:t>
            </a:r>
            <a:endParaRPr lang="en-US" sz="8000" b="1" i="1" u="sng" dirty="0"/>
          </a:p>
        </p:txBody>
      </p:sp>
      <p:sp>
        <p:nvSpPr>
          <p:cNvPr id="3" name="Subtitle 2"/>
          <p:cNvSpPr>
            <a:spLocks noGrp="1"/>
          </p:cNvSpPr>
          <p:nvPr>
            <p:ph type="subTitle" idx="1"/>
          </p:nvPr>
        </p:nvSpPr>
        <p:spPr/>
        <p:txBody>
          <a:bodyPr>
            <a:normAutofit/>
          </a:bodyPr>
          <a:lstStyle/>
          <a:p>
            <a:r>
              <a:rPr lang="en-US" sz="4800" b="1" dirty="0" smtClean="0">
                <a:solidFill>
                  <a:srgbClr val="FF0000"/>
                </a:solidFill>
              </a:rPr>
              <a:t>Psalms 127:1-2</a:t>
            </a:r>
            <a:endParaRPr lang="en-US" sz="4800" b="1" dirty="0">
              <a:solidFill>
                <a:srgbClr val="FF0000"/>
              </a:solidFill>
            </a:endParaRPr>
          </a:p>
        </p:txBody>
      </p:sp>
    </p:spTree>
    <p:extLst>
      <p:ext uri="{BB962C8B-B14F-4D97-AF65-F5344CB8AC3E}">
        <p14:creationId xmlns:p14="http://schemas.microsoft.com/office/powerpoint/2010/main" val="8565315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8911" y="369357"/>
            <a:ext cx="11782778" cy="6347531"/>
          </a:xfrm>
        </p:spPr>
        <p:txBody>
          <a:bodyPr>
            <a:normAutofit fontScale="92500" lnSpcReduction="10000"/>
          </a:bodyPr>
          <a:lstStyle/>
          <a:p>
            <a:r>
              <a:rPr lang="en-US" baseline="30000" dirty="0" smtClean="0"/>
              <a:t>I Kings 18:</a:t>
            </a:r>
          </a:p>
          <a:p>
            <a:r>
              <a:rPr lang="en-US" baseline="30000" dirty="0" smtClean="0"/>
              <a:t>29</a:t>
            </a:r>
            <a:r>
              <a:rPr lang="en-US" baseline="30000" dirty="0"/>
              <a:t> </a:t>
            </a:r>
            <a:r>
              <a:rPr lang="en-US" dirty="0"/>
              <a:t>And it came to pass, when midday was past, and they prophesied until the time of the offering of the evening sacrifice, that there was neither voice, nor any to answer, nor any that regarded.</a:t>
            </a:r>
          </a:p>
          <a:p>
            <a:r>
              <a:rPr lang="en-US" baseline="30000" dirty="0"/>
              <a:t>30 </a:t>
            </a:r>
            <a:r>
              <a:rPr lang="en-US" dirty="0"/>
              <a:t>And Elijah said unto all the people, Come near unto me. And all the people came near unto him. </a:t>
            </a:r>
            <a:r>
              <a:rPr lang="en-US" b="1" u="sng" dirty="0">
                <a:solidFill>
                  <a:srgbClr val="00B050"/>
                </a:solidFill>
              </a:rPr>
              <a:t>And he repaired the altar of the </a:t>
            </a:r>
            <a:r>
              <a:rPr lang="en-US" b="1" u="sng" cap="small" dirty="0">
                <a:solidFill>
                  <a:srgbClr val="00B050"/>
                </a:solidFill>
              </a:rPr>
              <a:t>Lord</a:t>
            </a:r>
            <a:r>
              <a:rPr lang="en-US" b="1" u="sng" dirty="0">
                <a:solidFill>
                  <a:srgbClr val="00B050"/>
                </a:solidFill>
              </a:rPr>
              <a:t> that was broken down.</a:t>
            </a:r>
          </a:p>
          <a:p>
            <a:r>
              <a:rPr lang="en-US" baseline="30000" dirty="0"/>
              <a:t>31 </a:t>
            </a:r>
            <a:r>
              <a:rPr lang="en-US" dirty="0"/>
              <a:t>And Elijah took twelve stones, according to the number of the tribes of the sons of Jacob, unto whom the word of the </a:t>
            </a:r>
            <a:r>
              <a:rPr lang="en-US" cap="small" dirty="0"/>
              <a:t>Lord</a:t>
            </a:r>
            <a:r>
              <a:rPr lang="en-US" dirty="0"/>
              <a:t> came, saying, Israel shall be thy name:</a:t>
            </a:r>
          </a:p>
          <a:p>
            <a:r>
              <a:rPr lang="en-US" baseline="30000" dirty="0"/>
              <a:t>32 </a:t>
            </a:r>
            <a:r>
              <a:rPr lang="en-US" dirty="0"/>
              <a:t>And with the stones he built an altar in the name of the </a:t>
            </a:r>
            <a:r>
              <a:rPr lang="en-US" cap="small" dirty="0"/>
              <a:t>Lord</a:t>
            </a:r>
            <a:r>
              <a:rPr lang="en-US" dirty="0"/>
              <a:t>: and he made a trench about the altar, as great as would contain two measures of seed.</a:t>
            </a:r>
          </a:p>
          <a:p>
            <a:r>
              <a:rPr lang="en-US" baseline="30000" dirty="0"/>
              <a:t>33 </a:t>
            </a:r>
            <a:r>
              <a:rPr lang="en-US" dirty="0"/>
              <a:t>And he put the wood in order, and cut the bullock in pieces, and laid him on the wood, and said</a:t>
            </a:r>
            <a:r>
              <a:rPr lang="en-US" b="1" u="sng" dirty="0">
                <a:solidFill>
                  <a:srgbClr val="00B050"/>
                </a:solidFill>
              </a:rPr>
              <a:t>, Fill four barrels with water, and pour it on the burnt sacrifice, and on the wood.</a:t>
            </a:r>
          </a:p>
          <a:p>
            <a:r>
              <a:rPr lang="en-US" baseline="30000" dirty="0"/>
              <a:t>34 </a:t>
            </a:r>
            <a:r>
              <a:rPr lang="en-US" dirty="0"/>
              <a:t>And he said, </a:t>
            </a:r>
            <a:r>
              <a:rPr lang="en-US" b="1" u="sng" dirty="0">
                <a:solidFill>
                  <a:srgbClr val="7030A0"/>
                </a:solidFill>
              </a:rPr>
              <a:t>Do it the second time</a:t>
            </a:r>
            <a:r>
              <a:rPr lang="en-US" dirty="0"/>
              <a:t>. And they did it the second time. And he said, </a:t>
            </a:r>
            <a:r>
              <a:rPr lang="en-US" b="1" i="1" u="sng" dirty="0">
                <a:solidFill>
                  <a:srgbClr val="7030A0"/>
                </a:solidFill>
              </a:rPr>
              <a:t>Do it the third time</a:t>
            </a:r>
            <a:r>
              <a:rPr lang="en-US" dirty="0"/>
              <a:t>. And they did it the third time.</a:t>
            </a:r>
          </a:p>
          <a:p>
            <a:r>
              <a:rPr lang="en-US" baseline="30000" dirty="0"/>
              <a:t>35 </a:t>
            </a:r>
            <a:r>
              <a:rPr lang="en-US" dirty="0"/>
              <a:t>And the water ran round about the altar; and he filled the trench also with water.</a:t>
            </a:r>
          </a:p>
          <a:p>
            <a:endParaRPr lang="en-US" dirty="0"/>
          </a:p>
        </p:txBody>
      </p:sp>
    </p:spTree>
    <p:extLst>
      <p:ext uri="{BB962C8B-B14F-4D97-AF65-F5344CB8AC3E}">
        <p14:creationId xmlns:p14="http://schemas.microsoft.com/office/powerpoint/2010/main" val="12824350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8045" y="372533"/>
            <a:ext cx="11796889" cy="6485467"/>
          </a:xfrm>
        </p:spPr>
        <p:txBody>
          <a:bodyPr>
            <a:normAutofit lnSpcReduction="10000"/>
          </a:bodyPr>
          <a:lstStyle/>
          <a:p>
            <a:r>
              <a:rPr lang="en-US" baseline="30000" dirty="0"/>
              <a:t>36 </a:t>
            </a:r>
            <a:r>
              <a:rPr lang="en-US" dirty="0"/>
              <a:t>And it came to pass at the time of the offering of the evening sacrifice, that Elijah the prophet came near, and said,</a:t>
            </a:r>
            <a:r>
              <a:rPr lang="en-US" b="1" u="sng" dirty="0">
                <a:solidFill>
                  <a:srgbClr val="7030A0"/>
                </a:solidFill>
              </a:rPr>
              <a:t> </a:t>
            </a:r>
            <a:r>
              <a:rPr lang="en-US" b="1" u="sng" cap="small" dirty="0">
                <a:solidFill>
                  <a:srgbClr val="7030A0"/>
                </a:solidFill>
              </a:rPr>
              <a:t>Lord</a:t>
            </a:r>
            <a:r>
              <a:rPr lang="en-US" b="1" u="sng" dirty="0">
                <a:solidFill>
                  <a:srgbClr val="7030A0"/>
                </a:solidFill>
              </a:rPr>
              <a:t> God of Abraham, Isaac, and of Israel, let it be known this day that thou art God in Israel, and that I am thy servant, and that I have done all these things at thy word.</a:t>
            </a:r>
          </a:p>
          <a:p>
            <a:r>
              <a:rPr lang="en-US" baseline="30000" dirty="0"/>
              <a:t>37 </a:t>
            </a:r>
            <a:r>
              <a:rPr lang="en-US" dirty="0"/>
              <a:t>Hear me, O </a:t>
            </a:r>
            <a:r>
              <a:rPr lang="en-US" cap="small" dirty="0"/>
              <a:t>Lord</a:t>
            </a:r>
            <a:r>
              <a:rPr lang="en-US" dirty="0"/>
              <a:t>, hear me, that this people may know that thou art the </a:t>
            </a:r>
            <a:r>
              <a:rPr lang="en-US" cap="small" dirty="0"/>
              <a:t>Lord</a:t>
            </a:r>
            <a:r>
              <a:rPr lang="en-US" dirty="0"/>
              <a:t> God, and that thou hast turned their heart back again.</a:t>
            </a:r>
          </a:p>
          <a:p>
            <a:r>
              <a:rPr lang="en-US" baseline="30000" dirty="0"/>
              <a:t>38 </a:t>
            </a:r>
            <a:r>
              <a:rPr lang="en-US" b="1" i="1" u="sng" dirty="0"/>
              <a:t>Then the fire of the </a:t>
            </a:r>
            <a:r>
              <a:rPr lang="en-US" b="1" i="1" u="sng" cap="small" dirty="0"/>
              <a:t>Lord</a:t>
            </a:r>
            <a:r>
              <a:rPr lang="en-US" b="1" i="1" u="sng" dirty="0"/>
              <a:t> fell, and consumed the burnt sacrifice, and the wood, and the stones, and the dust, and licked up the water that was in the trench.</a:t>
            </a:r>
          </a:p>
          <a:p>
            <a:r>
              <a:rPr lang="en-US" sz="3800" b="1" u="sng" baseline="30000" dirty="0">
                <a:solidFill>
                  <a:srgbClr val="7030A0"/>
                </a:solidFill>
              </a:rPr>
              <a:t>39 </a:t>
            </a:r>
            <a:r>
              <a:rPr lang="en-US" sz="3800" b="1" u="sng" dirty="0">
                <a:solidFill>
                  <a:srgbClr val="7030A0"/>
                </a:solidFill>
              </a:rPr>
              <a:t>And when all the people saw it, they fell on their faces: and they said, The </a:t>
            </a:r>
            <a:r>
              <a:rPr lang="en-US" sz="3800" b="1" u="sng" cap="small" dirty="0">
                <a:solidFill>
                  <a:srgbClr val="7030A0"/>
                </a:solidFill>
              </a:rPr>
              <a:t>Lord</a:t>
            </a:r>
            <a:r>
              <a:rPr lang="en-US" sz="3800" b="1" u="sng" dirty="0">
                <a:solidFill>
                  <a:srgbClr val="7030A0"/>
                </a:solidFill>
              </a:rPr>
              <a:t>, he is the God; the </a:t>
            </a:r>
            <a:r>
              <a:rPr lang="en-US" sz="3800" b="1" u="sng" cap="small" dirty="0">
                <a:solidFill>
                  <a:srgbClr val="7030A0"/>
                </a:solidFill>
              </a:rPr>
              <a:t>Lord</a:t>
            </a:r>
            <a:r>
              <a:rPr lang="en-US" sz="3800" b="1" u="sng" dirty="0">
                <a:solidFill>
                  <a:srgbClr val="7030A0"/>
                </a:solidFill>
              </a:rPr>
              <a:t>, he is the God.</a:t>
            </a:r>
          </a:p>
          <a:p>
            <a:r>
              <a:rPr lang="en-US" baseline="30000" dirty="0"/>
              <a:t>40 </a:t>
            </a:r>
            <a:r>
              <a:rPr lang="en-US" dirty="0"/>
              <a:t>And Elijah said unto them, Take the prophets of Baal; let not one of them escape. And they took them: and Elijah brought them down to the brook </a:t>
            </a:r>
            <a:r>
              <a:rPr lang="en-US" dirty="0" err="1"/>
              <a:t>Kishon</a:t>
            </a:r>
            <a:r>
              <a:rPr lang="en-US" dirty="0"/>
              <a:t>, and slew them there.</a:t>
            </a:r>
          </a:p>
          <a:p>
            <a:endParaRPr lang="en-US" dirty="0"/>
          </a:p>
        </p:txBody>
      </p:sp>
    </p:spTree>
    <p:extLst>
      <p:ext uri="{BB962C8B-B14F-4D97-AF65-F5344CB8AC3E}">
        <p14:creationId xmlns:p14="http://schemas.microsoft.com/office/powerpoint/2010/main" val="3774255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u="sng" dirty="0" smtClean="0">
                <a:solidFill>
                  <a:srgbClr val="0070C0"/>
                </a:solidFill>
              </a:rPr>
              <a:t>#2.  Vain Church – except the Lord build it!</a:t>
            </a:r>
            <a:br>
              <a:rPr lang="en-US" b="1" u="sng" dirty="0" smtClean="0">
                <a:solidFill>
                  <a:srgbClr val="0070C0"/>
                </a:solidFill>
              </a:rPr>
            </a:br>
            <a:r>
              <a:rPr lang="en-US" b="1" u="sng" dirty="0">
                <a:solidFill>
                  <a:srgbClr val="0070C0"/>
                </a:solidFill>
              </a:rPr>
              <a:t> </a:t>
            </a:r>
            <a:r>
              <a:rPr lang="en-US" b="1" u="sng" dirty="0" smtClean="0">
                <a:solidFill>
                  <a:srgbClr val="0070C0"/>
                </a:solidFill>
              </a:rPr>
              <a:t>Not God’s House, unless He builds it!</a:t>
            </a:r>
            <a:endParaRPr lang="en-US" b="1" u="sng" dirty="0">
              <a:solidFill>
                <a:srgbClr val="0070C0"/>
              </a:solidFill>
            </a:endParaRPr>
          </a:p>
        </p:txBody>
      </p:sp>
      <p:sp>
        <p:nvSpPr>
          <p:cNvPr id="3" name="Content Placeholder 2"/>
          <p:cNvSpPr>
            <a:spLocks noGrp="1"/>
          </p:cNvSpPr>
          <p:nvPr>
            <p:ph idx="1"/>
          </p:nvPr>
        </p:nvSpPr>
        <p:spPr>
          <a:xfrm>
            <a:off x="90311" y="1690688"/>
            <a:ext cx="11943645" cy="5167312"/>
          </a:xfrm>
        </p:spPr>
        <p:txBody>
          <a:bodyPr>
            <a:normAutofit fontScale="92500" lnSpcReduction="20000"/>
          </a:bodyPr>
          <a:lstStyle/>
          <a:p>
            <a:r>
              <a:rPr lang="en-US" sz="3000" dirty="0" smtClean="0"/>
              <a:t>Many churches today:  Called God’s house!  May just as</a:t>
            </a:r>
          </a:p>
          <a:p>
            <a:r>
              <a:rPr lang="en-US" sz="3000" dirty="0" smtClean="0"/>
              <a:t>Well ‘remove’ the name God.   It is not God’s house,  Unless He builds it!.</a:t>
            </a:r>
          </a:p>
          <a:p>
            <a:pPr marL="0" indent="0">
              <a:buNone/>
            </a:pPr>
            <a:r>
              <a:rPr lang="en-US" sz="3000" b="1" dirty="0" smtClean="0"/>
              <a:t>Matthew 15:13-14</a:t>
            </a:r>
            <a:endParaRPr lang="en-US" sz="3000" b="1" dirty="0"/>
          </a:p>
          <a:p>
            <a:r>
              <a:rPr lang="en-US" sz="3000" baseline="30000" dirty="0"/>
              <a:t>13 </a:t>
            </a:r>
            <a:r>
              <a:rPr lang="en-US" sz="3000" dirty="0"/>
              <a:t>But he answered and said, Every plant, which my heavenly Father hath not planted, shall be rooted up.</a:t>
            </a:r>
          </a:p>
          <a:p>
            <a:r>
              <a:rPr lang="en-US" sz="3000" baseline="30000" dirty="0"/>
              <a:t>14 </a:t>
            </a:r>
            <a:r>
              <a:rPr lang="en-US" sz="3000" dirty="0"/>
              <a:t>Let them alone: they be blind leaders of the blind. And if the blind lead the blind, both shall fall into the ditch</a:t>
            </a:r>
          </a:p>
          <a:p>
            <a:pPr marL="0" indent="0">
              <a:buNone/>
            </a:pPr>
            <a:r>
              <a:rPr lang="en-US" sz="3000" dirty="0"/>
              <a:t> </a:t>
            </a:r>
            <a:r>
              <a:rPr lang="en-US" sz="3000" dirty="0" smtClean="0"/>
              <a:t>                   It will Fall, will not be tolerated by God!</a:t>
            </a:r>
          </a:p>
          <a:p>
            <a:r>
              <a:rPr lang="en-US" sz="3000" dirty="0"/>
              <a:t> </a:t>
            </a:r>
            <a:r>
              <a:rPr lang="en-US" sz="3000" dirty="0" smtClean="0"/>
              <a:t>     Most churches do not have the Lord’s name…Rom. 16:16</a:t>
            </a:r>
          </a:p>
          <a:p>
            <a:r>
              <a:rPr lang="en-US" sz="3000" dirty="0"/>
              <a:t> </a:t>
            </a:r>
            <a:r>
              <a:rPr lang="en-US" sz="3000" dirty="0" smtClean="0"/>
              <a:t>     Most churches have their own creeds…2 Tim.3 :16-17</a:t>
            </a:r>
          </a:p>
          <a:p>
            <a:r>
              <a:rPr lang="en-US" sz="3000" dirty="0"/>
              <a:t> </a:t>
            </a:r>
            <a:r>
              <a:rPr lang="en-US" sz="3000" dirty="0" smtClean="0"/>
              <a:t>    Most churches are churches of men….</a:t>
            </a:r>
            <a:r>
              <a:rPr lang="en-US" sz="3000" dirty="0" err="1" smtClean="0"/>
              <a:t>Mtt</a:t>
            </a:r>
            <a:r>
              <a:rPr lang="en-US" sz="3000" dirty="0" smtClean="0"/>
              <a:t>. 15:9</a:t>
            </a:r>
          </a:p>
          <a:p>
            <a:pPr marL="0" indent="0">
              <a:buNone/>
            </a:pPr>
            <a:r>
              <a:rPr lang="en-US" dirty="0" smtClean="0"/>
              <a:t> </a:t>
            </a:r>
            <a:r>
              <a:rPr lang="en-US" b="1" dirty="0" smtClean="0">
                <a:solidFill>
                  <a:srgbClr val="7030A0"/>
                </a:solidFill>
              </a:rPr>
              <a:t>Vain, Useless, Avails Nothing!!   Except the Lord build it!</a:t>
            </a:r>
            <a:endParaRPr lang="en-US" b="1" dirty="0">
              <a:solidFill>
                <a:srgbClr val="7030A0"/>
              </a:solidFill>
            </a:endParaRPr>
          </a:p>
        </p:txBody>
      </p:sp>
    </p:spTree>
    <p:extLst>
      <p:ext uri="{BB962C8B-B14F-4D97-AF65-F5344CB8AC3E}">
        <p14:creationId xmlns:p14="http://schemas.microsoft.com/office/powerpoint/2010/main" val="7699459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solidFill>
                  <a:srgbClr val="7030A0"/>
                </a:solidFill>
              </a:rPr>
              <a:t>#3 Work for the Lord , except it is done For Him!</a:t>
            </a:r>
            <a:br>
              <a:rPr lang="en-US" b="1" u="sng" dirty="0" smtClean="0">
                <a:solidFill>
                  <a:srgbClr val="7030A0"/>
                </a:solidFill>
              </a:rPr>
            </a:br>
            <a:r>
              <a:rPr lang="en-US" b="1" u="sng" dirty="0" smtClean="0">
                <a:solidFill>
                  <a:srgbClr val="7030A0"/>
                </a:solidFill>
              </a:rPr>
              <a:t>Is </a:t>
            </a:r>
            <a:r>
              <a:rPr lang="en-US" b="1" u="sng" dirty="0" smtClean="0">
                <a:solidFill>
                  <a:srgbClr val="0070C0"/>
                </a:solidFill>
              </a:rPr>
              <a:t>Useless, Vain, </a:t>
            </a:r>
            <a:r>
              <a:rPr lang="en-US" b="1" u="sng" dirty="0" err="1" smtClean="0">
                <a:solidFill>
                  <a:srgbClr val="0070C0"/>
                </a:solidFill>
              </a:rPr>
              <a:t>Empty,Profit</a:t>
            </a:r>
            <a:r>
              <a:rPr lang="en-US" b="1" u="sng" dirty="0" smtClean="0">
                <a:solidFill>
                  <a:srgbClr val="0070C0"/>
                </a:solidFill>
              </a:rPr>
              <a:t> nothing!!</a:t>
            </a:r>
            <a:endParaRPr lang="en-US" b="1" u="sng" dirty="0">
              <a:solidFill>
                <a:srgbClr val="0070C0"/>
              </a:solidFill>
            </a:endParaRPr>
          </a:p>
        </p:txBody>
      </p:sp>
      <p:sp>
        <p:nvSpPr>
          <p:cNvPr id="3" name="Content Placeholder 2"/>
          <p:cNvSpPr>
            <a:spLocks noGrp="1"/>
          </p:cNvSpPr>
          <p:nvPr>
            <p:ph idx="1"/>
          </p:nvPr>
        </p:nvSpPr>
        <p:spPr>
          <a:xfrm>
            <a:off x="0" y="1825624"/>
            <a:ext cx="12192000" cy="4936419"/>
          </a:xfrm>
        </p:spPr>
        <p:txBody>
          <a:bodyPr>
            <a:normAutofit lnSpcReduction="10000"/>
          </a:bodyPr>
          <a:lstStyle/>
          <a:p>
            <a:r>
              <a:rPr lang="en-US" sz="3600" dirty="0" smtClean="0"/>
              <a:t>I Cor. </a:t>
            </a:r>
            <a:r>
              <a:rPr lang="en-US" sz="3600" dirty="0"/>
              <a:t>13:1   Though I speak with the tongues of men and of angels, and have not charity, I am become </a:t>
            </a:r>
            <a:r>
              <a:rPr lang="en-US" sz="3600" b="1" i="1" u="sng" dirty="0">
                <a:solidFill>
                  <a:srgbClr val="7030A0"/>
                </a:solidFill>
              </a:rPr>
              <a:t>as sounding brass, or a tinkling </a:t>
            </a:r>
            <a:r>
              <a:rPr lang="en-US" sz="3600" b="1" i="1" u="sng" dirty="0" smtClean="0">
                <a:solidFill>
                  <a:srgbClr val="7030A0"/>
                </a:solidFill>
              </a:rPr>
              <a:t>cymbal</a:t>
            </a:r>
          </a:p>
          <a:p>
            <a:r>
              <a:rPr lang="en-US" sz="3600" dirty="0" smtClean="0"/>
              <a:t>.</a:t>
            </a:r>
            <a:r>
              <a:rPr lang="en-US" sz="3600" baseline="30000" dirty="0" smtClean="0"/>
              <a:t>2</a:t>
            </a:r>
            <a:r>
              <a:rPr lang="en-US" sz="3600" baseline="30000" dirty="0"/>
              <a:t> </a:t>
            </a:r>
            <a:r>
              <a:rPr lang="en-US" sz="3600" dirty="0"/>
              <a:t>And though I have the gift of prophecy, and understand all mysteries, and all knowledge; and though I have all faith, so that I could remove mountains, and have not charity, </a:t>
            </a:r>
            <a:r>
              <a:rPr lang="en-US" sz="3600" b="1" i="1" u="sng" dirty="0">
                <a:solidFill>
                  <a:srgbClr val="7030A0"/>
                </a:solidFill>
              </a:rPr>
              <a:t>I am </a:t>
            </a:r>
            <a:r>
              <a:rPr lang="en-US" sz="3600" b="1" i="1" u="sng" dirty="0" smtClean="0">
                <a:solidFill>
                  <a:srgbClr val="7030A0"/>
                </a:solidFill>
              </a:rPr>
              <a:t>nothing</a:t>
            </a:r>
          </a:p>
          <a:p>
            <a:r>
              <a:rPr lang="en-US" sz="3600" baseline="30000" dirty="0"/>
              <a:t>3 </a:t>
            </a:r>
            <a:r>
              <a:rPr lang="en-US" sz="3600" dirty="0"/>
              <a:t>And though I bestow all my goods to feed the poor, and though I give my body to be burned, and have not charity, </a:t>
            </a:r>
            <a:r>
              <a:rPr lang="en-US" sz="3600" b="1" i="1" u="sng" dirty="0">
                <a:solidFill>
                  <a:srgbClr val="7030A0"/>
                </a:solidFill>
              </a:rPr>
              <a:t>it </a:t>
            </a:r>
            <a:r>
              <a:rPr lang="en-US" sz="3600" b="1" i="1" u="sng" dirty="0" err="1">
                <a:solidFill>
                  <a:srgbClr val="7030A0"/>
                </a:solidFill>
              </a:rPr>
              <a:t>profiteth</a:t>
            </a:r>
            <a:r>
              <a:rPr lang="en-US" sz="3600" b="1" i="1" u="sng" dirty="0">
                <a:solidFill>
                  <a:srgbClr val="7030A0"/>
                </a:solidFill>
              </a:rPr>
              <a:t> me nothing.</a:t>
            </a:r>
          </a:p>
          <a:p>
            <a:endParaRPr lang="en-US" dirty="0" smtClean="0"/>
          </a:p>
        </p:txBody>
      </p:sp>
    </p:spTree>
    <p:extLst>
      <p:ext uri="{BB962C8B-B14F-4D97-AF65-F5344CB8AC3E}">
        <p14:creationId xmlns:p14="http://schemas.microsoft.com/office/powerpoint/2010/main" val="31547832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06400"/>
            <a:ext cx="10515600" cy="5770563"/>
          </a:xfrm>
        </p:spPr>
        <p:txBody>
          <a:bodyPr/>
          <a:lstStyle/>
          <a:p>
            <a:endParaRPr lang="en-US" dirty="0" smtClean="0"/>
          </a:p>
          <a:p>
            <a:endParaRPr lang="en-US" dirty="0"/>
          </a:p>
          <a:p>
            <a:r>
              <a:rPr lang="en-US" sz="4800" b="1" dirty="0" smtClean="0">
                <a:solidFill>
                  <a:srgbClr val="002060"/>
                </a:solidFill>
              </a:rPr>
              <a:t> </a:t>
            </a:r>
            <a:r>
              <a:rPr lang="en-US" sz="4800" b="1" dirty="0">
                <a:solidFill>
                  <a:srgbClr val="002060"/>
                </a:solidFill>
              </a:rPr>
              <a:t>I John 4:8  </a:t>
            </a:r>
          </a:p>
          <a:p>
            <a:r>
              <a:rPr lang="en-US" sz="4800" b="1" dirty="0">
                <a:solidFill>
                  <a:srgbClr val="002060"/>
                </a:solidFill>
              </a:rPr>
              <a:t>    John 13:35  </a:t>
            </a:r>
          </a:p>
          <a:p>
            <a:endParaRPr lang="en-US" dirty="0"/>
          </a:p>
          <a:p>
            <a:pPr marL="0" indent="0">
              <a:buNone/>
            </a:pPr>
            <a:r>
              <a:rPr lang="en-US" dirty="0" smtClean="0"/>
              <a:t>     Service </a:t>
            </a:r>
            <a:r>
              <a:rPr lang="en-US" dirty="0"/>
              <a:t>by the servants of God must be for God…</a:t>
            </a:r>
          </a:p>
          <a:p>
            <a:r>
              <a:rPr lang="en-US" dirty="0"/>
              <a:t>Or it will all be Useless, Vain, Avail nothing, No profit</a:t>
            </a:r>
          </a:p>
          <a:p>
            <a:r>
              <a:rPr lang="en-US" dirty="0"/>
              <a:t>In your work!</a:t>
            </a:r>
          </a:p>
        </p:txBody>
      </p:sp>
    </p:spTree>
    <p:extLst>
      <p:ext uri="{BB962C8B-B14F-4D97-AF65-F5344CB8AC3E}">
        <p14:creationId xmlns:p14="http://schemas.microsoft.com/office/powerpoint/2010/main" val="38489012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smtClean="0">
                <a:solidFill>
                  <a:srgbClr val="002060"/>
                </a:solidFill>
              </a:rPr>
              <a:t>Obedience to Christ</a:t>
            </a:r>
            <a:endParaRPr lang="en-US" sz="6600" b="1" dirty="0">
              <a:solidFill>
                <a:srgbClr val="002060"/>
              </a:solidFill>
            </a:endParaRPr>
          </a:p>
        </p:txBody>
      </p:sp>
      <p:sp>
        <p:nvSpPr>
          <p:cNvPr id="3" name="Content Placeholder 2"/>
          <p:cNvSpPr>
            <a:spLocks noGrp="1"/>
          </p:cNvSpPr>
          <p:nvPr>
            <p:ph idx="1"/>
          </p:nvPr>
        </p:nvSpPr>
        <p:spPr/>
        <p:txBody>
          <a:bodyPr/>
          <a:lstStyle/>
          <a:p>
            <a:r>
              <a:rPr lang="en-US" dirty="0" smtClean="0"/>
              <a:t>Just attend, but no worship…    Worthless</a:t>
            </a:r>
          </a:p>
          <a:p>
            <a:r>
              <a:rPr lang="en-US" dirty="0" smtClean="0"/>
              <a:t>Name on the church directory..  Vain, worthless , without </a:t>
            </a:r>
          </a:p>
          <a:p>
            <a:r>
              <a:rPr lang="en-US" dirty="0"/>
              <a:t> </a:t>
            </a:r>
            <a:r>
              <a:rPr lang="en-US" dirty="0" smtClean="0"/>
              <a:t>  being a member.</a:t>
            </a:r>
          </a:p>
          <a:p>
            <a:endParaRPr lang="en-US" dirty="0"/>
          </a:p>
          <a:p>
            <a:r>
              <a:rPr lang="en-US" dirty="0" smtClean="0"/>
              <a:t>What makes one person a member of the Lord’s church,</a:t>
            </a:r>
          </a:p>
          <a:p>
            <a:r>
              <a:rPr lang="en-US" dirty="0" smtClean="0"/>
              <a:t>Is what makes every person who is in the kingdom</a:t>
            </a:r>
          </a:p>
          <a:p>
            <a:r>
              <a:rPr lang="en-US" dirty="0" smtClean="0"/>
              <a:t>Of God, the church, one acceptable unto God.</a:t>
            </a:r>
          </a:p>
          <a:p>
            <a:r>
              <a:rPr lang="en-US" dirty="0"/>
              <a:t> </a:t>
            </a:r>
            <a:r>
              <a:rPr lang="en-US" dirty="0" smtClean="0"/>
              <a:t> Col.1:13;  Acts 2:47;   I Cor. 1:1-2</a:t>
            </a:r>
            <a:endParaRPr lang="en-US" dirty="0"/>
          </a:p>
        </p:txBody>
      </p:sp>
    </p:spTree>
    <p:extLst>
      <p:ext uri="{BB962C8B-B14F-4D97-AF65-F5344CB8AC3E}">
        <p14:creationId xmlns:p14="http://schemas.microsoft.com/office/powerpoint/2010/main" val="42555051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u="sng" dirty="0" smtClean="0">
                <a:solidFill>
                  <a:srgbClr val="002060"/>
                </a:solidFill>
              </a:rPr>
              <a:t>#4  Our houses ..families…except the </a:t>
            </a:r>
            <a:br>
              <a:rPr lang="en-US" sz="4800" b="1" u="sng" dirty="0" smtClean="0">
                <a:solidFill>
                  <a:srgbClr val="002060"/>
                </a:solidFill>
              </a:rPr>
            </a:br>
            <a:r>
              <a:rPr lang="en-US" sz="4800" b="1" u="sng" dirty="0" smtClean="0">
                <a:solidFill>
                  <a:srgbClr val="002060"/>
                </a:solidFill>
              </a:rPr>
              <a:t>Lord build …wrecked, wasted, no profit</a:t>
            </a:r>
            <a:endParaRPr lang="en-US" sz="4800" b="1" u="sng" dirty="0">
              <a:solidFill>
                <a:srgbClr val="002060"/>
              </a:solidFill>
            </a:endParaRPr>
          </a:p>
        </p:txBody>
      </p:sp>
      <p:sp>
        <p:nvSpPr>
          <p:cNvPr id="3" name="Content Placeholder 2"/>
          <p:cNvSpPr>
            <a:spLocks noGrp="1"/>
          </p:cNvSpPr>
          <p:nvPr>
            <p:ph idx="1"/>
          </p:nvPr>
        </p:nvSpPr>
        <p:spPr/>
        <p:txBody>
          <a:bodyPr>
            <a:normAutofit/>
          </a:bodyPr>
          <a:lstStyle/>
          <a:p>
            <a:r>
              <a:rPr lang="en-US" sz="5400" b="1" dirty="0" smtClean="0">
                <a:solidFill>
                  <a:srgbClr val="002060"/>
                </a:solidFill>
              </a:rPr>
              <a:t>Husbands         Eph. 5:25    Love</a:t>
            </a:r>
          </a:p>
          <a:p>
            <a:r>
              <a:rPr lang="en-US" sz="5400" b="1" dirty="0" smtClean="0">
                <a:solidFill>
                  <a:srgbClr val="002060"/>
                </a:solidFill>
              </a:rPr>
              <a:t>Wives                Eph. 5:23    Subject</a:t>
            </a:r>
          </a:p>
          <a:p>
            <a:r>
              <a:rPr lang="en-US" sz="5400" b="1" dirty="0" smtClean="0">
                <a:solidFill>
                  <a:srgbClr val="002060"/>
                </a:solidFill>
              </a:rPr>
              <a:t>Parents              Eph. 6:4      </a:t>
            </a:r>
            <a:r>
              <a:rPr lang="en-US" sz="5400" b="1" dirty="0" err="1" smtClean="0">
                <a:solidFill>
                  <a:srgbClr val="002060"/>
                </a:solidFill>
              </a:rPr>
              <a:t>Nuture</a:t>
            </a:r>
            <a:endParaRPr lang="en-US" sz="5400" b="1" dirty="0" smtClean="0">
              <a:solidFill>
                <a:srgbClr val="002060"/>
              </a:solidFill>
            </a:endParaRPr>
          </a:p>
          <a:p>
            <a:r>
              <a:rPr lang="en-US" sz="5400" b="1" dirty="0" smtClean="0">
                <a:solidFill>
                  <a:srgbClr val="002060"/>
                </a:solidFill>
              </a:rPr>
              <a:t>Children            Eph. 6:1-2   Obey</a:t>
            </a:r>
            <a:endParaRPr lang="en-US" sz="5400" b="1" dirty="0">
              <a:solidFill>
                <a:srgbClr val="002060"/>
              </a:solidFill>
            </a:endParaRPr>
          </a:p>
        </p:txBody>
      </p:sp>
    </p:spTree>
    <p:extLst>
      <p:ext uri="{BB962C8B-B14F-4D97-AF65-F5344CB8AC3E}">
        <p14:creationId xmlns:p14="http://schemas.microsoft.com/office/powerpoint/2010/main" val="37495212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solidFill>
                  <a:srgbClr val="FF0000"/>
                </a:solidFill>
              </a:rPr>
              <a:t>We can do it God’s Way…Acceptable</a:t>
            </a:r>
            <a:br>
              <a:rPr lang="en-US" sz="4800" b="1" dirty="0" smtClean="0">
                <a:solidFill>
                  <a:srgbClr val="FF0000"/>
                </a:solidFill>
              </a:rPr>
            </a:br>
            <a:r>
              <a:rPr lang="en-US" sz="4800" b="1" dirty="0" smtClean="0">
                <a:solidFill>
                  <a:srgbClr val="FF0000"/>
                </a:solidFill>
              </a:rPr>
              <a:t>Or Do It our way…Unacceptable!  </a:t>
            </a:r>
            <a:endParaRPr lang="en-US" sz="4800" b="1" dirty="0">
              <a:solidFill>
                <a:srgbClr val="FF0000"/>
              </a:solidFill>
            </a:endParaRPr>
          </a:p>
        </p:txBody>
      </p:sp>
      <p:sp>
        <p:nvSpPr>
          <p:cNvPr id="3" name="Content Placeholder 2"/>
          <p:cNvSpPr>
            <a:spLocks noGrp="1"/>
          </p:cNvSpPr>
          <p:nvPr>
            <p:ph idx="1"/>
          </p:nvPr>
        </p:nvSpPr>
        <p:spPr/>
        <p:txBody>
          <a:bodyPr/>
          <a:lstStyle/>
          <a:p>
            <a:r>
              <a:rPr lang="en-US" sz="6600" b="1" u="sng" dirty="0" smtClean="0">
                <a:solidFill>
                  <a:srgbClr val="92D050"/>
                </a:solidFill>
              </a:rPr>
              <a:t>The fact remains,</a:t>
            </a:r>
          </a:p>
          <a:p>
            <a:endParaRPr lang="en-US" dirty="0"/>
          </a:p>
          <a:p>
            <a:r>
              <a:rPr lang="en-US" sz="4400" b="1" dirty="0" smtClean="0"/>
              <a:t>EXCEPT THE LORD BUILD THE HOUSE,</a:t>
            </a:r>
          </a:p>
          <a:p>
            <a:r>
              <a:rPr lang="en-US" sz="4400" b="1" dirty="0"/>
              <a:t> </a:t>
            </a:r>
            <a:r>
              <a:rPr lang="en-US" sz="4400" b="1" dirty="0" smtClean="0"/>
              <a:t> THEY LABOR     (IN VAIN, USELESS, TO NO AVAIL..</a:t>
            </a:r>
          </a:p>
          <a:p>
            <a:r>
              <a:rPr lang="en-US" sz="4400" b="1" dirty="0"/>
              <a:t> </a:t>
            </a:r>
            <a:r>
              <a:rPr lang="en-US" sz="4400" b="1" dirty="0" smtClean="0"/>
              <a:t>    NOTHING!)</a:t>
            </a:r>
            <a:endParaRPr lang="en-US" sz="4400" b="1" dirty="0"/>
          </a:p>
        </p:txBody>
      </p:sp>
    </p:spTree>
    <p:extLst>
      <p:ext uri="{BB962C8B-B14F-4D97-AF65-F5344CB8AC3E}">
        <p14:creationId xmlns:p14="http://schemas.microsoft.com/office/powerpoint/2010/main" val="14907265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u="sng" dirty="0" smtClean="0">
                <a:solidFill>
                  <a:srgbClr val="002060"/>
                </a:solidFill>
              </a:rPr>
              <a:t>Jesus talks about builders  Matt. 7:21-28</a:t>
            </a:r>
            <a:endParaRPr lang="en-US" sz="4800" b="1" u="sng" dirty="0">
              <a:solidFill>
                <a:srgbClr val="002060"/>
              </a:solidFill>
            </a:endParaRPr>
          </a:p>
        </p:txBody>
      </p:sp>
      <p:sp>
        <p:nvSpPr>
          <p:cNvPr id="3" name="Content Placeholder 2"/>
          <p:cNvSpPr>
            <a:spLocks noGrp="1"/>
          </p:cNvSpPr>
          <p:nvPr>
            <p:ph idx="1"/>
          </p:nvPr>
        </p:nvSpPr>
        <p:spPr/>
        <p:txBody>
          <a:bodyPr>
            <a:normAutofit fontScale="92500" lnSpcReduction="20000"/>
          </a:bodyPr>
          <a:lstStyle/>
          <a:p>
            <a:r>
              <a:rPr lang="en-US" dirty="0" smtClean="0"/>
              <a:t>  </a:t>
            </a:r>
            <a:r>
              <a:rPr lang="en-US" baseline="30000" dirty="0"/>
              <a:t>21 </a:t>
            </a:r>
            <a:r>
              <a:rPr lang="en-US" dirty="0"/>
              <a:t>Not every one that </a:t>
            </a:r>
            <a:r>
              <a:rPr lang="en-US" dirty="0" err="1"/>
              <a:t>saith</a:t>
            </a:r>
            <a:r>
              <a:rPr lang="en-US" dirty="0"/>
              <a:t> unto me, Lord, Lord, shall enter into the kingdom of heaven; but he that doeth the will of my Father which is in heaven.</a:t>
            </a:r>
          </a:p>
          <a:p>
            <a:r>
              <a:rPr lang="en-US" baseline="30000" dirty="0"/>
              <a:t>22 </a:t>
            </a:r>
            <a:r>
              <a:rPr lang="en-US" dirty="0"/>
              <a:t>Many will say to me in that day, Lord, Lord, have we not prophesied in thy name? and in thy name have cast out devils? and in thy name done many wonderful works?</a:t>
            </a:r>
          </a:p>
          <a:p>
            <a:r>
              <a:rPr lang="en-US" baseline="30000" dirty="0"/>
              <a:t>23 </a:t>
            </a:r>
            <a:r>
              <a:rPr lang="en-US" dirty="0"/>
              <a:t>And then will I profess unto them, I never knew you: depart from me, ye that work iniquity.</a:t>
            </a:r>
          </a:p>
          <a:p>
            <a:r>
              <a:rPr lang="en-US" baseline="30000" dirty="0"/>
              <a:t>24 </a:t>
            </a:r>
            <a:r>
              <a:rPr lang="en-US" dirty="0"/>
              <a:t>Therefore whosoever </a:t>
            </a:r>
            <a:r>
              <a:rPr lang="en-US" dirty="0" err="1"/>
              <a:t>heareth</a:t>
            </a:r>
            <a:r>
              <a:rPr lang="en-US" dirty="0"/>
              <a:t> these sayings of mine, and doeth them, I will liken him unto a wise man, which built his house upon a rock:</a:t>
            </a:r>
          </a:p>
          <a:p>
            <a:r>
              <a:rPr lang="en-US" baseline="30000" dirty="0"/>
              <a:t>25 </a:t>
            </a:r>
            <a:r>
              <a:rPr lang="en-US" dirty="0"/>
              <a:t>And the rain descended, and the floods came, and the winds blew, and beat upon that house; and it fell not: for it was founded upon a rock.</a:t>
            </a:r>
          </a:p>
          <a:p>
            <a:pPr marL="0" indent="0">
              <a:buNone/>
            </a:pPr>
            <a:endParaRPr lang="en-US" dirty="0"/>
          </a:p>
        </p:txBody>
      </p:sp>
    </p:spTree>
    <p:extLst>
      <p:ext uri="{BB962C8B-B14F-4D97-AF65-F5344CB8AC3E}">
        <p14:creationId xmlns:p14="http://schemas.microsoft.com/office/powerpoint/2010/main" val="2314893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aseline="30000" dirty="0"/>
              <a:t>26 </a:t>
            </a:r>
            <a:r>
              <a:rPr lang="en-US" dirty="0"/>
              <a:t>And every one that </a:t>
            </a:r>
            <a:r>
              <a:rPr lang="en-US" dirty="0" err="1"/>
              <a:t>heareth</a:t>
            </a:r>
            <a:r>
              <a:rPr lang="en-US" dirty="0"/>
              <a:t> these sayings of mine, and doeth them not, shall be likened unto a foolish man, which built his house upon the sand:</a:t>
            </a:r>
          </a:p>
          <a:p>
            <a:r>
              <a:rPr lang="en-US" baseline="30000" dirty="0"/>
              <a:t>27 </a:t>
            </a:r>
            <a:r>
              <a:rPr lang="en-US" dirty="0"/>
              <a:t>And the rain descended, and the floods came, and the winds blew, and beat upon that house; and it fell: and great was the fall of it.</a:t>
            </a:r>
          </a:p>
          <a:p>
            <a:r>
              <a:rPr lang="en-US" baseline="30000" dirty="0"/>
              <a:t>28 </a:t>
            </a:r>
            <a:r>
              <a:rPr lang="en-US" dirty="0"/>
              <a:t>And it came to pass, when Jesus had ended these sayings, the people were astonished at his doctrine:</a:t>
            </a:r>
          </a:p>
          <a:p>
            <a:endParaRPr lang="en-US" dirty="0"/>
          </a:p>
        </p:txBody>
      </p:sp>
    </p:spTree>
    <p:extLst>
      <p:ext uri="{BB962C8B-B14F-4D97-AF65-F5344CB8AC3E}">
        <p14:creationId xmlns:p14="http://schemas.microsoft.com/office/powerpoint/2010/main" val="3356942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u="sng" dirty="0" smtClean="0">
                <a:solidFill>
                  <a:srgbClr val="002060"/>
                </a:solidFill>
              </a:rPr>
              <a:t>Except </a:t>
            </a:r>
            <a:r>
              <a:rPr lang="en-US" sz="4800" b="1" u="sng" dirty="0" smtClean="0">
                <a:solidFill>
                  <a:srgbClr val="FF0000"/>
                </a:solidFill>
              </a:rPr>
              <a:t>(Unless) </a:t>
            </a:r>
            <a:r>
              <a:rPr lang="en-US" sz="4800" b="1" u="sng" dirty="0" smtClean="0">
                <a:solidFill>
                  <a:srgbClr val="002060"/>
                </a:solidFill>
              </a:rPr>
              <a:t>the Lord builds the house</a:t>
            </a:r>
            <a:endParaRPr lang="en-US" sz="4800" b="1" u="sng" dirty="0">
              <a:solidFill>
                <a:srgbClr val="002060"/>
              </a:solidFill>
            </a:endParaRPr>
          </a:p>
        </p:txBody>
      </p:sp>
      <p:sp>
        <p:nvSpPr>
          <p:cNvPr id="3" name="Content Placeholder 2"/>
          <p:cNvSpPr>
            <a:spLocks noGrp="1"/>
          </p:cNvSpPr>
          <p:nvPr>
            <p:ph idx="1"/>
          </p:nvPr>
        </p:nvSpPr>
        <p:spPr>
          <a:xfrm>
            <a:off x="838199" y="1825624"/>
            <a:ext cx="11240911" cy="5032375"/>
          </a:xfrm>
        </p:spPr>
        <p:txBody>
          <a:bodyPr/>
          <a:lstStyle/>
          <a:p>
            <a:r>
              <a:rPr lang="en-US" sz="3600" b="1" baseline="30000" dirty="0" smtClean="0">
                <a:effectLst/>
              </a:rPr>
              <a:t>1</a:t>
            </a:r>
            <a:r>
              <a:rPr lang="en-US" sz="3600" b="1" dirty="0" smtClean="0">
                <a:effectLst/>
              </a:rPr>
              <a:t> Unless the </a:t>
            </a:r>
            <a:r>
              <a:rPr lang="en-US" sz="3600" b="1" cap="small" dirty="0" smtClean="0">
                <a:effectLst/>
              </a:rPr>
              <a:t>Lord</a:t>
            </a:r>
            <a:r>
              <a:rPr lang="en-US" sz="3600" b="1" dirty="0" smtClean="0">
                <a:effectLst/>
              </a:rPr>
              <a:t> builds the house, </a:t>
            </a:r>
          </a:p>
          <a:p>
            <a:r>
              <a:rPr lang="en-US" sz="3600" b="1" dirty="0" smtClean="0">
                <a:effectLst/>
              </a:rPr>
              <a:t>They labor in vain who build it; </a:t>
            </a:r>
          </a:p>
          <a:p>
            <a:r>
              <a:rPr lang="en-US" sz="3600" b="1" dirty="0" smtClean="0">
                <a:effectLst/>
              </a:rPr>
              <a:t>Unless </a:t>
            </a:r>
            <a:r>
              <a:rPr lang="en-US" sz="3600" b="1" baseline="30000" dirty="0" err="1" smtClean="0">
                <a:effectLst/>
                <a:hlinkClick r:id="rId2"/>
              </a:rPr>
              <a:t>a</a:t>
            </a:r>
            <a:r>
              <a:rPr lang="en-US" sz="3600" b="1" dirty="0" err="1" smtClean="0">
                <a:effectLst/>
              </a:rPr>
              <a:t>the</a:t>
            </a:r>
            <a:r>
              <a:rPr lang="en-US" sz="3600" b="1" dirty="0" smtClean="0">
                <a:effectLst/>
              </a:rPr>
              <a:t> </a:t>
            </a:r>
            <a:r>
              <a:rPr lang="en-US" sz="3600" b="1" cap="small" dirty="0" smtClean="0">
                <a:effectLst/>
              </a:rPr>
              <a:t>Lord</a:t>
            </a:r>
            <a:r>
              <a:rPr lang="en-US" sz="3600" b="1" dirty="0" smtClean="0">
                <a:effectLst/>
              </a:rPr>
              <a:t> guards the city, </a:t>
            </a:r>
          </a:p>
          <a:p>
            <a:r>
              <a:rPr lang="en-US" sz="3600" b="1" dirty="0" smtClean="0">
                <a:effectLst/>
              </a:rPr>
              <a:t>The watchman stays awake in vain. </a:t>
            </a:r>
          </a:p>
          <a:p>
            <a:r>
              <a:rPr lang="en-US" sz="3600" b="1" baseline="30000" dirty="0" smtClean="0">
                <a:effectLst/>
              </a:rPr>
              <a:t>2</a:t>
            </a:r>
            <a:r>
              <a:rPr lang="en-US" sz="3600" b="1" dirty="0" smtClean="0">
                <a:effectLst/>
              </a:rPr>
              <a:t> </a:t>
            </a:r>
            <a:r>
              <a:rPr lang="en-US" sz="3600" b="1" i="1" dirty="0" smtClean="0">
                <a:effectLst/>
              </a:rPr>
              <a:t>It is</a:t>
            </a:r>
            <a:r>
              <a:rPr lang="en-US" sz="3600" b="1" dirty="0" smtClean="0">
                <a:effectLst/>
              </a:rPr>
              <a:t> vain for you to rise up early, </a:t>
            </a:r>
          </a:p>
          <a:p>
            <a:r>
              <a:rPr lang="en-US" sz="3600" b="1" dirty="0" smtClean="0">
                <a:effectLst/>
              </a:rPr>
              <a:t>To sit up late, </a:t>
            </a:r>
          </a:p>
          <a:p>
            <a:r>
              <a:rPr lang="en-US" sz="3600" b="1" dirty="0" smtClean="0">
                <a:effectLst/>
              </a:rPr>
              <a:t>To </a:t>
            </a:r>
            <a:r>
              <a:rPr lang="en-US" sz="3600" b="1" baseline="30000" dirty="0" smtClean="0">
                <a:effectLst/>
                <a:hlinkClick r:id="rId3"/>
              </a:rPr>
              <a:t>b</a:t>
            </a:r>
            <a:r>
              <a:rPr lang="en-US" sz="3600" b="1" dirty="0" smtClean="0">
                <a:effectLst/>
              </a:rPr>
              <a:t>eat the bread of sorrows; </a:t>
            </a:r>
          </a:p>
          <a:p>
            <a:r>
              <a:rPr lang="en-US" sz="3600" b="1" i="1" dirty="0" smtClean="0">
                <a:effectLst/>
              </a:rPr>
              <a:t>For</a:t>
            </a:r>
            <a:r>
              <a:rPr lang="en-US" sz="3600" b="1" dirty="0" smtClean="0">
                <a:effectLst/>
              </a:rPr>
              <a:t> so He gives His beloved sleep.</a:t>
            </a:r>
          </a:p>
          <a:p>
            <a:endParaRPr lang="en-US" dirty="0"/>
          </a:p>
        </p:txBody>
      </p:sp>
    </p:spTree>
    <p:extLst>
      <p:ext uri="{BB962C8B-B14F-4D97-AF65-F5344CB8AC3E}">
        <p14:creationId xmlns:p14="http://schemas.microsoft.com/office/powerpoint/2010/main" val="22224609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solidFill>
                  <a:srgbClr val="002060"/>
                </a:solidFill>
              </a:rPr>
              <a:t>Upon this Rock, the confession that Peter</a:t>
            </a:r>
            <a:br>
              <a:rPr lang="en-US" sz="4800" b="1" dirty="0" smtClean="0">
                <a:solidFill>
                  <a:srgbClr val="002060"/>
                </a:solidFill>
              </a:rPr>
            </a:br>
            <a:r>
              <a:rPr lang="en-US" sz="4800" b="1" dirty="0" smtClean="0">
                <a:solidFill>
                  <a:srgbClr val="002060"/>
                </a:solidFill>
              </a:rPr>
              <a:t>made, “I will build my church!”</a:t>
            </a:r>
            <a:endParaRPr lang="en-US" sz="4800" b="1" dirty="0">
              <a:solidFill>
                <a:srgbClr val="002060"/>
              </a:solidFill>
            </a:endParaRPr>
          </a:p>
        </p:txBody>
      </p:sp>
      <p:sp>
        <p:nvSpPr>
          <p:cNvPr id="3" name="Content Placeholder 2"/>
          <p:cNvSpPr>
            <a:spLocks noGrp="1"/>
          </p:cNvSpPr>
          <p:nvPr>
            <p:ph idx="1"/>
          </p:nvPr>
        </p:nvSpPr>
        <p:spPr/>
        <p:txBody>
          <a:bodyPr>
            <a:noAutofit/>
          </a:bodyPr>
          <a:lstStyle/>
          <a:p>
            <a:r>
              <a:rPr lang="en-US" sz="3200" b="1" dirty="0" smtClean="0"/>
              <a:t>Acts 2:47   And the Lord added to the church daily,</a:t>
            </a:r>
          </a:p>
          <a:p>
            <a:r>
              <a:rPr lang="en-US" sz="3200" b="1" dirty="0" smtClean="0"/>
              <a:t>Such as should be saved.</a:t>
            </a:r>
          </a:p>
          <a:p>
            <a:endParaRPr lang="en-US" sz="3200" b="1" dirty="0"/>
          </a:p>
          <a:p>
            <a:r>
              <a:rPr lang="en-US" sz="3200" b="1" dirty="0" smtClean="0"/>
              <a:t>He is still adding…but adding only those who are</a:t>
            </a:r>
          </a:p>
          <a:p>
            <a:r>
              <a:rPr lang="en-US" sz="3200" b="1" dirty="0" smtClean="0"/>
              <a:t>Being saved!. Acts 4:12  </a:t>
            </a:r>
          </a:p>
          <a:p>
            <a:endParaRPr lang="en-US" sz="3200" b="1" dirty="0"/>
          </a:p>
          <a:p>
            <a:r>
              <a:rPr lang="en-US" sz="3200" b="1" dirty="0" smtClean="0"/>
              <a:t>You are either in it, or out of it.</a:t>
            </a:r>
          </a:p>
          <a:p>
            <a:r>
              <a:rPr lang="en-US" sz="3200" b="1" dirty="0" smtClean="0"/>
              <a:t>It is either the church that the Lord built, or it is of man.</a:t>
            </a:r>
          </a:p>
        </p:txBody>
      </p:sp>
    </p:spTree>
    <p:extLst>
      <p:ext uri="{BB962C8B-B14F-4D97-AF65-F5344CB8AC3E}">
        <p14:creationId xmlns:p14="http://schemas.microsoft.com/office/powerpoint/2010/main" val="8400157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rgbClr val="0070C0"/>
                </a:solidFill>
              </a:rPr>
              <a:t>Where are you?  In it, or out of it.</a:t>
            </a:r>
            <a:endParaRPr lang="en-US" sz="6000" b="1" dirty="0">
              <a:solidFill>
                <a:srgbClr val="0070C0"/>
              </a:solidFill>
            </a:endParaRPr>
          </a:p>
        </p:txBody>
      </p:sp>
      <p:sp>
        <p:nvSpPr>
          <p:cNvPr id="3" name="Content Placeholder 2"/>
          <p:cNvSpPr>
            <a:spLocks noGrp="1"/>
          </p:cNvSpPr>
          <p:nvPr>
            <p:ph idx="1"/>
          </p:nvPr>
        </p:nvSpPr>
        <p:spPr/>
        <p:txBody>
          <a:bodyPr>
            <a:normAutofit/>
          </a:bodyPr>
          <a:lstStyle/>
          <a:p>
            <a:r>
              <a:rPr lang="en-US" sz="3600" dirty="0" smtClean="0"/>
              <a:t>Faithful, or unfaithful?   </a:t>
            </a:r>
          </a:p>
          <a:p>
            <a:r>
              <a:rPr lang="en-US" sz="3600" dirty="0" smtClean="0"/>
              <a:t>Your life is yours to do with as you choose…</a:t>
            </a:r>
          </a:p>
          <a:p>
            <a:r>
              <a:rPr lang="en-US" sz="3600" dirty="0"/>
              <a:t> </a:t>
            </a:r>
            <a:r>
              <a:rPr lang="en-US" sz="3600" dirty="0" smtClean="0"/>
              <a:t>  </a:t>
            </a:r>
          </a:p>
          <a:p>
            <a:r>
              <a:rPr lang="en-US" sz="3600" dirty="0"/>
              <a:t> </a:t>
            </a:r>
            <a:r>
              <a:rPr lang="en-US" sz="3600" dirty="0" smtClean="0"/>
              <a:t>Matt.16:24-26   What does it profit a man,</a:t>
            </a:r>
          </a:p>
          <a:p>
            <a:r>
              <a:rPr lang="en-US" sz="3600" dirty="0" smtClean="0"/>
              <a:t>If he should gain the whole world, and lose</a:t>
            </a:r>
          </a:p>
          <a:p>
            <a:r>
              <a:rPr lang="en-US" sz="3600" dirty="0" smtClean="0"/>
              <a:t>His soul???What will a man give in exchange</a:t>
            </a:r>
          </a:p>
          <a:p>
            <a:r>
              <a:rPr lang="en-US" sz="3600" dirty="0" smtClean="0"/>
              <a:t>For His soul.</a:t>
            </a:r>
            <a:endParaRPr lang="en-US" sz="3600" dirty="0"/>
          </a:p>
        </p:txBody>
      </p:sp>
    </p:spTree>
    <p:extLst>
      <p:ext uri="{BB962C8B-B14F-4D97-AF65-F5344CB8AC3E}">
        <p14:creationId xmlns:p14="http://schemas.microsoft.com/office/powerpoint/2010/main" val="8469353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solidFill>
                  <a:srgbClr val="7030A0"/>
                </a:solidFill>
              </a:rPr>
              <a:t>Obey the Gospel:  Be baptized today!</a:t>
            </a:r>
            <a:endParaRPr lang="en-US" sz="5400" b="1" dirty="0">
              <a:solidFill>
                <a:srgbClr val="7030A0"/>
              </a:solidFill>
            </a:endParaRPr>
          </a:p>
        </p:txBody>
      </p:sp>
      <p:sp>
        <p:nvSpPr>
          <p:cNvPr id="3" name="Content Placeholder 2"/>
          <p:cNvSpPr>
            <a:spLocks noGrp="1"/>
          </p:cNvSpPr>
          <p:nvPr>
            <p:ph idx="1"/>
          </p:nvPr>
        </p:nvSpPr>
        <p:spPr/>
        <p:txBody>
          <a:bodyPr>
            <a:noAutofit/>
          </a:bodyPr>
          <a:lstStyle/>
          <a:p>
            <a:r>
              <a:rPr lang="en-US" sz="3200" b="1" dirty="0" smtClean="0">
                <a:solidFill>
                  <a:srgbClr val="0070C0"/>
                </a:solidFill>
              </a:rPr>
              <a:t>Hear.  </a:t>
            </a:r>
            <a:r>
              <a:rPr lang="en-US" sz="3200" dirty="0" smtClean="0"/>
              <a:t>Rom. 10:17</a:t>
            </a:r>
          </a:p>
          <a:p>
            <a:r>
              <a:rPr lang="en-US" sz="3200" dirty="0"/>
              <a:t> </a:t>
            </a:r>
            <a:r>
              <a:rPr lang="en-US" sz="3200" dirty="0" smtClean="0"/>
              <a:t>           </a:t>
            </a:r>
            <a:r>
              <a:rPr lang="en-US" sz="3600" dirty="0" smtClean="0">
                <a:solidFill>
                  <a:srgbClr val="0070C0"/>
                </a:solidFill>
              </a:rPr>
              <a:t>Believe.   </a:t>
            </a:r>
            <a:r>
              <a:rPr lang="en-US" sz="3200" dirty="0" smtClean="0"/>
              <a:t>John 8:24 </a:t>
            </a:r>
          </a:p>
          <a:p>
            <a:r>
              <a:rPr lang="en-US" sz="3200" dirty="0"/>
              <a:t> </a:t>
            </a:r>
            <a:r>
              <a:rPr lang="en-US" sz="3200" dirty="0" smtClean="0"/>
              <a:t>                             </a:t>
            </a:r>
            <a:r>
              <a:rPr lang="en-US" sz="3200" b="1" dirty="0" smtClean="0">
                <a:solidFill>
                  <a:srgbClr val="0070C0"/>
                </a:solidFill>
              </a:rPr>
              <a:t>Repent.   </a:t>
            </a:r>
            <a:r>
              <a:rPr lang="en-US" sz="3200" dirty="0" smtClean="0"/>
              <a:t>Acts 17:30-31</a:t>
            </a:r>
          </a:p>
          <a:p>
            <a:r>
              <a:rPr lang="en-US" sz="3200" dirty="0"/>
              <a:t> </a:t>
            </a:r>
            <a:r>
              <a:rPr lang="en-US" sz="3200" dirty="0" smtClean="0"/>
              <a:t>                                              </a:t>
            </a:r>
            <a:r>
              <a:rPr lang="en-US" sz="3600" b="1" dirty="0" smtClean="0"/>
              <a:t>Confess</a:t>
            </a:r>
            <a:r>
              <a:rPr lang="en-US" sz="3200" dirty="0" smtClean="0"/>
              <a:t>.   Matt. 10:32,33</a:t>
            </a:r>
          </a:p>
          <a:p>
            <a:r>
              <a:rPr lang="en-US" sz="3200" dirty="0"/>
              <a:t> </a:t>
            </a:r>
            <a:r>
              <a:rPr lang="en-US" sz="3200" dirty="0" smtClean="0"/>
              <a:t>                                                                </a:t>
            </a:r>
            <a:r>
              <a:rPr lang="en-US" sz="3200" b="1" dirty="0" smtClean="0">
                <a:solidFill>
                  <a:srgbClr val="FF0000"/>
                </a:solidFill>
              </a:rPr>
              <a:t>Be baptized</a:t>
            </a:r>
            <a:r>
              <a:rPr lang="en-US" sz="3200" dirty="0" smtClean="0"/>
              <a:t>.  Acts 22:16</a:t>
            </a:r>
          </a:p>
          <a:p>
            <a:endParaRPr lang="en-US" sz="3200" dirty="0"/>
          </a:p>
          <a:p>
            <a:r>
              <a:rPr lang="en-US" sz="3200" b="1" dirty="0" smtClean="0"/>
              <a:t>Live faithfully</a:t>
            </a:r>
            <a:r>
              <a:rPr lang="en-US" sz="3200" dirty="0" smtClean="0"/>
              <a:t>…..I Cor. 15:58  </a:t>
            </a:r>
            <a:endParaRPr lang="en-US" sz="3200" dirty="0"/>
          </a:p>
        </p:txBody>
      </p:sp>
    </p:spTree>
    <p:extLst>
      <p:ext uri="{BB962C8B-B14F-4D97-AF65-F5344CB8AC3E}">
        <p14:creationId xmlns:p14="http://schemas.microsoft.com/office/powerpoint/2010/main" val="8601830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00B050"/>
                </a:solidFill>
              </a:rPr>
              <a:t>Unfaithful members, repent – Today!!</a:t>
            </a:r>
            <a:endParaRPr lang="en-US" b="1" u="sng" dirty="0">
              <a:solidFill>
                <a:srgbClr val="00B050"/>
              </a:solidFill>
            </a:endParaRPr>
          </a:p>
        </p:txBody>
      </p:sp>
      <p:sp>
        <p:nvSpPr>
          <p:cNvPr id="3" name="Content Placeholder 2"/>
          <p:cNvSpPr>
            <a:spLocks noGrp="1"/>
          </p:cNvSpPr>
          <p:nvPr>
            <p:ph idx="1"/>
          </p:nvPr>
        </p:nvSpPr>
        <p:spPr/>
        <p:txBody>
          <a:bodyPr/>
          <a:lstStyle/>
          <a:p>
            <a:r>
              <a:rPr lang="en-US" b="1" u="sng" dirty="0" smtClean="0"/>
              <a:t>Repent</a:t>
            </a:r>
            <a:r>
              <a:rPr lang="en-US" dirty="0" smtClean="0"/>
              <a:t>.  Acts 8:22    Repent therefore of this thy wickedness</a:t>
            </a:r>
          </a:p>
          <a:p>
            <a:r>
              <a:rPr lang="en-US" dirty="0"/>
              <a:t> </a:t>
            </a:r>
            <a:r>
              <a:rPr lang="en-US" dirty="0" smtClean="0"/>
              <a:t>               </a:t>
            </a:r>
            <a:r>
              <a:rPr lang="en-US" sz="3200" b="1" u="sng" dirty="0" smtClean="0"/>
              <a:t>Confess.  </a:t>
            </a:r>
            <a:r>
              <a:rPr lang="en-US" dirty="0" smtClean="0"/>
              <a:t>James 5:16</a:t>
            </a:r>
          </a:p>
          <a:p>
            <a:r>
              <a:rPr lang="en-US" dirty="0"/>
              <a:t> </a:t>
            </a:r>
            <a:r>
              <a:rPr lang="en-US" dirty="0" smtClean="0"/>
              <a:t>                                </a:t>
            </a:r>
            <a:r>
              <a:rPr lang="en-US" b="1" u="sng" dirty="0" smtClean="0"/>
              <a:t>Pray.  </a:t>
            </a:r>
            <a:r>
              <a:rPr lang="en-US" dirty="0" smtClean="0"/>
              <a:t>I John 1:7</a:t>
            </a:r>
            <a:endParaRPr lang="en-US" dirty="0"/>
          </a:p>
        </p:txBody>
      </p:sp>
    </p:spTree>
    <p:extLst>
      <p:ext uri="{BB962C8B-B14F-4D97-AF65-F5344CB8AC3E}">
        <p14:creationId xmlns:p14="http://schemas.microsoft.com/office/powerpoint/2010/main" val="34265580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310554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t>The Builders:</a:t>
            </a:r>
            <a:endParaRPr lang="en-US" sz="6000" b="1" dirty="0"/>
          </a:p>
        </p:txBody>
      </p:sp>
      <p:sp>
        <p:nvSpPr>
          <p:cNvPr id="3" name="Content Placeholder 2"/>
          <p:cNvSpPr>
            <a:spLocks noGrp="1"/>
          </p:cNvSpPr>
          <p:nvPr>
            <p:ph idx="1"/>
          </p:nvPr>
        </p:nvSpPr>
        <p:spPr/>
        <p:txBody>
          <a:bodyPr>
            <a:normAutofit lnSpcReduction="10000"/>
          </a:bodyPr>
          <a:lstStyle/>
          <a:p>
            <a:r>
              <a:rPr lang="en-US" dirty="0" smtClean="0"/>
              <a:t>Basic English Translation</a:t>
            </a:r>
          </a:p>
          <a:p>
            <a:endParaRPr lang="en-US" dirty="0"/>
          </a:p>
          <a:p>
            <a:r>
              <a:rPr lang="en-US" sz="4800" dirty="0" smtClean="0"/>
              <a:t>If </a:t>
            </a:r>
            <a:r>
              <a:rPr lang="en-US" sz="4800" dirty="0"/>
              <a:t>the Lord is not helping the builders, then the building of a house is to no purpose: if the Lord does not keep the town, the watchman keeps his watch for nothing.</a:t>
            </a:r>
          </a:p>
        </p:txBody>
      </p:sp>
    </p:spTree>
    <p:extLst>
      <p:ext uri="{BB962C8B-B14F-4D97-AF65-F5344CB8AC3E}">
        <p14:creationId xmlns:p14="http://schemas.microsoft.com/office/powerpoint/2010/main" val="4109006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7200" b="1" i="1" u="sng" dirty="0" smtClean="0">
                <a:solidFill>
                  <a:srgbClr val="FF0000"/>
                </a:solidFill>
              </a:rPr>
              <a:t>Without Jehovah…Without God</a:t>
            </a:r>
            <a:endParaRPr lang="en-US" sz="7200" b="1" i="1" u="sng" dirty="0">
              <a:solidFill>
                <a:srgbClr val="FF0000"/>
              </a:solidFill>
            </a:endParaRPr>
          </a:p>
        </p:txBody>
      </p:sp>
      <p:sp>
        <p:nvSpPr>
          <p:cNvPr id="3" name="Content Placeholder 2"/>
          <p:cNvSpPr>
            <a:spLocks noGrp="1"/>
          </p:cNvSpPr>
          <p:nvPr>
            <p:ph idx="1"/>
          </p:nvPr>
        </p:nvSpPr>
        <p:spPr>
          <a:xfrm>
            <a:off x="158044" y="1825625"/>
            <a:ext cx="12033956" cy="4947708"/>
          </a:xfrm>
        </p:spPr>
        <p:txBody>
          <a:bodyPr>
            <a:normAutofit fontScale="40000" lnSpcReduction="20000"/>
          </a:bodyPr>
          <a:lstStyle/>
          <a:p>
            <a:r>
              <a:rPr lang="en-US" sz="13500" b="1" i="1" u="sng" dirty="0" smtClean="0">
                <a:solidFill>
                  <a:srgbClr val="002060"/>
                </a:solidFill>
              </a:rPr>
              <a:t>Vain,  </a:t>
            </a:r>
          </a:p>
          <a:p>
            <a:r>
              <a:rPr lang="en-US" sz="13500" b="1" i="1" u="sng" dirty="0">
                <a:solidFill>
                  <a:srgbClr val="002060"/>
                </a:solidFill>
              </a:rPr>
              <a:t> </a:t>
            </a:r>
            <a:r>
              <a:rPr lang="en-US" sz="13500" b="1" i="1" u="sng" dirty="0" smtClean="0">
                <a:solidFill>
                  <a:srgbClr val="002060"/>
                </a:solidFill>
              </a:rPr>
              <a:t>Useless,</a:t>
            </a:r>
          </a:p>
          <a:p>
            <a:r>
              <a:rPr lang="en-US" sz="13500" b="1" i="1" u="sng" dirty="0" smtClean="0">
                <a:solidFill>
                  <a:srgbClr val="002060"/>
                </a:solidFill>
              </a:rPr>
              <a:t>  Unprofitable</a:t>
            </a:r>
          </a:p>
          <a:p>
            <a:r>
              <a:rPr lang="en-US" sz="13500" b="1" i="1" u="sng" dirty="0">
                <a:solidFill>
                  <a:srgbClr val="002060"/>
                </a:solidFill>
              </a:rPr>
              <a:t> </a:t>
            </a:r>
            <a:r>
              <a:rPr lang="en-US" sz="13500" b="1" i="1" u="sng" dirty="0" smtClean="0">
                <a:solidFill>
                  <a:srgbClr val="002060"/>
                </a:solidFill>
              </a:rPr>
              <a:t>  Nothing, </a:t>
            </a:r>
          </a:p>
          <a:p>
            <a:r>
              <a:rPr lang="en-US" sz="13500" b="1" i="1" u="sng" dirty="0">
                <a:solidFill>
                  <a:srgbClr val="002060"/>
                </a:solidFill>
              </a:rPr>
              <a:t> </a:t>
            </a:r>
            <a:r>
              <a:rPr lang="en-US" sz="13500" b="1" i="1" u="sng" dirty="0" smtClean="0">
                <a:solidFill>
                  <a:srgbClr val="002060"/>
                </a:solidFill>
              </a:rPr>
              <a:t>    Avails nothing.</a:t>
            </a:r>
            <a:endParaRPr lang="en-US" sz="13500" b="1" i="1" u="sng" dirty="0">
              <a:solidFill>
                <a:srgbClr val="002060"/>
              </a:solidFill>
            </a:endParaRPr>
          </a:p>
          <a:p>
            <a:pPr marL="0" indent="0">
              <a:buNone/>
            </a:pPr>
            <a:endParaRPr lang="en-US" sz="9300" b="1" i="1" u="sng" dirty="0" smtClean="0">
              <a:solidFill>
                <a:srgbClr val="002060"/>
              </a:solidFill>
            </a:endParaRPr>
          </a:p>
          <a:p>
            <a:endParaRPr lang="en-US" sz="6600" i="1" u="sng" dirty="0">
              <a:solidFill>
                <a:srgbClr val="002060"/>
              </a:solidFill>
            </a:endParaRPr>
          </a:p>
          <a:p>
            <a:r>
              <a:rPr lang="en-US" sz="6600" i="1" u="sng" dirty="0">
                <a:solidFill>
                  <a:srgbClr val="002060"/>
                </a:solidFill>
              </a:rPr>
              <a:t> </a:t>
            </a:r>
            <a:endParaRPr lang="en-US" sz="6000" i="1" u="sng" dirty="0">
              <a:solidFill>
                <a:srgbClr val="002060"/>
              </a:solidFill>
            </a:endParaRPr>
          </a:p>
        </p:txBody>
      </p:sp>
    </p:spTree>
    <p:extLst>
      <p:ext uri="{BB962C8B-B14F-4D97-AF65-F5344CB8AC3E}">
        <p14:creationId xmlns:p14="http://schemas.microsoft.com/office/powerpoint/2010/main" val="1930238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u="sng" dirty="0" smtClean="0">
                <a:solidFill>
                  <a:srgbClr val="002060"/>
                </a:solidFill>
              </a:rPr>
              <a:t>Vain Worship -  except God is worshipped right</a:t>
            </a:r>
            <a:endParaRPr lang="en-US" b="1" i="1" u="sng" dirty="0">
              <a:solidFill>
                <a:srgbClr val="002060"/>
              </a:solidFill>
            </a:endParaRPr>
          </a:p>
        </p:txBody>
      </p:sp>
      <p:sp>
        <p:nvSpPr>
          <p:cNvPr id="3" name="Content Placeholder 2"/>
          <p:cNvSpPr>
            <a:spLocks noGrp="1"/>
          </p:cNvSpPr>
          <p:nvPr>
            <p:ph idx="1"/>
          </p:nvPr>
        </p:nvSpPr>
        <p:spPr/>
        <p:txBody>
          <a:bodyPr/>
          <a:lstStyle/>
          <a:p>
            <a:r>
              <a:rPr lang="en-US" dirty="0" smtClean="0"/>
              <a:t>Matt. 15:9</a:t>
            </a:r>
          </a:p>
          <a:p>
            <a:r>
              <a:rPr lang="en-US" dirty="0" smtClean="0"/>
              <a:t>John 4:23-24</a:t>
            </a:r>
          </a:p>
          <a:p>
            <a:endParaRPr lang="en-US" dirty="0"/>
          </a:p>
          <a:p>
            <a:r>
              <a:rPr lang="en-US" b="1" dirty="0" smtClean="0"/>
              <a:t>Consider:</a:t>
            </a:r>
          </a:p>
          <a:p>
            <a:r>
              <a:rPr lang="en-US" b="1" dirty="0" smtClean="0"/>
              <a:t>Baal worshippers!  I Kings 18</a:t>
            </a:r>
          </a:p>
          <a:p>
            <a:endParaRPr lang="en-US" dirty="0"/>
          </a:p>
          <a:p>
            <a:r>
              <a:rPr lang="en-US" b="1" dirty="0" smtClean="0"/>
              <a:t>Vain, Useless, Avails Nothing, No profit!</a:t>
            </a:r>
            <a:endParaRPr lang="en-US" b="1" dirty="0"/>
          </a:p>
        </p:txBody>
      </p:sp>
    </p:spTree>
    <p:extLst>
      <p:ext uri="{BB962C8B-B14F-4D97-AF65-F5344CB8AC3E}">
        <p14:creationId xmlns:p14="http://schemas.microsoft.com/office/powerpoint/2010/main" val="763316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rgbClr val="00B050"/>
                </a:solidFill>
              </a:rPr>
              <a:t>I Kings 18</a:t>
            </a:r>
            <a:endParaRPr lang="en-US" sz="6000" b="1" dirty="0">
              <a:solidFill>
                <a:srgbClr val="00B050"/>
              </a:solidFill>
            </a:endParaRPr>
          </a:p>
        </p:txBody>
      </p:sp>
      <p:sp>
        <p:nvSpPr>
          <p:cNvPr id="3" name="Content Placeholder 2"/>
          <p:cNvSpPr>
            <a:spLocks noGrp="1"/>
          </p:cNvSpPr>
          <p:nvPr>
            <p:ph idx="1"/>
          </p:nvPr>
        </p:nvSpPr>
        <p:spPr>
          <a:xfrm>
            <a:off x="327378" y="1825624"/>
            <a:ext cx="11684000" cy="4925131"/>
          </a:xfrm>
        </p:spPr>
        <p:txBody>
          <a:bodyPr/>
          <a:lstStyle/>
          <a:p>
            <a:r>
              <a:rPr lang="en-US" sz="3600" baseline="30000" dirty="0"/>
              <a:t>21 </a:t>
            </a:r>
            <a:r>
              <a:rPr lang="en-US" sz="3600" dirty="0"/>
              <a:t>And Elijah came unto all the people, and said,</a:t>
            </a:r>
            <a:r>
              <a:rPr lang="en-US" sz="3600" b="1" dirty="0">
                <a:solidFill>
                  <a:srgbClr val="7030A0"/>
                </a:solidFill>
              </a:rPr>
              <a:t> How long halt ye between two opinions? </a:t>
            </a:r>
            <a:endParaRPr lang="en-US" sz="3600" b="1" dirty="0" smtClean="0">
              <a:solidFill>
                <a:srgbClr val="7030A0"/>
              </a:solidFill>
            </a:endParaRPr>
          </a:p>
          <a:p>
            <a:r>
              <a:rPr lang="en-US" sz="3600" dirty="0" smtClean="0"/>
              <a:t>if </a:t>
            </a:r>
            <a:r>
              <a:rPr lang="en-US" sz="3600" dirty="0"/>
              <a:t>the </a:t>
            </a:r>
            <a:r>
              <a:rPr lang="en-US" sz="3600" cap="small" dirty="0"/>
              <a:t>Lord</a:t>
            </a:r>
            <a:r>
              <a:rPr lang="en-US" sz="3600" dirty="0"/>
              <a:t> be God, follow him: </a:t>
            </a:r>
            <a:endParaRPr lang="en-US" sz="3600" dirty="0" smtClean="0"/>
          </a:p>
          <a:p>
            <a:r>
              <a:rPr lang="en-US" sz="3600" dirty="0" smtClean="0"/>
              <a:t>but </a:t>
            </a:r>
            <a:r>
              <a:rPr lang="en-US" sz="3600" dirty="0"/>
              <a:t>if Baal, then follow him. </a:t>
            </a:r>
            <a:endParaRPr lang="en-US" sz="3600" dirty="0" smtClean="0"/>
          </a:p>
          <a:p>
            <a:endParaRPr lang="en-US" dirty="0"/>
          </a:p>
          <a:p>
            <a:r>
              <a:rPr lang="en-US" b="1" i="1" u="sng" dirty="0" smtClean="0">
                <a:solidFill>
                  <a:srgbClr val="00B050"/>
                </a:solidFill>
              </a:rPr>
              <a:t>And </a:t>
            </a:r>
            <a:r>
              <a:rPr lang="en-US" b="1" i="1" u="sng" dirty="0">
                <a:solidFill>
                  <a:srgbClr val="00B050"/>
                </a:solidFill>
              </a:rPr>
              <a:t>the people answered him not a word.</a:t>
            </a:r>
          </a:p>
        </p:txBody>
      </p:sp>
    </p:spTree>
    <p:extLst>
      <p:ext uri="{BB962C8B-B14F-4D97-AF65-F5344CB8AC3E}">
        <p14:creationId xmlns:p14="http://schemas.microsoft.com/office/powerpoint/2010/main" val="34020618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4178" y="146756"/>
            <a:ext cx="11683999" cy="6547555"/>
          </a:xfrm>
        </p:spPr>
        <p:txBody>
          <a:bodyPr>
            <a:normAutofit/>
          </a:bodyPr>
          <a:lstStyle/>
          <a:p>
            <a:r>
              <a:rPr lang="en-US" sz="3600" baseline="30000" dirty="0" smtClean="0"/>
              <a:t>I Kings 18:</a:t>
            </a:r>
          </a:p>
          <a:p>
            <a:r>
              <a:rPr lang="en-US" sz="3600" baseline="30000" dirty="0" smtClean="0"/>
              <a:t>23</a:t>
            </a:r>
            <a:r>
              <a:rPr lang="en-US" sz="3600" baseline="30000" dirty="0"/>
              <a:t> </a:t>
            </a:r>
            <a:r>
              <a:rPr lang="en-US" sz="3600" dirty="0"/>
              <a:t>Let them therefore give us two bullocks; and let them choose one bullock for themselves, and cut it in pieces, and lay it on wood, and put no fire under: and I will dress the other bullock, and lay it on wood, and put no fire under:</a:t>
            </a:r>
          </a:p>
          <a:p>
            <a:r>
              <a:rPr lang="en-US" sz="3600" baseline="30000" dirty="0"/>
              <a:t>24 </a:t>
            </a:r>
            <a:r>
              <a:rPr lang="en-US" sz="3600" dirty="0"/>
              <a:t>And call ye on the name of your gods, and I will call on the name of the </a:t>
            </a:r>
            <a:r>
              <a:rPr lang="en-US" sz="3600" cap="small" dirty="0"/>
              <a:t>Lord</a:t>
            </a:r>
            <a:r>
              <a:rPr lang="en-US" sz="3600" dirty="0"/>
              <a:t>: and </a:t>
            </a:r>
            <a:endParaRPr lang="en-US" sz="3600" dirty="0" smtClean="0"/>
          </a:p>
          <a:p>
            <a:r>
              <a:rPr lang="en-US" sz="3600" b="1" i="1" dirty="0">
                <a:solidFill>
                  <a:srgbClr val="7030A0"/>
                </a:solidFill>
              </a:rPr>
              <a:t> </a:t>
            </a:r>
            <a:r>
              <a:rPr lang="en-US" sz="3600" b="1" i="1" dirty="0" smtClean="0">
                <a:solidFill>
                  <a:srgbClr val="7030A0"/>
                </a:solidFill>
              </a:rPr>
              <a:t>   the </a:t>
            </a:r>
            <a:r>
              <a:rPr lang="en-US" sz="3600" b="1" i="1" dirty="0">
                <a:solidFill>
                  <a:srgbClr val="7030A0"/>
                </a:solidFill>
              </a:rPr>
              <a:t>God that </a:t>
            </a:r>
            <a:r>
              <a:rPr lang="en-US" sz="3600" b="1" i="1" dirty="0" err="1">
                <a:solidFill>
                  <a:srgbClr val="7030A0"/>
                </a:solidFill>
              </a:rPr>
              <a:t>answereth</a:t>
            </a:r>
            <a:r>
              <a:rPr lang="en-US" sz="3600" b="1" i="1" dirty="0">
                <a:solidFill>
                  <a:srgbClr val="7030A0"/>
                </a:solidFill>
              </a:rPr>
              <a:t> by fire, let him be God. </a:t>
            </a:r>
            <a:endParaRPr lang="en-US" sz="3600" b="1" i="1" dirty="0" smtClean="0">
              <a:solidFill>
                <a:srgbClr val="7030A0"/>
              </a:solidFill>
            </a:endParaRPr>
          </a:p>
          <a:p>
            <a:r>
              <a:rPr lang="en-US" sz="3600" b="1" i="1" dirty="0">
                <a:solidFill>
                  <a:srgbClr val="7030A0"/>
                </a:solidFill>
              </a:rPr>
              <a:t> </a:t>
            </a:r>
            <a:r>
              <a:rPr lang="en-US" sz="3600" b="1" i="1" dirty="0" smtClean="0">
                <a:solidFill>
                  <a:srgbClr val="7030A0"/>
                </a:solidFill>
              </a:rPr>
              <a:t>       </a:t>
            </a:r>
            <a:r>
              <a:rPr lang="en-US" sz="3600" dirty="0" smtClean="0"/>
              <a:t>And </a:t>
            </a:r>
            <a:r>
              <a:rPr lang="en-US" sz="3600" dirty="0"/>
              <a:t>all the people answered and said, It is well </a:t>
            </a:r>
            <a:r>
              <a:rPr lang="en-US" sz="3600" dirty="0" smtClean="0"/>
              <a:t>spoken</a:t>
            </a:r>
          </a:p>
          <a:p>
            <a:r>
              <a:rPr lang="en-US" sz="3600" dirty="0"/>
              <a:t> </a:t>
            </a:r>
            <a:r>
              <a:rPr lang="en-US" sz="3600" dirty="0" smtClean="0"/>
              <a:t>             (that’s </a:t>
            </a:r>
            <a:r>
              <a:rPr lang="en-US" sz="3600" dirty="0" err="1" smtClean="0"/>
              <a:t>great..let’s</a:t>
            </a:r>
            <a:r>
              <a:rPr lang="en-US" sz="3600" dirty="0" smtClean="0"/>
              <a:t> do it!!)</a:t>
            </a:r>
            <a:endParaRPr lang="en-US" sz="3600" dirty="0"/>
          </a:p>
          <a:p>
            <a:endParaRPr lang="en-US" dirty="0"/>
          </a:p>
        </p:txBody>
      </p:sp>
    </p:spTree>
    <p:extLst>
      <p:ext uri="{BB962C8B-B14F-4D97-AF65-F5344CB8AC3E}">
        <p14:creationId xmlns:p14="http://schemas.microsoft.com/office/powerpoint/2010/main" val="3035606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b="1" dirty="0" smtClean="0">
                <a:solidFill>
                  <a:srgbClr val="00B050"/>
                </a:solidFill>
              </a:rPr>
              <a:t>Decision Time:</a:t>
            </a:r>
            <a:endParaRPr lang="en-US" sz="7200" b="1" dirty="0">
              <a:solidFill>
                <a:srgbClr val="00B050"/>
              </a:solidFill>
            </a:endParaRPr>
          </a:p>
        </p:txBody>
      </p:sp>
      <p:sp>
        <p:nvSpPr>
          <p:cNvPr id="3" name="Content Placeholder 2"/>
          <p:cNvSpPr>
            <a:spLocks noGrp="1"/>
          </p:cNvSpPr>
          <p:nvPr>
            <p:ph idx="1"/>
          </p:nvPr>
        </p:nvSpPr>
        <p:spPr/>
        <p:txBody>
          <a:bodyPr/>
          <a:lstStyle/>
          <a:p>
            <a:r>
              <a:rPr lang="en-US" sz="11500" b="1" dirty="0" smtClean="0"/>
              <a:t>Who is on the Lord’s Side?   </a:t>
            </a:r>
          </a:p>
          <a:p>
            <a:endParaRPr lang="en-US" dirty="0"/>
          </a:p>
          <a:p>
            <a:endParaRPr lang="en-US" dirty="0"/>
          </a:p>
        </p:txBody>
      </p:sp>
    </p:spTree>
    <p:extLst>
      <p:ext uri="{BB962C8B-B14F-4D97-AF65-F5344CB8AC3E}">
        <p14:creationId xmlns:p14="http://schemas.microsoft.com/office/powerpoint/2010/main" val="2879785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0933" y="406400"/>
            <a:ext cx="11774311" cy="6231467"/>
          </a:xfrm>
        </p:spPr>
        <p:txBody>
          <a:bodyPr>
            <a:normAutofit/>
          </a:bodyPr>
          <a:lstStyle/>
          <a:p>
            <a:r>
              <a:rPr lang="en-US" baseline="30000" dirty="0" smtClean="0"/>
              <a:t>I Kings 18:</a:t>
            </a:r>
          </a:p>
          <a:p>
            <a:r>
              <a:rPr lang="en-US" baseline="30000" dirty="0"/>
              <a:t> </a:t>
            </a:r>
            <a:r>
              <a:rPr lang="en-US" dirty="0"/>
              <a:t>And Elijah said unto the prophets of Baal, Choose you one bullock for yourselves, and dress it first; for ye are many; and call on the name of your gods, but put no fire under.</a:t>
            </a:r>
          </a:p>
          <a:p>
            <a:r>
              <a:rPr lang="en-US" baseline="30000" dirty="0"/>
              <a:t>26 </a:t>
            </a:r>
            <a:r>
              <a:rPr lang="en-US" dirty="0"/>
              <a:t>And they took the bullock which was given them, and they dressed it, and called on the name of Baal from morning even until noon, saying, O Baal, hear us. But there was no voice, nor any that answered. And they leaped upon the altar which was made.</a:t>
            </a:r>
          </a:p>
          <a:p>
            <a:r>
              <a:rPr lang="en-US" baseline="30000" dirty="0"/>
              <a:t>27 </a:t>
            </a:r>
            <a:r>
              <a:rPr lang="en-US" dirty="0"/>
              <a:t>And it came to pass at noon, that Elijah mocked them, and said, Cry aloud: for he is a god; either he is talking, or he is pursuing, or he is in a journey, or peradventure he </a:t>
            </a:r>
            <a:r>
              <a:rPr lang="en-US" dirty="0" err="1"/>
              <a:t>sleepeth</a:t>
            </a:r>
            <a:r>
              <a:rPr lang="en-US" dirty="0"/>
              <a:t>, and must be awaked.</a:t>
            </a:r>
          </a:p>
          <a:p>
            <a:r>
              <a:rPr lang="en-US" baseline="30000" dirty="0"/>
              <a:t>28 </a:t>
            </a:r>
            <a:r>
              <a:rPr lang="en-US" dirty="0"/>
              <a:t>And they cried aloud, and cut themselves after their manner with knives and lancets, till the blood gushed out upon them.</a:t>
            </a:r>
          </a:p>
          <a:p>
            <a:endParaRPr lang="en-US" dirty="0"/>
          </a:p>
        </p:txBody>
      </p:sp>
    </p:spTree>
    <p:extLst>
      <p:ext uri="{BB962C8B-B14F-4D97-AF65-F5344CB8AC3E}">
        <p14:creationId xmlns:p14="http://schemas.microsoft.com/office/powerpoint/2010/main" val="12656846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1527</TotalTime>
  <Words>667</Words>
  <Application>Microsoft Office PowerPoint</Application>
  <PresentationFormat>Widescreen</PresentationFormat>
  <Paragraphs>146</Paragraphs>
  <Slides>24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Calibri Light</vt:lpstr>
      <vt:lpstr>Office Theme</vt:lpstr>
      <vt:lpstr>Except the Lord Build the House</vt:lpstr>
      <vt:lpstr>Except (Unless) the Lord builds the house</vt:lpstr>
      <vt:lpstr>The Builders:</vt:lpstr>
      <vt:lpstr>Without Jehovah…Without God</vt:lpstr>
      <vt:lpstr>Vain Worship -  except God is worshipped right</vt:lpstr>
      <vt:lpstr>I Kings 18</vt:lpstr>
      <vt:lpstr>PowerPoint Presentation</vt:lpstr>
      <vt:lpstr>Decision Time:</vt:lpstr>
      <vt:lpstr>PowerPoint Presentation</vt:lpstr>
      <vt:lpstr>PowerPoint Presentation</vt:lpstr>
      <vt:lpstr>PowerPoint Presentation</vt:lpstr>
      <vt:lpstr>#2.  Vain Church – except the Lord build it!  Not God’s House, unless He builds it!</vt:lpstr>
      <vt:lpstr>#3 Work for the Lord , except it is done For Him! Is Useless, Vain, Empty,Profit nothing!!</vt:lpstr>
      <vt:lpstr>PowerPoint Presentation</vt:lpstr>
      <vt:lpstr>Obedience to Christ</vt:lpstr>
      <vt:lpstr>#4  Our houses ..families…except the  Lord build …wrecked, wasted, no profit</vt:lpstr>
      <vt:lpstr>We can do it God’s Way…Acceptable Or Do It our way…Unacceptable!  </vt:lpstr>
      <vt:lpstr>Jesus talks about builders  Matt. 7:21-28</vt:lpstr>
      <vt:lpstr>PowerPoint Presentation</vt:lpstr>
      <vt:lpstr>Upon this Rock, the confession that Peter made, “I will build my church!”</vt:lpstr>
      <vt:lpstr>Where are you?  In it, or out of it.</vt:lpstr>
      <vt:lpstr>Obey the Gospel:  Be baptized today!</vt:lpstr>
      <vt:lpstr>Unfaithful members, repent – Today!!</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Except the Lord Build the House</dc:title>
  <dc:creator>mac</dc:creator>
  <cp:lastModifiedBy>mac</cp:lastModifiedBy>
  <cp:revision>30</cp:revision>
  <cp:lastPrinted>2016-08-27T15:34:40Z</cp:lastPrinted>
  <dcterms:created xsi:type="dcterms:W3CDTF">2016-08-23T09:47:48Z</dcterms:created>
  <dcterms:modified xsi:type="dcterms:W3CDTF">2016-08-27T16:06:56Z</dcterms:modified>
</cp:coreProperties>
</file>