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35"/>
  </p:handoutMasterIdLst>
  <p:sldIdLst>
    <p:sldId id="321" r:id="rId2"/>
    <p:sldId id="281" r:id="rId3"/>
    <p:sldId id="305" r:id="rId4"/>
    <p:sldId id="285" r:id="rId5"/>
    <p:sldId id="300" r:id="rId6"/>
    <p:sldId id="297" r:id="rId7"/>
    <p:sldId id="298" r:id="rId8"/>
    <p:sldId id="299" r:id="rId9"/>
    <p:sldId id="301" r:id="rId10"/>
    <p:sldId id="302" r:id="rId11"/>
    <p:sldId id="284" r:id="rId12"/>
    <p:sldId id="303" r:id="rId13"/>
    <p:sldId id="308" r:id="rId14"/>
    <p:sldId id="310" r:id="rId15"/>
    <p:sldId id="287" r:id="rId16"/>
    <p:sldId id="293" r:id="rId17"/>
    <p:sldId id="288" r:id="rId18"/>
    <p:sldId id="294" r:id="rId19"/>
    <p:sldId id="280" r:id="rId20"/>
    <p:sldId id="259" r:id="rId21"/>
    <p:sldId id="312" r:id="rId22"/>
    <p:sldId id="314" r:id="rId23"/>
    <p:sldId id="315" r:id="rId24"/>
    <p:sldId id="268" r:id="rId25"/>
    <p:sldId id="271" r:id="rId26"/>
    <p:sldId id="320" r:id="rId27"/>
    <p:sldId id="317" r:id="rId28"/>
    <p:sldId id="322" r:id="rId29"/>
    <p:sldId id="319" r:id="rId30"/>
    <p:sldId id="323" r:id="rId31"/>
    <p:sldId id="277" r:id="rId32"/>
    <p:sldId id="278" r:id="rId33"/>
    <p:sldId id="279" r:id="rId34"/>
  </p:sldIdLst>
  <p:sldSz cx="12192000" cy="6858000"/>
  <p:notesSz cx="7077075" cy="90281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98" autoAdjust="0"/>
    <p:restoredTop sz="94660"/>
  </p:normalViewPr>
  <p:slideViewPr>
    <p:cSldViewPr snapToGrid="0">
      <p:cViewPr varScale="1">
        <p:scale>
          <a:sx n="77" d="100"/>
          <a:sy n="77" d="100"/>
        </p:scale>
        <p:origin x="600"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6733" cy="452974"/>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4008705" y="0"/>
            <a:ext cx="3066733" cy="452974"/>
          </a:xfrm>
          <a:prstGeom prst="rect">
            <a:avLst/>
          </a:prstGeom>
        </p:spPr>
        <p:txBody>
          <a:bodyPr vert="horz" lIns="91440" tIns="45720" rIns="91440" bIns="45720" rtlCol="0"/>
          <a:lstStyle>
            <a:lvl1pPr algn="r">
              <a:defRPr sz="1200"/>
            </a:lvl1pPr>
          </a:lstStyle>
          <a:p>
            <a:fld id="{1A731D5A-5A55-47F8-B1B2-841D5AB3E0C0}" type="datetimeFigureOut">
              <a:rPr lang="en-US" smtClean="0"/>
              <a:t>1/13/2019</a:t>
            </a:fld>
            <a:endParaRPr lang="en-US"/>
          </a:p>
        </p:txBody>
      </p:sp>
      <p:sp>
        <p:nvSpPr>
          <p:cNvPr id="4" name="Footer Placeholder 3"/>
          <p:cNvSpPr>
            <a:spLocks noGrp="1"/>
          </p:cNvSpPr>
          <p:nvPr>
            <p:ph type="ftr" sz="quarter" idx="2"/>
          </p:nvPr>
        </p:nvSpPr>
        <p:spPr>
          <a:xfrm>
            <a:off x="0" y="8575141"/>
            <a:ext cx="3066733" cy="452973"/>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4008705" y="8575141"/>
            <a:ext cx="3066733" cy="452973"/>
          </a:xfrm>
          <a:prstGeom prst="rect">
            <a:avLst/>
          </a:prstGeom>
        </p:spPr>
        <p:txBody>
          <a:bodyPr vert="horz" lIns="91440" tIns="45720" rIns="91440" bIns="45720" rtlCol="0" anchor="b"/>
          <a:lstStyle>
            <a:lvl1pPr algn="r">
              <a:defRPr sz="1200"/>
            </a:lvl1pPr>
          </a:lstStyle>
          <a:p>
            <a:fld id="{70EC6D81-C301-4322-9E10-7C9D32C8A337}" type="slidenum">
              <a:rPr lang="en-US" smtClean="0"/>
              <a:t>‹#›</a:t>
            </a:fld>
            <a:endParaRPr lang="en-US"/>
          </a:p>
        </p:txBody>
      </p:sp>
    </p:spTree>
    <p:extLst>
      <p:ext uri="{BB962C8B-B14F-4D97-AF65-F5344CB8AC3E}">
        <p14:creationId xmlns:p14="http://schemas.microsoft.com/office/powerpoint/2010/main" val="2459205301"/>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DADCDCB-073D-41CB-8A59-E602C1547AB2}" type="datetimeFigureOut">
              <a:rPr lang="en-US" smtClean="0"/>
              <a:t>1/13/2019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A9505F-99C1-4B5E-A8B4-8B4B9CB24D14}" type="slidenum">
              <a:rPr lang="en-US" smtClean="0"/>
              <a:t>‹#›</a:t>
            </a:fld>
            <a:endParaRPr lang="en-US"/>
          </a:p>
        </p:txBody>
      </p:sp>
    </p:spTree>
    <p:extLst>
      <p:ext uri="{BB962C8B-B14F-4D97-AF65-F5344CB8AC3E}">
        <p14:creationId xmlns:p14="http://schemas.microsoft.com/office/powerpoint/2010/main" val="1352601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DADCDCB-073D-41CB-8A59-E602C1547AB2}" type="datetimeFigureOut">
              <a:rPr lang="en-US" smtClean="0"/>
              <a:t>1/13/2019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A9505F-99C1-4B5E-A8B4-8B4B9CB24D14}" type="slidenum">
              <a:rPr lang="en-US" smtClean="0"/>
              <a:t>‹#›</a:t>
            </a:fld>
            <a:endParaRPr lang="en-US"/>
          </a:p>
        </p:txBody>
      </p:sp>
    </p:spTree>
    <p:extLst>
      <p:ext uri="{BB962C8B-B14F-4D97-AF65-F5344CB8AC3E}">
        <p14:creationId xmlns:p14="http://schemas.microsoft.com/office/powerpoint/2010/main" val="30089968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DADCDCB-073D-41CB-8A59-E602C1547AB2}" type="datetimeFigureOut">
              <a:rPr lang="en-US" smtClean="0"/>
              <a:t>1/13/2019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A9505F-99C1-4B5E-A8B4-8B4B9CB24D14}" type="slidenum">
              <a:rPr lang="en-US" smtClean="0"/>
              <a:t>‹#›</a:t>
            </a:fld>
            <a:endParaRPr lang="en-US"/>
          </a:p>
        </p:txBody>
      </p:sp>
    </p:spTree>
    <p:extLst>
      <p:ext uri="{BB962C8B-B14F-4D97-AF65-F5344CB8AC3E}">
        <p14:creationId xmlns:p14="http://schemas.microsoft.com/office/powerpoint/2010/main" val="36523529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DADCDCB-073D-41CB-8A59-E602C1547AB2}" type="datetimeFigureOut">
              <a:rPr lang="en-US" smtClean="0"/>
              <a:t>1/13/2019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A9505F-99C1-4B5E-A8B4-8B4B9CB24D14}" type="slidenum">
              <a:rPr lang="en-US" smtClean="0"/>
              <a:t>‹#›</a:t>
            </a:fld>
            <a:endParaRPr lang="en-US"/>
          </a:p>
        </p:txBody>
      </p:sp>
    </p:spTree>
    <p:extLst>
      <p:ext uri="{BB962C8B-B14F-4D97-AF65-F5344CB8AC3E}">
        <p14:creationId xmlns:p14="http://schemas.microsoft.com/office/powerpoint/2010/main" val="20038572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DADCDCB-073D-41CB-8A59-E602C1547AB2}" type="datetimeFigureOut">
              <a:rPr lang="en-US" smtClean="0"/>
              <a:t>1/13/2019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A9505F-99C1-4B5E-A8B4-8B4B9CB24D14}" type="slidenum">
              <a:rPr lang="en-US" smtClean="0"/>
              <a:t>‹#›</a:t>
            </a:fld>
            <a:endParaRPr lang="en-US"/>
          </a:p>
        </p:txBody>
      </p:sp>
    </p:spTree>
    <p:extLst>
      <p:ext uri="{BB962C8B-B14F-4D97-AF65-F5344CB8AC3E}">
        <p14:creationId xmlns:p14="http://schemas.microsoft.com/office/powerpoint/2010/main" val="2293514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DADCDCB-073D-41CB-8A59-E602C1547AB2}" type="datetimeFigureOut">
              <a:rPr lang="en-US" smtClean="0"/>
              <a:t>1/13/2019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BA9505F-99C1-4B5E-A8B4-8B4B9CB24D14}" type="slidenum">
              <a:rPr lang="en-US" smtClean="0"/>
              <a:t>‹#›</a:t>
            </a:fld>
            <a:endParaRPr lang="en-US"/>
          </a:p>
        </p:txBody>
      </p:sp>
    </p:spTree>
    <p:extLst>
      <p:ext uri="{BB962C8B-B14F-4D97-AF65-F5344CB8AC3E}">
        <p14:creationId xmlns:p14="http://schemas.microsoft.com/office/powerpoint/2010/main" val="17464544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DADCDCB-073D-41CB-8A59-E602C1547AB2}" type="datetimeFigureOut">
              <a:rPr lang="en-US" smtClean="0"/>
              <a:t>1/13/2019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BA9505F-99C1-4B5E-A8B4-8B4B9CB24D14}" type="slidenum">
              <a:rPr lang="en-US" smtClean="0"/>
              <a:t>‹#›</a:t>
            </a:fld>
            <a:endParaRPr lang="en-US"/>
          </a:p>
        </p:txBody>
      </p:sp>
    </p:spTree>
    <p:extLst>
      <p:ext uri="{BB962C8B-B14F-4D97-AF65-F5344CB8AC3E}">
        <p14:creationId xmlns:p14="http://schemas.microsoft.com/office/powerpoint/2010/main" val="32300054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DADCDCB-073D-41CB-8A59-E602C1547AB2}" type="datetimeFigureOut">
              <a:rPr lang="en-US" smtClean="0"/>
              <a:t>1/13/2019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BA9505F-99C1-4B5E-A8B4-8B4B9CB24D14}" type="slidenum">
              <a:rPr lang="en-US" smtClean="0"/>
              <a:t>‹#›</a:t>
            </a:fld>
            <a:endParaRPr lang="en-US"/>
          </a:p>
        </p:txBody>
      </p:sp>
    </p:spTree>
    <p:extLst>
      <p:ext uri="{BB962C8B-B14F-4D97-AF65-F5344CB8AC3E}">
        <p14:creationId xmlns:p14="http://schemas.microsoft.com/office/powerpoint/2010/main" val="42387300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DADCDCB-073D-41CB-8A59-E602C1547AB2}" type="datetimeFigureOut">
              <a:rPr lang="en-US" smtClean="0"/>
              <a:t>1/13/2019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BA9505F-99C1-4B5E-A8B4-8B4B9CB24D14}" type="slidenum">
              <a:rPr lang="en-US" smtClean="0"/>
              <a:t>‹#›</a:t>
            </a:fld>
            <a:endParaRPr lang="en-US"/>
          </a:p>
        </p:txBody>
      </p:sp>
    </p:spTree>
    <p:extLst>
      <p:ext uri="{BB962C8B-B14F-4D97-AF65-F5344CB8AC3E}">
        <p14:creationId xmlns:p14="http://schemas.microsoft.com/office/powerpoint/2010/main" val="10496518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DADCDCB-073D-41CB-8A59-E602C1547AB2}" type="datetimeFigureOut">
              <a:rPr lang="en-US" smtClean="0"/>
              <a:t>1/13/2019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BA9505F-99C1-4B5E-A8B4-8B4B9CB24D14}" type="slidenum">
              <a:rPr lang="en-US" smtClean="0"/>
              <a:t>‹#›</a:t>
            </a:fld>
            <a:endParaRPr lang="en-US"/>
          </a:p>
        </p:txBody>
      </p:sp>
    </p:spTree>
    <p:extLst>
      <p:ext uri="{BB962C8B-B14F-4D97-AF65-F5344CB8AC3E}">
        <p14:creationId xmlns:p14="http://schemas.microsoft.com/office/powerpoint/2010/main" val="35058187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DADCDCB-073D-41CB-8A59-E602C1547AB2}" type="datetimeFigureOut">
              <a:rPr lang="en-US" smtClean="0"/>
              <a:t>1/13/2019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BA9505F-99C1-4B5E-A8B4-8B4B9CB24D14}" type="slidenum">
              <a:rPr lang="en-US" smtClean="0"/>
              <a:t>‹#›</a:t>
            </a:fld>
            <a:endParaRPr lang="en-US"/>
          </a:p>
        </p:txBody>
      </p:sp>
    </p:spTree>
    <p:extLst>
      <p:ext uri="{BB962C8B-B14F-4D97-AF65-F5344CB8AC3E}">
        <p14:creationId xmlns:p14="http://schemas.microsoft.com/office/powerpoint/2010/main" val="1489642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DADCDCB-073D-41CB-8A59-E602C1547AB2}" type="datetimeFigureOut">
              <a:rPr lang="en-US" smtClean="0"/>
              <a:t>1/13/2019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BA9505F-99C1-4B5E-A8B4-8B4B9CB24D14}" type="slidenum">
              <a:rPr lang="en-US" smtClean="0"/>
              <a:t>‹#›</a:t>
            </a:fld>
            <a:endParaRPr lang="en-US"/>
          </a:p>
        </p:txBody>
      </p:sp>
    </p:spTree>
    <p:extLst>
      <p:ext uri="{BB962C8B-B14F-4D97-AF65-F5344CB8AC3E}">
        <p14:creationId xmlns:p14="http://schemas.microsoft.com/office/powerpoint/2010/main" val="149887425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95250"/>
            <a:ext cx="12191999" cy="6762750"/>
          </a:xfrm>
        </p:spPr>
      </p:pic>
      <p:sp>
        <p:nvSpPr>
          <p:cNvPr id="5" name="TextBox 4"/>
          <p:cNvSpPr txBox="1"/>
          <p:nvPr/>
        </p:nvSpPr>
        <p:spPr>
          <a:xfrm>
            <a:off x="1019174" y="6381750"/>
            <a:ext cx="8982075" cy="461665"/>
          </a:xfrm>
          <a:prstGeom prst="rect">
            <a:avLst/>
          </a:prstGeom>
          <a:noFill/>
        </p:spPr>
        <p:txBody>
          <a:bodyPr wrap="square" rtlCol="0">
            <a:spAutoFit/>
          </a:bodyPr>
          <a:lstStyle/>
          <a:p>
            <a:r>
              <a:rPr lang="en-US" sz="2400" b="1" u="sng" dirty="0" smtClean="0">
                <a:solidFill>
                  <a:srgbClr val="00B0F0"/>
                </a:solidFill>
              </a:rPr>
              <a:t>                 Doing Personal Work to be a Soul Winner for Jesus</a:t>
            </a:r>
            <a:r>
              <a:rPr lang="en-US" sz="2400" b="1" dirty="0" smtClean="0">
                <a:solidFill>
                  <a:schemeClr val="bg1"/>
                </a:solidFill>
              </a:rPr>
              <a:t>!</a:t>
            </a:r>
            <a:endParaRPr lang="en-US" sz="2400" b="1" dirty="0">
              <a:solidFill>
                <a:schemeClr val="bg1"/>
              </a:solidFill>
            </a:endParaRPr>
          </a:p>
        </p:txBody>
      </p:sp>
    </p:spTree>
    <p:extLst>
      <p:ext uri="{BB962C8B-B14F-4D97-AF65-F5344CB8AC3E}">
        <p14:creationId xmlns:p14="http://schemas.microsoft.com/office/powerpoint/2010/main" val="172439878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6675" y="66675"/>
            <a:ext cx="11287125" cy="6110288"/>
          </a:xfrm>
        </p:spPr>
        <p:txBody>
          <a:bodyPr>
            <a:normAutofit fontScale="77500" lnSpcReduction="20000"/>
          </a:bodyPr>
          <a:lstStyle/>
          <a:p>
            <a:r>
              <a:rPr lang="en-US" sz="4200" dirty="0" smtClean="0"/>
              <a:t>John 1:40    Andrew, Simon Peter’s brother…</a:t>
            </a:r>
          </a:p>
          <a:p>
            <a:r>
              <a:rPr lang="en-US" sz="4200" dirty="0"/>
              <a:t> </a:t>
            </a:r>
            <a:r>
              <a:rPr lang="en-US" sz="4200" dirty="0" smtClean="0"/>
              <a:t> He told Simon:   We have found the Messiah!   And he (Andrew)  Brought Simon to Jesus.  </a:t>
            </a:r>
          </a:p>
          <a:p>
            <a:r>
              <a:rPr lang="en-US" sz="4200" dirty="0"/>
              <a:t> </a:t>
            </a:r>
            <a:endParaRPr lang="en-US" sz="4200" dirty="0" smtClean="0"/>
          </a:p>
          <a:p>
            <a:r>
              <a:rPr lang="en-US" sz="4200" dirty="0" smtClean="0"/>
              <a:t> John 1:43  Jesus </a:t>
            </a:r>
            <a:r>
              <a:rPr lang="en-US" sz="4200" dirty="0" err="1" smtClean="0"/>
              <a:t>findeth</a:t>
            </a:r>
            <a:r>
              <a:rPr lang="en-US" sz="4200" dirty="0" smtClean="0"/>
              <a:t> Philip, and said unto him, Follow me.</a:t>
            </a:r>
          </a:p>
          <a:p>
            <a:endParaRPr lang="en-US" sz="4200" dirty="0" smtClean="0"/>
          </a:p>
          <a:p>
            <a:r>
              <a:rPr lang="en-US" sz="4200" dirty="0" smtClean="0"/>
              <a:t>  John 1:45  Philip </a:t>
            </a:r>
            <a:r>
              <a:rPr lang="en-US" sz="4200" dirty="0" err="1" smtClean="0"/>
              <a:t>findeth</a:t>
            </a:r>
            <a:r>
              <a:rPr lang="en-US" sz="4200" dirty="0" smtClean="0"/>
              <a:t>  Nathanael, and told him that he had </a:t>
            </a:r>
          </a:p>
          <a:p>
            <a:r>
              <a:rPr lang="en-US" sz="4200" dirty="0" smtClean="0"/>
              <a:t>Found him of whom Moses  in the law and the prophets, did write:</a:t>
            </a:r>
          </a:p>
          <a:p>
            <a:r>
              <a:rPr lang="en-US" sz="4200" dirty="0" smtClean="0"/>
              <a:t>Jesus of Nazareth, the son of Joseph.  </a:t>
            </a:r>
          </a:p>
          <a:p>
            <a:r>
              <a:rPr lang="en-US" sz="4200" dirty="0"/>
              <a:t> </a:t>
            </a:r>
            <a:r>
              <a:rPr lang="en-US" sz="4200" dirty="0" smtClean="0"/>
              <a:t>  Nathanael asked? Can there any good thing come out of </a:t>
            </a:r>
            <a:r>
              <a:rPr lang="en-US" sz="4200" dirty="0" err="1" smtClean="0"/>
              <a:t>Nazareth.Philip</a:t>
            </a:r>
            <a:r>
              <a:rPr lang="en-US" sz="4200" dirty="0" smtClean="0"/>
              <a:t> said:   </a:t>
            </a:r>
            <a:r>
              <a:rPr lang="en-US" sz="4200" b="1" u="sng" dirty="0" smtClean="0">
                <a:solidFill>
                  <a:srgbClr val="FF0000"/>
                </a:solidFill>
              </a:rPr>
              <a:t>Come and see.  </a:t>
            </a:r>
            <a:r>
              <a:rPr lang="en-US" dirty="0" smtClean="0"/>
              <a:t/>
            </a:r>
            <a:br>
              <a:rPr lang="en-US" dirty="0" smtClean="0"/>
            </a:br>
            <a:endParaRPr lang="en-US" dirty="0" smtClean="0"/>
          </a:p>
          <a:p>
            <a:endParaRPr lang="en-US" dirty="0"/>
          </a:p>
        </p:txBody>
      </p:sp>
    </p:spTree>
    <p:extLst>
      <p:ext uri="{BB962C8B-B14F-4D97-AF65-F5344CB8AC3E}">
        <p14:creationId xmlns:p14="http://schemas.microsoft.com/office/powerpoint/2010/main" val="38462652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par>
                                <p:cTn id="11" presetID="31" presetClass="entr" presetSubtype="0" fill="hold"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p:cTn id="13"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4"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5"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6" dur="10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31"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23"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24" dur="1000"/>
                                        <p:tgtEl>
                                          <p:spTgt spid="3">
                                            <p:txEl>
                                              <p:pRg st="3" end="3"/>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31" presetClass="entr" presetSubtype="0" fill="hold" nodeType="click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 calcmode="lin" valueType="num">
                                      <p:cBhvr>
                                        <p:cTn id="29" dur="10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0" dur="1000" fill="hold"/>
                                        <p:tgtEl>
                                          <p:spTgt spid="3">
                                            <p:txEl>
                                              <p:pRg st="5" end="5"/>
                                            </p:txEl>
                                          </p:spTgt>
                                        </p:tgtEl>
                                        <p:attrNameLst>
                                          <p:attrName>ppt_h</p:attrName>
                                        </p:attrNameLst>
                                      </p:cBhvr>
                                      <p:tavLst>
                                        <p:tav tm="0">
                                          <p:val>
                                            <p:fltVal val="0"/>
                                          </p:val>
                                        </p:tav>
                                        <p:tav tm="100000">
                                          <p:val>
                                            <p:strVal val="#ppt_h"/>
                                          </p:val>
                                        </p:tav>
                                      </p:tavLst>
                                    </p:anim>
                                    <p:anim calcmode="lin" valueType="num">
                                      <p:cBhvr>
                                        <p:cTn id="31" dur="1000" fill="hold"/>
                                        <p:tgtEl>
                                          <p:spTgt spid="3">
                                            <p:txEl>
                                              <p:pRg st="5" end="5"/>
                                            </p:txEl>
                                          </p:spTgt>
                                        </p:tgtEl>
                                        <p:attrNameLst>
                                          <p:attrName>style.rotation</p:attrName>
                                        </p:attrNameLst>
                                      </p:cBhvr>
                                      <p:tavLst>
                                        <p:tav tm="0">
                                          <p:val>
                                            <p:fltVal val="90"/>
                                          </p:val>
                                        </p:tav>
                                        <p:tav tm="100000">
                                          <p:val>
                                            <p:fltVal val="0"/>
                                          </p:val>
                                        </p:tav>
                                      </p:tavLst>
                                    </p:anim>
                                    <p:animEffect transition="in" filter="fade">
                                      <p:cBhvr>
                                        <p:cTn id="32" dur="1000"/>
                                        <p:tgtEl>
                                          <p:spTgt spid="3">
                                            <p:txEl>
                                              <p:pRg st="5" end="5"/>
                                            </p:txEl>
                                          </p:spTgt>
                                        </p:tgtEl>
                                      </p:cBhvr>
                                    </p:animEffect>
                                  </p:childTnLst>
                                </p:cTn>
                              </p:par>
                              <p:par>
                                <p:cTn id="33" presetID="31" presetClass="entr" presetSubtype="0" fill="hold" nodeType="with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 calcmode="lin" valueType="num">
                                      <p:cBhvr>
                                        <p:cTn id="35" dur="1000" fill="hold"/>
                                        <p:tgtEl>
                                          <p:spTgt spid="3">
                                            <p:txEl>
                                              <p:pRg st="6" end="6"/>
                                            </p:txEl>
                                          </p:spTgt>
                                        </p:tgtEl>
                                        <p:attrNameLst>
                                          <p:attrName>ppt_w</p:attrName>
                                        </p:attrNameLst>
                                      </p:cBhvr>
                                      <p:tavLst>
                                        <p:tav tm="0">
                                          <p:val>
                                            <p:fltVal val="0"/>
                                          </p:val>
                                        </p:tav>
                                        <p:tav tm="100000">
                                          <p:val>
                                            <p:strVal val="#ppt_w"/>
                                          </p:val>
                                        </p:tav>
                                      </p:tavLst>
                                    </p:anim>
                                    <p:anim calcmode="lin" valueType="num">
                                      <p:cBhvr>
                                        <p:cTn id="36" dur="1000" fill="hold"/>
                                        <p:tgtEl>
                                          <p:spTgt spid="3">
                                            <p:txEl>
                                              <p:pRg st="6" end="6"/>
                                            </p:txEl>
                                          </p:spTgt>
                                        </p:tgtEl>
                                        <p:attrNameLst>
                                          <p:attrName>ppt_h</p:attrName>
                                        </p:attrNameLst>
                                      </p:cBhvr>
                                      <p:tavLst>
                                        <p:tav tm="0">
                                          <p:val>
                                            <p:fltVal val="0"/>
                                          </p:val>
                                        </p:tav>
                                        <p:tav tm="100000">
                                          <p:val>
                                            <p:strVal val="#ppt_h"/>
                                          </p:val>
                                        </p:tav>
                                      </p:tavLst>
                                    </p:anim>
                                    <p:anim calcmode="lin" valueType="num">
                                      <p:cBhvr>
                                        <p:cTn id="37" dur="1000" fill="hold"/>
                                        <p:tgtEl>
                                          <p:spTgt spid="3">
                                            <p:txEl>
                                              <p:pRg st="6" end="6"/>
                                            </p:txEl>
                                          </p:spTgt>
                                        </p:tgtEl>
                                        <p:attrNameLst>
                                          <p:attrName>style.rotation</p:attrName>
                                        </p:attrNameLst>
                                      </p:cBhvr>
                                      <p:tavLst>
                                        <p:tav tm="0">
                                          <p:val>
                                            <p:fltVal val="90"/>
                                          </p:val>
                                        </p:tav>
                                        <p:tav tm="100000">
                                          <p:val>
                                            <p:fltVal val="0"/>
                                          </p:val>
                                        </p:tav>
                                      </p:tavLst>
                                    </p:anim>
                                    <p:animEffect transition="in" filter="fade">
                                      <p:cBhvr>
                                        <p:cTn id="38" dur="1000"/>
                                        <p:tgtEl>
                                          <p:spTgt spid="3">
                                            <p:txEl>
                                              <p:pRg st="6" end="6"/>
                                            </p:txEl>
                                          </p:spTgt>
                                        </p:tgtEl>
                                      </p:cBhvr>
                                    </p:animEffect>
                                  </p:childTnLst>
                                </p:cTn>
                              </p:par>
                              <p:par>
                                <p:cTn id="39" presetID="31" presetClass="entr" presetSubtype="0" fill="hold" nodeType="withEffect">
                                  <p:stCondLst>
                                    <p:cond delay="0"/>
                                  </p:stCondLst>
                                  <p:childTnLst>
                                    <p:set>
                                      <p:cBhvr>
                                        <p:cTn id="40" dur="1" fill="hold">
                                          <p:stCondLst>
                                            <p:cond delay="0"/>
                                          </p:stCondLst>
                                        </p:cTn>
                                        <p:tgtEl>
                                          <p:spTgt spid="3">
                                            <p:txEl>
                                              <p:pRg st="7" end="7"/>
                                            </p:txEl>
                                          </p:spTgt>
                                        </p:tgtEl>
                                        <p:attrNameLst>
                                          <p:attrName>style.visibility</p:attrName>
                                        </p:attrNameLst>
                                      </p:cBhvr>
                                      <p:to>
                                        <p:strVal val="visible"/>
                                      </p:to>
                                    </p:set>
                                    <p:anim calcmode="lin" valueType="num">
                                      <p:cBhvr>
                                        <p:cTn id="41" dur="1000" fill="hold"/>
                                        <p:tgtEl>
                                          <p:spTgt spid="3">
                                            <p:txEl>
                                              <p:pRg st="7" end="7"/>
                                            </p:txEl>
                                          </p:spTgt>
                                        </p:tgtEl>
                                        <p:attrNameLst>
                                          <p:attrName>ppt_w</p:attrName>
                                        </p:attrNameLst>
                                      </p:cBhvr>
                                      <p:tavLst>
                                        <p:tav tm="0">
                                          <p:val>
                                            <p:fltVal val="0"/>
                                          </p:val>
                                        </p:tav>
                                        <p:tav tm="100000">
                                          <p:val>
                                            <p:strVal val="#ppt_w"/>
                                          </p:val>
                                        </p:tav>
                                      </p:tavLst>
                                    </p:anim>
                                    <p:anim calcmode="lin" valueType="num">
                                      <p:cBhvr>
                                        <p:cTn id="42" dur="1000" fill="hold"/>
                                        <p:tgtEl>
                                          <p:spTgt spid="3">
                                            <p:txEl>
                                              <p:pRg st="7" end="7"/>
                                            </p:txEl>
                                          </p:spTgt>
                                        </p:tgtEl>
                                        <p:attrNameLst>
                                          <p:attrName>ppt_h</p:attrName>
                                        </p:attrNameLst>
                                      </p:cBhvr>
                                      <p:tavLst>
                                        <p:tav tm="0">
                                          <p:val>
                                            <p:fltVal val="0"/>
                                          </p:val>
                                        </p:tav>
                                        <p:tav tm="100000">
                                          <p:val>
                                            <p:strVal val="#ppt_h"/>
                                          </p:val>
                                        </p:tav>
                                      </p:tavLst>
                                    </p:anim>
                                    <p:anim calcmode="lin" valueType="num">
                                      <p:cBhvr>
                                        <p:cTn id="43" dur="1000" fill="hold"/>
                                        <p:tgtEl>
                                          <p:spTgt spid="3">
                                            <p:txEl>
                                              <p:pRg st="7" end="7"/>
                                            </p:txEl>
                                          </p:spTgt>
                                        </p:tgtEl>
                                        <p:attrNameLst>
                                          <p:attrName>style.rotation</p:attrName>
                                        </p:attrNameLst>
                                      </p:cBhvr>
                                      <p:tavLst>
                                        <p:tav tm="0">
                                          <p:val>
                                            <p:fltVal val="90"/>
                                          </p:val>
                                        </p:tav>
                                        <p:tav tm="100000">
                                          <p:val>
                                            <p:fltVal val="0"/>
                                          </p:val>
                                        </p:tav>
                                      </p:tavLst>
                                    </p:anim>
                                    <p:animEffect transition="in" filter="fade">
                                      <p:cBhvr>
                                        <p:cTn id="44" dur="1000"/>
                                        <p:tgtEl>
                                          <p:spTgt spid="3">
                                            <p:txEl>
                                              <p:pRg st="7" end="7"/>
                                            </p:txEl>
                                          </p:spTgt>
                                        </p:tgtEl>
                                      </p:cBhvr>
                                    </p:animEffect>
                                  </p:childTnLst>
                                </p:cTn>
                              </p:par>
                              <p:par>
                                <p:cTn id="45" presetID="31" presetClass="entr" presetSubtype="0" fill="hold" nodeType="with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 calcmode="lin" valueType="num">
                                      <p:cBhvr>
                                        <p:cTn id="47" dur="1000" fill="hold"/>
                                        <p:tgtEl>
                                          <p:spTgt spid="3">
                                            <p:txEl>
                                              <p:pRg st="8" end="8"/>
                                            </p:txEl>
                                          </p:spTgt>
                                        </p:tgtEl>
                                        <p:attrNameLst>
                                          <p:attrName>ppt_w</p:attrName>
                                        </p:attrNameLst>
                                      </p:cBhvr>
                                      <p:tavLst>
                                        <p:tav tm="0">
                                          <p:val>
                                            <p:fltVal val="0"/>
                                          </p:val>
                                        </p:tav>
                                        <p:tav tm="100000">
                                          <p:val>
                                            <p:strVal val="#ppt_w"/>
                                          </p:val>
                                        </p:tav>
                                      </p:tavLst>
                                    </p:anim>
                                    <p:anim calcmode="lin" valueType="num">
                                      <p:cBhvr>
                                        <p:cTn id="48" dur="1000" fill="hold"/>
                                        <p:tgtEl>
                                          <p:spTgt spid="3">
                                            <p:txEl>
                                              <p:pRg st="8" end="8"/>
                                            </p:txEl>
                                          </p:spTgt>
                                        </p:tgtEl>
                                        <p:attrNameLst>
                                          <p:attrName>ppt_h</p:attrName>
                                        </p:attrNameLst>
                                      </p:cBhvr>
                                      <p:tavLst>
                                        <p:tav tm="0">
                                          <p:val>
                                            <p:fltVal val="0"/>
                                          </p:val>
                                        </p:tav>
                                        <p:tav tm="100000">
                                          <p:val>
                                            <p:strVal val="#ppt_h"/>
                                          </p:val>
                                        </p:tav>
                                      </p:tavLst>
                                    </p:anim>
                                    <p:anim calcmode="lin" valueType="num">
                                      <p:cBhvr>
                                        <p:cTn id="49" dur="1000" fill="hold"/>
                                        <p:tgtEl>
                                          <p:spTgt spid="3">
                                            <p:txEl>
                                              <p:pRg st="8" end="8"/>
                                            </p:txEl>
                                          </p:spTgt>
                                        </p:tgtEl>
                                        <p:attrNameLst>
                                          <p:attrName>style.rotation</p:attrName>
                                        </p:attrNameLst>
                                      </p:cBhvr>
                                      <p:tavLst>
                                        <p:tav tm="0">
                                          <p:val>
                                            <p:fltVal val="90"/>
                                          </p:val>
                                        </p:tav>
                                        <p:tav tm="100000">
                                          <p:val>
                                            <p:fltVal val="0"/>
                                          </p:val>
                                        </p:tav>
                                      </p:tavLst>
                                    </p:anim>
                                    <p:animEffect transition="in" filter="fade">
                                      <p:cBhvr>
                                        <p:cTn id="50" dur="10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p:spPr>
        <p:txBody>
          <a:bodyPr/>
          <a:lstStyle/>
          <a:p>
            <a:endParaRPr lang="en-US" sz="4800" b="1" dirty="0" smtClean="0">
              <a:solidFill>
                <a:srgbClr val="FF0000"/>
              </a:solidFill>
            </a:endParaRPr>
          </a:p>
          <a:p>
            <a:r>
              <a:rPr lang="en-US" sz="4800" b="1" dirty="0" smtClean="0">
                <a:solidFill>
                  <a:srgbClr val="FF0000"/>
                </a:solidFill>
              </a:rPr>
              <a:t>Why is this work so important?</a:t>
            </a:r>
          </a:p>
          <a:p>
            <a:endParaRPr lang="en-US" dirty="0"/>
          </a:p>
          <a:p>
            <a:r>
              <a:rPr lang="en-US" sz="3600" dirty="0" smtClean="0"/>
              <a:t>Only have a little while to work.  John 9:4. </a:t>
            </a:r>
          </a:p>
          <a:p>
            <a:endParaRPr lang="en-US" sz="3600" dirty="0"/>
          </a:p>
          <a:p>
            <a:r>
              <a:rPr lang="en-US" sz="3600" b="1" dirty="0"/>
              <a:t>John 9:4 </a:t>
            </a:r>
            <a:endParaRPr lang="en-US" sz="3600" b="1" dirty="0" smtClean="0"/>
          </a:p>
          <a:p>
            <a:r>
              <a:rPr lang="en-US" sz="3600" baseline="30000" dirty="0" smtClean="0"/>
              <a:t>4</a:t>
            </a:r>
            <a:r>
              <a:rPr lang="en-US" sz="3600" baseline="30000" dirty="0"/>
              <a:t> </a:t>
            </a:r>
            <a:r>
              <a:rPr lang="en-US" sz="3600" dirty="0"/>
              <a:t>I must work the works of him that sent me, while it is day: the night cometh, when no man can work</a:t>
            </a:r>
          </a:p>
          <a:p>
            <a:r>
              <a:rPr lang="en-US" dirty="0" smtClean="0"/>
              <a:t> </a:t>
            </a:r>
            <a:endParaRPr lang="en-US" dirty="0"/>
          </a:p>
        </p:txBody>
      </p:sp>
    </p:spTree>
    <p:extLst>
      <p:ext uri="{BB962C8B-B14F-4D97-AF65-F5344CB8AC3E}">
        <p14:creationId xmlns:p14="http://schemas.microsoft.com/office/powerpoint/2010/main" val="22210635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4800" b="1" dirty="0" smtClean="0"/>
              <a:t>But How?</a:t>
            </a:r>
            <a:endParaRPr lang="en-US" sz="4800" b="1" dirty="0"/>
          </a:p>
        </p:txBody>
      </p:sp>
    </p:spTree>
    <p:extLst>
      <p:ext uri="{BB962C8B-B14F-4D97-AF65-F5344CB8AC3E}">
        <p14:creationId xmlns:p14="http://schemas.microsoft.com/office/powerpoint/2010/main" val="201400829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15800" cy="6858000"/>
          </a:xfrm>
        </p:spPr>
        <p:txBody>
          <a:bodyPr>
            <a:normAutofit fontScale="92500" lnSpcReduction="20000"/>
          </a:bodyPr>
          <a:lstStyle/>
          <a:p>
            <a:r>
              <a:rPr lang="en-US" b="1" u="sng" dirty="0" smtClean="0"/>
              <a:t>Col. 4:2-6</a:t>
            </a:r>
          </a:p>
          <a:p>
            <a:r>
              <a:rPr lang="en-US" sz="3900" dirty="0" smtClean="0"/>
              <a:t> 2</a:t>
            </a:r>
            <a:r>
              <a:rPr lang="en-US" sz="3900" baseline="30000" dirty="0"/>
              <a:t> </a:t>
            </a:r>
            <a:r>
              <a:rPr lang="en-US" sz="3900" dirty="0"/>
              <a:t>Continue in prayer, and watch in the same with thanksgiving;</a:t>
            </a:r>
          </a:p>
          <a:p>
            <a:r>
              <a:rPr lang="en-US" sz="3900" baseline="30000" dirty="0"/>
              <a:t>3 </a:t>
            </a:r>
            <a:r>
              <a:rPr lang="en-US" sz="3900" dirty="0"/>
              <a:t>Withal </a:t>
            </a:r>
            <a:r>
              <a:rPr lang="en-US" sz="4300" b="1" u="sng" dirty="0"/>
              <a:t>praying</a:t>
            </a:r>
            <a:r>
              <a:rPr lang="en-US" sz="3900" dirty="0"/>
              <a:t> also for us, that God would open unto us a door of utterance, to speak the mystery of Christ, for which I am also in </a:t>
            </a:r>
            <a:r>
              <a:rPr lang="en-US" sz="3900" dirty="0" smtClean="0"/>
              <a:t>bonds</a:t>
            </a:r>
            <a:r>
              <a:rPr lang="en-US" sz="3900" b="1" u="sng" dirty="0" smtClean="0">
                <a:solidFill>
                  <a:srgbClr val="FF0000"/>
                </a:solidFill>
              </a:rPr>
              <a:t>:(Ask God to open doors for you)</a:t>
            </a:r>
            <a:endParaRPr lang="en-US" sz="3900" b="1" u="sng" dirty="0">
              <a:solidFill>
                <a:srgbClr val="FF0000"/>
              </a:solidFill>
            </a:endParaRPr>
          </a:p>
          <a:p>
            <a:r>
              <a:rPr lang="en-US" sz="3900" baseline="30000" dirty="0"/>
              <a:t>4 </a:t>
            </a:r>
            <a:r>
              <a:rPr lang="en-US" sz="3900" dirty="0"/>
              <a:t>That I may make it manifest, as I ought to speak</a:t>
            </a:r>
            <a:r>
              <a:rPr lang="en-US" sz="3900" dirty="0" smtClean="0">
                <a:solidFill>
                  <a:srgbClr val="FF0000"/>
                </a:solidFill>
              </a:rPr>
              <a:t>.</a:t>
            </a:r>
            <a:r>
              <a:rPr lang="en-US" sz="3900" b="1" u="sng" dirty="0" smtClean="0">
                <a:solidFill>
                  <a:srgbClr val="FF0000"/>
                </a:solidFill>
              </a:rPr>
              <a:t>(Ask God to help you speak as you should)</a:t>
            </a:r>
            <a:endParaRPr lang="en-US" sz="3900" b="1" u="sng" dirty="0">
              <a:solidFill>
                <a:srgbClr val="FF0000"/>
              </a:solidFill>
            </a:endParaRPr>
          </a:p>
          <a:p>
            <a:r>
              <a:rPr lang="en-US" sz="3900" baseline="30000" dirty="0"/>
              <a:t>5 </a:t>
            </a:r>
            <a:r>
              <a:rPr lang="en-US" sz="3900" dirty="0"/>
              <a:t>Walk in wisdom toward them that are without, redeeming the time</a:t>
            </a:r>
            <a:r>
              <a:rPr lang="en-US" sz="3900" b="1" u="sng" dirty="0" smtClean="0">
                <a:solidFill>
                  <a:srgbClr val="FF0000"/>
                </a:solidFill>
              </a:rPr>
              <a:t>.(Ask God to help you walk to go through the door) &amp;</a:t>
            </a:r>
          </a:p>
          <a:p>
            <a:r>
              <a:rPr lang="en-US" sz="3900" b="1" u="sng" dirty="0" smtClean="0">
                <a:solidFill>
                  <a:srgbClr val="FF0000"/>
                </a:solidFill>
              </a:rPr>
              <a:t>Ask God to help you use the opportunities that he gives you)</a:t>
            </a:r>
            <a:endParaRPr lang="en-US" sz="3900" b="1" u="sng" dirty="0">
              <a:solidFill>
                <a:srgbClr val="FF0000"/>
              </a:solidFill>
            </a:endParaRPr>
          </a:p>
          <a:p>
            <a:r>
              <a:rPr lang="en-US" sz="3900" baseline="30000" dirty="0"/>
              <a:t>6 </a:t>
            </a:r>
            <a:r>
              <a:rPr lang="en-US" sz="3900" dirty="0"/>
              <a:t>Let your speech be always with grace, seasoned with salt, that ye may know how ye ought to answer every man</a:t>
            </a:r>
            <a:r>
              <a:rPr lang="en-US" sz="3900" b="1" u="sng" dirty="0" smtClean="0">
                <a:solidFill>
                  <a:srgbClr val="FF0000"/>
                </a:solidFill>
              </a:rPr>
              <a:t>.(Ask God </a:t>
            </a:r>
          </a:p>
          <a:p>
            <a:r>
              <a:rPr lang="en-US" sz="3900" b="1" u="sng" dirty="0" smtClean="0">
                <a:solidFill>
                  <a:srgbClr val="FF0000"/>
                </a:solidFill>
              </a:rPr>
              <a:t>To help you know how to answer others.)</a:t>
            </a:r>
            <a:endParaRPr lang="en-US" sz="3900" b="1" u="sng" dirty="0">
              <a:solidFill>
                <a:srgbClr val="FF0000"/>
              </a:solidFill>
            </a:endParaRPr>
          </a:p>
          <a:p>
            <a:r>
              <a:rPr lang="en-US" dirty="0" smtClean="0"/>
              <a:t> </a:t>
            </a:r>
            <a:endParaRPr lang="en-US" dirty="0"/>
          </a:p>
        </p:txBody>
      </p:sp>
    </p:spTree>
    <p:extLst>
      <p:ext uri="{BB962C8B-B14F-4D97-AF65-F5344CB8AC3E}">
        <p14:creationId xmlns:p14="http://schemas.microsoft.com/office/powerpoint/2010/main" val="50200397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33350"/>
            <a:ext cx="12115800" cy="6724650"/>
          </a:xfrm>
        </p:spPr>
        <p:txBody>
          <a:bodyPr>
            <a:normAutofit/>
          </a:bodyPr>
          <a:lstStyle/>
          <a:p>
            <a:r>
              <a:rPr lang="en-US" sz="3600" b="1" u="sng" dirty="0" smtClean="0"/>
              <a:t>  Thus, A Personal Worker’s Prayer  </a:t>
            </a:r>
          </a:p>
          <a:p>
            <a:r>
              <a:rPr lang="en-US" sz="3600" u="sng" dirty="0" smtClean="0"/>
              <a:t>Colossians 4:2-6   </a:t>
            </a:r>
          </a:p>
          <a:p>
            <a:r>
              <a:rPr lang="en-US" sz="3600" dirty="0" smtClean="0"/>
              <a:t>1. Ask God to open doors for you – vs 3 </a:t>
            </a:r>
          </a:p>
          <a:p>
            <a:r>
              <a:rPr lang="en-US" sz="3600" dirty="0" smtClean="0"/>
              <a:t>2. Ask God to help the way (manner) in which you speak – vs 4 </a:t>
            </a:r>
          </a:p>
          <a:p>
            <a:r>
              <a:rPr lang="en-US" sz="3600" dirty="0" smtClean="0"/>
              <a:t>3. Ask God to help you walk so that you can go through the door – vs 5 </a:t>
            </a:r>
          </a:p>
          <a:p>
            <a:r>
              <a:rPr lang="en-US" sz="3600" dirty="0" smtClean="0"/>
              <a:t>4. Ask God to help you use the opportunities he give you – vs 5</a:t>
            </a:r>
          </a:p>
          <a:p>
            <a:r>
              <a:rPr lang="en-US" sz="3600" dirty="0" smtClean="0"/>
              <a:t> 5. Ask God to help you know how to answer others – vs 6 </a:t>
            </a:r>
            <a:endParaRPr lang="en-US" sz="3600" dirty="0"/>
          </a:p>
        </p:txBody>
      </p:sp>
    </p:spTree>
    <p:extLst>
      <p:ext uri="{BB962C8B-B14F-4D97-AF65-F5344CB8AC3E}">
        <p14:creationId xmlns:p14="http://schemas.microsoft.com/office/powerpoint/2010/main" val="228518907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 y="142874"/>
            <a:ext cx="12125325" cy="6638925"/>
          </a:xfrm>
        </p:spPr>
        <p:txBody>
          <a:bodyPr>
            <a:normAutofit/>
          </a:bodyPr>
          <a:lstStyle/>
          <a:p>
            <a:endParaRPr lang="en-US" sz="3600" dirty="0" smtClean="0"/>
          </a:p>
          <a:p>
            <a:r>
              <a:rPr lang="en-US" sz="3600" dirty="0" smtClean="0"/>
              <a:t>Lord</a:t>
            </a:r>
            <a:r>
              <a:rPr lang="en-US" sz="3600" dirty="0"/>
              <a:t>, lay some soul upon my heart </a:t>
            </a:r>
            <a:br>
              <a:rPr lang="en-US" sz="3600" dirty="0"/>
            </a:br>
            <a:r>
              <a:rPr lang="en-US" sz="3600" dirty="0"/>
              <a:t>   And love that soul through me; </a:t>
            </a:r>
            <a:br>
              <a:rPr lang="en-US" sz="3600" dirty="0"/>
            </a:br>
            <a:r>
              <a:rPr lang="en-US" sz="3600" dirty="0"/>
              <a:t>And may I gladly do my part </a:t>
            </a:r>
            <a:br>
              <a:rPr lang="en-US" sz="3600" dirty="0"/>
            </a:br>
            <a:r>
              <a:rPr lang="en-US" sz="3600" dirty="0"/>
              <a:t>   To win that soul for Thee. </a:t>
            </a:r>
            <a:br>
              <a:rPr lang="en-US" sz="3600" dirty="0"/>
            </a:br>
            <a:r>
              <a:rPr lang="en-US" sz="3600" dirty="0"/>
              <a:t>Some soul for Thee, some soul for Thee, </a:t>
            </a:r>
            <a:br>
              <a:rPr lang="en-US" sz="3600" dirty="0"/>
            </a:br>
            <a:r>
              <a:rPr lang="en-US" sz="3600" dirty="0"/>
              <a:t>   This is my earnest plea; </a:t>
            </a:r>
            <a:br>
              <a:rPr lang="en-US" sz="3600" dirty="0"/>
            </a:br>
            <a:r>
              <a:rPr lang="en-US" sz="3600" dirty="0"/>
              <a:t>Help me today along life’s way, </a:t>
            </a:r>
            <a:br>
              <a:rPr lang="en-US" sz="3600" dirty="0"/>
            </a:br>
            <a:r>
              <a:rPr lang="en-US" sz="3600" dirty="0"/>
              <a:t>   To win some soul for Thee. </a:t>
            </a:r>
            <a:endParaRPr lang="en-US" sz="3600" dirty="0" smtClean="0"/>
          </a:p>
          <a:p>
            <a:r>
              <a:rPr lang="en-US" sz="3600" dirty="0"/>
              <a:t/>
            </a:r>
            <a:br>
              <a:rPr lang="en-US" sz="3600" dirty="0"/>
            </a:br>
            <a:r>
              <a:rPr lang="en-US" sz="3600" dirty="0"/>
              <a:t>(“Lord, Lay Some Soul Upon My Heart” by B. B. McKinney, 1886-1952).</a:t>
            </a:r>
          </a:p>
        </p:txBody>
      </p:sp>
    </p:spTree>
    <p:extLst>
      <p:ext uri="{BB962C8B-B14F-4D97-AF65-F5344CB8AC3E}">
        <p14:creationId xmlns:p14="http://schemas.microsoft.com/office/powerpoint/2010/main" val="393095692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0"/>
            <a:ext cx="12115800" cy="6858000"/>
          </a:xfrm>
        </p:spPr>
        <p:txBody>
          <a:bodyPr>
            <a:normAutofit lnSpcReduction="10000"/>
          </a:bodyPr>
          <a:lstStyle/>
          <a:p>
            <a:r>
              <a:rPr lang="en-US" sz="3600" b="1" u="sng" dirty="0">
                <a:solidFill>
                  <a:srgbClr val="FF0000"/>
                </a:solidFill>
              </a:rPr>
              <a:t>I. First</a:t>
            </a:r>
            <a:r>
              <a:rPr lang="en-US" sz="3600" b="1" dirty="0"/>
              <a:t>, the soul winner must be full of love and concern to win the lost</a:t>
            </a:r>
            <a:r>
              <a:rPr lang="en-US" sz="3600" b="1" dirty="0" smtClean="0"/>
              <a:t>.</a:t>
            </a:r>
          </a:p>
          <a:p>
            <a:r>
              <a:rPr lang="en-US" sz="3600" b="1" dirty="0"/>
              <a:t> </a:t>
            </a:r>
            <a:r>
              <a:rPr lang="en-US" sz="3600" b="1" dirty="0" smtClean="0"/>
              <a:t>     Rom. 10:1-2 ;  John 3:16,17</a:t>
            </a:r>
          </a:p>
          <a:p>
            <a:endParaRPr lang="en-US" sz="3600" b="1" dirty="0"/>
          </a:p>
          <a:p>
            <a:r>
              <a:rPr lang="en-US" sz="3600" b="1" u="sng" dirty="0" err="1" smtClean="0">
                <a:solidFill>
                  <a:srgbClr val="FF0000"/>
                </a:solidFill>
              </a:rPr>
              <a:t>II.Second</a:t>
            </a:r>
            <a:r>
              <a:rPr lang="en-US" sz="3600" b="1" dirty="0" smtClean="0"/>
              <a:t>, the soul winner must be willing to give of himself</a:t>
            </a:r>
          </a:p>
          <a:p>
            <a:r>
              <a:rPr lang="en-US" sz="3600" b="1" dirty="0" smtClean="0"/>
              <a:t>To win the lost.    Isa. 6:8</a:t>
            </a:r>
          </a:p>
          <a:p>
            <a:endParaRPr lang="en-US" sz="3600" b="1" dirty="0"/>
          </a:p>
          <a:p>
            <a:r>
              <a:rPr lang="en-US" sz="3600" b="1" u="sng" dirty="0" smtClean="0">
                <a:solidFill>
                  <a:srgbClr val="FF0000"/>
                </a:solidFill>
              </a:rPr>
              <a:t>III. Third</a:t>
            </a:r>
            <a:r>
              <a:rPr lang="en-US" sz="3600" b="1" dirty="0" smtClean="0"/>
              <a:t>, the soul winner must be considerate.  I heard of  “one </a:t>
            </a:r>
            <a:r>
              <a:rPr lang="en-US" sz="3600" b="1" dirty="0"/>
              <a:t>person </a:t>
            </a:r>
            <a:r>
              <a:rPr lang="en-US" sz="3600" b="1" dirty="0" smtClean="0"/>
              <a:t> </a:t>
            </a:r>
            <a:r>
              <a:rPr lang="en-US" sz="3600" b="1" dirty="0"/>
              <a:t>that </a:t>
            </a:r>
            <a:r>
              <a:rPr lang="en-US" sz="3600" b="1" dirty="0" smtClean="0"/>
              <a:t>was chasing </a:t>
            </a:r>
            <a:r>
              <a:rPr lang="en-US" sz="3600" b="1" dirty="0"/>
              <a:t>an elderly man down the street, screaming at him, “You’re going to Hell, old man</a:t>
            </a:r>
            <a:r>
              <a:rPr lang="en-US" sz="3600" b="1" dirty="0" smtClean="0"/>
              <a:t>!”</a:t>
            </a:r>
          </a:p>
          <a:p>
            <a:r>
              <a:rPr lang="en-US" sz="3600" b="1" dirty="0"/>
              <a:t> </a:t>
            </a:r>
            <a:r>
              <a:rPr lang="en-US" sz="3600" b="1" dirty="0" smtClean="0"/>
              <a:t>  Gal. 6:1  Brethren if a man be overtaken in a fault,</a:t>
            </a:r>
          </a:p>
          <a:p>
            <a:r>
              <a:rPr lang="en-US" sz="3600" b="1" dirty="0"/>
              <a:t> </a:t>
            </a:r>
            <a:r>
              <a:rPr lang="en-US" sz="3600" b="1" dirty="0" smtClean="0"/>
              <a:t> Restore him?  ‘in a spirit of meekness…”</a:t>
            </a:r>
          </a:p>
          <a:p>
            <a:endParaRPr lang="en-US" b="1" dirty="0"/>
          </a:p>
        </p:txBody>
      </p:sp>
    </p:spTree>
    <p:extLst>
      <p:ext uri="{BB962C8B-B14F-4D97-AF65-F5344CB8AC3E}">
        <p14:creationId xmlns:p14="http://schemas.microsoft.com/office/powerpoint/2010/main" val="20560150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par>
                                <p:cTn id="11" presetID="31" presetClass="entr" presetSubtype="0" fill="hold"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p:cTn id="13"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4"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5"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6" dur="10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31"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23"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24" dur="1000"/>
                                        <p:tgtEl>
                                          <p:spTgt spid="3">
                                            <p:txEl>
                                              <p:pRg st="3" end="3"/>
                                            </p:txEl>
                                          </p:spTgt>
                                        </p:tgtEl>
                                      </p:cBhvr>
                                    </p:animEffect>
                                  </p:childTnLst>
                                </p:cTn>
                              </p:par>
                              <p:par>
                                <p:cTn id="25" presetID="31" presetClass="entr" presetSubtype="0" fill="hold" nodeType="with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p:cTn id="27"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8"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29" dur="1000" fill="hold"/>
                                        <p:tgtEl>
                                          <p:spTgt spid="3">
                                            <p:txEl>
                                              <p:pRg st="4" end="4"/>
                                            </p:txEl>
                                          </p:spTgt>
                                        </p:tgtEl>
                                        <p:attrNameLst>
                                          <p:attrName>style.rotation</p:attrName>
                                        </p:attrNameLst>
                                      </p:cBhvr>
                                      <p:tavLst>
                                        <p:tav tm="0">
                                          <p:val>
                                            <p:fltVal val="90"/>
                                          </p:val>
                                        </p:tav>
                                        <p:tav tm="100000">
                                          <p:val>
                                            <p:fltVal val="0"/>
                                          </p:val>
                                        </p:tav>
                                      </p:tavLst>
                                    </p:anim>
                                    <p:animEffect transition="in" filter="fade">
                                      <p:cBhvr>
                                        <p:cTn id="30" dur="1000"/>
                                        <p:tgtEl>
                                          <p:spTgt spid="3">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31" presetClass="entr" presetSubtype="0" fill="hold"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 calcmode="lin" valueType="num">
                                      <p:cBhvr>
                                        <p:cTn id="35" dur="1000" fill="hold"/>
                                        <p:tgtEl>
                                          <p:spTgt spid="3">
                                            <p:txEl>
                                              <p:pRg st="6" end="6"/>
                                            </p:txEl>
                                          </p:spTgt>
                                        </p:tgtEl>
                                        <p:attrNameLst>
                                          <p:attrName>ppt_w</p:attrName>
                                        </p:attrNameLst>
                                      </p:cBhvr>
                                      <p:tavLst>
                                        <p:tav tm="0">
                                          <p:val>
                                            <p:fltVal val="0"/>
                                          </p:val>
                                        </p:tav>
                                        <p:tav tm="100000">
                                          <p:val>
                                            <p:strVal val="#ppt_w"/>
                                          </p:val>
                                        </p:tav>
                                      </p:tavLst>
                                    </p:anim>
                                    <p:anim calcmode="lin" valueType="num">
                                      <p:cBhvr>
                                        <p:cTn id="36" dur="1000" fill="hold"/>
                                        <p:tgtEl>
                                          <p:spTgt spid="3">
                                            <p:txEl>
                                              <p:pRg st="6" end="6"/>
                                            </p:txEl>
                                          </p:spTgt>
                                        </p:tgtEl>
                                        <p:attrNameLst>
                                          <p:attrName>ppt_h</p:attrName>
                                        </p:attrNameLst>
                                      </p:cBhvr>
                                      <p:tavLst>
                                        <p:tav tm="0">
                                          <p:val>
                                            <p:fltVal val="0"/>
                                          </p:val>
                                        </p:tav>
                                        <p:tav tm="100000">
                                          <p:val>
                                            <p:strVal val="#ppt_h"/>
                                          </p:val>
                                        </p:tav>
                                      </p:tavLst>
                                    </p:anim>
                                    <p:anim calcmode="lin" valueType="num">
                                      <p:cBhvr>
                                        <p:cTn id="37" dur="1000" fill="hold"/>
                                        <p:tgtEl>
                                          <p:spTgt spid="3">
                                            <p:txEl>
                                              <p:pRg st="6" end="6"/>
                                            </p:txEl>
                                          </p:spTgt>
                                        </p:tgtEl>
                                        <p:attrNameLst>
                                          <p:attrName>style.rotation</p:attrName>
                                        </p:attrNameLst>
                                      </p:cBhvr>
                                      <p:tavLst>
                                        <p:tav tm="0">
                                          <p:val>
                                            <p:fltVal val="90"/>
                                          </p:val>
                                        </p:tav>
                                        <p:tav tm="100000">
                                          <p:val>
                                            <p:fltVal val="0"/>
                                          </p:val>
                                        </p:tav>
                                      </p:tavLst>
                                    </p:anim>
                                    <p:animEffect transition="in" filter="fade">
                                      <p:cBhvr>
                                        <p:cTn id="38" dur="1000"/>
                                        <p:tgtEl>
                                          <p:spTgt spid="3">
                                            <p:txEl>
                                              <p:pRg st="6" end="6"/>
                                            </p:txEl>
                                          </p:spTgt>
                                        </p:tgtEl>
                                      </p:cBhvr>
                                    </p:animEffect>
                                  </p:childTnLst>
                                </p:cTn>
                              </p:par>
                              <p:par>
                                <p:cTn id="39" presetID="31" presetClass="entr" presetSubtype="0" fill="hold" nodeType="withEffect">
                                  <p:stCondLst>
                                    <p:cond delay="0"/>
                                  </p:stCondLst>
                                  <p:childTnLst>
                                    <p:set>
                                      <p:cBhvr>
                                        <p:cTn id="40" dur="1" fill="hold">
                                          <p:stCondLst>
                                            <p:cond delay="0"/>
                                          </p:stCondLst>
                                        </p:cTn>
                                        <p:tgtEl>
                                          <p:spTgt spid="3">
                                            <p:txEl>
                                              <p:pRg st="7" end="7"/>
                                            </p:txEl>
                                          </p:spTgt>
                                        </p:tgtEl>
                                        <p:attrNameLst>
                                          <p:attrName>style.visibility</p:attrName>
                                        </p:attrNameLst>
                                      </p:cBhvr>
                                      <p:to>
                                        <p:strVal val="visible"/>
                                      </p:to>
                                    </p:set>
                                    <p:anim calcmode="lin" valueType="num">
                                      <p:cBhvr>
                                        <p:cTn id="41" dur="1000" fill="hold"/>
                                        <p:tgtEl>
                                          <p:spTgt spid="3">
                                            <p:txEl>
                                              <p:pRg st="7" end="7"/>
                                            </p:txEl>
                                          </p:spTgt>
                                        </p:tgtEl>
                                        <p:attrNameLst>
                                          <p:attrName>ppt_w</p:attrName>
                                        </p:attrNameLst>
                                      </p:cBhvr>
                                      <p:tavLst>
                                        <p:tav tm="0">
                                          <p:val>
                                            <p:fltVal val="0"/>
                                          </p:val>
                                        </p:tav>
                                        <p:tav tm="100000">
                                          <p:val>
                                            <p:strVal val="#ppt_w"/>
                                          </p:val>
                                        </p:tav>
                                      </p:tavLst>
                                    </p:anim>
                                    <p:anim calcmode="lin" valueType="num">
                                      <p:cBhvr>
                                        <p:cTn id="42" dur="1000" fill="hold"/>
                                        <p:tgtEl>
                                          <p:spTgt spid="3">
                                            <p:txEl>
                                              <p:pRg st="7" end="7"/>
                                            </p:txEl>
                                          </p:spTgt>
                                        </p:tgtEl>
                                        <p:attrNameLst>
                                          <p:attrName>ppt_h</p:attrName>
                                        </p:attrNameLst>
                                      </p:cBhvr>
                                      <p:tavLst>
                                        <p:tav tm="0">
                                          <p:val>
                                            <p:fltVal val="0"/>
                                          </p:val>
                                        </p:tav>
                                        <p:tav tm="100000">
                                          <p:val>
                                            <p:strVal val="#ppt_h"/>
                                          </p:val>
                                        </p:tav>
                                      </p:tavLst>
                                    </p:anim>
                                    <p:anim calcmode="lin" valueType="num">
                                      <p:cBhvr>
                                        <p:cTn id="43" dur="1000" fill="hold"/>
                                        <p:tgtEl>
                                          <p:spTgt spid="3">
                                            <p:txEl>
                                              <p:pRg st="7" end="7"/>
                                            </p:txEl>
                                          </p:spTgt>
                                        </p:tgtEl>
                                        <p:attrNameLst>
                                          <p:attrName>style.rotation</p:attrName>
                                        </p:attrNameLst>
                                      </p:cBhvr>
                                      <p:tavLst>
                                        <p:tav tm="0">
                                          <p:val>
                                            <p:fltVal val="90"/>
                                          </p:val>
                                        </p:tav>
                                        <p:tav tm="100000">
                                          <p:val>
                                            <p:fltVal val="0"/>
                                          </p:val>
                                        </p:tav>
                                      </p:tavLst>
                                    </p:anim>
                                    <p:animEffect transition="in" filter="fade">
                                      <p:cBhvr>
                                        <p:cTn id="44" dur="1000"/>
                                        <p:tgtEl>
                                          <p:spTgt spid="3">
                                            <p:txEl>
                                              <p:pRg st="7" end="7"/>
                                            </p:txEl>
                                          </p:spTgt>
                                        </p:tgtEl>
                                      </p:cBhvr>
                                    </p:animEffect>
                                  </p:childTnLst>
                                </p:cTn>
                              </p:par>
                              <p:par>
                                <p:cTn id="45" presetID="31" presetClass="entr" presetSubtype="0" fill="hold" nodeType="with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 calcmode="lin" valueType="num">
                                      <p:cBhvr>
                                        <p:cTn id="47" dur="1000" fill="hold"/>
                                        <p:tgtEl>
                                          <p:spTgt spid="3">
                                            <p:txEl>
                                              <p:pRg st="8" end="8"/>
                                            </p:txEl>
                                          </p:spTgt>
                                        </p:tgtEl>
                                        <p:attrNameLst>
                                          <p:attrName>ppt_w</p:attrName>
                                        </p:attrNameLst>
                                      </p:cBhvr>
                                      <p:tavLst>
                                        <p:tav tm="0">
                                          <p:val>
                                            <p:fltVal val="0"/>
                                          </p:val>
                                        </p:tav>
                                        <p:tav tm="100000">
                                          <p:val>
                                            <p:strVal val="#ppt_w"/>
                                          </p:val>
                                        </p:tav>
                                      </p:tavLst>
                                    </p:anim>
                                    <p:anim calcmode="lin" valueType="num">
                                      <p:cBhvr>
                                        <p:cTn id="48" dur="1000" fill="hold"/>
                                        <p:tgtEl>
                                          <p:spTgt spid="3">
                                            <p:txEl>
                                              <p:pRg st="8" end="8"/>
                                            </p:txEl>
                                          </p:spTgt>
                                        </p:tgtEl>
                                        <p:attrNameLst>
                                          <p:attrName>ppt_h</p:attrName>
                                        </p:attrNameLst>
                                      </p:cBhvr>
                                      <p:tavLst>
                                        <p:tav tm="0">
                                          <p:val>
                                            <p:fltVal val="0"/>
                                          </p:val>
                                        </p:tav>
                                        <p:tav tm="100000">
                                          <p:val>
                                            <p:strVal val="#ppt_h"/>
                                          </p:val>
                                        </p:tav>
                                      </p:tavLst>
                                    </p:anim>
                                    <p:anim calcmode="lin" valueType="num">
                                      <p:cBhvr>
                                        <p:cTn id="49" dur="1000" fill="hold"/>
                                        <p:tgtEl>
                                          <p:spTgt spid="3">
                                            <p:txEl>
                                              <p:pRg st="8" end="8"/>
                                            </p:txEl>
                                          </p:spTgt>
                                        </p:tgtEl>
                                        <p:attrNameLst>
                                          <p:attrName>style.rotation</p:attrName>
                                        </p:attrNameLst>
                                      </p:cBhvr>
                                      <p:tavLst>
                                        <p:tav tm="0">
                                          <p:val>
                                            <p:fltVal val="90"/>
                                          </p:val>
                                        </p:tav>
                                        <p:tav tm="100000">
                                          <p:val>
                                            <p:fltVal val="0"/>
                                          </p:val>
                                        </p:tav>
                                      </p:tavLst>
                                    </p:anim>
                                    <p:animEffect transition="in" filter="fade">
                                      <p:cBhvr>
                                        <p:cTn id="50" dur="10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1353800" cy="6924675"/>
          </a:xfrm>
        </p:spPr>
        <p:txBody>
          <a:bodyPr>
            <a:normAutofit/>
          </a:bodyPr>
          <a:lstStyle/>
          <a:p>
            <a:r>
              <a:rPr lang="en-US" sz="3600" dirty="0"/>
              <a:t>Is your life a channel of blessing? </a:t>
            </a:r>
            <a:br>
              <a:rPr lang="en-US" sz="3600" dirty="0"/>
            </a:br>
            <a:r>
              <a:rPr lang="en-US" sz="3600" dirty="0"/>
              <a:t>   Are you burdened for those who are lost? </a:t>
            </a:r>
            <a:br>
              <a:rPr lang="en-US" sz="3600" dirty="0"/>
            </a:br>
            <a:r>
              <a:rPr lang="en-US" sz="3600" dirty="0"/>
              <a:t>Are you helping those who are sinners </a:t>
            </a:r>
            <a:br>
              <a:rPr lang="en-US" sz="3600" dirty="0"/>
            </a:br>
            <a:r>
              <a:rPr lang="en-US" sz="3600" dirty="0"/>
              <a:t>   Find Jesus who died on the Cross? </a:t>
            </a:r>
            <a:br>
              <a:rPr lang="en-US" sz="3600" dirty="0"/>
            </a:br>
            <a:r>
              <a:rPr lang="en-US" sz="3600" dirty="0"/>
              <a:t>Make me a channel of blessing today, </a:t>
            </a:r>
            <a:br>
              <a:rPr lang="en-US" sz="3600" dirty="0"/>
            </a:br>
            <a:r>
              <a:rPr lang="en-US" sz="3600" dirty="0"/>
              <a:t>   Make me a channel of blessing, I pray; </a:t>
            </a:r>
            <a:br>
              <a:rPr lang="en-US" sz="3600" dirty="0"/>
            </a:br>
            <a:r>
              <a:rPr lang="en-US" sz="3600" dirty="0"/>
              <a:t>My life possessing, my service blessing, </a:t>
            </a:r>
            <a:br>
              <a:rPr lang="en-US" sz="3600" dirty="0"/>
            </a:br>
            <a:r>
              <a:rPr lang="en-US" sz="3600" dirty="0"/>
              <a:t>   Make me a channel of blessing today</a:t>
            </a:r>
            <a:r>
              <a:rPr lang="en-US" sz="3600" dirty="0" smtClean="0"/>
              <a:t>.</a:t>
            </a:r>
          </a:p>
          <a:p>
            <a:r>
              <a:rPr lang="en-US" sz="3600" dirty="0" smtClean="0"/>
              <a:t> </a:t>
            </a:r>
            <a:r>
              <a:rPr lang="en-US" sz="3600" dirty="0"/>
              <a:t/>
            </a:r>
            <a:br>
              <a:rPr lang="en-US" sz="3600" dirty="0"/>
            </a:br>
            <a:r>
              <a:rPr lang="en-US" sz="3600" dirty="0"/>
              <a:t>(“Make Me a Channel of Blessing</a:t>
            </a:r>
            <a:r>
              <a:rPr lang="en-US" sz="3600" dirty="0" smtClean="0"/>
              <a:t>”</a:t>
            </a:r>
          </a:p>
          <a:p>
            <a:r>
              <a:rPr lang="en-US" sz="3600" dirty="0"/>
              <a:t> </a:t>
            </a:r>
            <a:r>
              <a:rPr lang="en-US" sz="3600" dirty="0" smtClean="0"/>
              <a:t>    </a:t>
            </a:r>
            <a:r>
              <a:rPr lang="en-US" sz="3600" dirty="0"/>
              <a:t>by Harper G. Smyth, 1873-1945).</a:t>
            </a:r>
          </a:p>
        </p:txBody>
      </p:sp>
    </p:spTree>
    <p:extLst>
      <p:ext uri="{BB962C8B-B14F-4D97-AF65-F5344CB8AC3E}">
        <p14:creationId xmlns:p14="http://schemas.microsoft.com/office/powerpoint/2010/main" val="405400885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 y="0"/>
            <a:ext cx="12125325" cy="6724650"/>
          </a:xfrm>
        </p:spPr>
        <p:txBody>
          <a:bodyPr>
            <a:normAutofit lnSpcReduction="10000"/>
          </a:bodyPr>
          <a:lstStyle/>
          <a:p>
            <a:r>
              <a:rPr lang="en-US" sz="3600" dirty="0"/>
              <a:t> </a:t>
            </a:r>
            <a:r>
              <a:rPr lang="en-US" sz="3600" dirty="0" smtClean="0"/>
              <a:t>   </a:t>
            </a:r>
            <a:r>
              <a:rPr lang="en-US" sz="3600" dirty="0"/>
              <a:t>“They that sow in tears shall reap in joy. He that </a:t>
            </a:r>
            <a:r>
              <a:rPr lang="en-US" sz="3600" dirty="0" err="1"/>
              <a:t>goeth</a:t>
            </a:r>
            <a:r>
              <a:rPr lang="en-US" sz="3600" dirty="0"/>
              <a:t> forth and </a:t>
            </a:r>
            <a:r>
              <a:rPr lang="en-US" sz="3600" dirty="0" err="1"/>
              <a:t>weepeth</a:t>
            </a:r>
            <a:r>
              <a:rPr lang="en-US" sz="3600" dirty="0"/>
              <a:t>, bearing precious seed, shall doubtless come again with rejoicing, </a:t>
            </a:r>
            <a:r>
              <a:rPr lang="en-US" sz="3600" b="1" u="sng" dirty="0">
                <a:solidFill>
                  <a:srgbClr val="FF0000"/>
                </a:solidFill>
              </a:rPr>
              <a:t>bringing his sheaves with him” </a:t>
            </a:r>
            <a:r>
              <a:rPr lang="en-US" sz="3600" dirty="0"/>
              <a:t>(Psalm 126:5-6). </a:t>
            </a:r>
            <a:endParaRPr lang="en-US" sz="3600" dirty="0" smtClean="0"/>
          </a:p>
          <a:p>
            <a:r>
              <a:rPr lang="en-US" sz="3600" dirty="0"/>
              <a:t> </a:t>
            </a:r>
            <a:r>
              <a:rPr lang="en-US" sz="3600" dirty="0" smtClean="0"/>
              <a:t>  </a:t>
            </a:r>
            <a:r>
              <a:rPr lang="en-US" sz="3600" dirty="0"/>
              <a:t>Is your life a channel of blessing? </a:t>
            </a:r>
            <a:br>
              <a:rPr lang="en-US" sz="3600" dirty="0"/>
            </a:br>
            <a:r>
              <a:rPr lang="en-US" sz="3600" dirty="0"/>
              <a:t>   Is the love of God flowing through you? </a:t>
            </a:r>
            <a:br>
              <a:rPr lang="en-US" sz="3600" dirty="0"/>
            </a:br>
            <a:r>
              <a:rPr lang="en-US" sz="3600" dirty="0"/>
              <a:t>Are you bringing lost people to Jesus? </a:t>
            </a:r>
            <a:br>
              <a:rPr lang="en-US" sz="3600" dirty="0"/>
            </a:br>
            <a:r>
              <a:rPr lang="en-US" sz="3600" dirty="0"/>
              <a:t>   Are you ready His service to do?</a:t>
            </a:r>
          </a:p>
          <a:p>
            <a:r>
              <a:rPr lang="en-US" sz="3600" dirty="0"/>
              <a:t>Sing the chorus! </a:t>
            </a:r>
          </a:p>
          <a:p>
            <a:r>
              <a:rPr lang="en-US" sz="3600" dirty="0"/>
              <a:t>Make me a channel of blessing today, </a:t>
            </a:r>
            <a:br>
              <a:rPr lang="en-US" sz="3600" dirty="0"/>
            </a:br>
            <a:r>
              <a:rPr lang="en-US" sz="3600" dirty="0"/>
              <a:t>   Make me a channel of blessing, I pray; </a:t>
            </a:r>
            <a:br>
              <a:rPr lang="en-US" sz="3600" dirty="0"/>
            </a:br>
            <a:r>
              <a:rPr lang="en-US" sz="3600" dirty="0"/>
              <a:t>My life possessing, my service blessing, </a:t>
            </a:r>
            <a:br>
              <a:rPr lang="en-US" sz="3600" dirty="0"/>
            </a:br>
            <a:r>
              <a:rPr lang="en-US" sz="3600" dirty="0"/>
              <a:t>   Make me a channel of blessing today.</a:t>
            </a:r>
          </a:p>
          <a:p>
            <a:endParaRPr lang="en-US" dirty="0"/>
          </a:p>
        </p:txBody>
      </p:sp>
    </p:spTree>
    <p:extLst>
      <p:ext uri="{BB962C8B-B14F-4D97-AF65-F5344CB8AC3E}">
        <p14:creationId xmlns:p14="http://schemas.microsoft.com/office/powerpoint/2010/main" val="210071205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b="1" dirty="0"/>
          </a:p>
          <a:p>
            <a:r>
              <a:rPr lang="en-US" sz="4400" b="1" dirty="0"/>
              <a:t>How many times </a:t>
            </a:r>
            <a:r>
              <a:rPr lang="en-US" sz="4400" b="1" dirty="0" smtClean="0"/>
              <a:t>last </a:t>
            </a:r>
            <a:r>
              <a:rPr lang="en-US" sz="4400" b="1" dirty="0"/>
              <a:t>week </a:t>
            </a:r>
            <a:r>
              <a:rPr lang="en-US" sz="4400" b="1" dirty="0" smtClean="0"/>
              <a:t>did </a:t>
            </a:r>
            <a:r>
              <a:rPr lang="en-US" sz="4400" b="1" dirty="0"/>
              <a:t>you </a:t>
            </a:r>
            <a:r>
              <a:rPr lang="en-US" sz="4400" b="1" dirty="0" smtClean="0"/>
              <a:t>bring </a:t>
            </a:r>
            <a:r>
              <a:rPr lang="en-US" sz="4400" b="1" dirty="0"/>
              <a:t>Jesus up in </a:t>
            </a:r>
            <a:r>
              <a:rPr lang="en-US" sz="4400" b="1" dirty="0" smtClean="0"/>
              <a:t>conversations?</a:t>
            </a:r>
            <a:endParaRPr lang="en-US" sz="4400" dirty="0"/>
          </a:p>
          <a:p>
            <a:endParaRPr lang="en-US" dirty="0"/>
          </a:p>
        </p:txBody>
      </p:sp>
    </p:spTree>
    <p:extLst>
      <p:ext uri="{BB962C8B-B14F-4D97-AF65-F5344CB8AC3E}">
        <p14:creationId xmlns:p14="http://schemas.microsoft.com/office/powerpoint/2010/main" val="111700150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04774"/>
            <a:ext cx="12192000" cy="6753225"/>
          </a:xfrm>
        </p:spPr>
        <p:txBody>
          <a:bodyPr>
            <a:normAutofit/>
          </a:bodyPr>
          <a:lstStyle/>
          <a:p>
            <a:endParaRPr lang="en-US" sz="4000" dirty="0" smtClean="0"/>
          </a:p>
          <a:p>
            <a:r>
              <a:rPr lang="en-US" sz="4000" dirty="0" smtClean="0"/>
              <a:t>“The fruit of the righteous is a tree of life; </a:t>
            </a:r>
          </a:p>
          <a:p>
            <a:r>
              <a:rPr lang="en-US" sz="4000" dirty="0" smtClean="0"/>
              <a:t>                              and </a:t>
            </a:r>
          </a:p>
          <a:p>
            <a:r>
              <a:rPr lang="en-US" sz="4000" b="1" dirty="0" smtClean="0">
                <a:solidFill>
                  <a:srgbClr val="FF0000"/>
                </a:solidFill>
              </a:rPr>
              <a:t>He that </a:t>
            </a:r>
            <a:r>
              <a:rPr lang="en-US" sz="4000" b="1" dirty="0" err="1" smtClean="0">
                <a:solidFill>
                  <a:srgbClr val="FF0000"/>
                </a:solidFill>
              </a:rPr>
              <a:t>winneth</a:t>
            </a:r>
            <a:r>
              <a:rPr lang="en-US" sz="4000" b="1" dirty="0" smtClean="0">
                <a:solidFill>
                  <a:srgbClr val="FF0000"/>
                </a:solidFill>
              </a:rPr>
              <a:t> souls is wise.”  </a:t>
            </a:r>
            <a:r>
              <a:rPr lang="en-US" sz="4000" dirty="0" smtClean="0"/>
              <a:t>Proverbs 11:30</a:t>
            </a:r>
          </a:p>
          <a:p>
            <a:endParaRPr lang="en-US" sz="4000" dirty="0"/>
          </a:p>
          <a:p>
            <a:r>
              <a:rPr lang="en-US" sz="7200" b="1" dirty="0" smtClean="0"/>
              <a:t>Doing Some Personal work!!</a:t>
            </a:r>
            <a:endParaRPr lang="en-US" sz="7200" b="1" dirty="0"/>
          </a:p>
        </p:txBody>
      </p:sp>
    </p:spTree>
    <p:extLst>
      <p:ext uri="{BB962C8B-B14F-4D97-AF65-F5344CB8AC3E}">
        <p14:creationId xmlns:p14="http://schemas.microsoft.com/office/powerpoint/2010/main" val="142446227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sz="5400" b="1" dirty="0" smtClean="0"/>
              <a:t>Here am I send me…Isa. 6:8</a:t>
            </a:r>
          </a:p>
          <a:p>
            <a:endParaRPr lang="en-US" dirty="0"/>
          </a:p>
          <a:p>
            <a:endParaRPr lang="en-US" dirty="0"/>
          </a:p>
        </p:txBody>
      </p:sp>
    </p:spTree>
    <p:extLst>
      <p:ext uri="{BB962C8B-B14F-4D97-AF65-F5344CB8AC3E}">
        <p14:creationId xmlns:p14="http://schemas.microsoft.com/office/powerpoint/2010/main" val="349222918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 y="101599"/>
            <a:ext cx="12068175" cy="6632575"/>
          </a:xfrm>
        </p:spPr>
        <p:txBody>
          <a:bodyPr>
            <a:normAutofit/>
          </a:bodyPr>
          <a:lstStyle/>
          <a:p>
            <a:r>
              <a:rPr lang="en-US" sz="3600" b="1" u="sng" dirty="0"/>
              <a:t>Tips for Finding and Making Contacts: </a:t>
            </a:r>
            <a:endParaRPr lang="en-US" sz="3600" b="1" u="sng" dirty="0" smtClean="0"/>
          </a:p>
          <a:p>
            <a:r>
              <a:rPr lang="en-US" sz="3600" dirty="0" smtClean="0"/>
              <a:t>1</a:t>
            </a:r>
            <a:r>
              <a:rPr lang="en-US" sz="3600" dirty="0"/>
              <a:t>. Those who visit services. </a:t>
            </a:r>
            <a:endParaRPr lang="en-US" sz="3600" dirty="0" smtClean="0"/>
          </a:p>
          <a:p>
            <a:r>
              <a:rPr lang="en-US" sz="3600" dirty="0" smtClean="0"/>
              <a:t>2</a:t>
            </a:r>
            <a:r>
              <a:rPr lang="en-US" sz="3600" dirty="0"/>
              <a:t>. Mates of members </a:t>
            </a:r>
            <a:endParaRPr lang="en-US" sz="3600" dirty="0" smtClean="0"/>
          </a:p>
          <a:p>
            <a:r>
              <a:rPr lang="en-US" sz="3600" dirty="0" smtClean="0"/>
              <a:t>3</a:t>
            </a:r>
            <a:r>
              <a:rPr lang="en-US" sz="3600" dirty="0"/>
              <a:t>. New residents in the community </a:t>
            </a:r>
            <a:endParaRPr lang="en-US" sz="3600" dirty="0" smtClean="0"/>
          </a:p>
          <a:p>
            <a:r>
              <a:rPr lang="en-US" sz="3600" dirty="0" smtClean="0"/>
              <a:t>4</a:t>
            </a:r>
            <a:r>
              <a:rPr lang="en-US" sz="3600" dirty="0"/>
              <a:t>. Weak or unfaithful members </a:t>
            </a:r>
            <a:endParaRPr lang="en-US" sz="3600" dirty="0" smtClean="0"/>
          </a:p>
          <a:p>
            <a:r>
              <a:rPr lang="en-US" sz="3600" dirty="0" smtClean="0"/>
              <a:t>5</a:t>
            </a:r>
            <a:r>
              <a:rPr lang="en-US" sz="3600" dirty="0"/>
              <a:t>. Friends of members </a:t>
            </a:r>
            <a:endParaRPr lang="en-US" sz="3600" dirty="0" smtClean="0"/>
          </a:p>
          <a:p>
            <a:r>
              <a:rPr lang="en-US" sz="3600" dirty="0" smtClean="0"/>
              <a:t>6</a:t>
            </a:r>
            <a:r>
              <a:rPr lang="en-US" sz="3600" dirty="0"/>
              <a:t>. Friends of new converts </a:t>
            </a:r>
            <a:endParaRPr lang="en-US" sz="3600" dirty="0" smtClean="0"/>
          </a:p>
          <a:p>
            <a:r>
              <a:rPr lang="en-US" sz="3600" dirty="0" smtClean="0"/>
              <a:t>7</a:t>
            </a:r>
            <a:r>
              <a:rPr lang="en-US" sz="3600" dirty="0"/>
              <a:t>. People with whom you work </a:t>
            </a:r>
            <a:endParaRPr lang="en-US" sz="3600" dirty="0" smtClean="0"/>
          </a:p>
          <a:p>
            <a:r>
              <a:rPr lang="en-US" sz="3600" dirty="0" smtClean="0"/>
              <a:t>8</a:t>
            </a:r>
            <a:r>
              <a:rPr lang="en-US" sz="3600" dirty="0"/>
              <a:t>. Your neighbors and </a:t>
            </a:r>
            <a:r>
              <a:rPr lang="en-US" sz="3600" dirty="0" smtClean="0"/>
              <a:t>friends</a:t>
            </a:r>
          </a:p>
          <a:p>
            <a:r>
              <a:rPr lang="en-US" sz="3600" dirty="0" smtClean="0"/>
              <a:t> </a:t>
            </a:r>
            <a:r>
              <a:rPr lang="en-US" sz="3600" dirty="0"/>
              <a:t>9. Relatives of members </a:t>
            </a:r>
            <a:endParaRPr lang="en-US" sz="3600" dirty="0" smtClean="0"/>
          </a:p>
        </p:txBody>
      </p:sp>
    </p:spTree>
    <p:extLst>
      <p:ext uri="{BB962C8B-B14F-4D97-AF65-F5344CB8AC3E}">
        <p14:creationId xmlns:p14="http://schemas.microsoft.com/office/powerpoint/2010/main" val="28640418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p:cTn id="15"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18" dur="1000"/>
                                        <p:tgtEl>
                                          <p:spTgt spid="3">
                                            <p:txEl>
                                              <p:pRg st="2" end="2"/>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p:cTn id="23"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4"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25"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26" dur="1000"/>
                                        <p:tgtEl>
                                          <p:spTgt spid="3">
                                            <p:txEl>
                                              <p:pRg st="3" end="3"/>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31" presetClass="entr" presetSubtype="0"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p:cTn id="31"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2"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33" dur="1000" fill="hold"/>
                                        <p:tgtEl>
                                          <p:spTgt spid="3">
                                            <p:txEl>
                                              <p:pRg st="4" end="4"/>
                                            </p:txEl>
                                          </p:spTgt>
                                        </p:tgtEl>
                                        <p:attrNameLst>
                                          <p:attrName>style.rotation</p:attrName>
                                        </p:attrNameLst>
                                      </p:cBhvr>
                                      <p:tavLst>
                                        <p:tav tm="0">
                                          <p:val>
                                            <p:fltVal val="90"/>
                                          </p:val>
                                        </p:tav>
                                        <p:tav tm="100000">
                                          <p:val>
                                            <p:fltVal val="0"/>
                                          </p:val>
                                        </p:tav>
                                      </p:tavLst>
                                    </p:anim>
                                    <p:animEffect transition="in" filter="fade">
                                      <p:cBhvr>
                                        <p:cTn id="34" dur="1000"/>
                                        <p:tgtEl>
                                          <p:spTgt spid="3">
                                            <p:txEl>
                                              <p:pRg st="4" end="4"/>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31" presetClass="entr" presetSubtype="0" fill="hold" nodeType="clickEffect">
                                  <p:stCondLst>
                                    <p:cond delay="0"/>
                                  </p:stCondLst>
                                  <p:childTnLst>
                                    <p:set>
                                      <p:cBhvr>
                                        <p:cTn id="38" dur="1" fill="hold">
                                          <p:stCondLst>
                                            <p:cond delay="0"/>
                                          </p:stCondLst>
                                        </p:cTn>
                                        <p:tgtEl>
                                          <p:spTgt spid="3">
                                            <p:txEl>
                                              <p:pRg st="5" end="5"/>
                                            </p:txEl>
                                          </p:spTgt>
                                        </p:tgtEl>
                                        <p:attrNameLst>
                                          <p:attrName>style.visibility</p:attrName>
                                        </p:attrNameLst>
                                      </p:cBhvr>
                                      <p:to>
                                        <p:strVal val="visible"/>
                                      </p:to>
                                    </p:set>
                                    <p:anim calcmode="lin" valueType="num">
                                      <p:cBhvr>
                                        <p:cTn id="39" dur="10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0" dur="1000" fill="hold"/>
                                        <p:tgtEl>
                                          <p:spTgt spid="3">
                                            <p:txEl>
                                              <p:pRg st="5" end="5"/>
                                            </p:txEl>
                                          </p:spTgt>
                                        </p:tgtEl>
                                        <p:attrNameLst>
                                          <p:attrName>ppt_h</p:attrName>
                                        </p:attrNameLst>
                                      </p:cBhvr>
                                      <p:tavLst>
                                        <p:tav tm="0">
                                          <p:val>
                                            <p:fltVal val="0"/>
                                          </p:val>
                                        </p:tav>
                                        <p:tav tm="100000">
                                          <p:val>
                                            <p:strVal val="#ppt_h"/>
                                          </p:val>
                                        </p:tav>
                                      </p:tavLst>
                                    </p:anim>
                                    <p:anim calcmode="lin" valueType="num">
                                      <p:cBhvr>
                                        <p:cTn id="41" dur="1000" fill="hold"/>
                                        <p:tgtEl>
                                          <p:spTgt spid="3">
                                            <p:txEl>
                                              <p:pRg st="5" end="5"/>
                                            </p:txEl>
                                          </p:spTgt>
                                        </p:tgtEl>
                                        <p:attrNameLst>
                                          <p:attrName>style.rotation</p:attrName>
                                        </p:attrNameLst>
                                      </p:cBhvr>
                                      <p:tavLst>
                                        <p:tav tm="0">
                                          <p:val>
                                            <p:fltVal val="90"/>
                                          </p:val>
                                        </p:tav>
                                        <p:tav tm="100000">
                                          <p:val>
                                            <p:fltVal val="0"/>
                                          </p:val>
                                        </p:tav>
                                      </p:tavLst>
                                    </p:anim>
                                    <p:animEffect transition="in" filter="fade">
                                      <p:cBhvr>
                                        <p:cTn id="42" dur="1000"/>
                                        <p:tgtEl>
                                          <p:spTgt spid="3">
                                            <p:txEl>
                                              <p:pRg st="5" end="5"/>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31" presetClass="entr" presetSubtype="0" fill="hold" nodeType="clickEffect">
                                  <p:stCondLst>
                                    <p:cond delay="0"/>
                                  </p:stCondLst>
                                  <p:childTnLst>
                                    <p:set>
                                      <p:cBhvr>
                                        <p:cTn id="46" dur="1" fill="hold">
                                          <p:stCondLst>
                                            <p:cond delay="0"/>
                                          </p:stCondLst>
                                        </p:cTn>
                                        <p:tgtEl>
                                          <p:spTgt spid="3">
                                            <p:txEl>
                                              <p:pRg st="6" end="6"/>
                                            </p:txEl>
                                          </p:spTgt>
                                        </p:tgtEl>
                                        <p:attrNameLst>
                                          <p:attrName>style.visibility</p:attrName>
                                        </p:attrNameLst>
                                      </p:cBhvr>
                                      <p:to>
                                        <p:strVal val="visible"/>
                                      </p:to>
                                    </p:set>
                                    <p:anim calcmode="lin" valueType="num">
                                      <p:cBhvr>
                                        <p:cTn id="47" dur="1000" fill="hold"/>
                                        <p:tgtEl>
                                          <p:spTgt spid="3">
                                            <p:txEl>
                                              <p:pRg st="6" end="6"/>
                                            </p:txEl>
                                          </p:spTgt>
                                        </p:tgtEl>
                                        <p:attrNameLst>
                                          <p:attrName>ppt_w</p:attrName>
                                        </p:attrNameLst>
                                      </p:cBhvr>
                                      <p:tavLst>
                                        <p:tav tm="0">
                                          <p:val>
                                            <p:fltVal val="0"/>
                                          </p:val>
                                        </p:tav>
                                        <p:tav tm="100000">
                                          <p:val>
                                            <p:strVal val="#ppt_w"/>
                                          </p:val>
                                        </p:tav>
                                      </p:tavLst>
                                    </p:anim>
                                    <p:anim calcmode="lin" valueType="num">
                                      <p:cBhvr>
                                        <p:cTn id="48" dur="1000" fill="hold"/>
                                        <p:tgtEl>
                                          <p:spTgt spid="3">
                                            <p:txEl>
                                              <p:pRg st="6" end="6"/>
                                            </p:txEl>
                                          </p:spTgt>
                                        </p:tgtEl>
                                        <p:attrNameLst>
                                          <p:attrName>ppt_h</p:attrName>
                                        </p:attrNameLst>
                                      </p:cBhvr>
                                      <p:tavLst>
                                        <p:tav tm="0">
                                          <p:val>
                                            <p:fltVal val="0"/>
                                          </p:val>
                                        </p:tav>
                                        <p:tav tm="100000">
                                          <p:val>
                                            <p:strVal val="#ppt_h"/>
                                          </p:val>
                                        </p:tav>
                                      </p:tavLst>
                                    </p:anim>
                                    <p:anim calcmode="lin" valueType="num">
                                      <p:cBhvr>
                                        <p:cTn id="49" dur="1000" fill="hold"/>
                                        <p:tgtEl>
                                          <p:spTgt spid="3">
                                            <p:txEl>
                                              <p:pRg st="6" end="6"/>
                                            </p:txEl>
                                          </p:spTgt>
                                        </p:tgtEl>
                                        <p:attrNameLst>
                                          <p:attrName>style.rotation</p:attrName>
                                        </p:attrNameLst>
                                      </p:cBhvr>
                                      <p:tavLst>
                                        <p:tav tm="0">
                                          <p:val>
                                            <p:fltVal val="90"/>
                                          </p:val>
                                        </p:tav>
                                        <p:tav tm="100000">
                                          <p:val>
                                            <p:fltVal val="0"/>
                                          </p:val>
                                        </p:tav>
                                      </p:tavLst>
                                    </p:anim>
                                    <p:animEffect transition="in" filter="fade">
                                      <p:cBhvr>
                                        <p:cTn id="50" dur="1000"/>
                                        <p:tgtEl>
                                          <p:spTgt spid="3">
                                            <p:txEl>
                                              <p:pRg st="6" end="6"/>
                                            </p:txEl>
                                          </p:spTgt>
                                        </p:tgtEl>
                                      </p:cBhvr>
                                    </p:animEffect>
                                  </p:childTnLst>
                                </p:cTn>
                              </p:par>
                            </p:childTnLst>
                          </p:cTn>
                        </p:par>
                      </p:childTnLst>
                    </p:cTn>
                  </p:par>
                  <p:par>
                    <p:cTn id="51" fill="hold">
                      <p:stCondLst>
                        <p:cond delay="indefinite"/>
                      </p:stCondLst>
                      <p:childTnLst>
                        <p:par>
                          <p:cTn id="52" fill="hold">
                            <p:stCondLst>
                              <p:cond delay="0"/>
                            </p:stCondLst>
                            <p:childTnLst>
                              <p:par>
                                <p:cTn id="53" presetID="31" presetClass="entr" presetSubtype="0" fill="hold" nodeType="clickEffect">
                                  <p:stCondLst>
                                    <p:cond delay="0"/>
                                  </p:stCondLst>
                                  <p:childTnLst>
                                    <p:set>
                                      <p:cBhvr>
                                        <p:cTn id="54" dur="1" fill="hold">
                                          <p:stCondLst>
                                            <p:cond delay="0"/>
                                          </p:stCondLst>
                                        </p:cTn>
                                        <p:tgtEl>
                                          <p:spTgt spid="3">
                                            <p:txEl>
                                              <p:pRg st="7" end="7"/>
                                            </p:txEl>
                                          </p:spTgt>
                                        </p:tgtEl>
                                        <p:attrNameLst>
                                          <p:attrName>style.visibility</p:attrName>
                                        </p:attrNameLst>
                                      </p:cBhvr>
                                      <p:to>
                                        <p:strVal val="visible"/>
                                      </p:to>
                                    </p:set>
                                    <p:anim calcmode="lin" valueType="num">
                                      <p:cBhvr>
                                        <p:cTn id="55" dur="1000" fill="hold"/>
                                        <p:tgtEl>
                                          <p:spTgt spid="3">
                                            <p:txEl>
                                              <p:pRg st="7" end="7"/>
                                            </p:txEl>
                                          </p:spTgt>
                                        </p:tgtEl>
                                        <p:attrNameLst>
                                          <p:attrName>ppt_w</p:attrName>
                                        </p:attrNameLst>
                                      </p:cBhvr>
                                      <p:tavLst>
                                        <p:tav tm="0">
                                          <p:val>
                                            <p:fltVal val="0"/>
                                          </p:val>
                                        </p:tav>
                                        <p:tav tm="100000">
                                          <p:val>
                                            <p:strVal val="#ppt_w"/>
                                          </p:val>
                                        </p:tav>
                                      </p:tavLst>
                                    </p:anim>
                                    <p:anim calcmode="lin" valueType="num">
                                      <p:cBhvr>
                                        <p:cTn id="56" dur="1000" fill="hold"/>
                                        <p:tgtEl>
                                          <p:spTgt spid="3">
                                            <p:txEl>
                                              <p:pRg st="7" end="7"/>
                                            </p:txEl>
                                          </p:spTgt>
                                        </p:tgtEl>
                                        <p:attrNameLst>
                                          <p:attrName>ppt_h</p:attrName>
                                        </p:attrNameLst>
                                      </p:cBhvr>
                                      <p:tavLst>
                                        <p:tav tm="0">
                                          <p:val>
                                            <p:fltVal val="0"/>
                                          </p:val>
                                        </p:tav>
                                        <p:tav tm="100000">
                                          <p:val>
                                            <p:strVal val="#ppt_h"/>
                                          </p:val>
                                        </p:tav>
                                      </p:tavLst>
                                    </p:anim>
                                    <p:anim calcmode="lin" valueType="num">
                                      <p:cBhvr>
                                        <p:cTn id="57" dur="1000" fill="hold"/>
                                        <p:tgtEl>
                                          <p:spTgt spid="3">
                                            <p:txEl>
                                              <p:pRg st="7" end="7"/>
                                            </p:txEl>
                                          </p:spTgt>
                                        </p:tgtEl>
                                        <p:attrNameLst>
                                          <p:attrName>style.rotation</p:attrName>
                                        </p:attrNameLst>
                                      </p:cBhvr>
                                      <p:tavLst>
                                        <p:tav tm="0">
                                          <p:val>
                                            <p:fltVal val="90"/>
                                          </p:val>
                                        </p:tav>
                                        <p:tav tm="100000">
                                          <p:val>
                                            <p:fltVal val="0"/>
                                          </p:val>
                                        </p:tav>
                                      </p:tavLst>
                                    </p:anim>
                                    <p:animEffect transition="in" filter="fade">
                                      <p:cBhvr>
                                        <p:cTn id="58" dur="1000"/>
                                        <p:tgtEl>
                                          <p:spTgt spid="3">
                                            <p:txEl>
                                              <p:pRg st="7" end="7"/>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31" presetClass="entr" presetSubtype="0" fill="hold" nodeType="clickEffect">
                                  <p:stCondLst>
                                    <p:cond delay="0"/>
                                  </p:stCondLst>
                                  <p:childTnLst>
                                    <p:set>
                                      <p:cBhvr>
                                        <p:cTn id="62" dur="1" fill="hold">
                                          <p:stCondLst>
                                            <p:cond delay="0"/>
                                          </p:stCondLst>
                                        </p:cTn>
                                        <p:tgtEl>
                                          <p:spTgt spid="3">
                                            <p:txEl>
                                              <p:pRg st="8" end="8"/>
                                            </p:txEl>
                                          </p:spTgt>
                                        </p:tgtEl>
                                        <p:attrNameLst>
                                          <p:attrName>style.visibility</p:attrName>
                                        </p:attrNameLst>
                                      </p:cBhvr>
                                      <p:to>
                                        <p:strVal val="visible"/>
                                      </p:to>
                                    </p:set>
                                    <p:anim calcmode="lin" valueType="num">
                                      <p:cBhvr>
                                        <p:cTn id="63" dur="1000" fill="hold"/>
                                        <p:tgtEl>
                                          <p:spTgt spid="3">
                                            <p:txEl>
                                              <p:pRg st="8" end="8"/>
                                            </p:txEl>
                                          </p:spTgt>
                                        </p:tgtEl>
                                        <p:attrNameLst>
                                          <p:attrName>ppt_w</p:attrName>
                                        </p:attrNameLst>
                                      </p:cBhvr>
                                      <p:tavLst>
                                        <p:tav tm="0">
                                          <p:val>
                                            <p:fltVal val="0"/>
                                          </p:val>
                                        </p:tav>
                                        <p:tav tm="100000">
                                          <p:val>
                                            <p:strVal val="#ppt_w"/>
                                          </p:val>
                                        </p:tav>
                                      </p:tavLst>
                                    </p:anim>
                                    <p:anim calcmode="lin" valueType="num">
                                      <p:cBhvr>
                                        <p:cTn id="64" dur="1000" fill="hold"/>
                                        <p:tgtEl>
                                          <p:spTgt spid="3">
                                            <p:txEl>
                                              <p:pRg st="8" end="8"/>
                                            </p:txEl>
                                          </p:spTgt>
                                        </p:tgtEl>
                                        <p:attrNameLst>
                                          <p:attrName>ppt_h</p:attrName>
                                        </p:attrNameLst>
                                      </p:cBhvr>
                                      <p:tavLst>
                                        <p:tav tm="0">
                                          <p:val>
                                            <p:fltVal val="0"/>
                                          </p:val>
                                        </p:tav>
                                        <p:tav tm="100000">
                                          <p:val>
                                            <p:strVal val="#ppt_h"/>
                                          </p:val>
                                        </p:tav>
                                      </p:tavLst>
                                    </p:anim>
                                    <p:anim calcmode="lin" valueType="num">
                                      <p:cBhvr>
                                        <p:cTn id="65" dur="1000" fill="hold"/>
                                        <p:tgtEl>
                                          <p:spTgt spid="3">
                                            <p:txEl>
                                              <p:pRg st="8" end="8"/>
                                            </p:txEl>
                                          </p:spTgt>
                                        </p:tgtEl>
                                        <p:attrNameLst>
                                          <p:attrName>style.rotation</p:attrName>
                                        </p:attrNameLst>
                                      </p:cBhvr>
                                      <p:tavLst>
                                        <p:tav tm="0">
                                          <p:val>
                                            <p:fltVal val="90"/>
                                          </p:val>
                                        </p:tav>
                                        <p:tav tm="100000">
                                          <p:val>
                                            <p:fltVal val="0"/>
                                          </p:val>
                                        </p:tav>
                                      </p:tavLst>
                                    </p:anim>
                                    <p:animEffect transition="in" filter="fade">
                                      <p:cBhvr>
                                        <p:cTn id="66" dur="1000"/>
                                        <p:tgtEl>
                                          <p:spTgt spid="3">
                                            <p:txEl>
                                              <p:pRg st="8" end="8"/>
                                            </p:txEl>
                                          </p:spTgt>
                                        </p:tgtEl>
                                      </p:cBhvr>
                                    </p:animEffect>
                                  </p:childTnLst>
                                </p:cTn>
                              </p:par>
                            </p:childTnLst>
                          </p:cTn>
                        </p:par>
                      </p:childTnLst>
                    </p:cTn>
                  </p:par>
                  <p:par>
                    <p:cTn id="67" fill="hold">
                      <p:stCondLst>
                        <p:cond delay="indefinite"/>
                      </p:stCondLst>
                      <p:childTnLst>
                        <p:par>
                          <p:cTn id="68" fill="hold">
                            <p:stCondLst>
                              <p:cond delay="0"/>
                            </p:stCondLst>
                            <p:childTnLst>
                              <p:par>
                                <p:cTn id="69" presetID="31" presetClass="entr" presetSubtype="0" fill="hold" nodeType="clickEffect">
                                  <p:stCondLst>
                                    <p:cond delay="0"/>
                                  </p:stCondLst>
                                  <p:childTnLst>
                                    <p:set>
                                      <p:cBhvr>
                                        <p:cTn id="70" dur="1" fill="hold">
                                          <p:stCondLst>
                                            <p:cond delay="0"/>
                                          </p:stCondLst>
                                        </p:cTn>
                                        <p:tgtEl>
                                          <p:spTgt spid="3">
                                            <p:txEl>
                                              <p:pRg st="9" end="9"/>
                                            </p:txEl>
                                          </p:spTgt>
                                        </p:tgtEl>
                                        <p:attrNameLst>
                                          <p:attrName>style.visibility</p:attrName>
                                        </p:attrNameLst>
                                      </p:cBhvr>
                                      <p:to>
                                        <p:strVal val="visible"/>
                                      </p:to>
                                    </p:set>
                                    <p:anim calcmode="lin" valueType="num">
                                      <p:cBhvr>
                                        <p:cTn id="71" dur="1000" fill="hold"/>
                                        <p:tgtEl>
                                          <p:spTgt spid="3">
                                            <p:txEl>
                                              <p:pRg st="9" end="9"/>
                                            </p:txEl>
                                          </p:spTgt>
                                        </p:tgtEl>
                                        <p:attrNameLst>
                                          <p:attrName>ppt_w</p:attrName>
                                        </p:attrNameLst>
                                      </p:cBhvr>
                                      <p:tavLst>
                                        <p:tav tm="0">
                                          <p:val>
                                            <p:fltVal val="0"/>
                                          </p:val>
                                        </p:tav>
                                        <p:tav tm="100000">
                                          <p:val>
                                            <p:strVal val="#ppt_w"/>
                                          </p:val>
                                        </p:tav>
                                      </p:tavLst>
                                    </p:anim>
                                    <p:anim calcmode="lin" valueType="num">
                                      <p:cBhvr>
                                        <p:cTn id="72" dur="1000" fill="hold"/>
                                        <p:tgtEl>
                                          <p:spTgt spid="3">
                                            <p:txEl>
                                              <p:pRg st="9" end="9"/>
                                            </p:txEl>
                                          </p:spTgt>
                                        </p:tgtEl>
                                        <p:attrNameLst>
                                          <p:attrName>ppt_h</p:attrName>
                                        </p:attrNameLst>
                                      </p:cBhvr>
                                      <p:tavLst>
                                        <p:tav tm="0">
                                          <p:val>
                                            <p:fltVal val="0"/>
                                          </p:val>
                                        </p:tav>
                                        <p:tav tm="100000">
                                          <p:val>
                                            <p:strVal val="#ppt_h"/>
                                          </p:val>
                                        </p:tav>
                                      </p:tavLst>
                                    </p:anim>
                                    <p:anim calcmode="lin" valueType="num">
                                      <p:cBhvr>
                                        <p:cTn id="73" dur="1000" fill="hold"/>
                                        <p:tgtEl>
                                          <p:spTgt spid="3">
                                            <p:txEl>
                                              <p:pRg st="9" end="9"/>
                                            </p:txEl>
                                          </p:spTgt>
                                        </p:tgtEl>
                                        <p:attrNameLst>
                                          <p:attrName>style.rotation</p:attrName>
                                        </p:attrNameLst>
                                      </p:cBhvr>
                                      <p:tavLst>
                                        <p:tav tm="0">
                                          <p:val>
                                            <p:fltVal val="90"/>
                                          </p:val>
                                        </p:tav>
                                        <p:tav tm="100000">
                                          <p:val>
                                            <p:fltVal val="0"/>
                                          </p:val>
                                        </p:tav>
                                      </p:tavLst>
                                    </p:anim>
                                    <p:animEffect transition="in" filter="fade">
                                      <p:cBhvr>
                                        <p:cTn id="74" dur="10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5725" y="66674"/>
            <a:ext cx="11268075" cy="6715125"/>
          </a:xfrm>
        </p:spPr>
        <p:txBody>
          <a:bodyPr>
            <a:normAutofit/>
          </a:bodyPr>
          <a:lstStyle/>
          <a:p>
            <a:r>
              <a:rPr lang="en-US" sz="3600" dirty="0"/>
              <a:t>10. Parents of children who attend </a:t>
            </a:r>
          </a:p>
          <a:p>
            <a:r>
              <a:rPr lang="en-US" sz="3600" dirty="0"/>
              <a:t>11. People you read about in the newspaper </a:t>
            </a:r>
            <a:r>
              <a:rPr lang="en-US" sz="3600" dirty="0" smtClean="0"/>
              <a:t>that you know (weddings</a:t>
            </a:r>
            <a:r>
              <a:rPr lang="en-US" sz="3600" dirty="0"/>
              <a:t>, deaths, births, accomplishments, etc.) </a:t>
            </a:r>
          </a:p>
          <a:p>
            <a:r>
              <a:rPr lang="en-US" sz="3600" dirty="0"/>
              <a:t>12. Dating couples (particularly when one is a member of the church) </a:t>
            </a:r>
          </a:p>
          <a:p>
            <a:r>
              <a:rPr lang="en-US" sz="3600" dirty="0"/>
              <a:t>13. Jails (sometimes this requires a special emphasis or work &amp; training) </a:t>
            </a:r>
          </a:p>
          <a:p>
            <a:r>
              <a:rPr lang="en-US" sz="3600" dirty="0"/>
              <a:t>14. Door knocking. </a:t>
            </a:r>
            <a:endParaRPr lang="en-US" sz="3600" dirty="0" smtClean="0"/>
          </a:p>
          <a:p>
            <a:r>
              <a:rPr lang="en-US" sz="3600" dirty="0" smtClean="0"/>
              <a:t>15. Home Health Care Workers.</a:t>
            </a:r>
            <a:endParaRPr lang="en-US" sz="3600" dirty="0"/>
          </a:p>
          <a:p>
            <a:r>
              <a:rPr lang="en-US" sz="3600" dirty="0"/>
              <a:t> 16. People with whom you do business  </a:t>
            </a:r>
          </a:p>
          <a:p>
            <a:endParaRPr lang="en-US" dirty="0"/>
          </a:p>
        </p:txBody>
      </p:sp>
    </p:spTree>
    <p:extLst>
      <p:ext uri="{BB962C8B-B14F-4D97-AF65-F5344CB8AC3E}">
        <p14:creationId xmlns:p14="http://schemas.microsoft.com/office/powerpoint/2010/main" val="666980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p:cTn id="15"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8" dur="1000"/>
                                        <p:tgtEl>
                                          <p:spTgt spid="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calcmode="lin" valueType="num">
                                      <p:cBhvr>
                                        <p:cTn id="23"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4"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25"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26" dur="1000"/>
                                        <p:tgtEl>
                                          <p:spTgt spid="3">
                                            <p:txEl>
                                              <p:pRg st="2" end="2"/>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31" presetClass="entr" presetSubtype="0" fill="hold"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p:cTn id="31"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2"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33"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34" dur="1000"/>
                                        <p:tgtEl>
                                          <p:spTgt spid="3">
                                            <p:txEl>
                                              <p:pRg st="3" end="3"/>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31" presetClass="entr" presetSubtype="0" fill="hold" nodeType="clickEffect">
                                  <p:stCondLst>
                                    <p:cond delay="0"/>
                                  </p:stCondLst>
                                  <p:childTnLst>
                                    <p:set>
                                      <p:cBhvr>
                                        <p:cTn id="38" dur="1" fill="hold">
                                          <p:stCondLst>
                                            <p:cond delay="0"/>
                                          </p:stCondLst>
                                        </p:cTn>
                                        <p:tgtEl>
                                          <p:spTgt spid="3">
                                            <p:txEl>
                                              <p:pRg st="4" end="4"/>
                                            </p:txEl>
                                          </p:spTgt>
                                        </p:tgtEl>
                                        <p:attrNameLst>
                                          <p:attrName>style.visibility</p:attrName>
                                        </p:attrNameLst>
                                      </p:cBhvr>
                                      <p:to>
                                        <p:strVal val="visible"/>
                                      </p:to>
                                    </p:set>
                                    <p:anim calcmode="lin" valueType="num">
                                      <p:cBhvr>
                                        <p:cTn id="39"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40"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41" dur="1000" fill="hold"/>
                                        <p:tgtEl>
                                          <p:spTgt spid="3">
                                            <p:txEl>
                                              <p:pRg st="4" end="4"/>
                                            </p:txEl>
                                          </p:spTgt>
                                        </p:tgtEl>
                                        <p:attrNameLst>
                                          <p:attrName>style.rotation</p:attrName>
                                        </p:attrNameLst>
                                      </p:cBhvr>
                                      <p:tavLst>
                                        <p:tav tm="0">
                                          <p:val>
                                            <p:fltVal val="90"/>
                                          </p:val>
                                        </p:tav>
                                        <p:tav tm="100000">
                                          <p:val>
                                            <p:fltVal val="0"/>
                                          </p:val>
                                        </p:tav>
                                      </p:tavLst>
                                    </p:anim>
                                    <p:animEffect transition="in" filter="fade">
                                      <p:cBhvr>
                                        <p:cTn id="42" dur="1000"/>
                                        <p:tgtEl>
                                          <p:spTgt spid="3">
                                            <p:txEl>
                                              <p:pRg st="4" end="4"/>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31" presetClass="entr" presetSubtype="0" fill="hold" nodeType="clickEffect">
                                  <p:stCondLst>
                                    <p:cond delay="0"/>
                                  </p:stCondLst>
                                  <p:childTnLst>
                                    <p:set>
                                      <p:cBhvr>
                                        <p:cTn id="46" dur="1" fill="hold">
                                          <p:stCondLst>
                                            <p:cond delay="0"/>
                                          </p:stCondLst>
                                        </p:cTn>
                                        <p:tgtEl>
                                          <p:spTgt spid="3">
                                            <p:txEl>
                                              <p:pRg st="5" end="5"/>
                                            </p:txEl>
                                          </p:spTgt>
                                        </p:tgtEl>
                                        <p:attrNameLst>
                                          <p:attrName>style.visibility</p:attrName>
                                        </p:attrNameLst>
                                      </p:cBhvr>
                                      <p:to>
                                        <p:strVal val="visible"/>
                                      </p:to>
                                    </p:set>
                                    <p:anim calcmode="lin" valueType="num">
                                      <p:cBhvr>
                                        <p:cTn id="47" dur="10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8" dur="1000" fill="hold"/>
                                        <p:tgtEl>
                                          <p:spTgt spid="3">
                                            <p:txEl>
                                              <p:pRg st="5" end="5"/>
                                            </p:txEl>
                                          </p:spTgt>
                                        </p:tgtEl>
                                        <p:attrNameLst>
                                          <p:attrName>ppt_h</p:attrName>
                                        </p:attrNameLst>
                                      </p:cBhvr>
                                      <p:tavLst>
                                        <p:tav tm="0">
                                          <p:val>
                                            <p:fltVal val="0"/>
                                          </p:val>
                                        </p:tav>
                                        <p:tav tm="100000">
                                          <p:val>
                                            <p:strVal val="#ppt_h"/>
                                          </p:val>
                                        </p:tav>
                                      </p:tavLst>
                                    </p:anim>
                                    <p:anim calcmode="lin" valueType="num">
                                      <p:cBhvr>
                                        <p:cTn id="49" dur="1000" fill="hold"/>
                                        <p:tgtEl>
                                          <p:spTgt spid="3">
                                            <p:txEl>
                                              <p:pRg st="5" end="5"/>
                                            </p:txEl>
                                          </p:spTgt>
                                        </p:tgtEl>
                                        <p:attrNameLst>
                                          <p:attrName>style.rotation</p:attrName>
                                        </p:attrNameLst>
                                      </p:cBhvr>
                                      <p:tavLst>
                                        <p:tav tm="0">
                                          <p:val>
                                            <p:fltVal val="90"/>
                                          </p:val>
                                        </p:tav>
                                        <p:tav tm="100000">
                                          <p:val>
                                            <p:fltVal val="0"/>
                                          </p:val>
                                        </p:tav>
                                      </p:tavLst>
                                    </p:anim>
                                    <p:animEffect transition="in" filter="fade">
                                      <p:cBhvr>
                                        <p:cTn id="50" dur="1000"/>
                                        <p:tgtEl>
                                          <p:spTgt spid="3">
                                            <p:txEl>
                                              <p:pRg st="5" end="5"/>
                                            </p:txEl>
                                          </p:spTgt>
                                        </p:tgtEl>
                                      </p:cBhvr>
                                    </p:animEffect>
                                  </p:childTnLst>
                                </p:cTn>
                              </p:par>
                            </p:childTnLst>
                          </p:cTn>
                        </p:par>
                      </p:childTnLst>
                    </p:cTn>
                  </p:par>
                  <p:par>
                    <p:cTn id="51" fill="hold">
                      <p:stCondLst>
                        <p:cond delay="indefinite"/>
                      </p:stCondLst>
                      <p:childTnLst>
                        <p:par>
                          <p:cTn id="52" fill="hold">
                            <p:stCondLst>
                              <p:cond delay="0"/>
                            </p:stCondLst>
                            <p:childTnLst>
                              <p:par>
                                <p:cTn id="53" presetID="31" presetClass="entr" presetSubtype="0" fill="hold" nodeType="clickEffect">
                                  <p:stCondLst>
                                    <p:cond delay="0"/>
                                  </p:stCondLst>
                                  <p:childTnLst>
                                    <p:set>
                                      <p:cBhvr>
                                        <p:cTn id="54" dur="1" fill="hold">
                                          <p:stCondLst>
                                            <p:cond delay="0"/>
                                          </p:stCondLst>
                                        </p:cTn>
                                        <p:tgtEl>
                                          <p:spTgt spid="3">
                                            <p:txEl>
                                              <p:pRg st="6" end="6"/>
                                            </p:txEl>
                                          </p:spTgt>
                                        </p:tgtEl>
                                        <p:attrNameLst>
                                          <p:attrName>style.visibility</p:attrName>
                                        </p:attrNameLst>
                                      </p:cBhvr>
                                      <p:to>
                                        <p:strVal val="visible"/>
                                      </p:to>
                                    </p:set>
                                    <p:anim calcmode="lin" valueType="num">
                                      <p:cBhvr>
                                        <p:cTn id="55" dur="1000" fill="hold"/>
                                        <p:tgtEl>
                                          <p:spTgt spid="3">
                                            <p:txEl>
                                              <p:pRg st="6" end="6"/>
                                            </p:txEl>
                                          </p:spTgt>
                                        </p:tgtEl>
                                        <p:attrNameLst>
                                          <p:attrName>ppt_w</p:attrName>
                                        </p:attrNameLst>
                                      </p:cBhvr>
                                      <p:tavLst>
                                        <p:tav tm="0">
                                          <p:val>
                                            <p:fltVal val="0"/>
                                          </p:val>
                                        </p:tav>
                                        <p:tav tm="100000">
                                          <p:val>
                                            <p:strVal val="#ppt_w"/>
                                          </p:val>
                                        </p:tav>
                                      </p:tavLst>
                                    </p:anim>
                                    <p:anim calcmode="lin" valueType="num">
                                      <p:cBhvr>
                                        <p:cTn id="56" dur="1000" fill="hold"/>
                                        <p:tgtEl>
                                          <p:spTgt spid="3">
                                            <p:txEl>
                                              <p:pRg st="6" end="6"/>
                                            </p:txEl>
                                          </p:spTgt>
                                        </p:tgtEl>
                                        <p:attrNameLst>
                                          <p:attrName>ppt_h</p:attrName>
                                        </p:attrNameLst>
                                      </p:cBhvr>
                                      <p:tavLst>
                                        <p:tav tm="0">
                                          <p:val>
                                            <p:fltVal val="0"/>
                                          </p:val>
                                        </p:tav>
                                        <p:tav tm="100000">
                                          <p:val>
                                            <p:strVal val="#ppt_h"/>
                                          </p:val>
                                        </p:tav>
                                      </p:tavLst>
                                    </p:anim>
                                    <p:anim calcmode="lin" valueType="num">
                                      <p:cBhvr>
                                        <p:cTn id="57" dur="1000" fill="hold"/>
                                        <p:tgtEl>
                                          <p:spTgt spid="3">
                                            <p:txEl>
                                              <p:pRg st="6" end="6"/>
                                            </p:txEl>
                                          </p:spTgt>
                                        </p:tgtEl>
                                        <p:attrNameLst>
                                          <p:attrName>style.rotation</p:attrName>
                                        </p:attrNameLst>
                                      </p:cBhvr>
                                      <p:tavLst>
                                        <p:tav tm="0">
                                          <p:val>
                                            <p:fltVal val="90"/>
                                          </p:val>
                                        </p:tav>
                                        <p:tav tm="100000">
                                          <p:val>
                                            <p:fltVal val="0"/>
                                          </p:val>
                                        </p:tav>
                                      </p:tavLst>
                                    </p:anim>
                                    <p:animEffect transition="in" filter="fade">
                                      <p:cBhvr>
                                        <p:cTn id="58" dur="1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sz="3600" b="1" dirty="0" smtClean="0">
                <a:solidFill>
                  <a:srgbClr val="FF0000"/>
                </a:solidFill>
              </a:rPr>
              <a:t>Be sure your performance before others proves you</a:t>
            </a:r>
          </a:p>
          <a:p>
            <a:r>
              <a:rPr lang="en-US" sz="3600" b="1" dirty="0" smtClean="0">
                <a:solidFill>
                  <a:srgbClr val="FF0000"/>
                </a:solidFill>
              </a:rPr>
              <a:t>Are a Christian wanting to lead others to Christ!</a:t>
            </a:r>
          </a:p>
          <a:p>
            <a:endParaRPr lang="en-US" dirty="0"/>
          </a:p>
        </p:txBody>
      </p:sp>
    </p:spTree>
    <p:extLst>
      <p:ext uri="{BB962C8B-B14F-4D97-AF65-F5344CB8AC3E}">
        <p14:creationId xmlns:p14="http://schemas.microsoft.com/office/powerpoint/2010/main" val="55617223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p:spPr>
        <p:txBody>
          <a:bodyPr>
            <a:noAutofit/>
          </a:bodyPr>
          <a:lstStyle/>
          <a:p>
            <a:r>
              <a:rPr lang="en-US" sz="3200" dirty="0" smtClean="0">
                <a:effectLst/>
              </a:rPr>
              <a:t>Once while Fritz Kreisler, a great violinist, had several hours to spend between trains, he went into a music store. He laid his violin case, which had his name on it, on the counter. The storekeeper, seeing the name, thought that the musician’s violin had been stolen, and called the police. Upon their arrival, they went about to arrest Kreisler, thinking that he was a thief. All the time, Kreisler insisted that he was not the thief, but that he was the real Fritz Kreisler. Finally, he asked the storekeeper if he had one of Kreisler’s recordings. He did, and the record was played. Upon completion of the record, Kreisler opened the case, removed the instrument and played the same piece. The storekeeper and the policemen immediately knew that he was the real Kreisler. </a:t>
            </a:r>
            <a:r>
              <a:rPr lang="en-US" sz="3200" b="1" u="sng" dirty="0" smtClean="0">
                <a:solidFill>
                  <a:srgbClr val="FF0000"/>
                </a:solidFill>
                <a:effectLst/>
              </a:rPr>
              <a:t>His performance proved his profession. </a:t>
            </a:r>
            <a:r>
              <a:rPr lang="en-US" sz="3200" dirty="0" smtClean="0">
                <a:effectLst/>
              </a:rPr>
              <a:t>We profess to be Christians. </a:t>
            </a:r>
            <a:r>
              <a:rPr lang="en-US" sz="3200" b="1" dirty="0" smtClean="0">
                <a:effectLst/>
              </a:rPr>
              <a:t>The only way we can prove it is by performance. </a:t>
            </a:r>
            <a:r>
              <a:rPr lang="en-US" sz="3200" dirty="0" smtClean="0">
                <a:effectLst/>
              </a:rPr>
              <a:t>Does our faith cause us to work for Jesus?</a:t>
            </a:r>
            <a:endParaRPr lang="en-US" sz="3200" dirty="0"/>
          </a:p>
        </p:txBody>
      </p:sp>
    </p:spTree>
    <p:extLst>
      <p:ext uri="{BB962C8B-B14F-4D97-AF65-F5344CB8AC3E}">
        <p14:creationId xmlns:p14="http://schemas.microsoft.com/office/powerpoint/2010/main" val="412859950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058650" cy="6858000"/>
          </a:xfrm>
        </p:spPr>
        <p:txBody>
          <a:bodyPr>
            <a:normAutofit/>
          </a:bodyPr>
          <a:lstStyle/>
          <a:p>
            <a:r>
              <a:rPr lang="en-US" sz="3600" dirty="0" smtClean="0">
                <a:effectLst/>
              </a:rPr>
              <a:t>“Once upon a time there were four men named Everybody, Somebody, Anybody, and Nobody. There was an important job to be done, and Everybody was asked to do it. But Everybody was sure that Somebody would do it. Anybody could have done it. But Nobody did it. Somebody got angry about it, because it was Everybody’s job. Everybody thought that Anybody could do it, and Nobody realized that Everybody wouldn’t do it. It ended up that Everybody blamed Somebody, and Nobody did the job that Anybody could have done in the first place.” Each Christian has his own personal work to do. Jesus said, “I must work.” Friends, this is what “personal work” really means!</a:t>
            </a:r>
          </a:p>
          <a:p>
            <a:r>
              <a:rPr lang="en-US" sz="3600" dirty="0" smtClean="0">
                <a:effectLst/>
              </a:rPr>
              <a:t>— Mike McDaniel</a:t>
            </a:r>
          </a:p>
          <a:p>
            <a:endParaRPr lang="en-US" dirty="0"/>
          </a:p>
        </p:txBody>
      </p:sp>
    </p:spTree>
    <p:extLst>
      <p:ext uri="{BB962C8B-B14F-4D97-AF65-F5344CB8AC3E}">
        <p14:creationId xmlns:p14="http://schemas.microsoft.com/office/powerpoint/2010/main" val="36370786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04774"/>
            <a:ext cx="12192000" cy="6753225"/>
          </a:xfrm>
        </p:spPr>
        <p:txBody>
          <a:bodyPr>
            <a:normAutofit/>
          </a:bodyPr>
          <a:lstStyle/>
          <a:p>
            <a:endParaRPr lang="en-US" sz="4000" dirty="0" smtClean="0"/>
          </a:p>
          <a:p>
            <a:r>
              <a:rPr lang="en-US" sz="4000" dirty="0" smtClean="0"/>
              <a:t>“The fruit of the righteous is a tree of life; </a:t>
            </a:r>
          </a:p>
          <a:p>
            <a:r>
              <a:rPr lang="en-US" sz="4000" dirty="0" smtClean="0"/>
              <a:t>                              and </a:t>
            </a:r>
          </a:p>
          <a:p>
            <a:r>
              <a:rPr lang="en-US" sz="4000" b="1" dirty="0" smtClean="0">
                <a:solidFill>
                  <a:srgbClr val="FF0000"/>
                </a:solidFill>
              </a:rPr>
              <a:t>He that </a:t>
            </a:r>
            <a:r>
              <a:rPr lang="en-US" sz="4000" b="1" dirty="0" err="1" smtClean="0">
                <a:solidFill>
                  <a:srgbClr val="FF0000"/>
                </a:solidFill>
              </a:rPr>
              <a:t>winneth</a:t>
            </a:r>
            <a:r>
              <a:rPr lang="en-US" sz="4000" b="1" dirty="0" smtClean="0">
                <a:solidFill>
                  <a:srgbClr val="FF0000"/>
                </a:solidFill>
              </a:rPr>
              <a:t> souls is wise.”  </a:t>
            </a:r>
            <a:r>
              <a:rPr lang="en-US" sz="4000" dirty="0" smtClean="0"/>
              <a:t>Proverbs 11:30</a:t>
            </a:r>
          </a:p>
          <a:p>
            <a:endParaRPr lang="en-US" sz="4000" dirty="0"/>
          </a:p>
          <a:p>
            <a:r>
              <a:rPr lang="en-US" sz="4000" dirty="0" smtClean="0"/>
              <a:t>Let’s Begin Doing Some Personal work!!</a:t>
            </a:r>
            <a:endParaRPr lang="en-US" sz="4000" dirty="0"/>
          </a:p>
        </p:txBody>
      </p:sp>
    </p:spTree>
    <p:extLst>
      <p:ext uri="{BB962C8B-B14F-4D97-AF65-F5344CB8AC3E}">
        <p14:creationId xmlns:p14="http://schemas.microsoft.com/office/powerpoint/2010/main" val="113162123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Autofit/>
          </a:bodyPr>
          <a:lstStyle/>
          <a:p>
            <a:r>
              <a:rPr lang="en-US" sz="4800" dirty="0" smtClean="0"/>
              <a:t>You </a:t>
            </a:r>
          </a:p>
          <a:p>
            <a:r>
              <a:rPr lang="en-US" sz="4800" dirty="0"/>
              <a:t> </a:t>
            </a:r>
            <a:r>
              <a:rPr lang="en-US" sz="4800" dirty="0" smtClean="0"/>
              <a:t>   Never</a:t>
            </a:r>
          </a:p>
          <a:p>
            <a:r>
              <a:rPr lang="en-US" sz="4800" dirty="0"/>
              <a:t> </a:t>
            </a:r>
            <a:r>
              <a:rPr lang="en-US" sz="4800" dirty="0" smtClean="0"/>
              <a:t>       Mentioned </a:t>
            </a:r>
          </a:p>
          <a:p>
            <a:r>
              <a:rPr lang="en-US" sz="4800" dirty="0"/>
              <a:t> </a:t>
            </a:r>
            <a:r>
              <a:rPr lang="en-US" sz="4800" dirty="0" smtClean="0"/>
              <a:t>             Him</a:t>
            </a:r>
          </a:p>
          <a:p>
            <a:r>
              <a:rPr lang="en-US" sz="4800" dirty="0"/>
              <a:t> </a:t>
            </a:r>
            <a:r>
              <a:rPr lang="en-US" sz="4800" dirty="0" smtClean="0"/>
              <a:t>                  To</a:t>
            </a:r>
          </a:p>
          <a:p>
            <a:r>
              <a:rPr lang="en-US" sz="4800" dirty="0"/>
              <a:t> </a:t>
            </a:r>
            <a:r>
              <a:rPr lang="en-US" sz="4800" dirty="0" smtClean="0"/>
              <a:t>                       Me!  </a:t>
            </a:r>
            <a:endParaRPr lang="en-US" sz="4800" dirty="0"/>
          </a:p>
        </p:txBody>
      </p:sp>
    </p:spTree>
    <p:extLst>
      <p:ext uri="{BB962C8B-B14F-4D97-AF65-F5344CB8AC3E}">
        <p14:creationId xmlns:p14="http://schemas.microsoft.com/office/powerpoint/2010/main" val="333298980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95250"/>
            <a:ext cx="12191999" cy="6762750"/>
          </a:xfrm>
        </p:spPr>
      </p:pic>
    </p:spTree>
    <p:extLst>
      <p:ext uri="{BB962C8B-B14F-4D97-AF65-F5344CB8AC3E}">
        <p14:creationId xmlns:p14="http://schemas.microsoft.com/office/powerpoint/2010/main" val="168164142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04850" y="336550"/>
            <a:ext cx="10515600" cy="1325563"/>
          </a:xfrm>
        </p:spPr>
        <p:txBody>
          <a:bodyPr/>
          <a:lstStyle/>
          <a:p>
            <a:endParaRPr lang="en-US"/>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12192000" cy="6858000"/>
          </a:xfrm>
        </p:spPr>
      </p:pic>
    </p:spTree>
    <p:extLst>
      <p:ext uri="{BB962C8B-B14F-4D97-AF65-F5344CB8AC3E}">
        <p14:creationId xmlns:p14="http://schemas.microsoft.com/office/powerpoint/2010/main" val="275972729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5725" y="66674"/>
            <a:ext cx="11268075" cy="6791325"/>
          </a:xfrm>
        </p:spPr>
        <p:txBody>
          <a:bodyPr>
            <a:noAutofit/>
          </a:bodyPr>
          <a:lstStyle/>
          <a:p>
            <a:r>
              <a:rPr lang="en-US" sz="3600" b="1" u="sng" dirty="0" smtClean="0"/>
              <a:t>Prov. 11:30  The </a:t>
            </a:r>
            <a:r>
              <a:rPr lang="en-US" sz="3600" b="1" u="sng" dirty="0"/>
              <a:t>text implies that souls need to be won. </a:t>
            </a:r>
            <a:endParaRPr lang="en-US" sz="3600" b="1" u="sng" dirty="0" smtClean="0"/>
          </a:p>
          <a:p>
            <a:r>
              <a:rPr lang="en-US" sz="3600" dirty="0" smtClean="0"/>
              <a:t>   The </a:t>
            </a:r>
            <a:r>
              <a:rPr lang="en-US" sz="3600" dirty="0"/>
              <a:t>souls of men are lost </a:t>
            </a:r>
            <a:r>
              <a:rPr lang="en-US" sz="3600" dirty="0" smtClean="0"/>
              <a:t>by sin. (Rom. 6:23)  </a:t>
            </a:r>
          </a:p>
          <a:p>
            <a:r>
              <a:rPr lang="en-US" sz="3600" dirty="0" smtClean="0"/>
              <a:t>   They </a:t>
            </a:r>
            <a:r>
              <a:rPr lang="en-US" sz="3600" dirty="0"/>
              <a:t>must be won for </a:t>
            </a:r>
            <a:r>
              <a:rPr lang="en-US" sz="3600" dirty="0" smtClean="0"/>
              <a:t>Christ who puts them </a:t>
            </a:r>
          </a:p>
          <a:p>
            <a:r>
              <a:rPr lang="en-US" sz="3600" dirty="0"/>
              <a:t> </a:t>
            </a:r>
            <a:r>
              <a:rPr lang="en-US" sz="3600" dirty="0" smtClean="0"/>
              <a:t>  into His church.  (Acts 2:47)</a:t>
            </a:r>
          </a:p>
          <a:p>
            <a:pPr marL="0" indent="0">
              <a:buNone/>
            </a:pPr>
            <a:r>
              <a:rPr lang="en-US" sz="3600" dirty="0"/>
              <a:t> </a:t>
            </a:r>
            <a:r>
              <a:rPr lang="en-US" sz="3600" dirty="0" smtClean="0"/>
              <a:t>     You </a:t>
            </a:r>
            <a:r>
              <a:rPr lang="en-US" sz="3600" dirty="0"/>
              <a:t>must be </a:t>
            </a:r>
            <a:r>
              <a:rPr lang="en-US" sz="3600" b="1" u="sng" dirty="0"/>
              <a:t>wise </a:t>
            </a:r>
            <a:r>
              <a:rPr lang="en-US" sz="3600" dirty="0"/>
              <a:t>to win souls, very wise indeed! </a:t>
            </a:r>
            <a:r>
              <a:rPr lang="en-US" sz="3600" b="1" u="sng" dirty="0">
                <a:solidFill>
                  <a:srgbClr val="FF0000"/>
                </a:solidFill>
              </a:rPr>
              <a:t>You will not win anyone by accident</a:t>
            </a:r>
            <a:r>
              <a:rPr lang="en-US" sz="3600" dirty="0"/>
              <a:t>. </a:t>
            </a:r>
            <a:endParaRPr lang="en-US" sz="3600" dirty="0" smtClean="0"/>
          </a:p>
          <a:p>
            <a:r>
              <a:rPr lang="en-US" sz="3600" dirty="0"/>
              <a:t> </a:t>
            </a:r>
            <a:r>
              <a:rPr lang="en-US" sz="3600" dirty="0" smtClean="0"/>
              <a:t>  You </a:t>
            </a:r>
            <a:r>
              <a:rPr lang="en-US" sz="3600" dirty="0"/>
              <a:t>must have wisdom from God to win a soul. </a:t>
            </a:r>
            <a:endParaRPr lang="en-US" sz="3600" dirty="0" smtClean="0"/>
          </a:p>
          <a:p>
            <a:r>
              <a:rPr lang="en-US" sz="3600" dirty="0" smtClean="0"/>
              <a:t>You </a:t>
            </a:r>
            <a:r>
              <a:rPr lang="en-US" sz="3600" dirty="0"/>
              <a:t>will have to </a:t>
            </a:r>
            <a:r>
              <a:rPr lang="en-US" sz="3600" b="1" dirty="0"/>
              <a:t>think about it a lot</a:t>
            </a:r>
            <a:r>
              <a:rPr lang="en-US" sz="3600" dirty="0"/>
              <a:t>, or you will never be able to win a soul. You will have to </a:t>
            </a:r>
            <a:r>
              <a:rPr lang="en-US" sz="3600" b="1" dirty="0"/>
              <a:t>pray a great deal </a:t>
            </a:r>
            <a:r>
              <a:rPr lang="en-US" sz="3600" dirty="0"/>
              <a:t>for </a:t>
            </a:r>
            <a:r>
              <a:rPr lang="en-US" sz="3600" dirty="0" smtClean="0"/>
              <a:t>wisdom or </a:t>
            </a:r>
            <a:r>
              <a:rPr lang="en-US" sz="3600" dirty="0"/>
              <a:t>you will never be able to help anyone become a true Christian! </a:t>
            </a:r>
          </a:p>
        </p:txBody>
      </p:sp>
    </p:spTree>
    <p:extLst>
      <p:ext uri="{BB962C8B-B14F-4D97-AF65-F5344CB8AC3E}">
        <p14:creationId xmlns:p14="http://schemas.microsoft.com/office/powerpoint/2010/main" val="355584744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13901474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300" y="73024"/>
            <a:ext cx="12077700" cy="6880225"/>
          </a:xfrm>
        </p:spPr>
        <p:txBody>
          <a:bodyPr>
            <a:normAutofit fontScale="92500" lnSpcReduction="10000"/>
          </a:bodyPr>
          <a:lstStyle/>
          <a:p>
            <a:r>
              <a:rPr lang="en-US" dirty="0" smtClean="0"/>
              <a:t>People whom I had a part in getting to  preach</a:t>
            </a:r>
          </a:p>
          <a:p>
            <a:r>
              <a:rPr lang="en-US" dirty="0" smtClean="0"/>
              <a:t>1. Billy McGregor…</a:t>
            </a:r>
          </a:p>
          <a:p>
            <a:r>
              <a:rPr lang="en-US" dirty="0" smtClean="0"/>
              <a:t>2. Jerry Henderson</a:t>
            </a:r>
          </a:p>
          <a:p>
            <a:r>
              <a:rPr lang="en-US" dirty="0" smtClean="0"/>
              <a:t>3. Harold (Sonny) Tucker</a:t>
            </a:r>
          </a:p>
          <a:p>
            <a:r>
              <a:rPr lang="en-US" dirty="0" smtClean="0"/>
              <a:t>4. Matt Taylor</a:t>
            </a:r>
          </a:p>
          <a:p>
            <a:r>
              <a:rPr lang="en-US" dirty="0" smtClean="0"/>
              <a:t>5. Matt Burns</a:t>
            </a:r>
          </a:p>
          <a:p>
            <a:r>
              <a:rPr lang="en-US" dirty="0" smtClean="0"/>
              <a:t>6. Al Burns</a:t>
            </a:r>
          </a:p>
          <a:p>
            <a:r>
              <a:rPr lang="en-US" dirty="0" smtClean="0"/>
              <a:t>7. Brett Thompson</a:t>
            </a:r>
          </a:p>
          <a:p>
            <a:r>
              <a:rPr lang="en-US" dirty="0" smtClean="0"/>
              <a:t>8. Stuart Wilson</a:t>
            </a:r>
          </a:p>
          <a:p>
            <a:r>
              <a:rPr lang="en-US" dirty="0" smtClean="0"/>
              <a:t>9. Jordan Lovell</a:t>
            </a:r>
          </a:p>
          <a:p>
            <a:r>
              <a:rPr lang="en-US" dirty="0" smtClean="0"/>
              <a:t>10.Jeremiah Mc</a:t>
            </a:r>
          </a:p>
          <a:p>
            <a:r>
              <a:rPr lang="en-US" dirty="0" smtClean="0"/>
              <a:t>11. </a:t>
            </a:r>
            <a:r>
              <a:rPr lang="en-US" dirty="0" err="1" smtClean="0"/>
              <a:t>Reedus</a:t>
            </a:r>
            <a:r>
              <a:rPr lang="en-US" dirty="0" smtClean="0"/>
              <a:t> </a:t>
            </a:r>
            <a:r>
              <a:rPr lang="en-US" dirty="0" err="1" smtClean="0"/>
              <a:t>Baugher</a:t>
            </a:r>
            <a:endParaRPr lang="en-US" dirty="0" smtClean="0"/>
          </a:p>
          <a:p>
            <a:r>
              <a:rPr lang="en-US" dirty="0" smtClean="0"/>
              <a:t>12. Bob Wallace</a:t>
            </a:r>
          </a:p>
          <a:p>
            <a:r>
              <a:rPr lang="en-US" dirty="0" smtClean="0"/>
              <a:t>13. Herman Bledsoe</a:t>
            </a:r>
          </a:p>
          <a:p>
            <a:r>
              <a:rPr lang="en-US" dirty="0" smtClean="0"/>
              <a:t>14. Frank Richey</a:t>
            </a:r>
            <a:endParaRPr lang="en-US" dirty="0"/>
          </a:p>
        </p:txBody>
      </p:sp>
    </p:spTree>
    <p:extLst>
      <p:ext uri="{BB962C8B-B14F-4D97-AF65-F5344CB8AC3E}">
        <p14:creationId xmlns:p14="http://schemas.microsoft.com/office/powerpoint/2010/main" val="288143910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smtClean="0"/>
              <a:t>Personal work led to:</a:t>
            </a:r>
          </a:p>
          <a:p>
            <a:r>
              <a:rPr lang="en-US" dirty="0" smtClean="0"/>
              <a:t>1. Bob Foster</a:t>
            </a:r>
          </a:p>
          <a:p>
            <a:r>
              <a:rPr lang="en-US" dirty="0" smtClean="0"/>
              <a:t>2. Thurman Dodd</a:t>
            </a:r>
          </a:p>
          <a:p>
            <a:r>
              <a:rPr lang="en-US" dirty="0" smtClean="0"/>
              <a:t>3. Johnny </a:t>
            </a:r>
            <a:r>
              <a:rPr lang="en-US" dirty="0" err="1" smtClean="0"/>
              <a:t>Fretwell</a:t>
            </a:r>
            <a:endParaRPr lang="en-US" dirty="0" smtClean="0"/>
          </a:p>
          <a:p>
            <a:r>
              <a:rPr lang="en-US" dirty="0" smtClean="0"/>
              <a:t>4. Russ Coffee</a:t>
            </a:r>
          </a:p>
        </p:txBody>
      </p:sp>
    </p:spTree>
    <p:extLst>
      <p:ext uri="{BB962C8B-B14F-4D97-AF65-F5344CB8AC3E}">
        <p14:creationId xmlns:p14="http://schemas.microsoft.com/office/powerpoint/2010/main" val="323796415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endParaRPr lang="en-US" dirty="0"/>
          </a:p>
        </p:txBody>
      </p:sp>
    </p:spTree>
    <p:extLst>
      <p:ext uri="{BB962C8B-B14F-4D97-AF65-F5344CB8AC3E}">
        <p14:creationId xmlns:p14="http://schemas.microsoft.com/office/powerpoint/2010/main" val="16768562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 y="0"/>
            <a:ext cx="12125325" cy="6762750"/>
          </a:xfrm>
        </p:spPr>
        <p:txBody>
          <a:bodyPr/>
          <a:lstStyle/>
          <a:p>
            <a:endParaRPr lang="en-US" dirty="0" smtClean="0"/>
          </a:p>
          <a:p>
            <a:endParaRPr lang="en-US" dirty="0"/>
          </a:p>
          <a:p>
            <a:r>
              <a:rPr lang="en-US" sz="3600" dirty="0" smtClean="0"/>
              <a:t>Dr</a:t>
            </a:r>
            <a:r>
              <a:rPr lang="en-US" sz="3600" dirty="0"/>
              <a:t>. Strong points out that the Hebrew word translated “</a:t>
            </a:r>
            <a:r>
              <a:rPr lang="en-US" sz="3600" dirty="0" err="1"/>
              <a:t>winneth</a:t>
            </a:r>
            <a:r>
              <a:rPr lang="en-US" sz="3600" dirty="0"/>
              <a:t>” is “</a:t>
            </a:r>
            <a:r>
              <a:rPr lang="en-US" sz="3600" dirty="0" err="1"/>
              <a:t>laqach</a:t>
            </a:r>
            <a:r>
              <a:rPr lang="en-US" sz="3600" dirty="0"/>
              <a:t>.” It means </a:t>
            </a:r>
            <a:endParaRPr lang="en-US" sz="3600" dirty="0" smtClean="0"/>
          </a:p>
          <a:p>
            <a:r>
              <a:rPr lang="en-US" sz="3600" dirty="0" smtClean="0"/>
              <a:t>“</a:t>
            </a:r>
            <a:r>
              <a:rPr lang="en-US" sz="3600" dirty="0"/>
              <a:t>to bring in</a:t>
            </a:r>
            <a:r>
              <a:rPr lang="en-US" sz="3600" dirty="0" smtClean="0"/>
              <a:t>,”</a:t>
            </a:r>
          </a:p>
          <a:p>
            <a:r>
              <a:rPr lang="en-US" sz="3600" dirty="0" smtClean="0"/>
              <a:t>  to </a:t>
            </a:r>
            <a:r>
              <a:rPr lang="en-US" sz="3600" dirty="0"/>
              <a:t>“draw in,” </a:t>
            </a:r>
            <a:endParaRPr lang="en-US" sz="3600" dirty="0" smtClean="0"/>
          </a:p>
          <a:p>
            <a:r>
              <a:rPr lang="en-US" sz="3600" dirty="0"/>
              <a:t> </a:t>
            </a:r>
            <a:r>
              <a:rPr lang="en-US" sz="3600" dirty="0" smtClean="0"/>
              <a:t> to </a:t>
            </a:r>
            <a:r>
              <a:rPr lang="en-US" sz="3600" dirty="0"/>
              <a:t>“</a:t>
            </a:r>
            <a:r>
              <a:rPr lang="en-US" sz="3600" dirty="0" smtClean="0"/>
              <a:t>receive in.” </a:t>
            </a:r>
          </a:p>
          <a:p>
            <a:endParaRPr lang="en-US" dirty="0"/>
          </a:p>
          <a:p>
            <a:endParaRPr lang="en-US" dirty="0" smtClean="0"/>
          </a:p>
          <a:p>
            <a:endParaRPr lang="en-US" dirty="0" smtClean="0"/>
          </a:p>
          <a:p>
            <a:pPr marL="0" indent="0">
              <a:buNone/>
            </a:pPr>
            <a:r>
              <a:rPr lang="en-US" dirty="0" smtClean="0"/>
              <a:t>“</a:t>
            </a:r>
            <a:r>
              <a:rPr lang="en-US" dirty="0"/>
              <a:t>And the Lord added to the church </a:t>
            </a:r>
            <a:r>
              <a:rPr lang="en-US" dirty="0" smtClean="0"/>
              <a:t> </a:t>
            </a:r>
            <a:r>
              <a:rPr lang="en-US" b="1" u="sng" dirty="0">
                <a:solidFill>
                  <a:srgbClr val="FF0000"/>
                </a:solidFill>
              </a:rPr>
              <a:t>daily</a:t>
            </a:r>
            <a:r>
              <a:rPr lang="en-US" dirty="0"/>
              <a:t> such as should be saved” (Acts 2:47).</a:t>
            </a:r>
          </a:p>
        </p:txBody>
      </p:sp>
    </p:spTree>
    <p:extLst>
      <p:ext uri="{BB962C8B-B14F-4D97-AF65-F5344CB8AC3E}">
        <p14:creationId xmlns:p14="http://schemas.microsoft.com/office/powerpoint/2010/main" val="104208402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6000" dirty="0" smtClean="0"/>
              <a:t>Much is said in the Bible about doing personal work.</a:t>
            </a:r>
          </a:p>
          <a:p>
            <a:endParaRPr lang="en-US" sz="4400" dirty="0"/>
          </a:p>
        </p:txBody>
      </p:sp>
    </p:spTree>
    <p:extLst>
      <p:ext uri="{BB962C8B-B14F-4D97-AF65-F5344CB8AC3E}">
        <p14:creationId xmlns:p14="http://schemas.microsoft.com/office/powerpoint/2010/main" val="399576335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5250" y="123825"/>
            <a:ext cx="12096750" cy="6648450"/>
          </a:xfrm>
        </p:spPr>
        <p:txBody>
          <a:bodyPr>
            <a:normAutofit fontScale="92500"/>
          </a:bodyPr>
          <a:lstStyle/>
          <a:p>
            <a:endParaRPr lang="en-US" sz="3600" dirty="0" smtClean="0"/>
          </a:p>
          <a:p>
            <a:r>
              <a:rPr lang="en-US" sz="3600" b="1" u="sng" dirty="0" smtClean="0">
                <a:solidFill>
                  <a:srgbClr val="FF0000"/>
                </a:solidFill>
              </a:rPr>
              <a:t>Psalm 126:1-6        Bringing In the Sheaves!!</a:t>
            </a:r>
            <a:endParaRPr lang="en-US" sz="3600" b="1" u="sng" dirty="0">
              <a:solidFill>
                <a:srgbClr val="FF0000"/>
              </a:solidFill>
            </a:endParaRPr>
          </a:p>
          <a:p>
            <a:r>
              <a:rPr lang="en-US" sz="3600" dirty="0" smtClean="0"/>
              <a:t>1When </a:t>
            </a:r>
            <a:r>
              <a:rPr lang="en-US" sz="3600" dirty="0"/>
              <a:t>the </a:t>
            </a:r>
            <a:r>
              <a:rPr lang="en-US" sz="3600" cap="small" dirty="0"/>
              <a:t>Lord</a:t>
            </a:r>
            <a:r>
              <a:rPr lang="en-US" sz="3600" dirty="0"/>
              <a:t> turned again the captivity of Zion, we were like them that dream.</a:t>
            </a:r>
          </a:p>
          <a:p>
            <a:r>
              <a:rPr lang="en-US" sz="3600" baseline="30000" dirty="0"/>
              <a:t>2 </a:t>
            </a:r>
            <a:r>
              <a:rPr lang="en-US" sz="3600" dirty="0"/>
              <a:t>Then was our mouth filled with laughter, and our tongue with singing: then said they among the heathen, The </a:t>
            </a:r>
            <a:r>
              <a:rPr lang="en-US" sz="3600" cap="small" dirty="0"/>
              <a:t>Lord</a:t>
            </a:r>
            <a:r>
              <a:rPr lang="en-US" sz="3600" dirty="0"/>
              <a:t> hath done great things for them.</a:t>
            </a:r>
          </a:p>
          <a:p>
            <a:r>
              <a:rPr lang="en-US" sz="3600" baseline="30000" dirty="0"/>
              <a:t>3 </a:t>
            </a:r>
            <a:r>
              <a:rPr lang="en-US" sz="3600" dirty="0"/>
              <a:t>The </a:t>
            </a:r>
            <a:r>
              <a:rPr lang="en-US" sz="3600" cap="small" dirty="0"/>
              <a:t>Lord</a:t>
            </a:r>
            <a:r>
              <a:rPr lang="en-US" sz="3600" dirty="0"/>
              <a:t> hath done great things for us; whereof we are glad.</a:t>
            </a:r>
          </a:p>
          <a:p>
            <a:r>
              <a:rPr lang="en-US" sz="3600" baseline="30000" dirty="0"/>
              <a:t>4 </a:t>
            </a:r>
            <a:r>
              <a:rPr lang="en-US" sz="3600" dirty="0"/>
              <a:t>Turn again our captivity, O </a:t>
            </a:r>
            <a:r>
              <a:rPr lang="en-US" sz="3600" cap="small" dirty="0"/>
              <a:t>Lord</a:t>
            </a:r>
            <a:r>
              <a:rPr lang="en-US" sz="3600" dirty="0"/>
              <a:t>, as the streams in the south.</a:t>
            </a:r>
          </a:p>
          <a:p>
            <a:r>
              <a:rPr lang="en-US" sz="3600" u="sng" baseline="30000" dirty="0"/>
              <a:t>5 </a:t>
            </a:r>
            <a:r>
              <a:rPr lang="en-US" sz="3600" u="sng" dirty="0"/>
              <a:t>They that sow in tears shall reap in joy.</a:t>
            </a:r>
          </a:p>
          <a:p>
            <a:r>
              <a:rPr lang="en-US" sz="3600" baseline="30000" dirty="0"/>
              <a:t>6 </a:t>
            </a:r>
            <a:r>
              <a:rPr lang="en-US" sz="3600" b="1" dirty="0">
                <a:solidFill>
                  <a:srgbClr val="FF0000"/>
                </a:solidFill>
              </a:rPr>
              <a:t>He</a:t>
            </a:r>
            <a:r>
              <a:rPr lang="en-US" sz="3600" dirty="0"/>
              <a:t> that </a:t>
            </a:r>
            <a:r>
              <a:rPr lang="en-US" sz="3600" dirty="0" err="1"/>
              <a:t>goeth</a:t>
            </a:r>
            <a:r>
              <a:rPr lang="en-US" sz="3600" dirty="0"/>
              <a:t> forth and </a:t>
            </a:r>
            <a:r>
              <a:rPr lang="en-US" sz="3600" dirty="0" err="1"/>
              <a:t>weepeth</a:t>
            </a:r>
            <a:r>
              <a:rPr lang="en-US" sz="3600" dirty="0"/>
              <a:t>, bearing precious seed, shall doubtless come again with rejoicing, </a:t>
            </a:r>
            <a:r>
              <a:rPr lang="en-US" sz="3600" b="1" i="1" u="sng" dirty="0">
                <a:solidFill>
                  <a:srgbClr val="FF0000"/>
                </a:solidFill>
              </a:rPr>
              <a:t>bringing his sheaves with him.</a:t>
            </a:r>
          </a:p>
          <a:p>
            <a:endParaRPr lang="en-US" dirty="0"/>
          </a:p>
        </p:txBody>
      </p:sp>
    </p:spTree>
    <p:extLst>
      <p:ext uri="{BB962C8B-B14F-4D97-AF65-F5344CB8AC3E}">
        <p14:creationId xmlns:p14="http://schemas.microsoft.com/office/powerpoint/2010/main" val="263568302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3825" y="76200"/>
            <a:ext cx="12068175" cy="6781800"/>
          </a:xfrm>
        </p:spPr>
        <p:txBody>
          <a:bodyPr/>
          <a:lstStyle/>
          <a:p>
            <a:r>
              <a:rPr lang="en-US" sz="3600" b="1" u="sng" dirty="0" smtClean="0">
                <a:solidFill>
                  <a:srgbClr val="FF0000"/>
                </a:solidFill>
              </a:rPr>
              <a:t>Luke 15:4-6         Lost Sheep!</a:t>
            </a:r>
          </a:p>
          <a:p>
            <a:r>
              <a:rPr lang="en-US" sz="3600" dirty="0" smtClean="0"/>
              <a:t> </a:t>
            </a:r>
            <a:r>
              <a:rPr lang="en-US" sz="3600" baseline="30000" dirty="0"/>
              <a:t>4 </a:t>
            </a:r>
            <a:r>
              <a:rPr lang="en-US" sz="3600" dirty="0"/>
              <a:t>What man of you, having an hundred sheep, if he lose one of them, doth not leave the ninety and nine in the wilderness, and go after that which is lost, until he find it?</a:t>
            </a:r>
          </a:p>
          <a:p>
            <a:r>
              <a:rPr lang="en-US" sz="3600" baseline="30000" dirty="0"/>
              <a:t>5 </a:t>
            </a:r>
            <a:r>
              <a:rPr lang="en-US" sz="3600" dirty="0"/>
              <a:t>And when he hath found it, he </a:t>
            </a:r>
            <a:r>
              <a:rPr lang="en-US" sz="3600" dirty="0" err="1"/>
              <a:t>layeth</a:t>
            </a:r>
            <a:r>
              <a:rPr lang="en-US" sz="3600" dirty="0"/>
              <a:t> it on his shoulders, rejoicing.</a:t>
            </a:r>
          </a:p>
          <a:p>
            <a:r>
              <a:rPr lang="en-US" sz="3600" baseline="30000" dirty="0"/>
              <a:t>6 </a:t>
            </a:r>
            <a:r>
              <a:rPr lang="en-US" sz="3600" dirty="0"/>
              <a:t>And when he cometh home, he </a:t>
            </a:r>
            <a:r>
              <a:rPr lang="en-US" sz="3600" dirty="0" err="1"/>
              <a:t>calleth</a:t>
            </a:r>
            <a:r>
              <a:rPr lang="en-US" sz="3600" dirty="0"/>
              <a:t> together his friends and </a:t>
            </a:r>
            <a:r>
              <a:rPr lang="en-US" sz="3600" dirty="0" err="1"/>
              <a:t>neighbours</a:t>
            </a:r>
            <a:r>
              <a:rPr lang="en-US" sz="3600" dirty="0"/>
              <a:t>, saying unto them, Rejoice with me; </a:t>
            </a:r>
            <a:r>
              <a:rPr lang="en-US" sz="3600" b="1" dirty="0">
                <a:solidFill>
                  <a:srgbClr val="FF0000"/>
                </a:solidFill>
              </a:rPr>
              <a:t>for I have found my sheep which was lost</a:t>
            </a:r>
          </a:p>
          <a:p>
            <a:endParaRPr lang="en-US" dirty="0" smtClean="0"/>
          </a:p>
          <a:p>
            <a:endParaRPr lang="en-US" dirty="0"/>
          </a:p>
        </p:txBody>
      </p:sp>
    </p:spTree>
    <p:extLst>
      <p:ext uri="{BB962C8B-B14F-4D97-AF65-F5344CB8AC3E}">
        <p14:creationId xmlns:p14="http://schemas.microsoft.com/office/powerpoint/2010/main" val="420368458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1353800" cy="6858000"/>
          </a:xfrm>
        </p:spPr>
        <p:txBody>
          <a:bodyPr>
            <a:normAutofit fontScale="70000" lnSpcReduction="20000"/>
          </a:bodyPr>
          <a:lstStyle/>
          <a:p>
            <a:endParaRPr lang="en-US" dirty="0" smtClean="0"/>
          </a:p>
          <a:p>
            <a:pPr marL="0" indent="0">
              <a:buNone/>
            </a:pPr>
            <a:r>
              <a:rPr lang="en-US" sz="5700" b="1" u="sng" dirty="0" smtClean="0">
                <a:solidFill>
                  <a:srgbClr val="FF0000"/>
                </a:solidFill>
              </a:rPr>
              <a:t>Saved to Save</a:t>
            </a:r>
          </a:p>
          <a:p>
            <a:pPr marL="0" indent="0">
              <a:buNone/>
            </a:pPr>
            <a:r>
              <a:rPr lang="en-US" sz="4600" dirty="0"/>
              <a:t> </a:t>
            </a:r>
            <a:r>
              <a:rPr lang="en-US" sz="5800" dirty="0" smtClean="0"/>
              <a:t>  </a:t>
            </a:r>
            <a:r>
              <a:rPr lang="en-US" sz="6400" b="1" u="sng" dirty="0" smtClean="0"/>
              <a:t>2 Tim. </a:t>
            </a:r>
            <a:r>
              <a:rPr lang="en-US" sz="6400" b="1" u="sng" dirty="0"/>
              <a:t>2:2 </a:t>
            </a:r>
            <a:endParaRPr lang="en-US" sz="6400" b="1" u="sng" dirty="0" smtClean="0"/>
          </a:p>
          <a:p>
            <a:r>
              <a:rPr lang="en-US" sz="6400" dirty="0"/>
              <a:t> Thou therefore, my son, be strong in the grace that is in Christ Jesus.</a:t>
            </a:r>
          </a:p>
          <a:p>
            <a:r>
              <a:rPr lang="en-US" sz="6400" baseline="30000" dirty="0"/>
              <a:t>2 </a:t>
            </a:r>
            <a:r>
              <a:rPr lang="en-US" sz="6400" dirty="0"/>
              <a:t>And the things that </a:t>
            </a:r>
            <a:r>
              <a:rPr lang="en-US" sz="6400" b="1" dirty="0">
                <a:solidFill>
                  <a:srgbClr val="FF0000"/>
                </a:solidFill>
              </a:rPr>
              <a:t>thou hast heard of me </a:t>
            </a:r>
            <a:r>
              <a:rPr lang="en-US" sz="6400" dirty="0"/>
              <a:t>among many witnesses, the </a:t>
            </a:r>
            <a:r>
              <a:rPr lang="en-US" sz="6400" u="sng" dirty="0">
                <a:solidFill>
                  <a:srgbClr val="FF0000"/>
                </a:solidFill>
              </a:rPr>
              <a:t>same commit thou to faithful men</a:t>
            </a:r>
            <a:r>
              <a:rPr lang="en-US" sz="6400" dirty="0"/>
              <a:t>, who shall be able to teach others also</a:t>
            </a:r>
            <a:r>
              <a:rPr lang="en-US" sz="6400" dirty="0" smtClean="0"/>
              <a:t>.</a:t>
            </a:r>
          </a:p>
          <a:p>
            <a:r>
              <a:rPr lang="en-US" sz="6400" b="1" u="sng" dirty="0"/>
              <a:t>Matt. 28:18-20 </a:t>
            </a:r>
            <a:endParaRPr lang="en-US" sz="6400" dirty="0"/>
          </a:p>
          <a:p>
            <a:r>
              <a:rPr lang="en-US" sz="6400" dirty="0" smtClean="0"/>
              <a:t>…teach all nations…teaching them to observe all things I have commanded you..       </a:t>
            </a:r>
            <a:endParaRPr lang="en-US" sz="4600" dirty="0"/>
          </a:p>
          <a:p>
            <a:endParaRPr lang="en-US" dirty="0"/>
          </a:p>
        </p:txBody>
      </p:sp>
    </p:spTree>
    <p:extLst>
      <p:ext uri="{BB962C8B-B14F-4D97-AF65-F5344CB8AC3E}">
        <p14:creationId xmlns:p14="http://schemas.microsoft.com/office/powerpoint/2010/main" val="49227532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5725" y="104774"/>
            <a:ext cx="12106275" cy="6753225"/>
          </a:xfrm>
        </p:spPr>
        <p:txBody>
          <a:bodyPr>
            <a:normAutofit/>
          </a:bodyPr>
          <a:lstStyle/>
          <a:p>
            <a:endParaRPr lang="en-US" sz="4000" b="1" dirty="0" smtClean="0"/>
          </a:p>
          <a:p>
            <a:endParaRPr lang="en-US" sz="4000" b="1" dirty="0"/>
          </a:p>
          <a:p>
            <a:r>
              <a:rPr lang="en-US" sz="4000" b="1" dirty="0" smtClean="0"/>
              <a:t>Examples in the Bible</a:t>
            </a:r>
            <a:endParaRPr lang="en-US" sz="4000" b="1" dirty="0"/>
          </a:p>
        </p:txBody>
      </p:sp>
    </p:spTree>
    <p:extLst>
      <p:ext uri="{BB962C8B-B14F-4D97-AF65-F5344CB8AC3E}">
        <p14:creationId xmlns:p14="http://schemas.microsoft.com/office/powerpoint/2010/main" val="334748154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315</TotalTime>
  <Words>1317</Words>
  <Application>Microsoft Office PowerPoint</Application>
  <PresentationFormat>Widescreen</PresentationFormat>
  <Paragraphs>157</Paragraphs>
  <Slides>33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33</vt:i4>
      </vt:variant>
    </vt:vector>
  </HeadingPairs>
  <TitlesOfParts>
    <vt:vector size="37"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mac</dc:creator>
  <cp:lastModifiedBy>Eddie Gooch</cp:lastModifiedBy>
  <cp:revision>39</cp:revision>
  <cp:lastPrinted>2019-01-12T01:58:26Z</cp:lastPrinted>
  <dcterms:created xsi:type="dcterms:W3CDTF">2019-01-07T09:25:35Z</dcterms:created>
  <dcterms:modified xsi:type="dcterms:W3CDTF">2019-01-13T15:27:58Z</dcterms:modified>
</cp:coreProperties>
</file>