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81" r:id="rId3"/>
    <p:sldId id="256" r:id="rId4"/>
    <p:sldId id="277" r:id="rId5"/>
    <p:sldId id="266" r:id="rId6"/>
    <p:sldId id="257" r:id="rId7"/>
    <p:sldId id="258" r:id="rId8"/>
    <p:sldId id="259" r:id="rId9"/>
    <p:sldId id="262" r:id="rId10"/>
    <p:sldId id="260" r:id="rId11"/>
    <p:sldId id="261" r:id="rId12"/>
    <p:sldId id="268" r:id="rId13"/>
    <p:sldId id="269" r:id="rId14"/>
    <p:sldId id="270" r:id="rId15"/>
    <p:sldId id="271" r:id="rId16"/>
    <p:sldId id="272" r:id="rId17"/>
    <p:sldId id="285" r:id="rId18"/>
    <p:sldId id="273" r:id="rId19"/>
    <p:sldId id="274" r:id="rId20"/>
    <p:sldId id="283" r:id="rId21"/>
    <p:sldId id="287" r:id="rId22"/>
    <p:sldId id="291" r:id="rId23"/>
    <p:sldId id="286" r:id="rId24"/>
    <p:sldId id="288" r:id="rId25"/>
    <p:sldId id="289" r:id="rId26"/>
    <p:sldId id="29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4660"/>
  </p:normalViewPr>
  <p:slideViewPr>
    <p:cSldViewPr snapToGrid="0">
      <p:cViewPr varScale="1">
        <p:scale>
          <a:sx n="98" d="100"/>
          <a:sy n="98" d="100"/>
        </p:scale>
        <p:origin x="11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DF81CB-0104-436D-B48F-FDDEA81B33C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626F0-5018-404A-9F38-1E8035855F24}" type="slidenum">
              <a:rPr lang="en-US" smtClean="0"/>
              <a:t>‹#›</a:t>
            </a:fld>
            <a:endParaRPr lang="en-US"/>
          </a:p>
        </p:txBody>
      </p:sp>
    </p:spTree>
    <p:extLst>
      <p:ext uri="{BB962C8B-B14F-4D97-AF65-F5344CB8AC3E}">
        <p14:creationId xmlns:p14="http://schemas.microsoft.com/office/powerpoint/2010/main" val="1744864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DF81CB-0104-436D-B48F-FDDEA81B33C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626F0-5018-404A-9F38-1E8035855F24}" type="slidenum">
              <a:rPr lang="en-US" smtClean="0"/>
              <a:t>‹#›</a:t>
            </a:fld>
            <a:endParaRPr lang="en-US"/>
          </a:p>
        </p:txBody>
      </p:sp>
    </p:spTree>
    <p:extLst>
      <p:ext uri="{BB962C8B-B14F-4D97-AF65-F5344CB8AC3E}">
        <p14:creationId xmlns:p14="http://schemas.microsoft.com/office/powerpoint/2010/main" val="3984056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DF81CB-0104-436D-B48F-FDDEA81B33C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626F0-5018-404A-9F38-1E8035855F24}" type="slidenum">
              <a:rPr lang="en-US" smtClean="0"/>
              <a:t>‹#›</a:t>
            </a:fld>
            <a:endParaRPr lang="en-US"/>
          </a:p>
        </p:txBody>
      </p:sp>
    </p:spTree>
    <p:extLst>
      <p:ext uri="{BB962C8B-B14F-4D97-AF65-F5344CB8AC3E}">
        <p14:creationId xmlns:p14="http://schemas.microsoft.com/office/powerpoint/2010/main" val="2330718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DF81CB-0104-436D-B48F-FDDEA81B33C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626F0-5018-404A-9F38-1E8035855F24}" type="slidenum">
              <a:rPr lang="en-US" smtClean="0"/>
              <a:t>‹#›</a:t>
            </a:fld>
            <a:endParaRPr lang="en-US"/>
          </a:p>
        </p:txBody>
      </p:sp>
    </p:spTree>
    <p:extLst>
      <p:ext uri="{BB962C8B-B14F-4D97-AF65-F5344CB8AC3E}">
        <p14:creationId xmlns:p14="http://schemas.microsoft.com/office/powerpoint/2010/main" val="1192516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DF81CB-0104-436D-B48F-FDDEA81B33C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626F0-5018-404A-9F38-1E8035855F24}" type="slidenum">
              <a:rPr lang="en-US" smtClean="0"/>
              <a:t>‹#›</a:t>
            </a:fld>
            <a:endParaRPr lang="en-US"/>
          </a:p>
        </p:txBody>
      </p:sp>
    </p:spTree>
    <p:extLst>
      <p:ext uri="{BB962C8B-B14F-4D97-AF65-F5344CB8AC3E}">
        <p14:creationId xmlns:p14="http://schemas.microsoft.com/office/powerpoint/2010/main" val="2674306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DF81CB-0104-436D-B48F-FDDEA81B33C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F626F0-5018-404A-9F38-1E8035855F24}" type="slidenum">
              <a:rPr lang="en-US" smtClean="0"/>
              <a:t>‹#›</a:t>
            </a:fld>
            <a:endParaRPr lang="en-US"/>
          </a:p>
        </p:txBody>
      </p:sp>
    </p:spTree>
    <p:extLst>
      <p:ext uri="{BB962C8B-B14F-4D97-AF65-F5344CB8AC3E}">
        <p14:creationId xmlns:p14="http://schemas.microsoft.com/office/powerpoint/2010/main" val="2494074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DF81CB-0104-436D-B48F-FDDEA81B33CD}"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F626F0-5018-404A-9F38-1E8035855F24}" type="slidenum">
              <a:rPr lang="en-US" smtClean="0"/>
              <a:t>‹#›</a:t>
            </a:fld>
            <a:endParaRPr lang="en-US"/>
          </a:p>
        </p:txBody>
      </p:sp>
    </p:spTree>
    <p:extLst>
      <p:ext uri="{BB962C8B-B14F-4D97-AF65-F5344CB8AC3E}">
        <p14:creationId xmlns:p14="http://schemas.microsoft.com/office/powerpoint/2010/main" val="2645780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DF81CB-0104-436D-B48F-FDDEA81B33CD}"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F626F0-5018-404A-9F38-1E8035855F24}" type="slidenum">
              <a:rPr lang="en-US" smtClean="0"/>
              <a:t>‹#›</a:t>
            </a:fld>
            <a:endParaRPr lang="en-US"/>
          </a:p>
        </p:txBody>
      </p:sp>
    </p:spTree>
    <p:extLst>
      <p:ext uri="{BB962C8B-B14F-4D97-AF65-F5344CB8AC3E}">
        <p14:creationId xmlns:p14="http://schemas.microsoft.com/office/powerpoint/2010/main" val="410014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DF81CB-0104-436D-B48F-FDDEA81B33CD}"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F626F0-5018-404A-9F38-1E8035855F24}" type="slidenum">
              <a:rPr lang="en-US" smtClean="0"/>
              <a:t>‹#›</a:t>
            </a:fld>
            <a:endParaRPr lang="en-US"/>
          </a:p>
        </p:txBody>
      </p:sp>
    </p:spTree>
    <p:extLst>
      <p:ext uri="{BB962C8B-B14F-4D97-AF65-F5344CB8AC3E}">
        <p14:creationId xmlns:p14="http://schemas.microsoft.com/office/powerpoint/2010/main" val="705547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DF81CB-0104-436D-B48F-FDDEA81B33C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F626F0-5018-404A-9F38-1E8035855F24}" type="slidenum">
              <a:rPr lang="en-US" smtClean="0"/>
              <a:t>‹#›</a:t>
            </a:fld>
            <a:endParaRPr lang="en-US"/>
          </a:p>
        </p:txBody>
      </p:sp>
    </p:spTree>
    <p:extLst>
      <p:ext uri="{BB962C8B-B14F-4D97-AF65-F5344CB8AC3E}">
        <p14:creationId xmlns:p14="http://schemas.microsoft.com/office/powerpoint/2010/main" val="2007718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DF81CB-0104-436D-B48F-FDDEA81B33C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F626F0-5018-404A-9F38-1E8035855F24}" type="slidenum">
              <a:rPr lang="en-US" smtClean="0"/>
              <a:t>‹#›</a:t>
            </a:fld>
            <a:endParaRPr lang="en-US"/>
          </a:p>
        </p:txBody>
      </p:sp>
    </p:spTree>
    <p:extLst>
      <p:ext uri="{BB962C8B-B14F-4D97-AF65-F5344CB8AC3E}">
        <p14:creationId xmlns:p14="http://schemas.microsoft.com/office/powerpoint/2010/main" val="291808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DF81CB-0104-436D-B48F-FDDEA81B33CD}" type="datetimeFigureOut">
              <a:rPr lang="en-US" smtClean="0"/>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F626F0-5018-404A-9F38-1E8035855F24}" type="slidenum">
              <a:rPr lang="en-US" smtClean="0"/>
              <a:t>‹#›</a:t>
            </a:fld>
            <a:endParaRPr lang="en-US"/>
          </a:p>
        </p:txBody>
      </p:sp>
    </p:spTree>
    <p:extLst>
      <p:ext uri="{BB962C8B-B14F-4D97-AF65-F5344CB8AC3E}">
        <p14:creationId xmlns:p14="http://schemas.microsoft.com/office/powerpoint/2010/main" val="671307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302787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smtClean="0">
                <a:solidFill>
                  <a:srgbClr val="FF0000"/>
                </a:solidFill>
              </a:rPr>
              <a:t>The Wise Man …</a:t>
            </a:r>
            <a:endParaRPr lang="en-US" sz="5400" b="1" u="sng" dirty="0">
              <a:solidFill>
                <a:srgbClr val="FF0000"/>
              </a:solidFill>
            </a:endParaRPr>
          </a:p>
        </p:txBody>
      </p:sp>
      <p:sp>
        <p:nvSpPr>
          <p:cNvPr id="3" name="Content Placeholder 2"/>
          <p:cNvSpPr>
            <a:spLocks noGrp="1"/>
          </p:cNvSpPr>
          <p:nvPr>
            <p:ph idx="1"/>
          </p:nvPr>
        </p:nvSpPr>
        <p:spPr/>
        <p:txBody>
          <a:bodyPr>
            <a:normAutofit/>
          </a:bodyPr>
          <a:lstStyle/>
          <a:p>
            <a:r>
              <a:rPr lang="en-US" sz="3600" b="1" dirty="0" err="1" smtClean="0"/>
              <a:t>Heareth</a:t>
            </a:r>
            <a:r>
              <a:rPr lang="en-US" sz="3600" b="1" dirty="0" smtClean="0"/>
              <a:t>   the sayings of the Lord…</a:t>
            </a:r>
          </a:p>
          <a:p>
            <a:endParaRPr lang="en-US" sz="3600" b="1" dirty="0"/>
          </a:p>
          <a:p>
            <a:r>
              <a:rPr lang="en-US" sz="3600" b="1" dirty="0" smtClean="0"/>
              <a:t>He doeth what the Lord sayeth…</a:t>
            </a:r>
          </a:p>
          <a:p>
            <a:endParaRPr lang="en-US" sz="3600" b="1" dirty="0"/>
          </a:p>
          <a:p>
            <a:r>
              <a:rPr lang="en-US" sz="3600" b="1" dirty="0" smtClean="0"/>
              <a:t>       Foundation:   Rock  -  Solid – Truth!  </a:t>
            </a:r>
            <a:endParaRPr lang="en-US" sz="3600" b="1" dirty="0"/>
          </a:p>
        </p:txBody>
      </p:sp>
    </p:spTree>
    <p:extLst>
      <p:ext uri="{BB962C8B-B14F-4D97-AF65-F5344CB8AC3E}">
        <p14:creationId xmlns:p14="http://schemas.microsoft.com/office/powerpoint/2010/main" val="41104576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rgbClr val="FF0000"/>
                </a:solidFill>
              </a:rPr>
              <a:t>The Foolish Man</a:t>
            </a:r>
            <a:endParaRPr lang="en-US" sz="5400" b="1" dirty="0">
              <a:solidFill>
                <a:srgbClr val="FF0000"/>
              </a:solidFill>
            </a:endParaRPr>
          </a:p>
        </p:txBody>
      </p:sp>
      <p:sp>
        <p:nvSpPr>
          <p:cNvPr id="3" name="Content Placeholder 2"/>
          <p:cNvSpPr>
            <a:spLocks noGrp="1"/>
          </p:cNvSpPr>
          <p:nvPr>
            <p:ph idx="1"/>
          </p:nvPr>
        </p:nvSpPr>
        <p:spPr/>
        <p:txBody>
          <a:bodyPr/>
          <a:lstStyle/>
          <a:p>
            <a:endParaRPr lang="en-US" dirty="0" smtClean="0"/>
          </a:p>
          <a:p>
            <a:r>
              <a:rPr lang="en-US" sz="3600" dirty="0" smtClean="0"/>
              <a:t>He </a:t>
            </a:r>
            <a:r>
              <a:rPr lang="en-US" sz="3600" dirty="0" err="1" smtClean="0"/>
              <a:t>heareth</a:t>
            </a:r>
            <a:r>
              <a:rPr lang="en-US" sz="3600" dirty="0" smtClean="0"/>
              <a:t> these sayings of mine</a:t>
            </a:r>
          </a:p>
          <a:p>
            <a:endParaRPr lang="en-US" sz="3600" dirty="0"/>
          </a:p>
          <a:p>
            <a:r>
              <a:rPr lang="en-US" sz="3600" dirty="0" smtClean="0"/>
              <a:t>And Doeth them not…   He builds but not upon a solid foundation-</a:t>
            </a:r>
          </a:p>
          <a:p>
            <a:endParaRPr lang="en-US" sz="3600" dirty="0"/>
          </a:p>
          <a:p>
            <a:r>
              <a:rPr lang="en-US" sz="3600" dirty="0" smtClean="0"/>
              <a:t>                                  Foundation:   Sand</a:t>
            </a:r>
            <a:endParaRPr lang="en-US" sz="3600" dirty="0"/>
          </a:p>
        </p:txBody>
      </p:sp>
    </p:spTree>
    <p:extLst>
      <p:ext uri="{BB962C8B-B14F-4D97-AF65-F5344CB8AC3E}">
        <p14:creationId xmlns:p14="http://schemas.microsoft.com/office/powerpoint/2010/main" val="2242124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6712085"/>
          </a:xfrm>
        </p:spPr>
        <p:txBody>
          <a:bodyPr/>
          <a:lstStyle/>
          <a:p>
            <a:endParaRPr lang="en-US" dirty="0" smtClean="0"/>
          </a:p>
          <a:p>
            <a:r>
              <a:rPr lang="en-US" sz="3600" dirty="0" smtClean="0"/>
              <a:t>This is a simple sermon.  Yet, it is about some important</a:t>
            </a:r>
          </a:p>
          <a:p>
            <a:r>
              <a:rPr lang="en-US" sz="3600" dirty="0" smtClean="0"/>
              <a:t>Decisions we make in our lives.  </a:t>
            </a:r>
          </a:p>
          <a:p>
            <a:endParaRPr lang="en-US" sz="3600" dirty="0"/>
          </a:p>
          <a:p>
            <a:r>
              <a:rPr lang="en-US" sz="3600" dirty="0" smtClean="0"/>
              <a:t>Jesus had taught in Matt. 7:13-14  the importance of following</a:t>
            </a:r>
          </a:p>
          <a:p>
            <a:r>
              <a:rPr lang="en-US" sz="3600" dirty="0"/>
              <a:t>t</a:t>
            </a:r>
            <a:r>
              <a:rPr lang="en-US" sz="3600" dirty="0" smtClean="0"/>
              <a:t>he narrow way.  It was difficult, but its followers would be led</a:t>
            </a:r>
          </a:p>
          <a:p>
            <a:r>
              <a:rPr lang="en-US" sz="3600" dirty="0"/>
              <a:t>t</a:t>
            </a:r>
            <a:r>
              <a:rPr lang="en-US" sz="3600" dirty="0" smtClean="0"/>
              <a:t>o live forever in the kingdom of God.  </a:t>
            </a:r>
          </a:p>
          <a:p>
            <a:endParaRPr lang="en-US" sz="3600" dirty="0"/>
          </a:p>
          <a:p>
            <a:r>
              <a:rPr lang="en-US" sz="3600" dirty="0" smtClean="0"/>
              <a:t>Forever…Not just a few years, or a few hundred years, </a:t>
            </a:r>
          </a:p>
          <a:p>
            <a:r>
              <a:rPr lang="en-US" sz="3600" dirty="0" smtClean="0"/>
              <a:t> ..but throughout Eternity.  </a:t>
            </a:r>
          </a:p>
          <a:p>
            <a:endParaRPr lang="en-US" dirty="0"/>
          </a:p>
        </p:txBody>
      </p:sp>
    </p:spTree>
    <p:extLst>
      <p:ext uri="{BB962C8B-B14F-4D97-AF65-F5344CB8AC3E}">
        <p14:creationId xmlns:p14="http://schemas.microsoft.com/office/powerpoint/2010/main" val="2832443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b="1" u="sng" dirty="0" smtClean="0"/>
              <a:t>1.  Those of you who are listening to my words and</a:t>
            </a:r>
          </a:p>
          <a:p>
            <a:r>
              <a:rPr lang="en-US" sz="3600" b="1" u="sng" dirty="0" smtClean="0"/>
              <a:t>Will obey –do them…here is the reward:  Your house</a:t>
            </a:r>
          </a:p>
          <a:p>
            <a:r>
              <a:rPr lang="en-US" sz="3600" b="1" u="sng" dirty="0" smtClean="0"/>
              <a:t>Will stand forever.</a:t>
            </a:r>
          </a:p>
          <a:p>
            <a:r>
              <a:rPr lang="en-US" sz="3600" dirty="0"/>
              <a:t> </a:t>
            </a:r>
            <a:r>
              <a:rPr lang="en-US" sz="3600" dirty="0" smtClean="0"/>
              <a:t>  All the power of the devil, all the arrows against it</a:t>
            </a:r>
          </a:p>
          <a:p>
            <a:r>
              <a:rPr lang="en-US" sz="3600" dirty="0" smtClean="0"/>
              <a:t>Will not prevail.   It is simple:   Hear my words …and do</a:t>
            </a:r>
          </a:p>
          <a:p>
            <a:r>
              <a:rPr lang="en-US" sz="3600" dirty="0" smtClean="0"/>
              <a:t>Them and you will be Wise.</a:t>
            </a:r>
          </a:p>
          <a:p>
            <a:endParaRPr lang="en-US" sz="3600" dirty="0" smtClean="0"/>
          </a:p>
          <a:p>
            <a:r>
              <a:rPr lang="en-US" sz="4000" b="1" u="sng" dirty="0" smtClean="0"/>
              <a:t>2.  Those of you who are listening to my words and will</a:t>
            </a:r>
          </a:p>
          <a:p>
            <a:r>
              <a:rPr lang="en-US" sz="4000" b="1" u="sng" dirty="0" smtClean="0"/>
              <a:t>Not </a:t>
            </a:r>
            <a:r>
              <a:rPr lang="en-US" sz="4000" b="1" u="sng" dirty="0" err="1" smtClean="0"/>
              <a:t>obey..will</a:t>
            </a:r>
            <a:r>
              <a:rPr lang="en-US" sz="4000" b="1" u="sng" dirty="0" smtClean="0"/>
              <a:t> not do them…here is your reward.  Your</a:t>
            </a:r>
          </a:p>
          <a:p>
            <a:r>
              <a:rPr lang="en-US" sz="4000" b="1" u="sng" dirty="0" smtClean="0"/>
              <a:t>House will fall</a:t>
            </a:r>
            <a:r>
              <a:rPr lang="en-US" sz="3600" dirty="0" smtClean="0"/>
              <a:t>.  And great will be fall of it.!</a:t>
            </a:r>
            <a:endParaRPr lang="en-US" sz="3600" dirty="0"/>
          </a:p>
        </p:txBody>
      </p:sp>
    </p:spTree>
    <p:extLst>
      <p:ext uri="{BB962C8B-B14F-4D97-AF65-F5344CB8AC3E}">
        <p14:creationId xmlns:p14="http://schemas.microsoft.com/office/powerpoint/2010/main" val="3292248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57060"/>
          </a:xfrm>
        </p:spPr>
        <p:txBody>
          <a:bodyPr>
            <a:normAutofit/>
          </a:bodyPr>
          <a:lstStyle/>
          <a:p>
            <a:r>
              <a:rPr lang="en-US" sz="4000" b="1" u="sng" dirty="0" smtClean="0"/>
              <a:t>1.  What Jesus says about the church…</a:t>
            </a:r>
          </a:p>
          <a:p>
            <a:r>
              <a:rPr lang="en-US" sz="3600" dirty="0"/>
              <a:t> </a:t>
            </a:r>
            <a:r>
              <a:rPr lang="en-US" sz="3600" dirty="0" smtClean="0"/>
              <a:t>    There is one body.   Eph.4:4-6..  Not two, three or many…</a:t>
            </a:r>
          </a:p>
          <a:p>
            <a:r>
              <a:rPr lang="en-US" sz="3600" dirty="0"/>
              <a:t> </a:t>
            </a:r>
            <a:r>
              <a:rPr lang="en-US" sz="3600" dirty="0" smtClean="0"/>
              <a:t>    There is one.   And Jesus is its head.  Col. 1:18</a:t>
            </a:r>
          </a:p>
          <a:p>
            <a:endParaRPr lang="en-US" sz="3600" dirty="0"/>
          </a:p>
          <a:p>
            <a:r>
              <a:rPr lang="en-US" sz="3600" b="1" u="sng" dirty="0" smtClean="0"/>
              <a:t>2.  What Jesus says about eternity.   Matt. 7:13-14 </a:t>
            </a:r>
          </a:p>
          <a:p>
            <a:r>
              <a:rPr lang="en-US" sz="3600" dirty="0"/>
              <a:t> </a:t>
            </a:r>
            <a:r>
              <a:rPr lang="en-US" sz="3600" dirty="0" smtClean="0"/>
              <a:t>    There are those who will be saved…and tells us who they </a:t>
            </a:r>
          </a:p>
          <a:p>
            <a:r>
              <a:rPr lang="en-US" sz="3600" dirty="0"/>
              <a:t> </a:t>
            </a:r>
            <a:r>
              <a:rPr lang="en-US" sz="3600" dirty="0" smtClean="0"/>
              <a:t>    are</a:t>
            </a:r>
          </a:p>
          <a:p>
            <a:r>
              <a:rPr lang="en-US" sz="3600" dirty="0"/>
              <a:t> </a:t>
            </a:r>
            <a:r>
              <a:rPr lang="en-US" sz="3600" dirty="0" smtClean="0"/>
              <a:t>    (Wise </a:t>
            </a:r>
            <a:r>
              <a:rPr lang="en-US" sz="3600" dirty="0" err="1" smtClean="0"/>
              <a:t>builders..hearing</a:t>
            </a:r>
            <a:r>
              <a:rPr lang="en-US" sz="3600" dirty="0" smtClean="0"/>
              <a:t>, and doing…and building upon</a:t>
            </a:r>
          </a:p>
          <a:p>
            <a:r>
              <a:rPr lang="en-US" sz="3600" dirty="0"/>
              <a:t> </a:t>
            </a:r>
            <a:r>
              <a:rPr lang="en-US" sz="3600" dirty="0" smtClean="0"/>
              <a:t>    a solid foundation.)   </a:t>
            </a:r>
            <a:endParaRPr lang="en-US" sz="3600" dirty="0"/>
          </a:p>
        </p:txBody>
      </p:sp>
    </p:spTree>
    <p:extLst>
      <p:ext uri="{BB962C8B-B14F-4D97-AF65-F5344CB8AC3E}">
        <p14:creationId xmlns:p14="http://schemas.microsoft.com/office/powerpoint/2010/main" val="29392516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768935"/>
          </a:xfrm>
        </p:spPr>
        <p:txBody>
          <a:bodyPr>
            <a:normAutofit lnSpcReduction="10000"/>
          </a:bodyPr>
          <a:lstStyle/>
          <a:p>
            <a:r>
              <a:rPr lang="en-US" sz="3600" b="1" u="sng" dirty="0" smtClean="0"/>
              <a:t>3.  There is one baptism.  Eph.4 :4-8</a:t>
            </a:r>
          </a:p>
          <a:p>
            <a:r>
              <a:rPr lang="en-US" sz="3600" dirty="0"/>
              <a:t> </a:t>
            </a:r>
            <a:r>
              <a:rPr lang="en-US" sz="3600" dirty="0" smtClean="0"/>
              <a:t>    a)  The Eunuch was told about this baptism. Acts 8:36-38</a:t>
            </a:r>
          </a:p>
          <a:p>
            <a:r>
              <a:rPr lang="en-US" sz="3600" dirty="0"/>
              <a:t> </a:t>
            </a:r>
            <a:r>
              <a:rPr lang="en-US" sz="3600" dirty="0" smtClean="0"/>
              <a:t>    b)  People on the day of Pentecost.  Acts 2:36-38</a:t>
            </a:r>
          </a:p>
          <a:p>
            <a:r>
              <a:rPr lang="en-US" sz="3600" dirty="0"/>
              <a:t> </a:t>
            </a:r>
            <a:r>
              <a:rPr lang="en-US" sz="3600" dirty="0" smtClean="0"/>
              <a:t>    c)  The Corinthians..  Acts 18:9 </a:t>
            </a:r>
          </a:p>
          <a:p>
            <a:r>
              <a:rPr lang="en-US" sz="3600" dirty="0"/>
              <a:t> </a:t>
            </a:r>
            <a:r>
              <a:rPr lang="en-US" sz="3600" dirty="0" smtClean="0"/>
              <a:t>       And it is clear in his teaching:  Mark 16:15-16 </a:t>
            </a:r>
          </a:p>
          <a:p>
            <a:endParaRPr lang="en-US" sz="3600" dirty="0"/>
          </a:p>
          <a:p>
            <a:r>
              <a:rPr lang="en-US" sz="4000" b="1" u="sng" dirty="0" smtClean="0"/>
              <a:t>4.  There is one Lord..  He is King of Kings, and Lord of</a:t>
            </a:r>
          </a:p>
          <a:p>
            <a:r>
              <a:rPr lang="en-US" sz="4000" b="1" u="sng" dirty="0"/>
              <a:t> </a:t>
            </a:r>
            <a:r>
              <a:rPr lang="en-US" sz="4000" b="1" u="sng" dirty="0" smtClean="0"/>
              <a:t>     Lords.  Eph.4 :4-6</a:t>
            </a:r>
          </a:p>
          <a:p>
            <a:r>
              <a:rPr lang="en-US" sz="3600" dirty="0"/>
              <a:t> </a:t>
            </a:r>
            <a:r>
              <a:rPr lang="en-US" sz="3600" dirty="0" smtClean="0"/>
              <a:t>       Remember his teaching in Matt. 7:21—23.  Just to call him</a:t>
            </a:r>
          </a:p>
          <a:p>
            <a:r>
              <a:rPr lang="en-US" sz="3600" dirty="0"/>
              <a:t> </a:t>
            </a:r>
            <a:r>
              <a:rPr lang="en-US" sz="3600" dirty="0" smtClean="0"/>
              <a:t>       Lord is not sufficient.  Show Him that He is your Lord by</a:t>
            </a:r>
          </a:p>
          <a:p>
            <a:r>
              <a:rPr lang="en-US" sz="3600" dirty="0"/>
              <a:t> </a:t>
            </a:r>
            <a:r>
              <a:rPr lang="en-US" sz="3600" dirty="0" smtClean="0"/>
              <a:t>      hearing his words and doing them.</a:t>
            </a:r>
          </a:p>
          <a:p>
            <a:r>
              <a:rPr lang="en-US" dirty="0"/>
              <a:t> </a:t>
            </a:r>
            <a:r>
              <a:rPr lang="en-US" dirty="0" smtClean="0"/>
              <a:t>       </a:t>
            </a:r>
            <a:endParaRPr lang="en-US" dirty="0"/>
          </a:p>
        </p:txBody>
      </p:sp>
    </p:spTree>
    <p:extLst>
      <p:ext uri="{BB962C8B-B14F-4D97-AF65-F5344CB8AC3E}">
        <p14:creationId xmlns:p14="http://schemas.microsoft.com/office/powerpoint/2010/main" val="11650906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554" y="-1"/>
            <a:ext cx="12149446" cy="6733309"/>
          </a:xfrm>
        </p:spPr>
        <p:txBody>
          <a:bodyPr>
            <a:normAutofit/>
          </a:bodyPr>
          <a:lstStyle/>
          <a:p>
            <a:r>
              <a:rPr lang="en-US" sz="4400" b="1" u="sng" dirty="0" smtClean="0"/>
              <a:t>5.  There is one life to live to prepare for meeting </a:t>
            </a:r>
            <a:r>
              <a:rPr lang="en-US" sz="4400" b="1" u="sng" dirty="0" smtClean="0"/>
              <a:t>the     </a:t>
            </a:r>
            <a:r>
              <a:rPr lang="en-US" sz="4400" b="1" u="sng" dirty="0" smtClean="0"/>
              <a:t>Lord.   </a:t>
            </a:r>
          </a:p>
          <a:p>
            <a:r>
              <a:rPr lang="en-US" sz="3600" dirty="0"/>
              <a:t> </a:t>
            </a:r>
            <a:r>
              <a:rPr lang="en-US" sz="3600" dirty="0" smtClean="0"/>
              <a:t>    Yes, the Bible makes </a:t>
            </a:r>
            <a:r>
              <a:rPr lang="en-US" sz="3600" dirty="0" smtClean="0"/>
              <a:t>is </a:t>
            </a:r>
            <a:r>
              <a:rPr lang="en-US" sz="3600" dirty="0" smtClean="0"/>
              <a:t>clear that we shall all be judged</a:t>
            </a:r>
          </a:p>
          <a:p>
            <a:r>
              <a:rPr lang="en-US" sz="3600" dirty="0"/>
              <a:t> </a:t>
            </a:r>
            <a:r>
              <a:rPr lang="en-US" sz="3600" dirty="0" smtClean="0"/>
              <a:t>    2 Cor. 5:10  ; Acts 17:30-31</a:t>
            </a:r>
          </a:p>
          <a:p>
            <a:r>
              <a:rPr lang="en-US" sz="3600" dirty="0"/>
              <a:t> </a:t>
            </a:r>
            <a:r>
              <a:rPr lang="en-US" sz="3600" dirty="0" smtClean="0"/>
              <a:t>      and that we shall all die.  </a:t>
            </a:r>
          </a:p>
          <a:p>
            <a:r>
              <a:rPr lang="en-US" sz="3600" dirty="0"/>
              <a:t> </a:t>
            </a:r>
            <a:r>
              <a:rPr lang="en-US" sz="3600" dirty="0" smtClean="0"/>
              <a:t>         Heb. 9:27</a:t>
            </a:r>
          </a:p>
          <a:p>
            <a:r>
              <a:rPr lang="en-US" sz="3600" dirty="0"/>
              <a:t> </a:t>
            </a:r>
            <a:r>
              <a:rPr lang="en-US" sz="3600" dirty="0" smtClean="0"/>
              <a:t>         Ecl.9:5  The living know that they shall die.</a:t>
            </a:r>
          </a:p>
        </p:txBody>
      </p:sp>
    </p:spTree>
    <p:extLst>
      <p:ext uri="{BB962C8B-B14F-4D97-AF65-F5344CB8AC3E}">
        <p14:creationId xmlns:p14="http://schemas.microsoft.com/office/powerpoint/2010/main" val="17401567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Tree>
    <p:extLst>
      <p:ext uri="{BB962C8B-B14F-4D97-AF65-F5344CB8AC3E}">
        <p14:creationId xmlns:p14="http://schemas.microsoft.com/office/powerpoint/2010/main" val="36857964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0628"/>
            <a:ext cx="12065330" cy="6727371"/>
          </a:xfrm>
        </p:spPr>
        <p:txBody>
          <a:bodyPr/>
          <a:lstStyle/>
          <a:p>
            <a:r>
              <a:rPr lang="en-US" sz="4000" b="1" u="sng" dirty="0" smtClean="0"/>
              <a:t>Wise or Foolish?   Which one are you?</a:t>
            </a:r>
          </a:p>
          <a:p>
            <a:r>
              <a:rPr lang="en-US" sz="3600" dirty="0" smtClean="0"/>
              <a:t>The simple sermon yet powerful one of Jesus</a:t>
            </a:r>
          </a:p>
          <a:p>
            <a:r>
              <a:rPr lang="en-US" sz="3600" dirty="0"/>
              <a:t>s</a:t>
            </a:r>
            <a:r>
              <a:rPr lang="en-US" sz="3600" dirty="0" smtClean="0"/>
              <a:t>hould be listened to and obeyed.</a:t>
            </a:r>
          </a:p>
          <a:p>
            <a:endParaRPr lang="en-US" sz="3600" b="1" i="1" u="sng" dirty="0">
              <a:solidFill>
                <a:srgbClr val="FF0000"/>
              </a:solidFill>
            </a:endParaRPr>
          </a:p>
          <a:p>
            <a:r>
              <a:rPr lang="en-US" sz="3600" b="1" i="1" u="sng" dirty="0" smtClean="0">
                <a:solidFill>
                  <a:srgbClr val="FF0000"/>
                </a:solidFill>
              </a:rPr>
              <a:t>No one will miss heaven who is prepared to go there.</a:t>
            </a:r>
          </a:p>
          <a:p>
            <a:r>
              <a:rPr lang="en-US" sz="3600" b="1" i="1" u="sng" dirty="0" smtClean="0">
                <a:solidFill>
                  <a:srgbClr val="FF0000"/>
                </a:solidFill>
              </a:rPr>
              <a:t>No one will go there who is unprepared.   </a:t>
            </a:r>
          </a:p>
          <a:p>
            <a:endParaRPr lang="en-US" dirty="0"/>
          </a:p>
          <a:p>
            <a:pPr marL="0" indent="0">
              <a:buNone/>
            </a:pPr>
            <a:r>
              <a:rPr lang="en-US" dirty="0" smtClean="0"/>
              <a:t>  </a:t>
            </a:r>
            <a:endParaRPr lang="en-US" dirty="0"/>
          </a:p>
        </p:txBody>
      </p:sp>
    </p:spTree>
    <p:extLst>
      <p:ext uri="{BB962C8B-B14F-4D97-AF65-F5344CB8AC3E}">
        <p14:creationId xmlns:p14="http://schemas.microsoft.com/office/powerpoint/2010/main" val="3438531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dirty="0" smtClean="0"/>
              <a:t>The Storm is coming.   </a:t>
            </a:r>
          </a:p>
          <a:p>
            <a:r>
              <a:rPr lang="en-US" sz="4800" b="1" u="sng" dirty="0" smtClean="0">
                <a:solidFill>
                  <a:srgbClr val="7030A0"/>
                </a:solidFill>
              </a:rPr>
              <a:t>Will your house stand, or will you suffer</a:t>
            </a:r>
          </a:p>
          <a:p>
            <a:r>
              <a:rPr lang="en-US" sz="4800" b="1" u="sng" dirty="0" smtClean="0">
                <a:solidFill>
                  <a:srgbClr val="7030A0"/>
                </a:solidFill>
              </a:rPr>
              <a:t>The greatest of all tragedies?</a:t>
            </a:r>
            <a:endParaRPr lang="en-US" sz="4800" b="1" u="sng" dirty="0">
              <a:solidFill>
                <a:srgbClr val="7030A0"/>
              </a:solidFill>
            </a:endParaRPr>
          </a:p>
        </p:txBody>
      </p:sp>
    </p:spTree>
    <p:extLst>
      <p:ext uri="{BB962C8B-B14F-4D97-AF65-F5344CB8AC3E}">
        <p14:creationId xmlns:p14="http://schemas.microsoft.com/office/powerpoint/2010/main" val="1568716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35289533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28150871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b="1" u="sng" dirty="0" smtClean="0">
                <a:solidFill>
                  <a:srgbClr val="7030A0"/>
                </a:solidFill>
              </a:rPr>
              <a:t>What decision will you make today?</a:t>
            </a:r>
            <a:endParaRPr lang="en-US" sz="4400" b="1" u="sng" dirty="0">
              <a:solidFill>
                <a:srgbClr val="7030A0"/>
              </a:solidFill>
            </a:endParaRPr>
          </a:p>
        </p:txBody>
      </p:sp>
    </p:spTree>
    <p:extLst>
      <p:ext uri="{BB962C8B-B14F-4D97-AF65-F5344CB8AC3E}">
        <p14:creationId xmlns:p14="http://schemas.microsoft.com/office/powerpoint/2010/main" val="54236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97558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758916"/>
          </a:xfrm>
        </p:spPr>
      </p:pic>
    </p:spTree>
    <p:extLst>
      <p:ext uri="{BB962C8B-B14F-4D97-AF65-F5344CB8AC3E}">
        <p14:creationId xmlns:p14="http://schemas.microsoft.com/office/powerpoint/2010/main" val="41555555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95231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2" name="TextBox 1"/>
          <p:cNvSpPr txBox="1"/>
          <p:nvPr/>
        </p:nvSpPr>
        <p:spPr>
          <a:xfrm>
            <a:off x="3745149" y="5291846"/>
            <a:ext cx="6664132" cy="707886"/>
          </a:xfrm>
          <a:prstGeom prst="rect">
            <a:avLst/>
          </a:prstGeom>
          <a:noFill/>
        </p:spPr>
        <p:txBody>
          <a:bodyPr wrap="none" rtlCol="0">
            <a:spAutoFit/>
          </a:bodyPr>
          <a:lstStyle/>
          <a:p>
            <a:r>
              <a:rPr lang="en-US" sz="4000" b="1" u="sng" dirty="0" smtClean="0">
                <a:solidFill>
                  <a:schemeClr val="bg1"/>
                </a:solidFill>
              </a:rPr>
              <a:t>Will you listen and obey Jesus</a:t>
            </a:r>
            <a:r>
              <a:rPr lang="en-US" sz="2000" u="sng" dirty="0" smtClean="0">
                <a:solidFill>
                  <a:schemeClr val="bg1"/>
                </a:solidFill>
              </a:rPr>
              <a:t>?</a:t>
            </a:r>
            <a:endParaRPr lang="en-US" sz="2000" u="sng" dirty="0">
              <a:solidFill>
                <a:schemeClr val="bg1"/>
              </a:solidFill>
            </a:endParaRPr>
          </a:p>
        </p:txBody>
      </p:sp>
    </p:spTree>
    <p:extLst>
      <p:ext uri="{BB962C8B-B14F-4D97-AF65-F5344CB8AC3E}">
        <p14:creationId xmlns:p14="http://schemas.microsoft.com/office/powerpoint/2010/main" val="30191290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58463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u="sng" dirty="0" smtClean="0">
                <a:solidFill>
                  <a:srgbClr val="FF0000"/>
                </a:solidFill>
              </a:rPr>
              <a:t>Wise Man/Foolish Man</a:t>
            </a:r>
            <a:endParaRPr lang="en-US" sz="7200" b="1" u="sng" dirty="0">
              <a:solidFill>
                <a:srgbClr val="FF0000"/>
              </a:solidFill>
            </a:endParaRPr>
          </a:p>
        </p:txBody>
      </p:sp>
      <p:sp>
        <p:nvSpPr>
          <p:cNvPr id="3" name="Subtitle 2"/>
          <p:cNvSpPr>
            <a:spLocks noGrp="1"/>
          </p:cNvSpPr>
          <p:nvPr>
            <p:ph type="subTitle" idx="1"/>
          </p:nvPr>
        </p:nvSpPr>
        <p:spPr/>
        <p:txBody>
          <a:bodyPr>
            <a:normAutofit/>
          </a:bodyPr>
          <a:lstStyle/>
          <a:p>
            <a:r>
              <a:rPr lang="en-US" sz="4000" b="1" u="sng" dirty="0" smtClean="0"/>
              <a:t>Matt. 7:21-29</a:t>
            </a:r>
          </a:p>
          <a:p>
            <a:r>
              <a:rPr lang="en-US" sz="4000" b="1" u="sng" dirty="0" smtClean="0">
                <a:solidFill>
                  <a:srgbClr val="FF0000"/>
                </a:solidFill>
              </a:rPr>
              <a:t>Upon what are you building your house?</a:t>
            </a:r>
            <a:endParaRPr lang="en-US" sz="4000" b="1" u="sng" dirty="0">
              <a:solidFill>
                <a:srgbClr val="FF0000"/>
              </a:solidFill>
            </a:endParaRPr>
          </a:p>
        </p:txBody>
      </p:sp>
    </p:spTree>
    <p:extLst>
      <p:ext uri="{BB962C8B-B14F-4D97-AF65-F5344CB8AC3E}">
        <p14:creationId xmlns:p14="http://schemas.microsoft.com/office/powerpoint/2010/main" val="1338689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127" y="0"/>
            <a:ext cx="12192000" cy="6858000"/>
          </a:xfrm>
        </p:spPr>
      </p:pic>
      <p:sp>
        <p:nvSpPr>
          <p:cNvPr id="2" name="TextBox 1"/>
          <p:cNvSpPr txBox="1"/>
          <p:nvPr/>
        </p:nvSpPr>
        <p:spPr>
          <a:xfrm>
            <a:off x="1478604" y="4912468"/>
            <a:ext cx="10643811" cy="769441"/>
          </a:xfrm>
          <a:prstGeom prst="rect">
            <a:avLst/>
          </a:prstGeom>
          <a:noFill/>
        </p:spPr>
        <p:txBody>
          <a:bodyPr wrap="none" rtlCol="0">
            <a:spAutoFit/>
          </a:bodyPr>
          <a:lstStyle/>
          <a:p>
            <a:r>
              <a:rPr lang="en-US" sz="4400" b="1" dirty="0" smtClean="0">
                <a:solidFill>
                  <a:schemeClr val="bg1"/>
                </a:solidFill>
              </a:rPr>
              <a:t>O The wise man built his house on the rock…</a:t>
            </a:r>
            <a:endParaRPr lang="en-US" sz="4400" b="1" dirty="0">
              <a:solidFill>
                <a:schemeClr val="bg1"/>
              </a:solidFill>
            </a:endParaRPr>
          </a:p>
        </p:txBody>
      </p:sp>
    </p:spTree>
    <p:extLst>
      <p:ext uri="{BB962C8B-B14F-4D97-AF65-F5344CB8AC3E}">
        <p14:creationId xmlns:p14="http://schemas.microsoft.com/office/powerpoint/2010/main" val="31747216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2" name="TextBox 1"/>
          <p:cNvSpPr txBox="1"/>
          <p:nvPr/>
        </p:nvSpPr>
        <p:spPr>
          <a:xfrm>
            <a:off x="2052536" y="5359940"/>
            <a:ext cx="8772658" cy="1754326"/>
          </a:xfrm>
          <a:prstGeom prst="rect">
            <a:avLst/>
          </a:prstGeom>
          <a:noFill/>
        </p:spPr>
        <p:txBody>
          <a:bodyPr wrap="none" rtlCol="0">
            <a:spAutoFit/>
          </a:bodyPr>
          <a:lstStyle/>
          <a:p>
            <a:r>
              <a:rPr lang="en-US" sz="5400" b="1" dirty="0" smtClean="0">
                <a:solidFill>
                  <a:schemeClr val="bg1"/>
                </a:solidFill>
              </a:rPr>
              <a:t>Lord Jesus, Show me the way!</a:t>
            </a:r>
          </a:p>
          <a:p>
            <a:r>
              <a:rPr lang="en-US" sz="5400" b="1" dirty="0">
                <a:solidFill>
                  <a:schemeClr val="bg1"/>
                </a:solidFill>
              </a:rPr>
              <a:t> </a:t>
            </a:r>
            <a:r>
              <a:rPr lang="en-US" sz="5400" b="1" dirty="0" smtClean="0">
                <a:solidFill>
                  <a:schemeClr val="bg1"/>
                </a:solidFill>
              </a:rPr>
              <a:t>   John 14:6, </a:t>
            </a:r>
            <a:endParaRPr lang="en-US" sz="5400" b="1" dirty="0">
              <a:solidFill>
                <a:schemeClr val="bg1"/>
              </a:solidFill>
            </a:endParaRPr>
          </a:p>
        </p:txBody>
      </p:sp>
    </p:spTree>
    <p:extLst>
      <p:ext uri="{BB962C8B-B14F-4D97-AF65-F5344CB8AC3E}">
        <p14:creationId xmlns:p14="http://schemas.microsoft.com/office/powerpoint/2010/main" val="39880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0936" cy="6858000"/>
          </a:xfrm>
        </p:spPr>
        <p:txBody>
          <a:bodyPr>
            <a:normAutofit fontScale="92500" lnSpcReduction="10000"/>
          </a:bodyPr>
          <a:lstStyle/>
          <a:p>
            <a:r>
              <a:rPr lang="en-US" b="1" dirty="0" smtClean="0"/>
              <a:t>Matthew </a:t>
            </a:r>
            <a:r>
              <a:rPr lang="en-US" b="1" dirty="0" smtClean="0"/>
              <a:t>7:21-29</a:t>
            </a:r>
            <a:r>
              <a:rPr lang="en-US" baseline="30000" dirty="0" smtClean="0"/>
              <a:t>21</a:t>
            </a:r>
            <a:r>
              <a:rPr lang="en-US" baseline="30000" dirty="0" smtClean="0"/>
              <a:t> </a:t>
            </a:r>
            <a:r>
              <a:rPr lang="en-US" dirty="0" smtClean="0"/>
              <a:t>Not every one that </a:t>
            </a:r>
            <a:r>
              <a:rPr lang="en-US" dirty="0" err="1" smtClean="0"/>
              <a:t>saith</a:t>
            </a:r>
            <a:r>
              <a:rPr lang="en-US" dirty="0" smtClean="0"/>
              <a:t> unto me, Lord, Lord, shall enter into the kingdom of heaven; but he that doeth the will of my Father which is in heaven.</a:t>
            </a:r>
          </a:p>
          <a:p>
            <a:r>
              <a:rPr lang="en-US" baseline="30000" dirty="0" smtClean="0"/>
              <a:t>22 </a:t>
            </a:r>
            <a:r>
              <a:rPr lang="en-US" dirty="0" smtClean="0"/>
              <a:t>Many will say to me in that day, Lord, Lord, have we not prophesied in thy name? and in thy name have cast out devils? and in thy name done many wonderful works?</a:t>
            </a:r>
          </a:p>
          <a:p>
            <a:r>
              <a:rPr lang="en-US" baseline="30000" dirty="0" smtClean="0"/>
              <a:t>23 </a:t>
            </a:r>
            <a:r>
              <a:rPr lang="en-US" dirty="0" smtClean="0"/>
              <a:t>And then will I profess unto them, I never knew you: depart from me, ye that work iniquity.</a:t>
            </a:r>
          </a:p>
          <a:p>
            <a:r>
              <a:rPr lang="en-US" baseline="30000" dirty="0" smtClean="0"/>
              <a:t>24 </a:t>
            </a:r>
            <a:r>
              <a:rPr lang="en-US" dirty="0" smtClean="0"/>
              <a:t>Therefore whosoever </a:t>
            </a:r>
            <a:r>
              <a:rPr lang="en-US" dirty="0" err="1" smtClean="0"/>
              <a:t>heareth</a:t>
            </a:r>
            <a:r>
              <a:rPr lang="en-US" dirty="0" smtClean="0"/>
              <a:t> these sayings of mine, and doeth them, I will liken him unto a wise man, which built his house upon a rock:</a:t>
            </a:r>
          </a:p>
          <a:p>
            <a:r>
              <a:rPr lang="en-US" baseline="30000" dirty="0" smtClean="0"/>
              <a:t>25 </a:t>
            </a:r>
            <a:r>
              <a:rPr lang="en-US" dirty="0" smtClean="0"/>
              <a:t>And the rain descended, and the floods came, and the winds blew, and beat upon that house; and it fell not: for it was founded upon a rock.</a:t>
            </a:r>
          </a:p>
          <a:p>
            <a:r>
              <a:rPr lang="en-US" baseline="30000" dirty="0" smtClean="0"/>
              <a:t>26 </a:t>
            </a:r>
            <a:r>
              <a:rPr lang="en-US" dirty="0" smtClean="0"/>
              <a:t>And every one that </a:t>
            </a:r>
            <a:r>
              <a:rPr lang="en-US" dirty="0" err="1" smtClean="0"/>
              <a:t>heareth</a:t>
            </a:r>
            <a:r>
              <a:rPr lang="en-US" dirty="0" smtClean="0"/>
              <a:t> these sayings of mine, and doeth them not, shall be likened unto a foolish man, which built his house upon the sand:</a:t>
            </a:r>
          </a:p>
          <a:p>
            <a:r>
              <a:rPr lang="en-US" baseline="30000" dirty="0" smtClean="0"/>
              <a:t>27 </a:t>
            </a:r>
            <a:r>
              <a:rPr lang="en-US" dirty="0" smtClean="0"/>
              <a:t>And the rain descended, and the floods came, and the winds blew, and beat upon that house; and it fell: and great was the fall of it.</a:t>
            </a:r>
          </a:p>
          <a:p>
            <a:r>
              <a:rPr lang="en-US" baseline="30000" dirty="0" smtClean="0"/>
              <a:t>28 </a:t>
            </a:r>
            <a:r>
              <a:rPr lang="en-US" dirty="0" smtClean="0"/>
              <a:t>And it came to pass, when Jesus had ended these sayings, the people were astonished at his doctrine:</a:t>
            </a:r>
          </a:p>
          <a:p>
            <a:r>
              <a:rPr lang="en-US" baseline="30000" dirty="0" smtClean="0"/>
              <a:t>29 </a:t>
            </a:r>
            <a:r>
              <a:rPr lang="en-US" dirty="0" smtClean="0"/>
              <a:t>For he taught them as one having authority, and not as the scribes.</a:t>
            </a:r>
          </a:p>
          <a:p>
            <a:endParaRPr lang="en-US" dirty="0"/>
          </a:p>
        </p:txBody>
      </p:sp>
    </p:spTree>
    <p:extLst>
      <p:ext uri="{BB962C8B-B14F-4D97-AF65-F5344CB8AC3E}">
        <p14:creationId xmlns:p14="http://schemas.microsoft.com/office/powerpoint/2010/main" val="1768745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91481" cy="6741268"/>
          </a:xfrm>
        </p:spPr>
        <p:txBody>
          <a:bodyPr>
            <a:normAutofit/>
          </a:bodyPr>
          <a:lstStyle/>
          <a:p>
            <a:r>
              <a:rPr lang="en-US" sz="3600" baseline="30000" dirty="0" smtClean="0"/>
              <a:t>21 </a:t>
            </a:r>
            <a:r>
              <a:rPr lang="en-US" sz="3600" dirty="0" smtClean="0"/>
              <a:t>Not every one that </a:t>
            </a:r>
            <a:r>
              <a:rPr lang="en-US" sz="3600" dirty="0" err="1" smtClean="0"/>
              <a:t>saith</a:t>
            </a:r>
            <a:r>
              <a:rPr lang="en-US" sz="3600" dirty="0" smtClean="0"/>
              <a:t> unto me, Lord, Lord, shall enter into the kingdom of heaven; but he that doeth the will of my Father which is in heaven.</a:t>
            </a:r>
          </a:p>
          <a:p>
            <a:r>
              <a:rPr lang="en-US" sz="3600" baseline="30000" dirty="0" smtClean="0"/>
              <a:t>22 </a:t>
            </a:r>
            <a:r>
              <a:rPr lang="en-US" sz="3600" dirty="0" smtClean="0"/>
              <a:t>Many will say to me in that day, Lord, Lord, have we not prophesied in thy name? and in thy name have cast out devils? and in thy name done many wonderful works?</a:t>
            </a:r>
          </a:p>
          <a:p>
            <a:r>
              <a:rPr lang="en-US" sz="3600" baseline="30000" dirty="0" smtClean="0"/>
              <a:t>23 </a:t>
            </a:r>
            <a:r>
              <a:rPr lang="en-US" sz="3600" dirty="0" smtClean="0"/>
              <a:t>And then will I profess unto them, I never knew you: depart from me, ye that work iniquity.</a:t>
            </a:r>
          </a:p>
          <a:p>
            <a:r>
              <a:rPr lang="en-US" sz="3600" baseline="30000" dirty="0" smtClean="0"/>
              <a:t>24 </a:t>
            </a:r>
            <a:r>
              <a:rPr lang="en-US" sz="3600" dirty="0" smtClean="0"/>
              <a:t>Therefore whosoever </a:t>
            </a:r>
            <a:r>
              <a:rPr lang="en-US" sz="3600" dirty="0" err="1" smtClean="0"/>
              <a:t>heareth</a:t>
            </a:r>
            <a:r>
              <a:rPr lang="en-US" sz="3600" dirty="0" smtClean="0"/>
              <a:t> these sayings of mine, and doeth them, I will liken him unto a wise man, which built his house upon a rock:</a:t>
            </a:r>
          </a:p>
          <a:p>
            <a:endParaRPr lang="en-US" dirty="0"/>
          </a:p>
        </p:txBody>
      </p:sp>
    </p:spTree>
    <p:extLst>
      <p:ext uri="{BB962C8B-B14F-4D97-AF65-F5344CB8AC3E}">
        <p14:creationId xmlns:p14="http://schemas.microsoft.com/office/powerpoint/2010/main" val="2592333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0936" cy="6858000"/>
          </a:xfrm>
        </p:spPr>
        <p:txBody>
          <a:bodyPr>
            <a:normAutofit lnSpcReduction="10000"/>
          </a:bodyPr>
          <a:lstStyle/>
          <a:p>
            <a:r>
              <a:rPr lang="en-US" sz="3600" baseline="30000" dirty="0" smtClean="0"/>
              <a:t>25 </a:t>
            </a:r>
            <a:r>
              <a:rPr lang="en-US" sz="3600" dirty="0" smtClean="0"/>
              <a:t>And the rain descended, and the floods came, and the winds blew, and beat upon that house; and it fell not: for it was founded upon a rock.</a:t>
            </a:r>
          </a:p>
          <a:p>
            <a:r>
              <a:rPr lang="en-US" sz="3600" baseline="30000" dirty="0" smtClean="0"/>
              <a:t>26 </a:t>
            </a:r>
            <a:r>
              <a:rPr lang="en-US" sz="3600" dirty="0" smtClean="0"/>
              <a:t>And every one that </a:t>
            </a:r>
            <a:r>
              <a:rPr lang="en-US" sz="3600" dirty="0" err="1" smtClean="0"/>
              <a:t>heareth</a:t>
            </a:r>
            <a:r>
              <a:rPr lang="en-US" sz="3600" dirty="0" smtClean="0"/>
              <a:t> these sayings of mine, and doeth them not, shall be likened unto a foolish man, which built his house upon the sand:</a:t>
            </a:r>
          </a:p>
          <a:p>
            <a:r>
              <a:rPr lang="en-US" sz="3600" baseline="30000" dirty="0" smtClean="0"/>
              <a:t>27 </a:t>
            </a:r>
            <a:r>
              <a:rPr lang="en-US" sz="3600" dirty="0" smtClean="0"/>
              <a:t>And the rain descended, and the floods came, and the winds blew, and beat upon that house; and it fell: and great was the fall of it.</a:t>
            </a:r>
          </a:p>
          <a:p>
            <a:r>
              <a:rPr lang="en-US" sz="3600" baseline="30000" dirty="0" smtClean="0"/>
              <a:t>28 </a:t>
            </a:r>
            <a:r>
              <a:rPr lang="en-US" sz="3600" dirty="0" smtClean="0"/>
              <a:t>And it came to pass, when Jesus had ended these sayings, the people were astonished at his doctrine:</a:t>
            </a:r>
          </a:p>
          <a:p>
            <a:r>
              <a:rPr lang="en-US" sz="3600" baseline="30000" dirty="0" smtClean="0"/>
              <a:t>29 </a:t>
            </a:r>
            <a:r>
              <a:rPr lang="en-US" sz="3600" dirty="0" smtClean="0"/>
              <a:t>For he taught them as one having authority, and not as the scribes.</a:t>
            </a:r>
          </a:p>
          <a:p>
            <a:endParaRPr lang="en-US" dirty="0"/>
          </a:p>
        </p:txBody>
      </p:sp>
    </p:spTree>
    <p:extLst>
      <p:ext uri="{BB962C8B-B14F-4D97-AF65-F5344CB8AC3E}">
        <p14:creationId xmlns:p14="http://schemas.microsoft.com/office/powerpoint/2010/main" val="2524807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277" y="-155643"/>
            <a:ext cx="12180651" cy="6945549"/>
          </a:xfrm>
        </p:spPr>
        <p:txBody>
          <a:bodyPr>
            <a:normAutofit lnSpcReduction="10000"/>
          </a:bodyPr>
          <a:lstStyle/>
          <a:p>
            <a:endParaRPr lang="en-US" sz="3600" dirty="0" smtClean="0"/>
          </a:p>
          <a:p>
            <a:r>
              <a:rPr lang="en-US" sz="3600" dirty="0" smtClean="0"/>
              <a:t>Who </a:t>
            </a:r>
            <a:r>
              <a:rPr lang="en-US" sz="3600" dirty="0"/>
              <a:t>is the </a:t>
            </a:r>
            <a:r>
              <a:rPr lang="en-US" sz="3600" b="1" u="sng" dirty="0">
                <a:solidFill>
                  <a:srgbClr val="7030A0"/>
                </a:solidFill>
              </a:rPr>
              <a:t>wise person </a:t>
            </a:r>
            <a:r>
              <a:rPr lang="en-US" sz="3600" dirty="0"/>
              <a:t>in this illustration? Look at verse 24. </a:t>
            </a:r>
            <a:r>
              <a:rPr lang="en-US" sz="3600" b="1" dirty="0">
                <a:solidFill>
                  <a:srgbClr val="FF0000"/>
                </a:solidFill>
              </a:rPr>
              <a:t>“Everyone then who hears these words of mine and does them will be like a wise man who built his house on the rock.” </a:t>
            </a:r>
            <a:endParaRPr lang="en-US" sz="3600" b="1" dirty="0" smtClean="0">
              <a:solidFill>
                <a:srgbClr val="FF0000"/>
              </a:solidFill>
            </a:endParaRPr>
          </a:p>
          <a:p>
            <a:r>
              <a:rPr lang="en-US" sz="3600" dirty="0"/>
              <a:t> </a:t>
            </a:r>
            <a:r>
              <a:rPr lang="en-US" sz="3600" dirty="0" smtClean="0"/>
              <a:t>  Who </a:t>
            </a:r>
            <a:r>
              <a:rPr lang="en-US" sz="3600" dirty="0"/>
              <a:t>is the </a:t>
            </a:r>
            <a:r>
              <a:rPr lang="en-US" sz="3600" b="1" u="sng" dirty="0">
                <a:solidFill>
                  <a:srgbClr val="7030A0"/>
                </a:solidFill>
              </a:rPr>
              <a:t>foolish person? </a:t>
            </a:r>
            <a:r>
              <a:rPr lang="en-US" sz="3600" dirty="0"/>
              <a:t>Look at verse 26.</a:t>
            </a:r>
            <a:r>
              <a:rPr lang="en-US" sz="3600" b="1" dirty="0">
                <a:solidFill>
                  <a:srgbClr val="FF0000"/>
                </a:solidFill>
              </a:rPr>
              <a:t> “Everyone who hears these words of mine and does not do them will be like a foolish man who built his house on the sand.” </a:t>
            </a:r>
            <a:endParaRPr lang="en-US" sz="3600" b="1" dirty="0" smtClean="0">
              <a:solidFill>
                <a:srgbClr val="FF0000"/>
              </a:solidFill>
            </a:endParaRPr>
          </a:p>
          <a:p>
            <a:r>
              <a:rPr lang="en-US" sz="3600" dirty="0" smtClean="0"/>
              <a:t>What </a:t>
            </a:r>
            <a:r>
              <a:rPr lang="en-US" sz="3600" dirty="0"/>
              <a:t>is the difference between these two individuals? </a:t>
            </a:r>
            <a:endParaRPr lang="en-US" sz="3600" dirty="0" smtClean="0"/>
          </a:p>
          <a:p>
            <a:r>
              <a:rPr lang="en-US" sz="3600" dirty="0" smtClean="0"/>
              <a:t>Both </a:t>
            </a:r>
            <a:r>
              <a:rPr lang="en-US" sz="3600" dirty="0"/>
              <a:t>of them heard Jesus’ words</a:t>
            </a:r>
            <a:r>
              <a:rPr lang="en-US" sz="3600" dirty="0" smtClean="0"/>
              <a:t>.</a:t>
            </a:r>
          </a:p>
          <a:p>
            <a:r>
              <a:rPr lang="en-US" sz="3600" dirty="0" smtClean="0"/>
              <a:t> </a:t>
            </a:r>
            <a:r>
              <a:rPr lang="en-US" sz="3600" dirty="0"/>
              <a:t>Both of them have listened to this sermon. </a:t>
            </a:r>
            <a:endParaRPr lang="en-US" sz="3600" dirty="0" smtClean="0"/>
          </a:p>
          <a:p>
            <a:r>
              <a:rPr lang="en-US" sz="3600" dirty="0" smtClean="0"/>
              <a:t>Both built!!</a:t>
            </a:r>
          </a:p>
          <a:p>
            <a:r>
              <a:rPr lang="en-US" sz="3600" dirty="0" smtClean="0"/>
              <a:t>The </a:t>
            </a:r>
            <a:r>
              <a:rPr lang="en-US" sz="3600" dirty="0"/>
              <a:t>difference is one person did what Jesus said and the other did not.</a:t>
            </a:r>
          </a:p>
        </p:txBody>
      </p:sp>
    </p:spTree>
    <p:extLst>
      <p:ext uri="{BB962C8B-B14F-4D97-AF65-F5344CB8AC3E}">
        <p14:creationId xmlns:p14="http://schemas.microsoft.com/office/powerpoint/2010/main" val="456162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TotalTime>
  <Words>718</Words>
  <Application>Microsoft Office PowerPoint</Application>
  <PresentationFormat>Widescreen</PresentationFormat>
  <Paragraphs>105</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PowerPoint Presentation</vt:lpstr>
      <vt:lpstr>PowerPoint Presentation</vt:lpstr>
      <vt:lpstr>Wise Man/Foolish Man</vt:lpstr>
      <vt:lpstr>PowerPoint Presentation</vt:lpstr>
      <vt:lpstr>PowerPoint Presentation</vt:lpstr>
      <vt:lpstr>PowerPoint Presentation</vt:lpstr>
      <vt:lpstr>PowerPoint Presentation</vt:lpstr>
      <vt:lpstr>PowerPoint Presentation</vt:lpstr>
      <vt:lpstr>PowerPoint Presentation</vt:lpstr>
      <vt:lpstr>The Wise Man …</vt:lpstr>
      <vt:lpstr>The Foolish Man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Wise Man/Foolish Man</dc:title>
  <dc:creator>mac</dc:creator>
  <cp:lastModifiedBy>mac</cp:lastModifiedBy>
  <cp:revision>17</cp:revision>
  <dcterms:created xsi:type="dcterms:W3CDTF">2018-01-12T04:13:48Z</dcterms:created>
  <dcterms:modified xsi:type="dcterms:W3CDTF">2018-01-14T01:19:59Z</dcterms:modified>
</cp:coreProperties>
</file>