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55"/>
  </p:handoutMasterIdLst>
  <p:sldIdLst>
    <p:sldId id="339" r:id="rId2"/>
    <p:sldId id="256" r:id="rId3"/>
    <p:sldId id="340" r:id="rId4"/>
    <p:sldId id="342" r:id="rId5"/>
    <p:sldId id="346" r:id="rId6"/>
    <p:sldId id="344" r:id="rId7"/>
    <p:sldId id="347" r:id="rId8"/>
    <p:sldId id="259" r:id="rId9"/>
    <p:sldId id="260" r:id="rId10"/>
    <p:sldId id="348" r:id="rId11"/>
    <p:sldId id="335" r:id="rId12"/>
    <p:sldId id="336" r:id="rId13"/>
    <p:sldId id="321" r:id="rId14"/>
    <p:sldId id="322" r:id="rId15"/>
    <p:sldId id="323" r:id="rId16"/>
    <p:sldId id="324" r:id="rId17"/>
    <p:sldId id="328" r:id="rId18"/>
    <p:sldId id="325" r:id="rId19"/>
    <p:sldId id="326" r:id="rId20"/>
    <p:sldId id="329" r:id="rId21"/>
    <p:sldId id="327" r:id="rId22"/>
    <p:sldId id="349" r:id="rId23"/>
    <p:sldId id="261" r:id="rId24"/>
    <p:sldId id="320" r:id="rId25"/>
    <p:sldId id="357" r:id="rId26"/>
    <p:sldId id="305" r:id="rId27"/>
    <p:sldId id="306" r:id="rId28"/>
    <p:sldId id="307" r:id="rId29"/>
    <p:sldId id="308" r:id="rId30"/>
    <p:sldId id="309" r:id="rId31"/>
    <p:sldId id="310" r:id="rId32"/>
    <p:sldId id="312" r:id="rId33"/>
    <p:sldId id="330" r:id="rId34"/>
    <p:sldId id="331" r:id="rId35"/>
    <p:sldId id="332" r:id="rId36"/>
    <p:sldId id="313" r:id="rId37"/>
    <p:sldId id="355" r:id="rId38"/>
    <p:sldId id="314" r:id="rId39"/>
    <p:sldId id="315" r:id="rId40"/>
    <p:sldId id="316" r:id="rId41"/>
    <p:sldId id="317" r:id="rId42"/>
    <p:sldId id="358" r:id="rId43"/>
    <p:sldId id="318" r:id="rId44"/>
    <p:sldId id="350" r:id="rId45"/>
    <p:sldId id="351" r:id="rId46"/>
    <p:sldId id="352" r:id="rId47"/>
    <p:sldId id="353" r:id="rId48"/>
    <p:sldId id="354" r:id="rId49"/>
    <p:sldId id="281" r:id="rId50"/>
    <p:sldId id="288" r:id="rId51"/>
    <p:sldId id="300" r:id="rId52"/>
    <p:sldId id="301" r:id="rId53"/>
    <p:sldId id="319" r:id="rId54"/>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02" autoAdjust="0"/>
    <p:restoredTop sz="94340" autoAdjust="0"/>
  </p:normalViewPr>
  <p:slideViewPr>
    <p:cSldViewPr snapToGrid="0">
      <p:cViewPr varScale="1">
        <p:scale>
          <a:sx n="87" d="100"/>
          <a:sy n="87" d="100"/>
        </p:scale>
        <p:origin x="75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0545E1F6-444D-431B-BE84-B71B21482A32}" type="datetimeFigureOut">
              <a:rPr lang="en-US" smtClean="0"/>
              <a:t>9/29/2018</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AFD35814-6DFB-489F-B3B7-8625104331CC}" type="slidenum">
              <a:rPr lang="en-US" smtClean="0"/>
              <a:t>‹#›</a:t>
            </a:fld>
            <a:endParaRPr lang="en-US"/>
          </a:p>
        </p:txBody>
      </p:sp>
    </p:spTree>
    <p:extLst>
      <p:ext uri="{BB962C8B-B14F-4D97-AF65-F5344CB8AC3E}">
        <p14:creationId xmlns:p14="http://schemas.microsoft.com/office/powerpoint/2010/main" val="186024767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8BBB7C3-8F02-42D6-893F-41165620B918}" type="datetimeFigureOut">
              <a:rPr lang="en-US" smtClean="0"/>
              <a:t>9/29/2018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DFA013-877C-43D7-A2B2-234ACEB8AC20}" type="slidenum">
              <a:rPr lang="en-US" smtClean="0"/>
              <a:t>‹#›</a:t>
            </a:fld>
            <a:endParaRPr lang="en-US"/>
          </a:p>
        </p:txBody>
      </p:sp>
    </p:spTree>
    <p:extLst>
      <p:ext uri="{BB962C8B-B14F-4D97-AF65-F5344CB8AC3E}">
        <p14:creationId xmlns:p14="http://schemas.microsoft.com/office/powerpoint/2010/main" val="3387115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BBB7C3-8F02-42D6-893F-41165620B918}" type="datetimeFigureOut">
              <a:rPr lang="en-US" smtClean="0"/>
              <a:t>9/29/2018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DFA013-877C-43D7-A2B2-234ACEB8AC20}" type="slidenum">
              <a:rPr lang="en-US" smtClean="0"/>
              <a:t>‹#›</a:t>
            </a:fld>
            <a:endParaRPr lang="en-US"/>
          </a:p>
        </p:txBody>
      </p:sp>
    </p:spTree>
    <p:extLst>
      <p:ext uri="{BB962C8B-B14F-4D97-AF65-F5344CB8AC3E}">
        <p14:creationId xmlns:p14="http://schemas.microsoft.com/office/powerpoint/2010/main" val="851765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BBB7C3-8F02-42D6-893F-41165620B918}" type="datetimeFigureOut">
              <a:rPr lang="en-US" smtClean="0"/>
              <a:t>9/29/2018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DFA013-877C-43D7-A2B2-234ACEB8AC20}" type="slidenum">
              <a:rPr lang="en-US" smtClean="0"/>
              <a:t>‹#›</a:t>
            </a:fld>
            <a:endParaRPr lang="en-US"/>
          </a:p>
        </p:txBody>
      </p:sp>
    </p:spTree>
    <p:extLst>
      <p:ext uri="{BB962C8B-B14F-4D97-AF65-F5344CB8AC3E}">
        <p14:creationId xmlns:p14="http://schemas.microsoft.com/office/powerpoint/2010/main" val="1673384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BBB7C3-8F02-42D6-893F-41165620B918}" type="datetimeFigureOut">
              <a:rPr lang="en-US" smtClean="0"/>
              <a:t>9/29/2018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DFA013-877C-43D7-A2B2-234ACEB8AC20}" type="slidenum">
              <a:rPr lang="en-US" smtClean="0"/>
              <a:t>‹#›</a:t>
            </a:fld>
            <a:endParaRPr lang="en-US"/>
          </a:p>
        </p:txBody>
      </p:sp>
    </p:spTree>
    <p:extLst>
      <p:ext uri="{BB962C8B-B14F-4D97-AF65-F5344CB8AC3E}">
        <p14:creationId xmlns:p14="http://schemas.microsoft.com/office/powerpoint/2010/main" val="621984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BBB7C3-8F02-42D6-893F-41165620B918}" type="datetimeFigureOut">
              <a:rPr lang="en-US" smtClean="0"/>
              <a:t>9/29/2018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DFA013-877C-43D7-A2B2-234ACEB8AC20}" type="slidenum">
              <a:rPr lang="en-US" smtClean="0"/>
              <a:t>‹#›</a:t>
            </a:fld>
            <a:endParaRPr lang="en-US"/>
          </a:p>
        </p:txBody>
      </p:sp>
    </p:spTree>
    <p:extLst>
      <p:ext uri="{BB962C8B-B14F-4D97-AF65-F5344CB8AC3E}">
        <p14:creationId xmlns:p14="http://schemas.microsoft.com/office/powerpoint/2010/main" val="1865358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BBB7C3-8F02-42D6-893F-41165620B918}" type="datetimeFigureOut">
              <a:rPr lang="en-US" smtClean="0"/>
              <a:t>9/29/2018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DFA013-877C-43D7-A2B2-234ACEB8AC20}" type="slidenum">
              <a:rPr lang="en-US" smtClean="0"/>
              <a:t>‹#›</a:t>
            </a:fld>
            <a:endParaRPr lang="en-US"/>
          </a:p>
        </p:txBody>
      </p:sp>
    </p:spTree>
    <p:extLst>
      <p:ext uri="{BB962C8B-B14F-4D97-AF65-F5344CB8AC3E}">
        <p14:creationId xmlns:p14="http://schemas.microsoft.com/office/powerpoint/2010/main" val="2439348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BBB7C3-8F02-42D6-893F-41165620B918}" type="datetimeFigureOut">
              <a:rPr lang="en-US" smtClean="0"/>
              <a:t>9/29/2018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DFA013-877C-43D7-A2B2-234ACEB8AC20}" type="slidenum">
              <a:rPr lang="en-US" smtClean="0"/>
              <a:t>‹#›</a:t>
            </a:fld>
            <a:endParaRPr lang="en-US"/>
          </a:p>
        </p:txBody>
      </p:sp>
    </p:spTree>
    <p:extLst>
      <p:ext uri="{BB962C8B-B14F-4D97-AF65-F5344CB8AC3E}">
        <p14:creationId xmlns:p14="http://schemas.microsoft.com/office/powerpoint/2010/main" val="734268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BBB7C3-8F02-42D6-893F-41165620B918}" type="datetimeFigureOut">
              <a:rPr lang="en-US" smtClean="0"/>
              <a:t>9/29/2018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DFA013-877C-43D7-A2B2-234ACEB8AC20}" type="slidenum">
              <a:rPr lang="en-US" smtClean="0"/>
              <a:t>‹#›</a:t>
            </a:fld>
            <a:endParaRPr lang="en-US"/>
          </a:p>
        </p:txBody>
      </p:sp>
    </p:spTree>
    <p:extLst>
      <p:ext uri="{BB962C8B-B14F-4D97-AF65-F5344CB8AC3E}">
        <p14:creationId xmlns:p14="http://schemas.microsoft.com/office/powerpoint/2010/main" val="1986774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BBB7C3-8F02-42D6-893F-41165620B918}" type="datetimeFigureOut">
              <a:rPr lang="en-US" smtClean="0"/>
              <a:t>9/29/2018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DFA013-877C-43D7-A2B2-234ACEB8AC20}" type="slidenum">
              <a:rPr lang="en-US" smtClean="0"/>
              <a:t>‹#›</a:t>
            </a:fld>
            <a:endParaRPr lang="en-US"/>
          </a:p>
        </p:txBody>
      </p:sp>
    </p:spTree>
    <p:extLst>
      <p:ext uri="{BB962C8B-B14F-4D97-AF65-F5344CB8AC3E}">
        <p14:creationId xmlns:p14="http://schemas.microsoft.com/office/powerpoint/2010/main" val="2439590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BBB7C3-8F02-42D6-893F-41165620B918}" type="datetimeFigureOut">
              <a:rPr lang="en-US" smtClean="0"/>
              <a:t>9/29/2018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DFA013-877C-43D7-A2B2-234ACEB8AC20}" type="slidenum">
              <a:rPr lang="en-US" smtClean="0"/>
              <a:t>‹#›</a:t>
            </a:fld>
            <a:endParaRPr lang="en-US"/>
          </a:p>
        </p:txBody>
      </p:sp>
    </p:spTree>
    <p:extLst>
      <p:ext uri="{BB962C8B-B14F-4D97-AF65-F5344CB8AC3E}">
        <p14:creationId xmlns:p14="http://schemas.microsoft.com/office/powerpoint/2010/main" val="464191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BBB7C3-8F02-42D6-893F-41165620B918}" type="datetimeFigureOut">
              <a:rPr lang="en-US" smtClean="0"/>
              <a:t>9/29/2018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DFA013-877C-43D7-A2B2-234ACEB8AC20}" type="slidenum">
              <a:rPr lang="en-US" smtClean="0"/>
              <a:t>‹#›</a:t>
            </a:fld>
            <a:endParaRPr lang="en-US"/>
          </a:p>
        </p:txBody>
      </p:sp>
    </p:spTree>
    <p:extLst>
      <p:ext uri="{BB962C8B-B14F-4D97-AF65-F5344CB8AC3E}">
        <p14:creationId xmlns:p14="http://schemas.microsoft.com/office/powerpoint/2010/main" val="1761024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BBB7C3-8F02-42D6-893F-41165620B918}" type="datetimeFigureOut">
              <a:rPr lang="en-US" smtClean="0"/>
              <a:t>9/29/2018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DFA013-877C-43D7-A2B2-234ACEB8AC20}" type="slidenum">
              <a:rPr lang="en-US" smtClean="0"/>
              <a:t>‹#›</a:t>
            </a:fld>
            <a:endParaRPr lang="en-US"/>
          </a:p>
        </p:txBody>
      </p:sp>
    </p:spTree>
    <p:extLst>
      <p:ext uri="{BB962C8B-B14F-4D97-AF65-F5344CB8AC3E}">
        <p14:creationId xmlns:p14="http://schemas.microsoft.com/office/powerpoint/2010/main" val="36632938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kingjamesbibleonline.org/Job-13-16/" TargetMode="External"/><Relationship Id="rId2" Type="http://schemas.openxmlformats.org/officeDocument/2006/relationships/hyperlink" Target="https://www.kingjamesbibleonline.org/Job-8-13/" TargetMode="External"/><Relationship Id="rId1" Type="http://schemas.openxmlformats.org/officeDocument/2006/relationships/slideLayout" Target="../slideLayouts/slideLayout2.xml"/><Relationship Id="rId5" Type="http://schemas.openxmlformats.org/officeDocument/2006/relationships/hyperlink" Target="https://www.kingjamesbibleonline.org/Job-17-8/" TargetMode="External"/><Relationship Id="rId4" Type="http://schemas.openxmlformats.org/officeDocument/2006/relationships/hyperlink" Target="https://www.kingjamesbibleonline.org/Job-15-34/"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kingjamesbibleonline.org/Job-20-5/" TargetMode="External"/><Relationship Id="rId2" Type="http://schemas.openxmlformats.org/officeDocument/2006/relationships/hyperlink" Target="https://www.kingjamesbibleonline.org/Job-27-8/" TargetMode="External"/><Relationship Id="rId1" Type="http://schemas.openxmlformats.org/officeDocument/2006/relationships/slideLayout" Target="../slideLayouts/slideLayout2.xml"/><Relationship Id="rId5" Type="http://schemas.openxmlformats.org/officeDocument/2006/relationships/hyperlink" Target="https://www.kingjamesbibleonline.org/Job-36-13/" TargetMode="External"/><Relationship Id="rId4" Type="http://schemas.openxmlformats.org/officeDocument/2006/relationships/hyperlink" Target="https://www.kingjamesbibleonline.org/Job-34-30/"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kingjamesbibleonline.org/Proverbs-11-9/" TargetMode="External"/><Relationship Id="rId2" Type="http://schemas.openxmlformats.org/officeDocument/2006/relationships/hyperlink" Target="https://www.kingjamesbibleonline.org/Isaiah-9-17/" TargetMode="External"/><Relationship Id="rId1" Type="http://schemas.openxmlformats.org/officeDocument/2006/relationships/slideLayout" Target="../slideLayouts/slideLayout2.xml"/><Relationship Id="rId5" Type="http://schemas.openxmlformats.org/officeDocument/2006/relationships/hyperlink" Target="https://www.kingjamesbibleonline.org/Matthew-6-2/" TargetMode="External"/><Relationship Id="rId4" Type="http://schemas.openxmlformats.org/officeDocument/2006/relationships/hyperlink" Target="https://www.kingjamesbibleonline.org/Isaiah-33-14/"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kingjamesbibleonline.org/Matthew-6-5/" TargetMode="External"/><Relationship Id="rId2" Type="http://schemas.openxmlformats.org/officeDocument/2006/relationships/hyperlink" Target="https://www.kingjamesbibleonline.org/Matthew-6-16/" TargetMode="External"/><Relationship Id="rId1" Type="http://schemas.openxmlformats.org/officeDocument/2006/relationships/slideLayout" Target="../slideLayouts/slideLayout2.xml"/><Relationship Id="rId5" Type="http://schemas.openxmlformats.org/officeDocument/2006/relationships/hyperlink" Target="https://www.kingjamesbibleonline.org/Matthew-15-7/" TargetMode="External"/><Relationship Id="rId4" Type="http://schemas.openxmlformats.org/officeDocument/2006/relationships/hyperlink" Target="https://www.kingjamesbibleonline.org/Matthew-7-5/"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kingjamesbibleonline.org/Matthew-22-18/" TargetMode="External"/><Relationship Id="rId2" Type="http://schemas.openxmlformats.org/officeDocument/2006/relationships/hyperlink" Target="https://www.kingjamesbibleonline.org/Matthew-16-3/"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kingjamesbibleonline.org/Matthew-23-14/" TargetMode="External"/><Relationship Id="rId2" Type="http://schemas.openxmlformats.org/officeDocument/2006/relationships/hyperlink" Target="https://www.kingjamesbibleonline.org/Matthew-23-13/" TargetMode="External"/><Relationship Id="rId1" Type="http://schemas.openxmlformats.org/officeDocument/2006/relationships/slideLayout" Target="../slideLayouts/slideLayout2.xml"/><Relationship Id="rId5" Type="http://schemas.openxmlformats.org/officeDocument/2006/relationships/hyperlink" Target="https://www.kingjamesbibleonline.org/Matthew-23-23/" TargetMode="External"/><Relationship Id="rId4" Type="http://schemas.openxmlformats.org/officeDocument/2006/relationships/hyperlink" Target="https://www.kingjamesbibleonline.org/Matthew-23-15/"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kingjamesbibleonline.org/Matthew-23-27/" TargetMode="External"/><Relationship Id="rId2" Type="http://schemas.openxmlformats.org/officeDocument/2006/relationships/hyperlink" Target="https://www.kingjamesbibleonline.org/Matthew-23-25/" TargetMode="External"/><Relationship Id="rId1" Type="http://schemas.openxmlformats.org/officeDocument/2006/relationships/slideLayout" Target="../slideLayouts/slideLayout2.xml"/><Relationship Id="rId5" Type="http://schemas.openxmlformats.org/officeDocument/2006/relationships/hyperlink" Target="https://www.kingjamesbibleonline.org/Matthew-24-51/" TargetMode="External"/><Relationship Id="rId4" Type="http://schemas.openxmlformats.org/officeDocument/2006/relationships/hyperlink" Target="https://www.kingjamesbibleonline.org/Matthew-23-29/"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www.kingjamesbibleonline.org/Mark-7-6/"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kingjamesbibleonline.org/Luke-11-44/" TargetMode="External"/><Relationship Id="rId2" Type="http://schemas.openxmlformats.org/officeDocument/2006/relationships/hyperlink" Target="https://www.kingjamesbibleonline.org/Luke-6-42/" TargetMode="External"/><Relationship Id="rId1" Type="http://schemas.openxmlformats.org/officeDocument/2006/relationships/slideLayout" Target="../slideLayouts/slideLayout2.xml"/><Relationship Id="rId5" Type="http://schemas.openxmlformats.org/officeDocument/2006/relationships/hyperlink" Target="https://www.kingjamesbibleonline.org/Luke-13-15/" TargetMode="External"/><Relationship Id="rId4" Type="http://schemas.openxmlformats.org/officeDocument/2006/relationships/hyperlink" Target="https://www.kingjamesbibleonline.org/Luke-12-56/"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biblia.com/bible/kjv1900/Matt%206.5-6" TargetMode="External"/><Relationship Id="rId2" Type="http://schemas.openxmlformats.org/officeDocument/2006/relationships/hyperlink" Target="https://biblia.com/bible/kjv1900/Matt%206.1-4" TargetMode="External"/><Relationship Id="rId1" Type="http://schemas.openxmlformats.org/officeDocument/2006/relationships/slideLayout" Target="../slideLayouts/slideLayout2.xml"/><Relationship Id="rId4" Type="http://schemas.openxmlformats.org/officeDocument/2006/relationships/hyperlink" Target="https://biblia.com/bible/kjv1900/Matt%206.16-18"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biblia.com/bible/kjv1900/Matt%207.1-6"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biblia.com/bible/kjv1900/Matt%2015.7-8"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biblia.com/bible/kjv1900/Matt%2023.3"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biblia.com/bible/kjv1900/Matt%2023.25-28"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biblia.com/bible/kjv1900/Matt%2023.29-36"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biblia.com/bible/kjv1900/Luke%2012.1-3"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biblia.com/bible/kjv1900/Matt%2023.14"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biblia.com/bible/kjv1900/Matt%2024.51"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biblia.com/bible/kjv1900/Acts%2011.1-18" TargetMode="External"/><Relationship Id="rId2" Type="http://schemas.openxmlformats.org/officeDocument/2006/relationships/hyperlink" Target="https://biblia.com/bible/kjv1900/Acts%2010.44-48" TargetMode="External"/><Relationship Id="rId1" Type="http://schemas.openxmlformats.org/officeDocument/2006/relationships/slideLayout" Target="../slideLayouts/slideLayout2.xml"/><Relationship Id="rId5" Type="http://schemas.openxmlformats.org/officeDocument/2006/relationships/hyperlink" Target="https://biblia.com/bible/kjv1900/Gal%202.11-13" TargetMode="External"/><Relationship Id="rId4" Type="http://schemas.openxmlformats.org/officeDocument/2006/relationships/hyperlink" Target="https://biblia.com/bible/kjv1900/Acts%2015.6-11"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biblia.com/bible/kjv1900/Acts%2011.3" TargetMode="External"/><Relationship Id="rId2" Type="http://schemas.openxmlformats.org/officeDocument/2006/relationships/hyperlink" Target="https://biblia.com/bible/kjv1900/Matt%209.11" TargetMode="External"/><Relationship Id="rId1" Type="http://schemas.openxmlformats.org/officeDocument/2006/relationships/slideLayout" Target="../slideLayouts/slideLayout2.xml"/><Relationship Id="rId4" Type="http://schemas.openxmlformats.org/officeDocument/2006/relationships/hyperlink" Target="https://biblia.com/bible/kjv1900/Gal%202.14-21" TargetMode="External"/></Relationships>
</file>

<file path=ppt/slides/_rels/slide38.xml.rels><?xml version="1.0" encoding="UTF-8" standalone="yes"?>
<Relationships xmlns="http://schemas.openxmlformats.org/package/2006/relationships"><Relationship Id="rId2" Type="http://schemas.openxmlformats.org/officeDocument/2006/relationships/hyperlink" Target="https://biblia.com/bible/kjv1900/2%20Sam%2012.1-15"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biblia.com/bible/kjv1900/Acts%205.1-1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biblia.com/bible/kjv1900/Rom%2012.2" TargetMode="External"/><Relationship Id="rId2" Type="http://schemas.openxmlformats.org/officeDocument/2006/relationships/hyperlink" Target="https://biblia.com/bible/kjv1900/James%201.27" TargetMode="External"/><Relationship Id="rId1" Type="http://schemas.openxmlformats.org/officeDocument/2006/relationships/slideLayout" Target="../slideLayouts/slideLayout2.xml"/><Relationship Id="rId5" Type="http://schemas.openxmlformats.org/officeDocument/2006/relationships/hyperlink" Target="https://biblia.com/bible/kjv1900/1%20John%202.15-17" TargetMode="External"/><Relationship Id="rId4" Type="http://schemas.openxmlformats.org/officeDocument/2006/relationships/hyperlink" Target="https://biblia.com/bible/kjv1900/James%204.4"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biblia.com/bible/kjv1900/Luke%2012.1" TargetMode="External"/><Relationship Id="rId2" Type="http://schemas.openxmlformats.org/officeDocument/2006/relationships/hyperlink" Target="https://biblia.com/bible/kjv1900/1%20Pet%202.1" TargetMode="External"/><Relationship Id="rId1" Type="http://schemas.openxmlformats.org/officeDocument/2006/relationships/slideLayout" Target="../slideLayouts/slideLayout2.xml"/><Relationship Id="rId4" Type="http://schemas.openxmlformats.org/officeDocument/2006/relationships/hyperlink" Target="https://biblia.com/bible/kjv1900/Matt%205.13-16"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biblia.com/bible/kjv1900/Eph%204.31-32" TargetMode="External"/><Relationship Id="rId13" Type="http://schemas.openxmlformats.org/officeDocument/2006/relationships/hyperlink" Target="https://biblia.com/bible/kjv1900/Titus%203.2" TargetMode="External"/><Relationship Id="rId18" Type="http://schemas.openxmlformats.org/officeDocument/2006/relationships/hyperlink" Target="https://biblia.com/bible/kjv1900/Rom%208.29" TargetMode="External"/><Relationship Id="rId3" Type="http://schemas.openxmlformats.org/officeDocument/2006/relationships/hyperlink" Target="https://biblia.com/bible/kjv1900/John%2013.34-35" TargetMode="External"/><Relationship Id="rId7" Type="http://schemas.openxmlformats.org/officeDocument/2006/relationships/hyperlink" Target="https://biblia.com/bible/kjv1900/Luke%2017.3-4" TargetMode="External"/><Relationship Id="rId12" Type="http://schemas.openxmlformats.org/officeDocument/2006/relationships/hyperlink" Target="https://biblia.com/bible/kjv1900/2%20Tim%202.25" TargetMode="External"/><Relationship Id="rId17" Type="http://schemas.openxmlformats.org/officeDocument/2006/relationships/hyperlink" Target="https://biblia.com/bible/kjv1900/2%20Cor%203.17-18" TargetMode="External"/><Relationship Id="rId2" Type="http://schemas.openxmlformats.org/officeDocument/2006/relationships/hyperlink" Target="https://biblia.com/bible/kjv1900/Matt%2019.19" TargetMode="External"/><Relationship Id="rId16" Type="http://schemas.openxmlformats.org/officeDocument/2006/relationships/hyperlink" Target="https://biblia.com/bible/kjv1900/Phil%203.12-14" TargetMode="External"/><Relationship Id="rId1" Type="http://schemas.openxmlformats.org/officeDocument/2006/relationships/slideLayout" Target="../slideLayouts/slideLayout2.xml"/><Relationship Id="rId6" Type="http://schemas.openxmlformats.org/officeDocument/2006/relationships/hyperlink" Target="https://biblia.com/bible/kjv1900/Matt%2018.20-21" TargetMode="External"/><Relationship Id="rId11" Type="http://schemas.openxmlformats.org/officeDocument/2006/relationships/hyperlink" Target="https://biblia.com/bible/kjv1900/1%20Tim%206.11" TargetMode="External"/><Relationship Id="rId5" Type="http://schemas.openxmlformats.org/officeDocument/2006/relationships/hyperlink" Target="https://biblia.com/bible/kjv1900/Rom%2012.9" TargetMode="External"/><Relationship Id="rId15" Type="http://schemas.openxmlformats.org/officeDocument/2006/relationships/hyperlink" Target="https://biblia.com/bible/kjv1900/Eph%204.15" TargetMode="External"/><Relationship Id="rId10" Type="http://schemas.openxmlformats.org/officeDocument/2006/relationships/hyperlink" Target="https://biblia.com/bible/kjv1900/Col%203.12" TargetMode="External"/><Relationship Id="rId4" Type="http://schemas.openxmlformats.org/officeDocument/2006/relationships/hyperlink" Target="https://biblia.com/bible/kjv1900/1%20John%203.23" TargetMode="External"/><Relationship Id="rId9" Type="http://schemas.openxmlformats.org/officeDocument/2006/relationships/hyperlink" Target="https://biblia.com/bible/kjv1900/Eph%204.2" TargetMode="External"/><Relationship Id="rId14" Type="http://schemas.openxmlformats.org/officeDocument/2006/relationships/hyperlink" Target="https://biblia.com/bible/kjv1900/Eph%204.13"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6000" b="1" dirty="0" smtClean="0">
                <a:effectLst>
                  <a:outerShdw blurRad="38100" dist="38100" dir="2700000" algn="tl">
                    <a:srgbClr val="000000">
                      <a:alpha val="43137"/>
                    </a:srgbClr>
                  </a:outerShdw>
                </a:effectLst>
              </a:rPr>
              <a:t>Jesus our Lord’s Preaching about</a:t>
            </a:r>
            <a:endParaRPr lang="en-US"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364259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800" b="1" dirty="0" smtClean="0"/>
              <a:t>Now let us listen to God’s Word and a good example</a:t>
            </a:r>
          </a:p>
          <a:p>
            <a:r>
              <a:rPr lang="en-US" sz="4800" b="1" dirty="0" smtClean="0"/>
              <a:t>Is found in Luke 13:10-17</a:t>
            </a:r>
            <a:endParaRPr lang="en-US" sz="4800" b="1" dirty="0"/>
          </a:p>
        </p:txBody>
      </p:sp>
    </p:spTree>
    <p:extLst>
      <p:ext uri="{BB962C8B-B14F-4D97-AF65-F5344CB8AC3E}">
        <p14:creationId xmlns:p14="http://schemas.microsoft.com/office/powerpoint/2010/main" val="12093497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effectLst>
                  <a:outerShdw blurRad="38100" dist="38100" dir="2700000" algn="tl">
                    <a:srgbClr val="000000">
                      <a:alpha val="43137"/>
                    </a:srgbClr>
                  </a:outerShdw>
                </a:effectLst>
              </a:rPr>
              <a:t>Placing the needs of an animal more </a:t>
            </a:r>
            <a:br>
              <a:rPr lang="en-US" b="1" u="sng" dirty="0" smtClean="0">
                <a:effectLst>
                  <a:outerShdw blurRad="38100" dist="38100" dir="2700000" algn="tl">
                    <a:srgbClr val="000000">
                      <a:alpha val="43137"/>
                    </a:srgbClr>
                  </a:outerShdw>
                </a:effectLst>
              </a:rPr>
            </a:br>
            <a:r>
              <a:rPr lang="en-US" b="1" u="sng" dirty="0" smtClean="0">
                <a:effectLst>
                  <a:outerShdw blurRad="38100" dist="38100" dir="2700000" algn="tl">
                    <a:srgbClr val="000000">
                      <a:alpha val="43137"/>
                    </a:srgbClr>
                  </a:outerShdw>
                </a:effectLst>
              </a:rPr>
              <a:t>important than the needs of a human being!</a:t>
            </a:r>
            <a:endParaRPr lang="en-US"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825624"/>
            <a:ext cx="12192000" cy="5032375"/>
          </a:xfrm>
        </p:spPr>
        <p:txBody>
          <a:bodyPr>
            <a:normAutofit/>
          </a:bodyPr>
          <a:lstStyle/>
          <a:p>
            <a:r>
              <a:rPr lang="en-US" sz="3600" b="1" dirty="0"/>
              <a:t>Luke 13:10-17 </a:t>
            </a:r>
            <a:r>
              <a:rPr lang="en-US" sz="3600" baseline="30000" dirty="0" smtClean="0"/>
              <a:t>10</a:t>
            </a:r>
            <a:r>
              <a:rPr lang="en-US" sz="3600" baseline="30000" dirty="0"/>
              <a:t> </a:t>
            </a:r>
            <a:r>
              <a:rPr lang="en-US" sz="3600" dirty="0"/>
              <a:t>And he was teaching in one of the synagogues on the </a:t>
            </a:r>
            <a:r>
              <a:rPr lang="en-US" sz="3600" dirty="0" err="1"/>
              <a:t>sabbath</a:t>
            </a:r>
            <a:r>
              <a:rPr lang="en-US" sz="3600" dirty="0"/>
              <a:t>.</a:t>
            </a:r>
          </a:p>
          <a:p>
            <a:r>
              <a:rPr lang="en-US" sz="3600" baseline="30000" dirty="0"/>
              <a:t>11 </a:t>
            </a:r>
            <a:r>
              <a:rPr lang="en-US" sz="3600" dirty="0"/>
              <a:t>And, behold, there was a woman which had a spirit of infirmity eighteen years, and was bowed together, and could in no wise lift up herself.</a:t>
            </a:r>
          </a:p>
          <a:p>
            <a:r>
              <a:rPr lang="en-US" sz="3600" baseline="30000" dirty="0"/>
              <a:t>12 </a:t>
            </a:r>
            <a:r>
              <a:rPr lang="en-US" sz="3600" dirty="0"/>
              <a:t>And when Jesus saw her, he called her to him, and said unto her, Woman, thou art loosed from thine infirmity.</a:t>
            </a:r>
          </a:p>
          <a:p>
            <a:r>
              <a:rPr lang="en-US" sz="3600" baseline="30000" dirty="0"/>
              <a:t>13 </a:t>
            </a:r>
            <a:r>
              <a:rPr lang="en-US" sz="3600" dirty="0"/>
              <a:t>And he laid his hands on her: and immediately she was made straight, and glorified God.</a:t>
            </a:r>
          </a:p>
          <a:p>
            <a:endParaRPr lang="en-US" dirty="0"/>
          </a:p>
        </p:txBody>
      </p:sp>
    </p:spTree>
    <p:extLst>
      <p:ext uri="{BB962C8B-B14F-4D97-AF65-F5344CB8AC3E}">
        <p14:creationId xmlns:p14="http://schemas.microsoft.com/office/powerpoint/2010/main" val="19560724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127" y="176644"/>
            <a:ext cx="12001500" cy="6681355"/>
          </a:xfrm>
        </p:spPr>
        <p:txBody>
          <a:bodyPr>
            <a:normAutofit lnSpcReduction="10000"/>
          </a:bodyPr>
          <a:lstStyle/>
          <a:p>
            <a:r>
              <a:rPr lang="en-US" sz="3600" baseline="30000" dirty="0"/>
              <a:t>14 </a:t>
            </a:r>
            <a:r>
              <a:rPr lang="en-US" sz="3600" dirty="0"/>
              <a:t>And the </a:t>
            </a:r>
            <a:r>
              <a:rPr lang="en-US" sz="3600" b="1" u="sng" dirty="0">
                <a:solidFill>
                  <a:srgbClr val="FF0000"/>
                </a:solidFill>
              </a:rPr>
              <a:t>ruler of the synagogue </a:t>
            </a:r>
            <a:r>
              <a:rPr lang="en-US" sz="3600" dirty="0"/>
              <a:t>answered with indignation, because that Jesus had healed on the </a:t>
            </a:r>
            <a:r>
              <a:rPr lang="en-US" sz="3600" dirty="0" err="1"/>
              <a:t>sabbath</a:t>
            </a:r>
            <a:r>
              <a:rPr lang="en-US" sz="3600" dirty="0"/>
              <a:t> day, and said unto the people, There are six days in which men ought to work: in them therefore come and be healed, and not on the </a:t>
            </a:r>
            <a:r>
              <a:rPr lang="en-US" sz="3600" dirty="0" err="1"/>
              <a:t>sabbath</a:t>
            </a:r>
            <a:r>
              <a:rPr lang="en-US" sz="3600" dirty="0"/>
              <a:t> day.</a:t>
            </a:r>
          </a:p>
          <a:p>
            <a:r>
              <a:rPr lang="en-US" sz="3600" baseline="30000" dirty="0"/>
              <a:t>15 </a:t>
            </a:r>
            <a:r>
              <a:rPr lang="en-US" sz="3600" dirty="0"/>
              <a:t>The Lord then answered him, and said</a:t>
            </a:r>
            <a:r>
              <a:rPr lang="en-US" sz="3600" b="1" u="sng" dirty="0">
                <a:solidFill>
                  <a:srgbClr val="FF0000"/>
                </a:solidFill>
              </a:rPr>
              <a:t>, Thou hypocrite, </a:t>
            </a:r>
            <a:r>
              <a:rPr lang="en-US" sz="3600" dirty="0"/>
              <a:t>doth not each one of you on the </a:t>
            </a:r>
            <a:r>
              <a:rPr lang="en-US" sz="3600" dirty="0" err="1"/>
              <a:t>sabbath</a:t>
            </a:r>
            <a:r>
              <a:rPr lang="en-US" sz="3600" dirty="0"/>
              <a:t> loose his ox or his ass from the stall, and lead him away to watering?</a:t>
            </a:r>
          </a:p>
          <a:p>
            <a:r>
              <a:rPr lang="en-US" sz="3600" baseline="30000" dirty="0"/>
              <a:t>16 </a:t>
            </a:r>
            <a:r>
              <a:rPr lang="en-US" sz="3600" dirty="0"/>
              <a:t>And ought not this woman, being a daughter of Abraham, whom Satan hath bound, lo, these eighteen years, be loosed from this bond on the </a:t>
            </a:r>
            <a:r>
              <a:rPr lang="en-US" sz="3600" dirty="0" err="1"/>
              <a:t>sabbath</a:t>
            </a:r>
            <a:r>
              <a:rPr lang="en-US" sz="3600" dirty="0"/>
              <a:t> day?</a:t>
            </a:r>
          </a:p>
          <a:p>
            <a:r>
              <a:rPr lang="en-US" sz="3600" baseline="30000" dirty="0"/>
              <a:t>17 </a:t>
            </a:r>
            <a:r>
              <a:rPr lang="en-US" sz="3600" dirty="0"/>
              <a:t>And when he had said these things, all his adversaries were ashamed: and </a:t>
            </a:r>
            <a:r>
              <a:rPr lang="en-US" sz="3600" b="1" u="sng" dirty="0"/>
              <a:t>all the people rejoiced for all the glorious things that were done by him.</a:t>
            </a:r>
          </a:p>
          <a:p>
            <a:endParaRPr lang="en-US" dirty="0"/>
          </a:p>
        </p:txBody>
      </p:sp>
    </p:spTree>
    <p:extLst>
      <p:ext uri="{BB962C8B-B14F-4D97-AF65-F5344CB8AC3E}">
        <p14:creationId xmlns:p14="http://schemas.microsoft.com/office/powerpoint/2010/main" val="11716778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785264"/>
          </a:xfrm>
        </p:spPr>
        <p:txBody>
          <a:bodyPr>
            <a:normAutofit fontScale="92500" lnSpcReduction="10000"/>
          </a:bodyPr>
          <a:lstStyle/>
          <a:p>
            <a:r>
              <a:rPr lang="en-US" sz="4300" b="1" u="sng" dirty="0">
                <a:hlinkClick r:id="rId2" tooltip="Job 8:13 - So are the paths of all that forget God; and the hypocrite"/>
              </a:rPr>
              <a:t>Job 8:13</a:t>
            </a:r>
            <a:r>
              <a:rPr lang="en-US" sz="4300" b="1" dirty="0"/>
              <a:t> </a:t>
            </a:r>
            <a:r>
              <a:rPr lang="en-US" sz="4300" dirty="0"/>
              <a:t>|So are the paths of all that forget God; and the </a:t>
            </a:r>
            <a:r>
              <a:rPr lang="en-US" sz="4300" b="1" u="sng" dirty="0"/>
              <a:t>hypocrite's</a:t>
            </a:r>
            <a:r>
              <a:rPr lang="en-US" sz="4300" dirty="0"/>
              <a:t> hope shall perish: </a:t>
            </a:r>
          </a:p>
          <a:p>
            <a:r>
              <a:rPr lang="en-US" sz="4300" dirty="0"/>
              <a:t> </a:t>
            </a:r>
          </a:p>
          <a:p>
            <a:r>
              <a:rPr lang="en-US" sz="4300" b="1" u="sng" dirty="0">
                <a:hlinkClick r:id="rId3" tooltip="Job 13:16 - He also shall be my salvation: for an hypocrite shall not come before him."/>
              </a:rPr>
              <a:t>Job 13:16</a:t>
            </a:r>
            <a:r>
              <a:rPr lang="en-US" sz="4300" b="1" dirty="0"/>
              <a:t> </a:t>
            </a:r>
            <a:r>
              <a:rPr lang="en-US" sz="4300" dirty="0"/>
              <a:t>| </a:t>
            </a:r>
            <a:r>
              <a:rPr lang="en-US" sz="4300" dirty="0" smtClean="0"/>
              <a:t>He </a:t>
            </a:r>
            <a:r>
              <a:rPr lang="en-US" sz="4300" dirty="0"/>
              <a:t>also shall be my salvation: for an </a:t>
            </a:r>
            <a:r>
              <a:rPr lang="en-US" sz="4300" b="1" u="sng" dirty="0"/>
              <a:t>hypocrite </a:t>
            </a:r>
            <a:r>
              <a:rPr lang="en-US" sz="4300" dirty="0"/>
              <a:t>shall not come before him. </a:t>
            </a:r>
          </a:p>
          <a:p>
            <a:r>
              <a:rPr lang="en-US" sz="4300" dirty="0"/>
              <a:t> </a:t>
            </a:r>
          </a:p>
          <a:p>
            <a:r>
              <a:rPr lang="en-US" sz="4300" b="1" u="sng" dirty="0">
                <a:hlinkClick r:id="rId4" tooltip="Job 15:34 - For the congregation of hypocrites shall be desolate, and fire shall consume the tabernacles of bribery."/>
              </a:rPr>
              <a:t>Job 15:34</a:t>
            </a:r>
            <a:r>
              <a:rPr lang="en-US" sz="4300" b="1" dirty="0"/>
              <a:t> </a:t>
            </a:r>
            <a:r>
              <a:rPr lang="en-US" sz="4300" dirty="0"/>
              <a:t>| </a:t>
            </a:r>
            <a:r>
              <a:rPr lang="en-US" sz="4300" dirty="0" smtClean="0"/>
              <a:t>For </a:t>
            </a:r>
            <a:r>
              <a:rPr lang="en-US" sz="4300" dirty="0"/>
              <a:t>the congregation of </a:t>
            </a:r>
            <a:r>
              <a:rPr lang="en-US" sz="4300" b="1" u="sng" dirty="0"/>
              <a:t>hypocrites</a:t>
            </a:r>
            <a:r>
              <a:rPr lang="en-US" sz="4300" dirty="0"/>
              <a:t> shall be desolate, and fire shall consume the tabernacles of bribery. </a:t>
            </a:r>
          </a:p>
          <a:p>
            <a:r>
              <a:rPr lang="en-US" sz="4300" dirty="0"/>
              <a:t> </a:t>
            </a:r>
          </a:p>
          <a:p>
            <a:r>
              <a:rPr lang="en-US" sz="4300" b="1" u="sng" dirty="0">
                <a:hlinkClick r:id="rId5" tooltip="Job 17:8 - Upright men shall be astonied at this, and the innocent shall stir up himself against the hypocrite."/>
              </a:rPr>
              <a:t>Job 17:8</a:t>
            </a:r>
            <a:r>
              <a:rPr lang="en-US" sz="4300" b="1" dirty="0"/>
              <a:t> </a:t>
            </a:r>
            <a:r>
              <a:rPr lang="en-US" sz="4300" dirty="0"/>
              <a:t>| </a:t>
            </a:r>
            <a:r>
              <a:rPr lang="en-US" sz="4300" dirty="0" smtClean="0"/>
              <a:t>Upright </a:t>
            </a:r>
            <a:r>
              <a:rPr lang="en-US" sz="4300" dirty="0"/>
              <a:t>men shall be </a:t>
            </a:r>
            <a:r>
              <a:rPr lang="en-US" sz="4300" dirty="0" err="1"/>
              <a:t>astonied</a:t>
            </a:r>
            <a:r>
              <a:rPr lang="en-US" sz="4300" dirty="0"/>
              <a:t> at this, and the innocent shall stir up himself against the </a:t>
            </a:r>
            <a:r>
              <a:rPr lang="en-US" sz="4300" b="1" u="sng" dirty="0"/>
              <a:t>hypocrite</a:t>
            </a:r>
            <a:r>
              <a:rPr lang="en-US" sz="3000" dirty="0"/>
              <a:t>. </a:t>
            </a:r>
          </a:p>
          <a:p>
            <a:endParaRPr lang="en-US" dirty="0"/>
          </a:p>
        </p:txBody>
      </p:sp>
    </p:spTree>
    <p:extLst>
      <p:ext uri="{BB962C8B-B14F-4D97-AF65-F5344CB8AC3E}">
        <p14:creationId xmlns:p14="http://schemas.microsoft.com/office/powerpoint/2010/main" val="710097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p:cTn id="31"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92001" cy="6858000"/>
          </a:xfrm>
        </p:spPr>
        <p:txBody>
          <a:bodyPr>
            <a:normAutofit fontScale="40000" lnSpcReduction="20000"/>
          </a:bodyPr>
          <a:lstStyle/>
          <a:p>
            <a:endParaRPr lang="en-US" sz="5900" b="1" u="sng" dirty="0" smtClean="0">
              <a:hlinkClick r:id="rId2" tooltip="Job 27:8 - For what is the hope of the hypocrite, though he hath gained, when God taketh away his soul?"/>
            </a:endParaRPr>
          </a:p>
          <a:p>
            <a:r>
              <a:rPr lang="en-US" sz="9000" b="1" u="sng" dirty="0">
                <a:hlinkClick r:id="rId3" tooltip="Job 20:5 - That the triumphing of the wicked is short, and the joy of the hypocrite but for a moment?"/>
              </a:rPr>
              <a:t>Job 20:5</a:t>
            </a:r>
            <a:r>
              <a:rPr lang="en-US" sz="9000" b="1" dirty="0"/>
              <a:t> </a:t>
            </a:r>
            <a:r>
              <a:rPr lang="en-US" sz="9000" dirty="0"/>
              <a:t>| </a:t>
            </a:r>
            <a:r>
              <a:rPr lang="en-US" sz="9000" dirty="0" smtClean="0"/>
              <a:t>That </a:t>
            </a:r>
            <a:r>
              <a:rPr lang="en-US" sz="9000" dirty="0"/>
              <a:t>the triumphing of the wicked is short, and the joy of the</a:t>
            </a:r>
            <a:r>
              <a:rPr lang="en-US" sz="9000" b="1" u="sng" dirty="0"/>
              <a:t> hypocrite </a:t>
            </a:r>
            <a:r>
              <a:rPr lang="en-US" sz="9000" dirty="0"/>
              <a:t>but for a moment? </a:t>
            </a:r>
          </a:p>
          <a:p>
            <a:endParaRPr lang="en-US" sz="9000" b="1" u="sng" dirty="0">
              <a:hlinkClick r:id="rId2" tooltip="Job 27:8 - For what is the hope of the hypocrite, though he hath gained, when God taketh away his soul?"/>
            </a:endParaRPr>
          </a:p>
          <a:p>
            <a:r>
              <a:rPr lang="en-US" sz="9000" b="1" u="sng" dirty="0" smtClean="0">
                <a:hlinkClick r:id="rId2" tooltip="Job 27:8 - For what is the hope of the hypocrite, though he hath gained, when God taketh away his soul?"/>
              </a:rPr>
              <a:t>Job </a:t>
            </a:r>
            <a:r>
              <a:rPr lang="en-US" sz="9000" b="1" u="sng" dirty="0">
                <a:hlinkClick r:id="rId2" tooltip="Job 27:8 - For what is the hope of the hypocrite, though he hath gained, when God taketh away his soul?"/>
              </a:rPr>
              <a:t>27:8</a:t>
            </a:r>
            <a:r>
              <a:rPr lang="en-US" sz="9000" b="1" dirty="0"/>
              <a:t> </a:t>
            </a:r>
            <a:r>
              <a:rPr lang="en-US" sz="9000" dirty="0"/>
              <a:t>| </a:t>
            </a:r>
            <a:r>
              <a:rPr lang="en-US" sz="9000" dirty="0" smtClean="0"/>
              <a:t>For </a:t>
            </a:r>
            <a:r>
              <a:rPr lang="en-US" sz="9000" dirty="0"/>
              <a:t>what is the hope of the </a:t>
            </a:r>
            <a:r>
              <a:rPr lang="en-US" sz="9000" b="1" u="sng" dirty="0"/>
              <a:t>hypocrite</a:t>
            </a:r>
            <a:r>
              <a:rPr lang="en-US" sz="9000" dirty="0"/>
              <a:t>, though he hath gained, when God taketh away his soul? </a:t>
            </a:r>
          </a:p>
          <a:p>
            <a:r>
              <a:rPr lang="en-US" sz="9000" dirty="0"/>
              <a:t> </a:t>
            </a:r>
          </a:p>
          <a:p>
            <a:r>
              <a:rPr lang="en-US" sz="9000" b="1" u="sng" dirty="0">
                <a:hlinkClick r:id="rId4" tooltip="Job 34:30 - That the hypocrite reign not, lest the people be ensnared."/>
              </a:rPr>
              <a:t>Job 34:30</a:t>
            </a:r>
            <a:r>
              <a:rPr lang="en-US" sz="9000" b="1" dirty="0"/>
              <a:t> </a:t>
            </a:r>
            <a:r>
              <a:rPr lang="en-US" sz="9000" dirty="0"/>
              <a:t>| </a:t>
            </a:r>
          </a:p>
          <a:p>
            <a:r>
              <a:rPr lang="en-US" sz="9000" dirty="0"/>
              <a:t>That the </a:t>
            </a:r>
            <a:r>
              <a:rPr lang="en-US" sz="9000" b="1" u="sng" dirty="0"/>
              <a:t>hypocrite</a:t>
            </a:r>
            <a:r>
              <a:rPr lang="en-US" sz="9000" dirty="0"/>
              <a:t> reign not, lest the people be ensnared. </a:t>
            </a:r>
          </a:p>
          <a:p>
            <a:r>
              <a:rPr lang="en-US" sz="9000" dirty="0"/>
              <a:t> </a:t>
            </a:r>
          </a:p>
          <a:p>
            <a:r>
              <a:rPr lang="en-US" sz="9000" b="1" u="sng" dirty="0">
                <a:hlinkClick r:id="rId5" tooltip="Job 36:13 - But the hypocrites in heart heap up wrath: they cry not when he bindeth them."/>
              </a:rPr>
              <a:t>Job 36:13</a:t>
            </a:r>
            <a:r>
              <a:rPr lang="en-US" sz="9000" b="1" dirty="0"/>
              <a:t> </a:t>
            </a:r>
            <a:r>
              <a:rPr lang="en-US" sz="9000" dirty="0"/>
              <a:t>| </a:t>
            </a:r>
          </a:p>
          <a:p>
            <a:r>
              <a:rPr lang="en-US" sz="9000" dirty="0"/>
              <a:t>But the </a:t>
            </a:r>
            <a:r>
              <a:rPr lang="en-US" sz="9000" b="1" u="sng" dirty="0"/>
              <a:t>hypocrites </a:t>
            </a:r>
            <a:r>
              <a:rPr lang="en-US" sz="9000" dirty="0"/>
              <a:t>in heart heap up wrath: they cry not when he </a:t>
            </a:r>
            <a:r>
              <a:rPr lang="en-US" sz="9000" dirty="0" err="1"/>
              <a:t>bindeth</a:t>
            </a:r>
            <a:r>
              <a:rPr lang="en-US" sz="9000" dirty="0"/>
              <a:t> them. </a:t>
            </a:r>
          </a:p>
          <a:p>
            <a:r>
              <a:rPr lang="en-US" dirty="0"/>
              <a:t> </a:t>
            </a:r>
          </a:p>
          <a:p>
            <a:endParaRPr lang="en-US" dirty="0"/>
          </a:p>
        </p:txBody>
      </p:sp>
    </p:spTree>
    <p:extLst>
      <p:ext uri="{BB962C8B-B14F-4D97-AF65-F5344CB8AC3E}">
        <p14:creationId xmlns:p14="http://schemas.microsoft.com/office/powerpoint/2010/main" val="3903903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p:cTn id="2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5" end="5"/>
                                            </p:txEl>
                                          </p:spTgt>
                                        </p:tgtEl>
                                      </p:cBhvr>
                                    </p:animEffect>
                                  </p:childTnLst>
                                </p:cTn>
                              </p:par>
                              <p:par>
                                <p:cTn id="27" presetID="31"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p:cTn id="29"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p:cTn id="37"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8" end="8"/>
                                            </p:txEl>
                                          </p:spTgt>
                                        </p:tgtEl>
                                      </p:cBhvr>
                                    </p:animEffect>
                                  </p:childTnLst>
                                </p:cTn>
                              </p:par>
                              <p:par>
                                <p:cTn id="41" presetID="31" presetClass="entr" presetSubtype="0" fill="hold"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p:cTn id="43"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44"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45"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46"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736" y="0"/>
            <a:ext cx="12188536" cy="6858000"/>
          </a:xfrm>
        </p:spPr>
        <p:txBody>
          <a:bodyPr>
            <a:normAutofit fontScale="40000" lnSpcReduction="20000"/>
          </a:bodyPr>
          <a:lstStyle/>
          <a:p>
            <a:endParaRPr lang="en-US" b="1" u="sng" dirty="0">
              <a:hlinkClick r:id="rId2" tooltip="Isaiah 9:17 - Therefore the Lord shall have no joy in their young men, neither shall have mercy on their fatherless and widows: for every one is an hypocrite and an evildoer, and every mouth speaketh folly. For all this his anger is not turned away, but h"/>
            </a:endParaRPr>
          </a:p>
          <a:p>
            <a:r>
              <a:rPr lang="en-US" sz="8000" b="1" u="sng" dirty="0">
                <a:hlinkClick r:id="rId3" tooltip="Proverbs 11:9 - An hypocrite with his mouth destroyeth his neighbour: but through knowledge shall the just be delivered."/>
              </a:rPr>
              <a:t>Proverbs 11:9</a:t>
            </a:r>
            <a:r>
              <a:rPr lang="en-US" sz="8000" b="1" dirty="0"/>
              <a:t> </a:t>
            </a:r>
            <a:r>
              <a:rPr lang="en-US" sz="8000" dirty="0"/>
              <a:t>| </a:t>
            </a:r>
            <a:r>
              <a:rPr lang="en-US" sz="8000" dirty="0" smtClean="0"/>
              <a:t>An </a:t>
            </a:r>
            <a:r>
              <a:rPr lang="en-US" sz="8000" b="1" u="sng" dirty="0"/>
              <a:t>hypocrite</a:t>
            </a:r>
            <a:r>
              <a:rPr lang="en-US" sz="8000" dirty="0"/>
              <a:t> with his mouth </a:t>
            </a:r>
            <a:r>
              <a:rPr lang="en-US" sz="8000" dirty="0" err="1"/>
              <a:t>destroyeth</a:t>
            </a:r>
            <a:r>
              <a:rPr lang="en-US" sz="8000" dirty="0"/>
              <a:t> his </a:t>
            </a:r>
            <a:r>
              <a:rPr lang="en-US" sz="8000" dirty="0" err="1"/>
              <a:t>neighbour</a:t>
            </a:r>
            <a:r>
              <a:rPr lang="en-US" sz="8000" dirty="0"/>
              <a:t>: but through knowledge shall the just be delivered</a:t>
            </a:r>
            <a:r>
              <a:rPr lang="en-US" sz="8000" dirty="0" smtClean="0"/>
              <a:t>.</a:t>
            </a:r>
          </a:p>
          <a:p>
            <a:r>
              <a:rPr lang="en-US" sz="8000" dirty="0" smtClean="0"/>
              <a:t> </a:t>
            </a:r>
            <a:endParaRPr lang="en-US" sz="8000" dirty="0"/>
          </a:p>
          <a:p>
            <a:pPr marL="0" indent="0">
              <a:buNone/>
            </a:pPr>
            <a:r>
              <a:rPr lang="en-US" sz="8000" b="1" u="sng" dirty="0">
                <a:hlinkClick r:id="rId2" tooltip="Isaiah 9:17 - Therefore the Lord shall have no joy in their young men, neither shall have mercy on their fatherless and widows: for every one is an hypocrite and an evildoer, and every mouth speaketh folly. For all this his anger is not turned away, but h"/>
              </a:rPr>
              <a:t> </a:t>
            </a:r>
            <a:r>
              <a:rPr lang="en-US" sz="8000" b="1" u="sng" dirty="0" smtClean="0">
                <a:hlinkClick r:id="rId2" tooltip="Isaiah 9:17 - Therefore the Lord shall have no joy in their young men, neither shall have mercy on their fatherless and widows: for every one is an hypocrite and an evildoer, and every mouth speaketh folly. For all this his anger is not turned away, but h"/>
              </a:rPr>
              <a:t>   Isaiah </a:t>
            </a:r>
            <a:r>
              <a:rPr lang="en-US" sz="8000" b="1" u="sng" dirty="0">
                <a:hlinkClick r:id="rId2" tooltip="Isaiah 9:17 - Therefore the Lord shall have no joy in their young men, neither shall have mercy on their fatherless and widows: for every one is an hypocrite and an evildoer, and every mouth speaketh folly. For all this his anger is not turned away, but h"/>
              </a:rPr>
              <a:t>9:17</a:t>
            </a:r>
            <a:r>
              <a:rPr lang="en-US" sz="8000" b="1" dirty="0"/>
              <a:t> </a:t>
            </a:r>
            <a:r>
              <a:rPr lang="en-US" sz="8000" dirty="0" smtClean="0"/>
              <a:t>Therefore </a:t>
            </a:r>
            <a:r>
              <a:rPr lang="en-US" sz="8000" dirty="0"/>
              <a:t>the Lord shall have no joy in their young men, neither shall have mercy on their fatherless and widows: for every one is </a:t>
            </a:r>
            <a:r>
              <a:rPr lang="en-US" sz="8000" b="1" u="sng" dirty="0"/>
              <a:t>an hypocrite </a:t>
            </a:r>
            <a:r>
              <a:rPr lang="en-US" sz="8000" dirty="0"/>
              <a:t>and an evildoer, and every mouth </a:t>
            </a:r>
            <a:r>
              <a:rPr lang="en-US" sz="8000" dirty="0" err="1"/>
              <a:t>speaketh</a:t>
            </a:r>
            <a:r>
              <a:rPr lang="en-US" sz="8000" dirty="0"/>
              <a:t> folly. For all this his anger is not turned away, but his hand is stretched out still. </a:t>
            </a:r>
          </a:p>
          <a:p>
            <a:r>
              <a:rPr lang="en-US" sz="8000" dirty="0"/>
              <a:t> </a:t>
            </a:r>
          </a:p>
          <a:p>
            <a:r>
              <a:rPr lang="en-US" sz="8000" b="1" u="sng" dirty="0">
                <a:hlinkClick r:id="rId4" tooltip="Isaiah 33:14 - The sinners in Zion are afraid; fearfulness hath surprised the hypocrites. Who among us shall dwell with the devouring fire? who among us shall dwell with everlasting burnings?"/>
              </a:rPr>
              <a:t>Isaiah 33:14</a:t>
            </a:r>
            <a:r>
              <a:rPr lang="en-US" sz="8000" b="1" dirty="0"/>
              <a:t> </a:t>
            </a:r>
            <a:r>
              <a:rPr lang="en-US" sz="8000" dirty="0" smtClean="0"/>
              <a:t>The </a:t>
            </a:r>
            <a:r>
              <a:rPr lang="en-US" sz="8000" dirty="0"/>
              <a:t>sinners in Zion are afraid; fearfulness hath surprised the</a:t>
            </a:r>
            <a:r>
              <a:rPr lang="en-US" sz="8000" b="1" u="sng" dirty="0"/>
              <a:t> hypocrites</a:t>
            </a:r>
            <a:r>
              <a:rPr lang="en-US" sz="8000" dirty="0"/>
              <a:t>. Who among us shall dwell with the devouring fire? who among us shall dwell with everlasting burnings? </a:t>
            </a:r>
          </a:p>
          <a:p>
            <a:r>
              <a:rPr lang="en-US" sz="8000" dirty="0"/>
              <a:t> </a:t>
            </a:r>
          </a:p>
          <a:p>
            <a:r>
              <a:rPr lang="en-US" sz="8000" b="1" u="sng" dirty="0">
                <a:hlinkClick r:id="rId5" tooltip="Matthew 6:2 - Therefore when thou doest thine alms, do not sound a trumpet before thee, as the hypocrites do in the synagogues and in the streets, that they may have glory of men. Verily I say unto you, They have their reward."/>
              </a:rPr>
              <a:t>Matthew 6:2</a:t>
            </a:r>
            <a:r>
              <a:rPr lang="en-US" sz="8000" b="1" dirty="0"/>
              <a:t> </a:t>
            </a:r>
            <a:r>
              <a:rPr lang="en-US" sz="8000" dirty="0"/>
              <a:t>| </a:t>
            </a:r>
            <a:r>
              <a:rPr lang="en-US" sz="8000" dirty="0" smtClean="0"/>
              <a:t>Therefore </a:t>
            </a:r>
            <a:r>
              <a:rPr lang="en-US" sz="8000" dirty="0"/>
              <a:t>when thou </a:t>
            </a:r>
            <a:r>
              <a:rPr lang="en-US" sz="8000" dirty="0" err="1"/>
              <a:t>doest</a:t>
            </a:r>
            <a:r>
              <a:rPr lang="en-US" sz="8000" dirty="0"/>
              <a:t> thine alms, do not sound a trumpet before thee, as the</a:t>
            </a:r>
            <a:r>
              <a:rPr lang="en-US" sz="8000" b="1" u="sng" dirty="0"/>
              <a:t> hypocrites </a:t>
            </a:r>
            <a:r>
              <a:rPr lang="en-US" sz="8000" dirty="0"/>
              <a:t>do in the synagogues and in the streets, that they may have glory of men. Verily I say unto you, They have their reward. </a:t>
            </a:r>
          </a:p>
          <a:p>
            <a:r>
              <a:rPr lang="en-US" dirty="0"/>
              <a:t> </a:t>
            </a:r>
          </a:p>
          <a:p>
            <a:endParaRPr lang="en-US" dirty="0"/>
          </a:p>
        </p:txBody>
      </p:sp>
    </p:spTree>
    <p:extLst>
      <p:ext uri="{BB962C8B-B14F-4D97-AF65-F5344CB8AC3E}">
        <p14:creationId xmlns:p14="http://schemas.microsoft.com/office/powerpoint/2010/main" val="762341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par>
                                <p:cTn id="19" presetID="31"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p:cTn id="2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p:cTn id="37"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15800" cy="6858000"/>
          </a:xfrm>
        </p:spPr>
        <p:txBody>
          <a:bodyPr>
            <a:normAutofit fontScale="55000" lnSpcReduction="20000"/>
          </a:bodyPr>
          <a:lstStyle/>
          <a:p>
            <a:endParaRPr lang="en-US" sz="4500" b="1" u="sng" dirty="0" smtClean="0">
              <a:hlinkClick r:id="rId2" tooltip="Matthew 6:16 - Moreover when ye fast, be not, as the hypocrites, of a sad countenance: for they disfigure their faces, that they may appear unto men to fast. Verily I say unto you, They have their reward."/>
            </a:endParaRPr>
          </a:p>
          <a:p>
            <a:r>
              <a:rPr lang="en-US" sz="5800" b="1" u="sng" dirty="0">
                <a:hlinkClick r:id="rId3" tooltip="Matthew 6:5 - And when thou prayest, thou shalt not be as the hypocrites are: for they love to pray standing in the synagogues and in the corners of the streets, that they may be seen of men. Verily I say unto you, They have their reward."/>
              </a:rPr>
              <a:t>Matthew 6:5</a:t>
            </a:r>
            <a:r>
              <a:rPr lang="en-US" sz="5800" b="1" dirty="0"/>
              <a:t> </a:t>
            </a:r>
            <a:r>
              <a:rPr lang="en-US" sz="5800" dirty="0"/>
              <a:t>| And when thou </a:t>
            </a:r>
            <a:r>
              <a:rPr lang="en-US" sz="5800" dirty="0" err="1"/>
              <a:t>prayest</a:t>
            </a:r>
            <a:r>
              <a:rPr lang="en-US" sz="5800" dirty="0"/>
              <a:t>, thou shalt not be as the </a:t>
            </a:r>
            <a:r>
              <a:rPr lang="en-US" sz="5800" b="1" u="sng" dirty="0"/>
              <a:t>hypocrites</a:t>
            </a:r>
            <a:r>
              <a:rPr lang="en-US" sz="5800" dirty="0"/>
              <a:t> are: for they love to pray standing in the synagogues and in the corners of the streets, that they may be seen of men. Verily I say unto you, They have their reward. </a:t>
            </a:r>
          </a:p>
          <a:p>
            <a:endParaRPr lang="en-US" sz="5800" b="1" u="sng" dirty="0">
              <a:hlinkClick r:id="rId2" tooltip="Matthew 6:16 - Moreover when ye fast, be not, as the hypocrites, of a sad countenance: for they disfigure their faces, that they may appear unto men to fast. Verily I say unto you, They have their reward."/>
            </a:endParaRPr>
          </a:p>
          <a:p>
            <a:r>
              <a:rPr lang="en-US" sz="5800" b="1" u="sng" dirty="0" smtClean="0">
                <a:hlinkClick r:id="rId2" tooltip="Matthew 6:16 - Moreover when ye fast, be not, as the hypocrites, of a sad countenance: for they disfigure their faces, that they may appear unto men to fast. Verily I say unto you, They have their reward."/>
              </a:rPr>
              <a:t>Matthew </a:t>
            </a:r>
            <a:r>
              <a:rPr lang="en-US" sz="5800" b="1" u="sng" dirty="0">
                <a:hlinkClick r:id="rId2" tooltip="Matthew 6:16 - Moreover when ye fast, be not, as the hypocrites, of a sad countenance: for they disfigure their faces, that they may appear unto men to fast. Verily I say unto you, They have their reward."/>
              </a:rPr>
              <a:t>6:16</a:t>
            </a:r>
            <a:r>
              <a:rPr lang="en-US" sz="5800" b="1" dirty="0"/>
              <a:t> </a:t>
            </a:r>
            <a:r>
              <a:rPr lang="en-US" sz="5800" dirty="0"/>
              <a:t>| </a:t>
            </a:r>
            <a:r>
              <a:rPr lang="en-US" sz="5800" dirty="0" smtClean="0"/>
              <a:t>Moreover </a:t>
            </a:r>
            <a:r>
              <a:rPr lang="en-US" sz="5800" dirty="0"/>
              <a:t>when ye fast, be not, as the </a:t>
            </a:r>
            <a:r>
              <a:rPr lang="en-US" sz="5800" b="1" u="sng" dirty="0"/>
              <a:t>hypocrites</a:t>
            </a:r>
            <a:r>
              <a:rPr lang="en-US" sz="5800" dirty="0"/>
              <a:t>, of a sad countenance: for they disfigure their faces, that they may appear unto men to fast. Verily I say unto you, They have their reward. </a:t>
            </a:r>
          </a:p>
          <a:p>
            <a:r>
              <a:rPr lang="en-US" sz="5800" dirty="0"/>
              <a:t> </a:t>
            </a:r>
          </a:p>
          <a:p>
            <a:r>
              <a:rPr lang="en-US" sz="5800" b="1" u="sng" dirty="0">
                <a:hlinkClick r:id="rId4" tooltip="Matthew 7:5 - Thou hypocrite, first cast out the beam out of thine own eye; and then shalt thou see clearly to cast out the mote out of thy brother"/>
              </a:rPr>
              <a:t>Matthew 7:5</a:t>
            </a:r>
            <a:r>
              <a:rPr lang="en-US" sz="5800" b="1" dirty="0"/>
              <a:t> </a:t>
            </a:r>
            <a:r>
              <a:rPr lang="en-US" sz="5800" dirty="0" smtClean="0"/>
              <a:t>Thou </a:t>
            </a:r>
            <a:r>
              <a:rPr lang="en-US" sz="5800" b="1" u="sng" dirty="0"/>
              <a:t>hypocrite</a:t>
            </a:r>
            <a:r>
              <a:rPr lang="en-US" sz="5800" dirty="0"/>
              <a:t>, first cast out the beam out of thine own eye; and then shalt thou see clearly to cast out the mote out of thy brother's eye. </a:t>
            </a:r>
          </a:p>
          <a:p>
            <a:r>
              <a:rPr lang="en-US" sz="5800" dirty="0"/>
              <a:t> </a:t>
            </a:r>
          </a:p>
          <a:p>
            <a:r>
              <a:rPr lang="en-US" sz="5800" b="1" u="sng" dirty="0">
                <a:hlinkClick r:id="rId5" tooltip="Matthew 15:7 - Ye hypocrites, well did Esaias prophesy of you, saying,"/>
              </a:rPr>
              <a:t>Matthew 15:7</a:t>
            </a:r>
            <a:r>
              <a:rPr lang="en-US" sz="5800" b="1" dirty="0"/>
              <a:t> </a:t>
            </a:r>
            <a:r>
              <a:rPr lang="en-US" sz="5800" dirty="0" smtClean="0"/>
              <a:t>Ye </a:t>
            </a:r>
            <a:r>
              <a:rPr lang="en-US" sz="5800" b="1" u="sng" dirty="0"/>
              <a:t>hypocrites</a:t>
            </a:r>
            <a:r>
              <a:rPr lang="en-US" sz="5800" dirty="0"/>
              <a:t>, well did Esaias prophesy of you, saying</a:t>
            </a:r>
            <a:r>
              <a:rPr lang="en-US" sz="5100" dirty="0"/>
              <a:t>, </a:t>
            </a:r>
          </a:p>
          <a:p>
            <a:r>
              <a:rPr lang="en-US" dirty="0"/>
              <a:t> </a:t>
            </a:r>
          </a:p>
          <a:p>
            <a:endParaRPr lang="en-US" dirty="0"/>
          </a:p>
        </p:txBody>
      </p:sp>
    </p:spTree>
    <p:extLst>
      <p:ext uri="{BB962C8B-B14F-4D97-AF65-F5344CB8AC3E}">
        <p14:creationId xmlns:p14="http://schemas.microsoft.com/office/powerpoint/2010/main" val="874758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p:cTn id="2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p:cTn id="31"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83126"/>
            <a:ext cx="12105409" cy="6660573"/>
          </a:xfrm>
        </p:spPr>
        <p:txBody>
          <a:bodyPr>
            <a:normAutofit/>
          </a:bodyPr>
          <a:lstStyle/>
          <a:p>
            <a:r>
              <a:rPr lang="en-US" sz="3600" b="1" u="sng" dirty="0">
                <a:hlinkClick r:id="rId2" tooltip="Matthew 16:3 - And in the morning, It will be foul weather to day: for the sky is red and lowring. O ye hypocrites, ye can discern the face of the sky; but can ye not discern the signs of the times?"/>
              </a:rPr>
              <a:t>Matthew 16:3</a:t>
            </a:r>
            <a:r>
              <a:rPr lang="en-US" sz="3600" b="1" dirty="0"/>
              <a:t> </a:t>
            </a:r>
            <a:r>
              <a:rPr lang="en-US" sz="3600" dirty="0"/>
              <a:t>| </a:t>
            </a:r>
          </a:p>
          <a:p>
            <a:r>
              <a:rPr lang="en-US" sz="3600" dirty="0"/>
              <a:t>And in the morning, It will be foul weather to day: for the sky is red and </a:t>
            </a:r>
            <a:r>
              <a:rPr lang="en-US" sz="3600" dirty="0" err="1"/>
              <a:t>lowring</a:t>
            </a:r>
            <a:r>
              <a:rPr lang="en-US" sz="3600" dirty="0"/>
              <a:t>. O ye </a:t>
            </a:r>
            <a:r>
              <a:rPr lang="en-US" sz="3600" b="1" u="sng" dirty="0"/>
              <a:t>hypocrites</a:t>
            </a:r>
            <a:r>
              <a:rPr lang="en-US" sz="3600" dirty="0"/>
              <a:t>, ye can discern the face of the sky; but can ye not discern the signs of the times? </a:t>
            </a:r>
          </a:p>
          <a:p>
            <a:r>
              <a:rPr lang="en-US" sz="3600" dirty="0"/>
              <a:t> </a:t>
            </a:r>
            <a:r>
              <a:rPr lang="en-US" sz="3600" b="1" u="sng" dirty="0" smtClean="0">
                <a:hlinkClick r:id="rId3" tooltip="Matthew 22:18 - But Jesus perceived their wickedness, and said, Why tempt ye me, ye hypocrites?"/>
              </a:rPr>
              <a:t>Matthew </a:t>
            </a:r>
            <a:r>
              <a:rPr lang="en-US" sz="3600" b="1" u="sng" dirty="0">
                <a:hlinkClick r:id="rId3" tooltip="Matthew 22:18 - But Jesus perceived their wickedness, and said, Why tempt ye me, ye hypocrites?"/>
              </a:rPr>
              <a:t>22:18</a:t>
            </a:r>
            <a:r>
              <a:rPr lang="en-US" sz="3600" b="1" dirty="0"/>
              <a:t> </a:t>
            </a:r>
            <a:r>
              <a:rPr lang="en-US" sz="3600" dirty="0"/>
              <a:t>| </a:t>
            </a:r>
          </a:p>
          <a:p>
            <a:r>
              <a:rPr lang="en-US" sz="3600" dirty="0"/>
              <a:t>But Jesus perceived their wickedness, and said, Why tempt ye me, ye </a:t>
            </a:r>
            <a:r>
              <a:rPr lang="en-US" sz="3600" b="1" u="sng" dirty="0"/>
              <a:t>hypocrites</a:t>
            </a:r>
            <a:r>
              <a:rPr lang="en-US" sz="3600" dirty="0"/>
              <a:t>? </a:t>
            </a:r>
            <a:endParaRPr lang="en-US" sz="3600" dirty="0" smtClean="0"/>
          </a:p>
          <a:p>
            <a:pPr marL="0" indent="0">
              <a:buNone/>
            </a:pPr>
            <a:endParaRPr lang="en-US" dirty="0"/>
          </a:p>
          <a:p>
            <a:endParaRPr lang="en-US" dirty="0"/>
          </a:p>
        </p:txBody>
      </p:sp>
    </p:spTree>
    <p:extLst>
      <p:ext uri="{BB962C8B-B14F-4D97-AF65-F5344CB8AC3E}">
        <p14:creationId xmlns:p14="http://schemas.microsoft.com/office/powerpoint/2010/main" val="2976854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2" end="2"/>
                                            </p:txEl>
                                          </p:spTgt>
                                        </p:tgtEl>
                                      </p:cBhvr>
                                    </p:animEffect>
                                  </p:childTnLst>
                                </p:cTn>
                              </p:par>
                              <p:par>
                                <p:cTn id="25" presetID="31" presetClass="entr" presetSubtype="0"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40000" lnSpcReduction="20000"/>
          </a:bodyPr>
          <a:lstStyle/>
          <a:p>
            <a:r>
              <a:rPr lang="en-US" sz="8000" b="1" u="sng" dirty="0">
                <a:hlinkClick r:id="rId2" tooltip="Matthew 23:13 - But woe unto you, scribes and Pharisees, hypocrites! for ye shut up the kingdom of heaven against men: for ye neither go in yourselves, neither suffer ye them that are entering to go in."/>
              </a:rPr>
              <a:t>Matthew 23:13</a:t>
            </a:r>
            <a:r>
              <a:rPr lang="en-US" sz="8000" b="1" dirty="0"/>
              <a:t> </a:t>
            </a:r>
            <a:r>
              <a:rPr lang="en-US" sz="8000" dirty="0"/>
              <a:t>| </a:t>
            </a:r>
            <a:r>
              <a:rPr lang="en-US" sz="8000" dirty="0" smtClean="0"/>
              <a:t>But </a:t>
            </a:r>
            <a:r>
              <a:rPr lang="en-US" sz="8000" dirty="0"/>
              <a:t>woe unto you, scribes and Pharisees, </a:t>
            </a:r>
            <a:r>
              <a:rPr lang="en-US" sz="8000" b="1" u="sng" dirty="0"/>
              <a:t>hypocrites! </a:t>
            </a:r>
            <a:r>
              <a:rPr lang="en-US" sz="8000" dirty="0"/>
              <a:t>for ye shut up the kingdom of heaven against men: for ye neither go in yourselves, neither suffer ye them that are entering to go in. </a:t>
            </a:r>
          </a:p>
          <a:p>
            <a:r>
              <a:rPr lang="en-US" sz="8000" dirty="0"/>
              <a:t> </a:t>
            </a:r>
          </a:p>
          <a:p>
            <a:r>
              <a:rPr lang="en-US" sz="8000" b="1" u="sng" dirty="0">
                <a:hlinkClick r:id="rId3" tooltip="Matthew 23:14 - Woe unto you, scribes and Pharisees, hypocrites! for ye devour widows"/>
              </a:rPr>
              <a:t>Matthew 23:14</a:t>
            </a:r>
            <a:r>
              <a:rPr lang="en-US" sz="8000" b="1" dirty="0"/>
              <a:t> </a:t>
            </a:r>
            <a:r>
              <a:rPr lang="en-US" sz="8000" dirty="0"/>
              <a:t>| </a:t>
            </a:r>
            <a:r>
              <a:rPr lang="en-US" sz="8000" dirty="0" smtClean="0"/>
              <a:t>Woe </a:t>
            </a:r>
            <a:r>
              <a:rPr lang="en-US" sz="8000" dirty="0"/>
              <a:t>unto you, scribes and Pharisees, </a:t>
            </a:r>
            <a:r>
              <a:rPr lang="en-US" sz="8000" b="1" u="sng" dirty="0"/>
              <a:t>hypocrites</a:t>
            </a:r>
            <a:r>
              <a:rPr lang="en-US" sz="8000" dirty="0"/>
              <a:t>! for ye devour widows' houses, and for a </a:t>
            </a:r>
            <a:r>
              <a:rPr lang="en-US" sz="8000" dirty="0" err="1"/>
              <a:t>pretence</a:t>
            </a:r>
            <a:r>
              <a:rPr lang="en-US" sz="8000" dirty="0"/>
              <a:t> make long prayer: therefore ye shall receive the greater damnation. </a:t>
            </a:r>
          </a:p>
          <a:p>
            <a:r>
              <a:rPr lang="en-US" sz="8000" dirty="0"/>
              <a:t> </a:t>
            </a:r>
          </a:p>
          <a:p>
            <a:r>
              <a:rPr lang="en-US" sz="8000" b="1" u="sng" dirty="0">
                <a:hlinkClick r:id="rId4" tooltip="Matthew 23:15 - Woe unto you, scribes and Pharisees, hypocrites! for ye compass sea and land to make one proselyte, and when he is made, ye make him twofold more the child of hell than yourselves."/>
              </a:rPr>
              <a:t>Matthew 23:15</a:t>
            </a:r>
            <a:r>
              <a:rPr lang="en-US" sz="8000" b="1" dirty="0"/>
              <a:t> </a:t>
            </a:r>
            <a:r>
              <a:rPr lang="en-US" sz="8000" dirty="0"/>
              <a:t>| </a:t>
            </a:r>
            <a:r>
              <a:rPr lang="en-US" sz="8000" dirty="0" smtClean="0"/>
              <a:t>Woe </a:t>
            </a:r>
            <a:r>
              <a:rPr lang="en-US" sz="8000" dirty="0"/>
              <a:t>unto you, scribes and Pharisees, </a:t>
            </a:r>
            <a:r>
              <a:rPr lang="en-US" sz="8000" b="1" u="sng" dirty="0"/>
              <a:t>hypocrites! </a:t>
            </a:r>
            <a:r>
              <a:rPr lang="en-US" sz="8000" dirty="0"/>
              <a:t>for ye compass sea and land to make one proselyte, and when he is made, ye make him twofold more the child of hell than yourselves. </a:t>
            </a:r>
          </a:p>
          <a:p>
            <a:r>
              <a:rPr lang="en-US" sz="8000" dirty="0"/>
              <a:t> </a:t>
            </a:r>
          </a:p>
          <a:p>
            <a:r>
              <a:rPr lang="en-US" sz="8000" b="1" u="sng" dirty="0">
                <a:hlinkClick r:id="rId5" tooltip="Matthew 23:23 - Woe unto you, scribes and Pharisees, hypocrites! for ye pay tithe of mint and anise and cummin, and have omitted the weightier matters of the law, judgment, mercy, and faith: these ought ye to have done, and not to leave the other undone."/>
              </a:rPr>
              <a:t>Matthew 23:23</a:t>
            </a:r>
            <a:r>
              <a:rPr lang="en-US" sz="8000" b="1" dirty="0"/>
              <a:t> </a:t>
            </a:r>
            <a:r>
              <a:rPr lang="en-US" sz="8000" dirty="0"/>
              <a:t>| </a:t>
            </a:r>
            <a:r>
              <a:rPr lang="en-US" sz="8000" dirty="0" smtClean="0"/>
              <a:t>Woe </a:t>
            </a:r>
            <a:r>
              <a:rPr lang="en-US" sz="8000" dirty="0"/>
              <a:t>unto you, scribes and Pharisees, </a:t>
            </a:r>
            <a:r>
              <a:rPr lang="en-US" sz="8000" b="1" u="sng" dirty="0"/>
              <a:t>hypocrites! </a:t>
            </a:r>
            <a:r>
              <a:rPr lang="en-US" sz="8000" dirty="0"/>
              <a:t>for ye pay tithe of mint and anise and </a:t>
            </a:r>
            <a:r>
              <a:rPr lang="en-US" sz="8000" dirty="0" err="1"/>
              <a:t>cummin</a:t>
            </a:r>
            <a:r>
              <a:rPr lang="en-US" sz="8000" dirty="0"/>
              <a:t>, and have omitted the weightier matters of the law, judgment, mercy, and faith: these ought ye to have done, and not to leave the other undone. </a:t>
            </a:r>
          </a:p>
          <a:p>
            <a:endParaRPr lang="en-US" dirty="0"/>
          </a:p>
        </p:txBody>
      </p:sp>
    </p:spTree>
    <p:extLst>
      <p:ext uri="{BB962C8B-B14F-4D97-AF65-F5344CB8AC3E}">
        <p14:creationId xmlns:p14="http://schemas.microsoft.com/office/powerpoint/2010/main" val="3497859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p:cTn id="31"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074236" cy="6754091"/>
          </a:xfrm>
        </p:spPr>
        <p:txBody>
          <a:bodyPr>
            <a:normAutofit fontScale="25000" lnSpcReduction="20000"/>
          </a:bodyPr>
          <a:lstStyle/>
          <a:p>
            <a:endParaRPr lang="en-US" sz="12800" u="sng" dirty="0" smtClean="0">
              <a:hlinkClick r:id="rId2" tooltip="Matthew 23:25 - Woe unto you, scribes and Pharisees, hypocrites! for ye make clean the outside of the cup and of the platter, but within they are full of extortion and excess."/>
            </a:endParaRPr>
          </a:p>
          <a:p>
            <a:r>
              <a:rPr lang="en-US" sz="12800" u="sng" dirty="0" smtClean="0">
                <a:hlinkClick r:id="rId2" tooltip="Matthew 23:25 - Woe unto you, scribes and Pharisees, hypocrites! for ye make clean the outside of the cup and of the platter, but within they are full of extortion and excess."/>
              </a:rPr>
              <a:t>Matthew </a:t>
            </a:r>
            <a:r>
              <a:rPr lang="en-US" sz="12800" u="sng" dirty="0">
                <a:hlinkClick r:id="rId2" tooltip="Matthew 23:25 - Woe unto you, scribes and Pharisees, hypocrites! for ye make clean the outside of the cup and of the platter, but within they are full of extortion and excess."/>
              </a:rPr>
              <a:t>23:25</a:t>
            </a:r>
            <a:r>
              <a:rPr lang="en-US" sz="12800" u="sng" dirty="0"/>
              <a:t> </a:t>
            </a:r>
            <a:r>
              <a:rPr lang="en-US" sz="12800" dirty="0" smtClean="0"/>
              <a:t>Woe </a:t>
            </a:r>
            <a:r>
              <a:rPr lang="en-US" sz="12800" dirty="0"/>
              <a:t>unto you, scribes and Pharisees</a:t>
            </a:r>
            <a:r>
              <a:rPr lang="en-US" sz="12800" b="1" u="sng" dirty="0"/>
              <a:t>, hypocrites</a:t>
            </a:r>
            <a:r>
              <a:rPr lang="en-US" sz="12800" dirty="0"/>
              <a:t>! for ye make clean the outside of the cup and of the platter, but within they are full of extortion and excess. </a:t>
            </a:r>
          </a:p>
          <a:p>
            <a:r>
              <a:rPr lang="en-US" sz="12800" dirty="0"/>
              <a:t> </a:t>
            </a:r>
          </a:p>
          <a:p>
            <a:r>
              <a:rPr lang="en-US" sz="12800" dirty="0">
                <a:hlinkClick r:id="rId3" tooltip="Matthew 23:27 - Woe unto you, scribes and Pharisees, hypocrites! for ye are like unto whited sepulchres, which indeed appear beautiful outward, but are within full of dead men"/>
              </a:rPr>
              <a:t>Matthew 23:27</a:t>
            </a:r>
            <a:r>
              <a:rPr lang="en-US" sz="12800" dirty="0"/>
              <a:t> | </a:t>
            </a:r>
            <a:r>
              <a:rPr lang="en-US" sz="12800" dirty="0" smtClean="0"/>
              <a:t>Woe </a:t>
            </a:r>
            <a:r>
              <a:rPr lang="en-US" sz="12800" dirty="0"/>
              <a:t>unto you, scribes and Pharisees,</a:t>
            </a:r>
            <a:r>
              <a:rPr lang="en-US" sz="12800" b="1" u="sng" dirty="0"/>
              <a:t> hypocrites</a:t>
            </a:r>
            <a:r>
              <a:rPr lang="en-US" sz="12800" dirty="0"/>
              <a:t>! for ye are like unto whited </a:t>
            </a:r>
            <a:r>
              <a:rPr lang="en-US" sz="12800" dirty="0" err="1"/>
              <a:t>sepulchres</a:t>
            </a:r>
            <a:r>
              <a:rPr lang="en-US" sz="12800" dirty="0"/>
              <a:t>, which indeed appear beautiful outward, but are within full of dead men's bones, and of all uncleanness. </a:t>
            </a:r>
          </a:p>
          <a:p>
            <a:r>
              <a:rPr lang="en-US" sz="12800" dirty="0"/>
              <a:t> </a:t>
            </a:r>
          </a:p>
          <a:p>
            <a:r>
              <a:rPr lang="en-US" sz="12800" b="1" u="sng" dirty="0">
                <a:hlinkClick r:id="rId4" tooltip="Matthew 23:29 - Woe unto you, scribes and Pharisees, hypocrites! because ye build the tombs of the prophets, and garnish the sepulchres of the righteous,"/>
              </a:rPr>
              <a:t>Matthew 23:29</a:t>
            </a:r>
            <a:r>
              <a:rPr lang="en-US" sz="12800" b="1" dirty="0"/>
              <a:t> </a:t>
            </a:r>
            <a:r>
              <a:rPr lang="en-US" sz="12800" dirty="0"/>
              <a:t>| </a:t>
            </a:r>
            <a:r>
              <a:rPr lang="en-US" sz="12800" dirty="0" smtClean="0"/>
              <a:t>Woe </a:t>
            </a:r>
            <a:r>
              <a:rPr lang="en-US" sz="12800" dirty="0"/>
              <a:t>unto you, scribes and Pharisees, </a:t>
            </a:r>
            <a:r>
              <a:rPr lang="en-US" sz="12800" b="1" u="sng" dirty="0"/>
              <a:t>hypocrites! </a:t>
            </a:r>
            <a:r>
              <a:rPr lang="en-US" sz="12800" dirty="0"/>
              <a:t>because ye build the tombs of the prophets, and garnish the </a:t>
            </a:r>
            <a:r>
              <a:rPr lang="en-US" sz="12800" dirty="0" err="1"/>
              <a:t>sepulchres</a:t>
            </a:r>
            <a:r>
              <a:rPr lang="en-US" sz="12800" dirty="0"/>
              <a:t> of the righteous, </a:t>
            </a:r>
          </a:p>
          <a:p>
            <a:r>
              <a:rPr lang="en-US" sz="12800" dirty="0"/>
              <a:t> </a:t>
            </a:r>
          </a:p>
          <a:p>
            <a:r>
              <a:rPr lang="en-US" sz="12800" b="1" u="sng" dirty="0">
                <a:hlinkClick r:id="rId5" tooltip="Matthew 24:51 - And shall cut him asunder, and appoint him his portion with the hypocrites: there shall be weeping and gnashing of teeth."/>
              </a:rPr>
              <a:t>Matthew 24:51</a:t>
            </a:r>
            <a:r>
              <a:rPr lang="en-US" sz="12800" b="1" dirty="0"/>
              <a:t> </a:t>
            </a:r>
            <a:r>
              <a:rPr lang="en-US" sz="12800" dirty="0"/>
              <a:t>| </a:t>
            </a:r>
            <a:r>
              <a:rPr lang="en-US" sz="12800" dirty="0" smtClean="0"/>
              <a:t>And </a:t>
            </a:r>
            <a:r>
              <a:rPr lang="en-US" sz="12800" dirty="0"/>
              <a:t>shall cut him asunder, and appoint him his portion with the </a:t>
            </a:r>
            <a:r>
              <a:rPr lang="en-US" sz="12800" b="1" u="sng" dirty="0"/>
              <a:t>hypocrites</a:t>
            </a:r>
            <a:r>
              <a:rPr lang="en-US" sz="12800" dirty="0"/>
              <a:t>: there shall be weeping and gnashing of teeth. </a:t>
            </a:r>
          </a:p>
          <a:p>
            <a:r>
              <a:rPr lang="en-US" dirty="0"/>
              <a:t> </a:t>
            </a:r>
          </a:p>
          <a:p>
            <a:endParaRPr lang="en-US" dirty="0"/>
          </a:p>
        </p:txBody>
      </p:sp>
    </p:spTree>
    <p:extLst>
      <p:ext uri="{BB962C8B-B14F-4D97-AF65-F5344CB8AC3E}">
        <p14:creationId xmlns:p14="http://schemas.microsoft.com/office/powerpoint/2010/main" val="749780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p:cTn id="2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p:cTn id="31"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9600" b="1" i="1" u="sng" dirty="0" smtClean="0">
                <a:solidFill>
                  <a:srgbClr val="FF0000"/>
                </a:solidFill>
              </a:rPr>
              <a:t>HYPOCRITES</a:t>
            </a:r>
            <a:endParaRPr lang="en-US" sz="9600" b="1" i="1" u="sng" dirty="0">
              <a:solidFill>
                <a:srgbClr val="FF0000"/>
              </a:solidFill>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4104787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3600" b="1" u="sng" dirty="0">
                <a:hlinkClick r:id="rId2" tooltip="Mark 7:6 - He answered and said unto them, Well hath Esaias prophesied of you hypocrites, as it is written, This people honoureth me with their lips, but their heart is far from me."/>
              </a:rPr>
              <a:t>Mark 7:6</a:t>
            </a:r>
            <a:r>
              <a:rPr lang="en-US" sz="3600" b="1" dirty="0"/>
              <a:t> </a:t>
            </a:r>
            <a:r>
              <a:rPr lang="en-US" sz="3600" dirty="0"/>
              <a:t>| He answered and said unto them, Well hath Esaias prophesied of you </a:t>
            </a:r>
            <a:r>
              <a:rPr lang="en-US" sz="3600" b="1" u="sng" dirty="0"/>
              <a:t>hypocrites</a:t>
            </a:r>
            <a:r>
              <a:rPr lang="en-US" sz="3600" dirty="0"/>
              <a:t>, as it is written, This people </a:t>
            </a:r>
            <a:r>
              <a:rPr lang="en-US" sz="3600" dirty="0" err="1"/>
              <a:t>honoureth</a:t>
            </a:r>
            <a:r>
              <a:rPr lang="en-US" sz="3600" dirty="0"/>
              <a:t> me with their lips, but their heart is far from me. </a:t>
            </a:r>
          </a:p>
          <a:p>
            <a:endParaRPr lang="en-US" dirty="0"/>
          </a:p>
        </p:txBody>
      </p:sp>
    </p:spTree>
    <p:extLst>
      <p:ext uri="{BB962C8B-B14F-4D97-AF65-F5344CB8AC3E}">
        <p14:creationId xmlns:p14="http://schemas.microsoft.com/office/powerpoint/2010/main" val="2660551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95018" cy="6858000"/>
          </a:xfrm>
        </p:spPr>
        <p:txBody>
          <a:bodyPr>
            <a:normAutofit lnSpcReduction="10000"/>
          </a:bodyPr>
          <a:lstStyle/>
          <a:p>
            <a:r>
              <a:rPr lang="en-US" sz="3600" b="1" u="sng" dirty="0">
                <a:hlinkClick r:id="rId2" tooltip="Luke 6:42 - Either how canst thou say to thy brother, Brother, let me pull out the mote that is in thine eye, when thou thyself beholdest not the beam that is in thine own eye? Thou hypocrite, cast out first the beam out of thine own eye, and then shalt t"/>
              </a:rPr>
              <a:t>Luke 6:42</a:t>
            </a:r>
            <a:r>
              <a:rPr lang="en-US" sz="3600" b="1" dirty="0"/>
              <a:t> </a:t>
            </a:r>
            <a:r>
              <a:rPr lang="en-US" sz="3600" dirty="0"/>
              <a:t>| </a:t>
            </a:r>
            <a:r>
              <a:rPr lang="en-US" sz="3600" dirty="0" smtClean="0"/>
              <a:t>Either </a:t>
            </a:r>
            <a:r>
              <a:rPr lang="en-US" sz="3600" dirty="0"/>
              <a:t>how canst thou say to thy brother, Brother, let me pull out the mote that is in thine eye, when thou thyself </a:t>
            </a:r>
            <a:r>
              <a:rPr lang="en-US" sz="3600" dirty="0" err="1"/>
              <a:t>beholdest</a:t>
            </a:r>
            <a:r>
              <a:rPr lang="en-US" sz="3600" dirty="0"/>
              <a:t> not the beam that is in thine own eye? Thou </a:t>
            </a:r>
            <a:r>
              <a:rPr lang="en-US" sz="3600" b="1" u="sng" dirty="0"/>
              <a:t>hypocrite</a:t>
            </a:r>
            <a:r>
              <a:rPr lang="en-US" sz="3600" dirty="0"/>
              <a:t>, cast out first the beam out of thine own eye, and then shalt thou see clearly to pull out the mote that is in thy brother's eye. </a:t>
            </a:r>
          </a:p>
          <a:p>
            <a:r>
              <a:rPr lang="en-US" sz="3600" dirty="0" smtClean="0"/>
              <a:t>   </a:t>
            </a:r>
            <a:r>
              <a:rPr lang="en-US" sz="3600" dirty="0"/>
              <a:t> </a:t>
            </a:r>
            <a:r>
              <a:rPr lang="en-US" sz="3600" b="1" u="sng" dirty="0" smtClean="0">
                <a:hlinkClick r:id="rId3" tooltip="Luke 11:44 - Woe unto you, scribes and Pharisees, hypocrites! for ye are as graves which appear not, and the men that walk over them are not aware of them."/>
              </a:rPr>
              <a:t>Luke </a:t>
            </a:r>
            <a:r>
              <a:rPr lang="en-US" sz="3600" b="1" u="sng" dirty="0">
                <a:hlinkClick r:id="rId3" tooltip="Luke 11:44 - Woe unto you, scribes and Pharisees, hypocrites! for ye are as graves which appear not, and the men that walk over them are not aware of them."/>
              </a:rPr>
              <a:t>11:44</a:t>
            </a:r>
            <a:r>
              <a:rPr lang="en-US" sz="3600" b="1" dirty="0"/>
              <a:t> </a:t>
            </a:r>
            <a:r>
              <a:rPr lang="en-US" sz="3600" dirty="0"/>
              <a:t>| </a:t>
            </a:r>
            <a:r>
              <a:rPr lang="en-US" sz="3600" dirty="0" smtClean="0"/>
              <a:t>Woe </a:t>
            </a:r>
            <a:r>
              <a:rPr lang="en-US" sz="3600" dirty="0"/>
              <a:t>unto you, scribes and Pharisees, </a:t>
            </a:r>
            <a:r>
              <a:rPr lang="en-US" sz="3600" b="1" u="sng" dirty="0"/>
              <a:t>hypocrites! </a:t>
            </a:r>
            <a:r>
              <a:rPr lang="en-US" sz="3600" dirty="0"/>
              <a:t>for ye are as graves which appear not, and the men that walk over them are not aware of them. </a:t>
            </a:r>
          </a:p>
          <a:p>
            <a:r>
              <a:rPr lang="en-US" sz="3600" b="1" u="sng" dirty="0" smtClean="0">
                <a:hlinkClick r:id="rId4" tooltip="Luke 12:56 - Ye hypocrites, ye can discern the face of the sky and of the earth; but how is it that ye do not discern this time?"/>
              </a:rPr>
              <a:t>Luke </a:t>
            </a:r>
            <a:r>
              <a:rPr lang="en-US" sz="3600" b="1" u="sng" dirty="0">
                <a:hlinkClick r:id="rId4" tooltip="Luke 12:56 - Ye hypocrites, ye can discern the face of the sky and of the earth; but how is it that ye do not discern this time?"/>
              </a:rPr>
              <a:t>12:56</a:t>
            </a:r>
            <a:r>
              <a:rPr lang="en-US" sz="3600" b="1" dirty="0"/>
              <a:t> </a:t>
            </a:r>
            <a:r>
              <a:rPr lang="en-US" sz="3600" dirty="0"/>
              <a:t>| </a:t>
            </a:r>
            <a:r>
              <a:rPr lang="en-US" sz="3600" dirty="0" smtClean="0"/>
              <a:t>Ye </a:t>
            </a:r>
            <a:r>
              <a:rPr lang="en-US" sz="3600" b="1" u="sng" dirty="0"/>
              <a:t>hypocrites</a:t>
            </a:r>
            <a:r>
              <a:rPr lang="en-US" sz="3600" dirty="0"/>
              <a:t>, ye can discern the face of the sky and of the earth; but how is it that ye do not discern this time? </a:t>
            </a:r>
          </a:p>
          <a:p>
            <a:r>
              <a:rPr lang="en-US" sz="3600" dirty="0"/>
              <a:t> </a:t>
            </a:r>
            <a:r>
              <a:rPr lang="en-US" sz="3600" dirty="0" smtClean="0"/>
              <a:t>   </a:t>
            </a:r>
            <a:r>
              <a:rPr lang="en-US" sz="3600" b="1" u="sng" dirty="0" smtClean="0">
                <a:hlinkClick r:id="rId5" tooltip="Luke 13:15 - The Lord then answered him, and said, Thou hypocrite, doth not each one of you on the sabbath loose his ox or his ass from the stall, and lead him away to watering?"/>
              </a:rPr>
              <a:t>Luke </a:t>
            </a:r>
            <a:r>
              <a:rPr lang="en-US" sz="3600" b="1" u="sng" dirty="0">
                <a:hlinkClick r:id="rId5" tooltip="Luke 13:15 - The Lord then answered him, and said, Thou hypocrite, doth not each one of you on the sabbath loose his ox or his ass from the stall, and lead him away to watering?"/>
              </a:rPr>
              <a:t>13:15</a:t>
            </a:r>
            <a:r>
              <a:rPr lang="en-US" sz="3600" b="1" dirty="0"/>
              <a:t> </a:t>
            </a:r>
            <a:r>
              <a:rPr lang="en-US" sz="3600" dirty="0" smtClean="0"/>
              <a:t>The </a:t>
            </a:r>
            <a:r>
              <a:rPr lang="en-US" sz="3600" dirty="0"/>
              <a:t>Lord then answered him, and said, Thou</a:t>
            </a:r>
            <a:r>
              <a:rPr lang="en-US" sz="3600" b="1" u="sng" dirty="0"/>
              <a:t> hypocrite</a:t>
            </a:r>
            <a:r>
              <a:rPr lang="en-US" sz="3600" dirty="0"/>
              <a:t>, doth not each one of you on the </a:t>
            </a:r>
            <a:r>
              <a:rPr lang="en-US" sz="3600" dirty="0" err="1"/>
              <a:t>sabbath</a:t>
            </a:r>
            <a:r>
              <a:rPr lang="en-US" sz="3600" dirty="0"/>
              <a:t> loose his ox or his ass from the stall, and lead him away to watering?</a:t>
            </a:r>
          </a:p>
          <a:p>
            <a:endParaRPr lang="en-US" dirty="0"/>
          </a:p>
        </p:txBody>
      </p:sp>
    </p:spTree>
    <p:extLst>
      <p:ext uri="{BB962C8B-B14F-4D97-AF65-F5344CB8AC3E}">
        <p14:creationId xmlns:p14="http://schemas.microsoft.com/office/powerpoint/2010/main" val="1686901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000" b="1" u="sng" dirty="0" smtClean="0"/>
              <a:t>Did you ever dream that there was this much in the</a:t>
            </a:r>
          </a:p>
          <a:p>
            <a:r>
              <a:rPr lang="en-US" sz="4000" b="1" u="sng" dirty="0" smtClean="0"/>
              <a:t>Bible about  Hypocrites!!</a:t>
            </a:r>
            <a:endParaRPr lang="en-US" sz="4000" b="1" u="sng" dirty="0"/>
          </a:p>
        </p:txBody>
      </p:sp>
    </p:spTree>
    <p:extLst>
      <p:ext uri="{BB962C8B-B14F-4D97-AF65-F5344CB8AC3E}">
        <p14:creationId xmlns:p14="http://schemas.microsoft.com/office/powerpoint/2010/main" val="2699482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smtClean="0"/>
              <a:t>Jesus himself in His preaching:</a:t>
            </a:r>
          </a:p>
          <a:p>
            <a:r>
              <a:rPr lang="en-US" sz="4000" b="1" dirty="0"/>
              <a:t> </a:t>
            </a:r>
            <a:r>
              <a:rPr lang="en-US" sz="4000" b="1" dirty="0" smtClean="0"/>
              <a:t>  “Woe unto you scribes and Pharisees…</a:t>
            </a:r>
          </a:p>
          <a:p>
            <a:r>
              <a:rPr lang="en-US" sz="4000" b="1" dirty="0"/>
              <a:t> </a:t>
            </a:r>
            <a:r>
              <a:rPr lang="en-US" sz="4000" b="1" dirty="0" smtClean="0"/>
              <a:t>     Ye Hypocrites.  Matt. 23:23</a:t>
            </a:r>
            <a:endParaRPr lang="en-US" sz="4000" b="1" dirty="0"/>
          </a:p>
        </p:txBody>
      </p:sp>
    </p:spTree>
    <p:extLst>
      <p:ext uri="{BB962C8B-B14F-4D97-AF65-F5344CB8AC3E}">
        <p14:creationId xmlns:p14="http://schemas.microsoft.com/office/powerpoint/2010/main" val="2717835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11124"/>
            <a:ext cx="12084627" cy="6674139"/>
          </a:xfrm>
        </p:spPr>
        <p:txBody>
          <a:bodyPr>
            <a:normAutofit fontScale="92500" lnSpcReduction="20000"/>
          </a:bodyPr>
          <a:lstStyle/>
          <a:p>
            <a:r>
              <a:rPr lang="en-US" dirty="0"/>
              <a:t>Mat 23:13 But woe unto you, scribes and Pharisees, </a:t>
            </a:r>
            <a:r>
              <a:rPr lang="en-US" b="1" dirty="0"/>
              <a:t>hypocrites</a:t>
            </a:r>
            <a:r>
              <a:rPr lang="en-US" dirty="0"/>
              <a:t>! for ye shut up the kingdom of heaven against men: for ye neither go in yourselves, neither suffer ye them that are entering to go in.</a:t>
            </a:r>
          </a:p>
          <a:p>
            <a:r>
              <a:rPr lang="en-US" dirty="0"/>
              <a:t>Mat 23:14 Woe unto you, scribes and Pharisees, </a:t>
            </a:r>
            <a:r>
              <a:rPr lang="en-US" b="1" dirty="0"/>
              <a:t>hypocrites</a:t>
            </a:r>
            <a:r>
              <a:rPr lang="en-US" dirty="0"/>
              <a:t>! for ye devour widows' houses, and for a </a:t>
            </a:r>
            <a:r>
              <a:rPr lang="en-US" dirty="0" err="1"/>
              <a:t>pretence</a:t>
            </a:r>
            <a:r>
              <a:rPr lang="en-US" dirty="0"/>
              <a:t> make long prayer: therefore ye shall receive the greater damnation.</a:t>
            </a:r>
          </a:p>
          <a:p>
            <a:r>
              <a:rPr lang="en-US" dirty="0"/>
              <a:t>Mat 23:15 Woe unto you, scribes and Pharisees, </a:t>
            </a:r>
            <a:r>
              <a:rPr lang="en-US" b="1" dirty="0"/>
              <a:t>hypocrites</a:t>
            </a:r>
            <a:r>
              <a:rPr lang="en-US" dirty="0"/>
              <a:t>! for ye compass sea and land to make one proselyte, and when he is made, ye make him twofold more the child of hell than yourselves.</a:t>
            </a:r>
          </a:p>
          <a:p>
            <a:r>
              <a:rPr lang="en-US" dirty="0"/>
              <a:t>Mat 23:23 Woe unto you, scribes and Pharisees, </a:t>
            </a:r>
            <a:r>
              <a:rPr lang="en-US" b="1" dirty="0"/>
              <a:t>hypocrites</a:t>
            </a:r>
            <a:r>
              <a:rPr lang="en-US" dirty="0"/>
              <a:t>! for ye pay tithe of mint and anise and </a:t>
            </a:r>
            <a:r>
              <a:rPr lang="en-US" dirty="0" err="1"/>
              <a:t>cummin</a:t>
            </a:r>
            <a:r>
              <a:rPr lang="en-US" dirty="0"/>
              <a:t>, and have omitted the weightier matters of the law, judgment, mercy, and faith: these ought ye to have done, and not to leave the other undone.</a:t>
            </a:r>
          </a:p>
          <a:p>
            <a:r>
              <a:rPr lang="en-US" dirty="0"/>
              <a:t>Mat 23:25 Woe unto you, scribes and Pharisees, </a:t>
            </a:r>
            <a:r>
              <a:rPr lang="en-US" b="1" dirty="0"/>
              <a:t>hypocrites</a:t>
            </a:r>
            <a:r>
              <a:rPr lang="en-US" dirty="0"/>
              <a:t>! for ye make clean the outside of the cup and of the platter, but within they are full of extortion and excess.</a:t>
            </a:r>
          </a:p>
          <a:p>
            <a:r>
              <a:rPr lang="en-US" dirty="0"/>
              <a:t>Mat 23:27 Woe unto you, scribes and Pharisees, </a:t>
            </a:r>
            <a:r>
              <a:rPr lang="en-US" b="1" dirty="0"/>
              <a:t>hypocrites</a:t>
            </a:r>
            <a:r>
              <a:rPr lang="en-US" dirty="0"/>
              <a:t>! for ye are like unto whited </a:t>
            </a:r>
            <a:r>
              <a:rPr lang="en-US" dirty="0" err="1"/>
              <a:t>sepulchres</a:t>
            </a:r>
            <a:r>
              <a:rPr lang="en-US" dirty="0"/>
              <a:t>, which indeed appear beautiful outward, but are within full of dead men's bones, and of all uncleanness.</a:t>
            </a:r>
          </a:p>
          <a:p>
            <a:r>
              <a:rPr lang="en-US" dirty="0"/>
              <a:t>Mat 23:29 Woe unto you, scribes and Pharisees, </a:t>
            </a:r>
            <a:r>
              <a:rPr lang="en-US" b="1" dirty="0"/>
              <a:t>hypocrites</a:t>
            </a:r>
            <a:r>
              <a:rPr lang="en-US" dirty="0"/>
              <a:t>! because ye build the tombs of the prophets, and garnish the </a:t>
            </a:r>
            <a:r>
              <a:rPr lang="en-US" dirty="0" err="1"/>
              <a:t>sepulchres</a:t>
            </a:r>
            <a:r>
              <a:rPr lang="en-US" dirty="0"/>
              <a:t> of the righteous,</a:t>
            </a:r>
          </a:p>
          <a:p>
            <a:endParaRPr lang="en-US" dirty="0"/>
          </a:p>
        </p:txBody>
      </p:sp>
    </p:spTree>
    <p:extLst>
      <p:ext uri="{BB962C8B-B14F-4D97-AF65-F5344CB8AC3E}">
        <p14:creationId xmlns:p14="http://schemas.microsoft.com/office/powerpoint/2010/main" val="26256176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400" b="1" dirty="0" smtClean="0"/>
              <a:t>Jesus called them </a:t>
            </a:r>
          </a:p>
          <a:p>
            <a:r>
              <a:rPr lang="en-US" sz="4400" b="1" dirty="0" smtClean="0"/>
              <a:t>1.Hypocrites- 7 times  in Matt.23.</a:t>
            </a:r>
          </a:p>
          <a:p>
            <a:r>
              <a:rPr lang="en-US" sz="4400" b="1" dirty="0" smtClean="0"/>
              <a:t>2.Blind guides – 5 times in Matt. 23.</a:t>
            </a:r>
          </a:p>
          <a:p>
            <a:r>
              <a:rPr lang="en-US" sz="4400" b="1" dirty="0" smtClean="0"/>
              <a:t>3.Fools – 2 times in Matt. 23</a:t>
            </a:r>
          </a:p>
          <a:p>
            <a:r>
              <a:rPr lang="en-US" sz="4400" b="1" dirty="0" smtClean="0"/>
              <a:t>4.Serpents brood of vipers once.in Matt.23</a:t>
            </a:r>
            <a:endParaRPr lang="en-US" sz="4400" b="1" dirty="0"/>
          </a:p>
        </p:txBody>
      </p:sp>
    </p:spTree>
    <p:extLst>
      <p:ext uri="{BB962C8B-B14F-4D97-AF65-F5344CB8AC3E}">
        <p14:creationId xmlns:p14="http://schemas.microsoft.com/office/powerpoint/2010/main" val="15699078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207818"/>
            <a:ext cx="11897591" cy="6577446"/>
          </a:xfrm>
        </p:spPr>
        <p:txBody>
          <a:bodyPr>
            <a:normAutofit/>
          </a:bodyPr>
          <a:lstStyle/>
          <a:p>
            <a:r>
              <a:rPr lang="en-US" sz="4400" b="1" dirty="0" smtClean="0"/>
              <a:t>1.  Doing </a:t>
            </a:r>
            <a:r>
              <a:rPr lang="en-US" sz="4400" b="1" dirty="0"/>
              <a:t>acts of righteousness (</a:t>
            </a:r>
            <a:r>
              <a:rPr lang="en-US" sz="4400" b="1" dirty="0">
                <a:hlinkClick r:id="rId2"/>
              </a:rPr>
              <a:t>Mt 6:1-4</a:t>
            </a:r>
            <a:r>
              <a:rPr lang="en-US" sz="4400" b="1" dirty="0" smtClean="0"/>
              <a:t>) to be seen Of men,</a:t>
            </a:r>
          </a:p>
          <a:p>
            <a:endParaRPr lang="en-US" sz="4400" b="1" dirty="0" smtClean="0"/>
          </a:p>
          <a:p>
            <a:r>
              <a:rPr lang="en-US" sz="4400" b="1" dirty="0" smtClean="0"/>
              <a:t> 2. Praying </a:t>
            </a:r>
            <a:r>
              <a:rPr lang="en-US" sz="4400" b="1" dirty="0"/>
              <a:t>(</a:t>
            </a:r>
            <a:r>
              <a:rPr lang="en-US" sz="4400" b="1" dirty="0">
                <a:hlinkClick r:id="rId3"/>
              </a:rPr>
              <a:t>Mt 6:5-6</a:t>
            </a:r>
            <a:r>
              <a:rPr lang="en-US" sz="4400" b="1" dirty="0"/>
              <a:t>),  </a:t>
            </a:r>
            <a:r>
              <a:rPr lang="en-US" sz="4400" b="1" dirty="0" smtClean="0"/>
              <a:t>Make long prayers just</a:t>
            </a:r>
          </a:p>
          <a:p>
            <a:r>
              <a:rPr lang="en-US" sz="4400" b="1" dirty="0" smtClean="0"/>
              <a:t>To be heard by men!</a:t>
            </a:r>
          </a:p>
          <a:p>
            <a:endParaRPr lang="en-US" sz="4400" b="1" dirty="0" smtClean="0"/>
          </a:p>
          <a:p>
            <a:r>
              <a:rPr lang="en-US" sz="4400" b="1" dirty="0" smtClean="0"/>
              <a:t> 3.Fasting </a:t>
            </a:r>
            <a:r>
              <a:rPr lang="en-US" sz="4400" b="1" dirty="0"/>
              <a:t>with gloomy faces (</a:t>
            </a:r>
            <a:r>
              <a:rPr lang="en-US" sz="4400" b="1" dirty="0">
                <a:hlinkClick r:id="rId4"/>
              </a:rPr>
              <a:t>Mt 6:16-18</a:t>
            </a:r>
            <a:r>
              <a:rPr lang="en-US" sz="4400" b="1" dirty="0" smtClean="0"/>
              <a:t>)</a:t>
            </a:r>
          </a:p>
          <a:p>
            <a:r>
              <a:rPr lang="en-US" sz="4400" b="1" dirty="0" smtClean="0"/>
              <a:t> </a:t>
            </a:r>
            <a:r>
              <a:rPr lang="en-US" sz="4400" b="1" dirty="0"/>
              <a:t>so as to be seen by men</a:t>
            </a:r>
            <a:endParaRPr lang="en-US" sz="4400" dirty="0"/>
          </a:p>
        </p:txBody>
      </p:sp>
    </p:spTree>
    <p:extLst>
      <p:ext uri="{BB962C8B-B14F-4D97-AF65-F5344CB8AC3E}">
        <p14:creationId xmlns:p14="http://schemas.microsoft.com/office/powerpoint/2010/main" val="25943764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400" b="1" dirty="0"/>
              <a:t>Judging the sins of others when they were guilty of committing the same </a:t>
            </a:r>
            <a:r>
              <a:rPr lang="en-US" sz="4400" b="1" dirty="0" smtClean="0"/>
              <a:t>sins</a:t>
            </a:r>
          </a:p>
          <a:p>
            <a:r>
              <a:rPr lang="en-US" sz="4400" b="1" dirty="0" smtClean="0"/>
              <a:t> </a:t>
            </a:r>
            <a:r>
              <a:rPr lang="en-US" sz="4400" b="1" dirty="0"/>
              <a:t>(</a:t>
            </a:r>
            <a:r>
              <a:rPr lang="en-US" sz="4400" b="1" dirty="0">
                <a:hlinkClick r:id="rId2"/>
              </a:rPr>
              <a:t>Mt 7:1-6</a:t>
            </a:r>
            <a:r>
              <a:rPr lang="en-US" sz="4400" b="1" dirty="0" smtClean="0"/>
              <a:t>)</a:t>
            </a:r>
          </a:p>
          <a:p>
            <a:r>
              <a:rPr lang="en-US" sz="4400" b="1" dirty="0"/>
              <a:t> </a:t>
            </a:r>
            <a:r>
              <a:rPr lang="en-US" sz="4400" b="1" dirty="0" smtClean="0"/>
              <a:t>    Do we do the same thing? </a:t>
            </a:r>
            <a:endParaRPr lang="en-US" sz="4400" dirty="0"/>
          </a:p>
        </p:txBody>
      </p:sp>
    </p:spTree>
    <p:extLst>
      <p:ext uri="{BB962C8B-B14F-4D97-AF65-F5344CB8AC3E}">
        <p14:creationId xmlns:p14="http://schemas.microsoft.com/office/powerpoint/2010/main" val="33724391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835" y="176646"/>
            <a:ext cx="11994573" cy="6567054"/>
          </a:xfrm>
        </p:spPr>
        <p:txBody>
          <a:bodyPr>
            <a:normAutofit/>
          </a:bodyPr>
          <a:lstStyle/>
          <a:p>
            <a:r>
              <a:rPr lang="en-US" sz="3600" b="1" dirty="0"/>
              <a:t>Honoring God with their lips, but their hearts were far from Him (</a:t>
            </a:r>
            <a:r>
              <a:rPr lang="en-US" sz="3600" b="1" dirty="0">
                <a:hlinkClick r:id="rId2"/>
              </a:rPr>
              <a:t>Mt 15:7-8</a:t>
            </a:r>
            <a:r>
              <a:rPr lang="en-US" sz="3600" b="1" dirty="0" smtClean="0"/>
              <a:t>) </a:t>
            </a:r>
            <a:r>
              <a:rPr lang="en-US" sz="3600" baseline="30000" dirty="0"/>
              <a:t>7 </a:t>
            </a:r>
            <a:r>
              <a:rPr lang="en-US" sz="3600" dirty="0"/>
              <a:t>Ye hypocrites, well did Esaias prophesy of you, </a:t>
            </a:r>
            <a:r>
              <a:rPr lang="en-US" sz="3600" dirty="0" smtClean="0"/>
              <a:t>saying, </a:t>
            </a:r>
            <a:r>
              <a:rPr lang="en-US" sz="3600" baseline="30000" dirty="0" smtClean="0"/>
              <a:t>8</a:t>
            </a:r>
            <a:r>
              <a:rPr lang="en-US" sz="3600" baseline="30000" dirty="0"/>
              <a:t> </a:t>
            </a:r>
            <a:r>
              <a:rPr lang="en-US" sz="3600" dirty="0"/>
              <a:t>This people </a:t>
            </a:r>
            <a:r>
              <a:rPr lang="en-US" sz="3600" dirty="0" err="1"/>
              <a:t>draweth</a:t>
            </a:r>
            <a:r>
              <a:rPr lang="en-US" sz="3600" dirty="0"/>
              <a:t> nigh unto me with their mouth, and </a:t>
            </a:r>
            <a:r>
              <a:rPr lang="en-US" sz="3600" dirty="0" err="1"/>
              <a:t>honoureth</a:t>
            </a:r>
            <a:r>
              <a:rPr lang="en-US" sz="3600" dirty="0"/>
              <a:t> me with their lips; but their heart is far from me.</a:t>
            </a:r>
          </a:p>
          <a:p>
            <a:endParaRPr lang="en-US" sz="3600" b="1" dirty="0" smtClean="0"/>
          </a:p>
          <a:p>
            <a:r>
              <a:rPr lang="en-US" sz="3600" b="1" dirty="0"/>
              <a:t> </a:t>
            </a:r>
            <a:r>
              <a:rPr lang="en-US" sz="3600" b="1" dirty="0" smtClean="0"/>
              <a:t>   Is our religion a lip service and not a heart</a:t>
            </a:r>
          </a:p>
          <a:p>
            <a:r>
              <a:rPr lang="en-US" sz="3600" b="1" dirty="0" smtClean="0"/>
              <a:t>Expression to our Loving God?</a:t>
            </a:r>
            <a:endParaRPr lang="en-US" sz="3600" dirty="0"/>
          </a:p>
        </p:txBody>
      </p:sp>
    </p:spTree>
    <p:extLst>
      <p:ext uri="{BB962C8B-B14F-4D97-AF65-F5344CB8AC3E}">
        <p14:creationId xmlns:p14="http://schemas.microsoft.com/office/powerpoint/2010/main" val="31117047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963" y="163079"/>
            <a:ext cx="11849101" cy="6549447"/>
          </a:xfrm>
        </p:spPr>
        <p:txBody>
          <a:bodyPr>
            <a:normAutofit/>
          </a:bodyPr>
          <a:lstStyle/>
          <a:p>
            <a:r>
              <a:rPr lang="en-US" sz="4400" b="1" dirty="0"/>
              <a:t>Not practicing what they preached (</a:t>
            </a:r>
            <a:r>
              <a:rPr lang="en-US" sz="4400" b="1" dirty="0">
                <a:hlinkClick r:id="rId2"/>
              </a:rPr>
              <a:t>Mt 23:3</a:t>
            </a:r>
            <a:r>
              <a:rPr lang="en-US" sz="4400" b="1" dirty="0" smtClean="0"/>
              <a:t>)</a:t>
            </a:r>
          </a:p>
          <a:p>
            <a:endParaRPr lang="en-US" sz="3600" b="1" dirty="0"/>
          </a:p>
          <a:p>
            <a:r>
              <a:rPr lang="en-US" sz="3600" b="1" dirty="0" smtClean="0"/>
              <a:t>Every preacher and teacher and Christian ,needs to listen to what Jesus said</a:t>
            </a:r>
          </a:p>
          <a:p>
            <a:r>
              <a:rPr lang="en-US" sz="3600" b="1" dirty="0"/>
              <a:t> </a:t>
            </a:r>
            <a:r>
              <a:rPr lang="en-US" sz="3600" b="1" dirty="0" smtClean="0"/>
              <a:t> </a:t>
            </a:r>
            <a:br>
              <a:rPr lang="en-US" sz="3600" b="1" dirty="0" smtClean="0"/>
            </a:br>
            <a:r>
              <a:rPr lang="en-US" sz="3600" b="1" dirty="0" smtClean="0"/>
              <a:t>All therefore whatsoever they bid you observe, that observe and do; but do not ye after their works:</a:t>
            </a:r>
          </a:p>
          <a:p>
            <a:r>
              <a:rPr lang="en-US" sz="3600" b="1" u="sng" dirty="0" smtClean="0"/>
              <a:t>             For they say, and do not.”</a:t>
            </a:r>
            <a:endParaRPr lang="en-US" sz="3600" u="sng" dirty="0"/>
          </a:p>
        </p:txBody>
      </p:sp>
    </p:spTree>
    <p:extLst>
      <p:ext uri="{BB962C8B-B14F-4D97-AF65-F5344CB8AC3E}">
        <p14:creationId xmlns:p14="http://schemas.microsoft.com/office/powerpoint/2010/main" val="38588613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6600" b="1" u="sng" dirty="0" smtClean="0">
                <a:solidFill>
                  <a:srgbClr val="FF0000"/>
                </a:solidFill>
              </a:rPr>
              <a:t>Did you know????</a:t>
            </a:r>
            <a:endParaRPr lang="en-US" sz="6600" b="1" u="sng" dirty="0">
              <a:solidFill>
                <a:srgbClr val="FF0000"/>
              </a:solidFill>
            </a:endParaRPr>
          </a:p>
        </p:txBody>
      </p:sp>
    </p:spTree>
    <p:extLst>
      <p:ext uri="{BB962C8B-B14F-4D97-AF65-F5344CB8AC3E}">
        <p14:creationId xmlns:p14="http://schemas.microsoft.com/office/powerpoint/2010/main" val="4563355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95018" cy="6858000"/>
          </a:xfrm>
        </p:spPr>
        <p:txBody>
          <a:bodyPr>
            <a:normAutofit fontScale="70000" lnSpcReduction="20000"/>
          </a:bodyPr>
          <a:lstStyle/>
          <a:p>
            <a:endParaRPr lang="en-US" sz="3600" b="1" dirty="0" smtClean="0"/>
          </a:p>
          <a:p>
            <a:r>
              <a:rPr lang="en-US" sz="5100" b="1" dirty="0" smtClean="0"/>
              <a:t>Looking </a:t>
            </a:r>
            <a:r>
              <a:rPr lang="en-US" sz="5100" b="1" dirty="0"/>
              <a:t>good on the outside, but being impure on the inside (</a:t>
            </a:r>
            <a:r>
              <a:rPr lang="en-US" sz="5100" b="1" dirty="0">
                <a:hlinkClick r:id="rId2"/>
              </a:rPr>
              <a:t>Mt 23:25-28</a:t>
            </a:r>
            <a:r>
              <a:rPr lang="en-US" sz="5100" b="1" dirty="0" smtClean="0"/>
              <a:t>)</a:t>
            </a:r>
          </a:p>
          <a:p>
            <a:r>
              <a:rPr lang="en-US" sz="5100" baseline="30000" dirty="0" smtClean="0"/>
              <a:t> </a:t>
            </a:r>
            <a:r>
              <a:rPr lang="en-US" sz="5100" baseline="30000" dirty="0"/>
              <a:t>25 </a:t>
            </a:r>
            <a:r>
              <a:rPr lang="en-US" sz="5100" dirty="0"/>
              <a:t>Woe unto you, scribes and Pharisees, hypocrites! for ye make clean the outside of the cup and of the platter, but within they are full of extortion and excess.</a:t>
            </a:r>
          </a:p>
          <a:p>
            <a:r>
              <a:rPr lang="en-US" sz="5100" baseline="30000" dirty="0"/>
              <a:t>26 </a:t>
            </a:r>
            <a:r>
              <a:rPr lang="en-US" sz="5100" dirty="0"/>
              <a:t>Thou blind Pharisee, cleanse first that which is within the cup and platter, that the outside of them may be clean also.</a:t>
            </a:r>
          </a:p>
          <a:p>
            <a:r>
              <a:rPr lang="en-US" sz="5100" baseline="30000" dirty="0"/>
              <a:t>27 </a:t>
            </a:r>
            <a:r>
              <a:rPr lang="en-US" sz="5100" dirty="0"/>
              <a:t>Woe unto you, scribes and Pharisees, hypocrites! for ye are like unto whited </a:t>
            </a:r>
            <a:r>
              <a:rPr lang="en-US" sz="5100" dirty="0" err="1"/>
              <a:t>sepulchres</a:t>
            </a:r>
            <a:r>
              <a:rPr lang="en-US" sz="5100" dirty="0"/>
              <a:t>, which indeed appear beautiful outward, but are within full of dead men's bones, and of all uncleanness.</a:t>
            </a:r>
          </a:p>
          <a:p>
            <a:r>
              <a:rPr lang="en-US" sz="5100" baseline="30000" dirty="0"/>
              <a:t>28 </a:t>
            </a:r>
            <a:r>
              <a:rPr lang="en-US" sz="5100" dirty="0"/>
              <a:t>Even so ye also outwardly appear righteous unto men, but within ye are full of hypocrisy and iniquity</a:t>
            </a:r>
          </a:p>
          <a:p>
            <a:endParaRPr lang="en-US" sz="3600" b="1" dirty="0" smtClean="0"/>
          </a:p>
          <a:p>
            <a:r>
              <a:rPr lang="en-US" sz="3600" b="1" dirty="0"/>
              <a:t> </a:t>
            </a:r>
            <a:r>
              <a:rPr lang="en-US" sz="3600" b="1" dirty="0" smtClean="0"/>
              <a:t>  </a:t>
            </a:r>
            <a:endParaRPr lang="en-US" sz="3600" dirty="0"/>
          </a:p>
        </p:txBody>
      </p:sp>
    </p:spTree>
    <p:extLst>
      <p:ext uri="{BB962C8B-B14F-4D97-AF65-F5344CB8AC3E}">
        <p14:creationId xmlns:p14="http://schemas.microsoft.com/office/powerpoint/2010/main" val="23946659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836" y="696191"/>
            <a:ext cx="11693236" cy="5943600"/>
          </a:xfrm>
        </p:spPr>
        <p:txBody>
          <a:bodyPr>
            <a:normAutofit/>
          </a:bodyPr>
          <a:lstStyle/>
          <a:p>
            <a:r>
              <a:rPr lang="en-US" sz="3600" b="1" dirty="0"/>
              <a:t>Self-righteousness, claiming they were better than their ancestors who killed the Old Testament prophets (</a:t>
            </a:r>
            <a:r>
              <a:rPr lang="en-US" sz="3600" b="1" dirty="0">
                <a:hlinkClick r:id="rId2"/>
              </a:rPr>
              <a:t>Mt </a:t>
            </a:r>
            <a:r>
              <a:rPr lang="en-US" sz="3600" b="1" dirty="0" smtClean="0">
                <a:hlinkClick r:id="rId2"/>
              </a:rPr>
              <a:t>23:29-36</a:t>
            </a:r>
            <a:r>
              <a:rPr lang="en-US" sz="3600" b="1" dirty="0" smtClean="0"/>
              <a:t>;  cf. Acts 7:51-60  </a:t>
            </a:r>
          </a:p>
          <a:p>
            <a:endParaRPr lang="en-US" sz="3600" b="1" dirty="0"/>
          </a:p>
          <a:p>
            <a:r>
              <a:rPr lang="en-US" sz="3600" b="1" dirty="0" smtClean="0"/>
              <a:t>Cf.  Rom. 10:1-3  </a:t>
            </a:r>
            <a:endParaRPr lang="en-US" sz="3600" dirty="0"/>
          </a:p>
        </p:txBody>
      </p:sp>
    </p:spTree>
    <p:extLst>
      <p:ext uri="{BB962C8B-B14F-4D97-AF65-F5344CB8AC3E}">
        <p14:creationId xmlns:p14="http://schemas.microsoft.com/office/powerpoint/2010/main" val="42220339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1037"/>
            <a:ext cx="12192000" cy="6176963"/>
          </a:xfrm>
        </p:spPr>
        <p:txBody>
          <a:bodyPr/>
          <a:lstStyle/>
          <a:p>
            <a:endParaRPr lang="en-US" sz="4000" b="1" dirty="0" smtClean="0"/>
          </a:p>
          <a:p>
            <a:endParaRPr lang="en-US" sz="4000" b="1" dirty="0"/>
          </a:p>
          <a:p>
            <a:r>
              <a:rPr lang="en-US" sz="4000" b="1" dirty="0" smtClean="0"/>
              <a:t>Jesus </a:t>
            </a:r>
            <a:r>
              <a:rPr lang="en-US" sz="4000" b="1" dirty="0"/>
              <a:t>also said that those who practice this </a:t>
            </a:r>
            <a:r>
              <a:rPr lang="en-US" sz="4000" b="1" dirty="0" smtClean="0"/>
              <a:t>sin </a:t>
            </a:r>
            <a:r>
              <a:rPr lang="en-US" sz="4000" b="1" dirty="0" smtClean="0">
                <a:solidFill>
                  <a:srgbClr val="FF0000"/>
                </a:solidFill>
              </a:rPr>
              <a:t>(Hypocrisy)  </a:t>
            </a:r>
            <a:r>
              <a:rPr lang="en-US" sz="4000" b="1" dirty="0"/>
              <a:t>will</a:t>
            </a:r>
            <a:r>
              <a:rPr lang="en-US" sz="4000" b="1" dirty="0" smtClean="0"/>
              <a:t>:</a:t>
            </a:r>
          </a:p>
          <a:p>
            <a:endParaRPr lang="en-US" b="1" dirty="0" smtClean="0"/>
          </a:p>
        </p:txBody>
      </p:sp>
    </p:spTree>
    <p:extLst>
      <p:ext uri="{BB962C8B-B14F-4D97-AF65-F5344CB8AC3E}">
        <p14:creationId xmlns:p14="http://schemas.microsoft.com/office/powerpoint/2010/main" val="13294114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95018" cy="6858000"/>
          </a:xfrm>
        </p:spPr>
        <p:txBody>
          <a:bodyPr>
            <a:normAutofit/>
          </a:bodyPr>
          <a:lstStyle/>
          <a:p>
            <a:endParaRPr lang="en-US" sz="3600" b="1" dirty="0" smtClean="0"/>
          </a:p>
          <a:p>
            <a:r>
              <a:rPr lang="en-US" sz="3600" b="1" u="sng" dirty="0" smtClean="0">
                <a:solidFill>
                  <a:srgbClr val="FF0000"/>
                </a:solidFill>
              </a:rPr>
              <a:t>.. </a:t>
            </a:r>
            <a:r>
              <a:rPr lang="en-US" sz="3600" b="1" u="sng" dirty="0">
                <a:solidFill>
                  <a:srgbClr val="FF0000"/>
                </a:solidFill>
              </a:rPr>
              <a:t>"be revealed and known" </a:t>
            </a:r>
            <a:endParaRPr lang="en-US" sz="3600" b="1" u="sng" dirty="0" smtClean="0">
              <a:solidFill>
                <a:srgbClr val="FF0000"/>
              </a:solidFill>
            </a:endParaRPr>
          </a:p>
          <a:p>
            <a:r>
              <a:rPr lang="en-US" sz="3600" b="1" dirty="0" smtClean="0"/>
              <a:t>(</a:t>
            </a:r>
            <a:r>
              <a:rPr lang="en-US" sz="3600" b="1" dirty="0">
                <a:hlinkClick r:id="rId2"/>
              </a:rPr>
              <a:t>Lk 12:1-3</a:t>
            </a:r>
            <a:r>
              <a:rPr lang="en-US" sz="3600" b="1" dirty="0" smtClean="0"/>
              <a:t>),</a:t>
            </a:r>
          </a:p>
          <a:p>
            <a:pPr marL="0" indent="0">
              <a:buNone/>
            </a:pPr>
            <a:r>
              <a:rPr lang="en-US" sz="3600" b="1" dirty="0" smtClean="0"/>
              <a:t>     </a:t>
            </a:r>
            <a:r>
              <a:rPr lang="en-US" sz="3600" dirty="0" smtClean="0"/>
              <a:t>12</a:t>
            </a:r>
            <a:r>
              <a:rPr lang="en-US" sz="3600" dirty="0"/>
              <a:t> In the mean time, when there were gathered together an innumerable multitude of people, insomuch that they </a:t>
            </a:r>
            <a:r>
              <a:rPr lang="en-US" sz="3600" dirty="0" err="1"/>
              <a:t>trode</a:t>
            </a:r>
            <a:r>
              <a:rPr lang="en-US" sz="3600" dirty="0"/>
              <a:t> one upon another, he began to say unto his disciples first of all, Beware ye of the leaven of the Pharisees</a:t>
            </a:r>
            <a:r>
              <a:rPr lang="en-US" sz="3600" b="1" u="sng" dirty="0"/>
              <a:t>, which is hypocrisy</a:t>
            </a:r>
            <a:r>
              <a:rPr lang="en-US" sz="3600" dirty="0"/>
              <a:t>.</a:t>
            </a:r>
          </a:p>
          <a:p>
            <a:r>
              <a:rPr lang="en-US" sz="3600" u="sng" baseline="30000" dirty="0"/>
              <a:t>2</a:t>
            </a:r>
            <a:r>
              <a:rPr lang="en-US" sz="3600" b="1" u="sng" baseline="30000" dirty="0">
                <a:solidFill>
                  <a:srgbClr val="FF0000"/>
                </a:solidFill>
              </a:rPr>
              <a:t> </a:t>
            </a:r>
            <a:r>
              <a:rPr lang="en-US" sz="3600" b="1" u="sng" dirty="0">
                <a:solidFill>
                  <a:srgbClr val="FF0000"/>
                </a:solidFill>
              </a:rPr>
              <a:t>For there is nothing covered, that shall not be revealed; neither hid, that shall not be known.</a:t>
            </a:r>
          </a:p>
          <a:p>
            <a:r>
              <a:rPr lang="en-US" sz="3600" baseline="30000" dirty="0"/>
              <a:t>3 </a:t>
            </a:r>
            <a:r>
              <a:rPr lang="en-US" sz="3600" dirty="0"/>
              <a:t>Therefore whatsoever ye have spoken in darkness shall be heard in the light; and that which ye have spoken in the ear in closets shall be proclaimed upon the housetops.</a:t>
            </a:r>
          </a:p>
          <a:p>
            <a:endParaRPr lang="en-US" b="1" dirty="0"/>
          </a:p>
          <a:p>
            <a:endParaRPr lang="en-US" dirty="0"/>
          </a:p>
        </p:txBody>
      </p:sp>
    </p:spTree>
    <p:extLst>
      <p:ext uri="{BB962C8B-B14F-4D97-AF65-F5344CB8AC3E}">
        <p14:creationId xmlns:p14="http://schemas.microsoft.com/office/powerpoint/2010/main" val="313823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p:cTn id="1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73470"/>
            <a:ext cx="12192000" cy="6570229"/>
          </a:xfrm>
        </p:spPr>
        <p:txBody>
          <a:bodyPr/>
          <a:lstStyle/>
          <a:p>
            <a:endParaRPr lang="en-US" sz="3600" b="1" dirty="0" smtClean="0"/>
          </a:p>
          <a:p>
            <a:r>
              <a:rPr lang="en-US" sz="3600" b="1" u="sng" dirty="0" smtClean="0">
                <a:solidFill>
                  <a:srgbClr val="FF0000"/>
                </a:solidFill>
              </a:rPr>
              <a:t>.. </a:t>
            </a:r>
            <a:r>
              <a:rPr lang="en-US" sz="3600" b="1" u="sng" dirty="0">
                <a:solidFill>
                  <a:srgbClr val="FF0000"/>
                </a:solidFill>
              </a:rPr>
              <a:t>"receive greater </a:t>
            </a:r>
            <a:r>
              <a:rPr lang="en-US" sz="3600" b="1" u="sng" dirty="0" smtClean="0">
                <a:solidFill>
                  <a:srgbClr val="FF0000"/>
                </a:solidFill>
              </a:rPr>
              <a:t>condemnation“</a:t>
            </a:r>
          </a:p>
          <a:p>
            <a:endParaRPr lang="en-US" sz="3600" b="1" dirty="0" smtClean="0"/>
          </a:p>
          <a:p>
            <a:r>
              <a:rPr lang="en-US" sz="3600" b="1" dirty="0" smtClean="0"/>
              <a:t> </a:t>
            </a:r>
            <a:r>
              <a:rPr lang="en-US" sz="3600" b="1" dirty="0"/>
              <a:t>(</a:t>
            </a:r>
            <a:r>
              <a:rPr lang="en-US" sz="3600" b="1" dirty="0">
                <a:hlinkClick r:id="rId2"/>
              </a:rPr>
              <a:t>Mt 23:14</a:t>
            </a:r>
            <a:r>
              <a:rPr lang="en-US" sz="3600" b="1" dirty="0" smtClean="0"/>
              <a:t>),</a:t>
            </a:r>
          </a:p>
          <a:p>
            <a:pPr marL="0" indent="0">
              <a:buNone/>
            </a:pPr>
            <a:r>
              <a:rPr lang="en-US" sz="3600" b="1" dirty="0" smtClean="0"/>
              <a:t>   </a:t>
            </a:r>
            <a:r>
              <a:rPr lang="en-US" sz="3600" baseline="30000" dirty="0" smtClean="0"/>
              <a:t>14</a:t>
            </a:r>
            <a:r>
              <a:rPr lang="en-US" sz="3600" baseline="30000" dirty="0"/>
              <a:t> </a:t>
            </a:r>
            <a:r>
              <a:rPr lang="en-US" sz="3600" dirty="0"/>
              <a:t>Woe unto you, scribes and Pharisees, hypocrites! for ye devour widows' houses, and for a </a:t>
            </a:r>
            <a:r>
              <a:rPr lang="en-US" sz="3600" dirty="0" err="1"/>
              <a:t>pretence</a:t>
            </a:r>
            <a:r>
              <a:rPr lang="en-US" sz="3600" dirty="0"/>
              <a:t> make long prayer: therefore ye shall receive the greater damnation.</a:t>
            </a:r>
          </a:p>
          <a:p>
            <a:endParaRPr lang="en-US" b="1" dirty="0"/>
          </a:p>
          <a:p>
            <a:endParaRPr lang="en-US" dirty="0"/>
          </a:p>
        </p:txBody>
      </p:sp>
    </p:spTree>
    <p:extLst>
      <p:ext uri="{BB962C8B-B14F-4D97-AF65-F5344CB8AC3E}">
        <p14:creationId xmlns:p14="http://schemas.microsoft.com/office/powerpoint/2010/main" val="703650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785264"/>
          </a:xfrm>
        </p:spPr>
        <p:txBody>
          <a:bodyPr/>
          <a:lstStyle/>
          <a:p>
            <a:r>
              <a:rPr lang="en-US" sz="3600" b="1" dirty="0"/>
              <a:t> </a:t>
            </a:r>
            <a:endParaRPr lang="en-US" sz="4400" b="1" u="sng" dirty="0" smtClean="0">
              <a:solidFill>
                <a:srgbClr val="FF0000"/>
              </a:solidFill>
            </a:endParaRPr>
          </a:p>
          <a:p>
            <a:r>
              <a:rPr lang="en-US" sz="4400" b="1" u="sng" dirty="0" smtClean="0">
                <a:solidFill>
                  <a:srgbClr val="FF0000"/>
                </a:solidFill>
              </a:rPr>
              <a:t> …and </a:t>
            </a:r>
            <a:r>
              <a:rPr lang="en-US" sz="4400" b="1" u="sng" dirty="0">
                <a:solidFill>
                  <a:srgbClr val="FF0000"/>
                </a:solidFill>
              </a:rPr>
              <a:t>be sent to </a:t>
            </a:r>
            <a:r>
              <a:rPr lang="en-US" sz="4400" b="1" u="sng" dirty="0" smtClean="0">
                <a:solidFill>
                  <a:srgbClr val="FF0000"/>
                </a:solidFill>
              </a:rPr>
              <a:t>Hell</a:t>
            </a:r>
          </a:p>
          <a:p>
            <a:endParaRPr lang="en-US" sz="3600" b="1" dirty="0" smtClean="0"/>
          </a:p>
          <a:p>
            <a:r>
              <a:rPr lang="en-US" sz="3600" b="1" dirty="0" smtClean="0"/>
              <a:t> </a:t>
            </a:r>
            <a:r>
              <a:rPr lang="en-US" sz="3600" b="1" dirty="0"/>
              <a:t>(</a:t>
            </a:r>
            <a:r>
              <a:rPr lang="en-US" sz="3600" b="1" dirty="0">
                <a:hlinkClick r:id="rId2"/>
              </a:rPr>
              <a:t>Mt 24:51</a:t>
            </a:r>
            <a:r>
              <a:rPr lang="en-US" sz="3600" b="1" dirty="0" smtClean="0"/>
              <a:t>).</a:t>
            </a:r>
          </a:p>
          <a:p>
            <a:r>
              <a:rPr lang="en-US" sz="3600" b="1" dirty="0"/>
              <a:t> </a:t>
            </a:r>
            <a:r>
              <a:rPr lang="en-US" sz="3600" b="1" baseline="30000" dirty="0" smtClean="0"/>
              <a:t>51</a:t>
            </a:r>
            <a:r>
              <a:rPr lang="en-US" sz="3600" b="1" baseline="30000" dirty="0"/>
              <a:t> </a:t>
            </a:r>
            <a:r>
              <a:rPr lang="en-US" sz="3600" b="1" dirty="0"/>
              <a:t>And shall cut him asunder, and appoint him his portion with the hypocrites: there shall be weeping and gnashing of teeth.</a:t>
            </a:r>
          </a:p>
          <a:p>
            <a:endParaRPr lang="en-US" dirty="0"/>
          </a:p>
        </p:txBody>
      </p:sp>
    </p:spTree>
    <p:extLst>
      <p:ext uri="{BB962C8B-B14F-4D97-AF65-F5344CB8AC3E}">
        <p14:creationId xmlns:p14="http://schemas.microsoft.com/office/powerpoint/2010/main" val="3138491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84627" cy="6764482"/>
          </a:xfrm>
        </p:spPr>
        <p:txBody>
          <a:bodyPr>
            <a:noAutofit/>
          </a:bodyPr>
          <a:lstStyle/>
          <a:p>
            <a:r>
              <a:rPr lang="en-US" sz="3600" b="1" u="sng" dirty="0">
                <a:solidFill>
                  <a:srgbClr val="FF0000"/>
                </a:solidFill>
              </a:rPr>
              <a:t>We also have several examples of this sin being committed in the </a:t>
            </a:r>
            <a:r>
              <a:rPr lang="en-US" sz="3600" b="1" u="sng" dirty="0" smtClean="0">
                <a:solidFill>
                  <a:srgbClr val="FF0000"/>
                </a:solidFill>
              </a:rPr>
              <a:t>Bible</a:t>
            </a:r>
          </a:p>
          <a:p>
            <a:r>
              <a:rPr lang="en-US" sz="3600" b="1" dirty="0" smtClean="0"/>
              <a:t>.</a:t>
            </a:r>
            <a:r>
              <a:rPr lang="en-US" sz="3600" b="1" u="sng" dirty="0" smtClean="0"/>
              <a:t>Peter </a:t>
            </a:r>
            <a:r>
              <a:rPr lang="en-US" sz="3600" b="1" u="sng" dirty="0"/>
              <a:t>(a Jew) </a:t>
            </a:r>
            <a:r>
              <a:rPr lang="en-US" sz="3600" b="1" dirty="0"/>
              <a:t>had been shown in a vision from God that Gentiles were a part of God's New Covenant (Acts 10), and had seen the Holy Spirit poured out on the Gentiles (</a:t>
            </a:r>
            <a:r>
              <a:rPr lang="en-US" sz="3600" b="1" dirty="0">
                <a:hlinkClick r:id="rId2"/>
              </a:rPr>
              <a:t>Acts 10:44-48</a:t>
            </a:r>
            <a:r>
              <a:rPr lang="en-US" sz="3600" b="1" dirty="0"/>
              <a:t>). Jew and Gentile Christians were now one in Christ. He shared this news with other Jews in Jerusalem (</a:t>
            </a:r>
            <a:r>
              <a:rPr lang="en-US" sz="3600" b="1" dirty="0">
                <a:hlinkClick r:id="rId3"/>
              </a:rPr>
              <a:t>Acts 11:1-18</a:t>
            </a:r>
            <a:r>
              <a:rPr lang="en-US" sz="3600" b="1" dirty="0"/>
              <a:t>), and before the Jerusalem Council (</a:t>
            </a:r>
            <a:r>
              <a:rPr lang="en-US" sz="3600" b="1" dirty="0">
                <a:hlinkClick r:id="rId4"/>
              </a:rPr>
              <a:t>Acts 15:6-11</a:t>
            </a:r>
            <a:r>
              <a:rPr lang="en-US" sz="3600" b="1" dirty="0"/>
              <a:t>). After this, we read that Peter arrived in Antioch and was regularly eating with Gentile Christians. However, when some fellow Jewish friends of James came along, he withdrew from the Gentiles because he was afraid of what they would say about his eating with them (</a:t>
            </a:r>
            <a:r>
              <a:rPr lang="en-US" sz="3600" b="1" dirty="0">
                <a:hlinkClick r:id="rId5"/>
              </a:rPr>
              <a:t>Gal 2:11-13</a:t>
            </a:r>
            <a:r>
              <a:rPr lang="en-US" sz="3600" b="1" dirty="0"/>
              <a:t>). </a:t>
            </a:r>
            <a:endParaRPr lang="en-US" sz="3600" b="1" dirty="0" smtClean="0"/>
          </a:p>
        </p:txBody>
      </p:sp>
    </p:spTree>
    <p:extLst>
      <p:ext uri="{BB962C8B-B14F-4D97-AF65-F5344CB8AC3E}">
        <p14:creationId xmlns:p14="http://schemas.microsoft.com/office/powerpoint/2010/main" val="540876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545" y="72736"/>
            <a:ext cx="12223172" cy="6785263"/>
          </a:xfrm>
        </p:spPr>
        <p:txBody>
          <a:bodyPr>
            <a:normAutofit/>
          </a:bodyPr>
          <a:lstStyle/>
          <a:p>
            <a:endParaRPr lang="en-US" sz="4000" b="1" dirty="0" smtClean="0"/>
          </a:p>
          <a:p>
            <a:r>
              <a:rPr lang="en-US" sz="4000" b="1" dirty="0" smtClean="0"/>
              <a:t> </a:t>
            </a:r>
            <a:r>
              <a:rPr lang="en-US" sz="4000" b="1" dirty="0"/>
              <a:t>(Jews had previously been forbidden from eating with Gentiles: </a:t>
            </a:r>
            <a:r>
              <a:rPr lang="en-US" sz="4000" b="1" dirty="0">
                <a:hlinkClick r:id="rId2"/>
              </a:rPr>
              <a:t>Mt 9:11</a:t>
            </a:r>
            <a:r>
              <a:rPr lang="en-US" sz="4000" b="1" dirty="0"/>
              <a:t>, </a:t>
            </a:r>
            <a:r>
              <a:rPr lang="en-US" sz="4000" b="1" dirty="0">
                <a:hlinkClick r:id="rId3"/>
              </a:rPr>
              <a:t>Acts 11:3</a:t>
            </a:r>
            <a:r>
              <a:rPr lang="en-US" sz="4000" b="1" dirty="0"/>
              <a:t>.) By taking this action, Peter was not practicing the things he had been preaching about Jew and Gentile Christians being one and equal in Christ. He was placing Jewish believers above Gentile believers. Therefore, Paul rebuked him for his hypocritical actions (</a:t>
            </a:r>
            <a:r>
              <a:rPr lang="en-US" sz="4000" b="1" dirty="0">
                <a:hlinkClick r:id="rId4"/>
              </a:rPr>
              <a:t>Gal 2:14-21</a:t>
            </a:r>
            <a:r>
              <a:rPr lang="en-US" sz="4000" b="1" dirty="0"/>
              <a:t>).</a:t>
            </a:r>
            <a:endParaRPr lang="en-US" sz="4000" dirty="0"/>
          </a:p>
        </p:txBody>
      </p:sp>
    </p:spTree>
    <p:extLst>
      <p:ext uri="{BB962C8B-B14F-4D97-AF65-F5344CB8AC3E}">
        <p14:creationId xmlns:p14="http://schemas.microsoft.com/office/powerpoint/2010/main" val="418070459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517" y="0"/>
            <a:ext cx="11991109" cy="6858000"/>
          </a:xfrm>
        </p:spPr>
        <p:txBody>
          <a:bodyPr>
            <a:normAutofit/>
          </a:bodyPr>
          <a:lstStyle/>
          <a:p>
            <a:r>
              <a:rPr lang="en-US" sz="3600" b="1" u="sng" dirty="0"/>
              <a:t>David</a:t>
            </a:r>
            <a:r>
              <a:rPr lang="en-US" sz="3600" b="1" dirty="0"/>
              <a:t> gives us another example. </a:t>
            </a:r>
            <a:endParaRPr lang="en-US" sz="3600" b="1" dirty="0" smtClean="0"/>
          </a:p>
          <a:p>
            <a:r>
              <a:rPr lang="en-US" sz="3600" b="1" dirty="0"/>
              <a:t> </a:t>
            </a:r>
            <a:r>
              <a:rPr lang="en-US" sz="3600" b="1" dirty="0" smtClean="0"/>
              <a:t>   In </a:t>
            </a:r>
            <a:r>
              <a:rPr lang="en-US" sz="3600" b="1" dirty="0"/>
              <a:t>(2 Sam 11), David had coveted another man's wife, committed adultery with her, had her husband killed, and then married her. Shortly afterwards, in (</a:t>
            </a:r>
            <a:r>
              <a:rPr lang="en-US" sz="3600" b="1" dirty="0">
                <a:hlinkClick r:id="rId2"/>
              </a:rPr>
              <a:t>2 Sam 12:1-15</a:t>
            </a:r>
            <a:r>
              <a:rPr lang="en-US" sz="3600" b="1" dirty="0"/>
              <a:t>), Nathan the prophet confronted David about his sin in a parable that paralleled what he had done. David failed to recognize himself in the parable, and burned with anger about a man who would do such a thing, saying he should make restitution and deserved to die. When Nathan revealed to David that he was the sinner in the parable, he recognized his guilt and hypocrisy and repented saying, "I have sinned against the Lord."</a:t>
            </a:r>
            <a:endParaRPr lang="en-US" sz="3600" dirty="0"/>
          </a:p>
        </p:txBody>
      </p:sp>
    </p:spTree>
    <p:extLst>
      <p:ext uri="{BB962C8B-B14F-4D97-AF65-F5344CB8AC3E}">
        <p14:creationId xmlns:p14="http://schemas.microsoft.com/office/powerpoint/2010/main" val="27204046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115800" cy="6691745"/>
          </a:xfrm>
        </p:spPr>
        <p:txBody>
          <a:bodyPr>
            <a:normAutofit/>
          </a:bodyPr>
          <a:lstStyle/>
          <a:p>
            <a:r>
              <a:rPr lang="en-US" sz="4400" b="1" dirty="0"/>
              <a:t>Ananias and </a:t>
            </a:r>
            <a:r>
              <a:rPr lang="en-US" sz="4400" b="1" dirty="0" err="1"/>
              <a:t>Sapphira</a:t>
            </a:r>
            <a:r>
              <a:rPr lang="en-US" sz="4400" b="1" dirty="0"/>
              <a:t> were killed by God for practicing a form of this sin </a:t>
            </a:r>
            <a:r>
              <a:rPr lang="en-US" sz="4400" b="1" dirty="0" smtClean="0"/>
              <a:t>(: </a:t>
            </a:r>
            <a:r>
              <a:rPr lang="en-US" sz="4400" b="1" dirty="0">
                <a:hlinkClick r:id="rId2"/>
              </a:rPr>
              <a:t>Acts 5:1-10</a:t>
            </a:r>
            <a:r>
              <a:rPr lang="en-US" sz="4400" b="1" dirty="0"/>
              <a:t>).</a:t>
            </a:r>
            <a:endParaRPr lang="en-US" sz="4400" dirty="0"/>
          </a:p>
        </p:txBody>
      </p:sp>
    </p:spTree>
    <p:extLst>
      <p:ext uri="{BB962C8B-B14F-4D97-AF65-F5344CB8AC3E}">
        <p14:creationId xmlns:p14="http://schemas.microsoft.com/office/powerpoint/2010/main" val="1770977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15800" cy="6754091"/>
          </a:xfrm>
        </p:spPr>
        <p:txBody>
          <a:bodyPr>
            <a:normAutofit/>
          </a:bodyPr>
          <a:lstStyle/>
          <a:p>
            <a:endParaRPr lang="en-US" sz="3600" b="1" dirty="0" smtClean="0"/>
          </a:p>
          <a:p>
            <a:r>
              <a:rPr lang="en-US" sz="3600" b="1" dirty="0"/>
              <a:t> </a:t>
            </a:r>
            <a:r>
              <a:rPr lang="en-US" sz="3600" b="1" dirty="0" smtClean="0"/>
              <a:t>  The </a:t>
            </a:r>
            <a:r>
              <a:rPr lang="en-US" sz="3600" b="1" dirty="0"/>
              <a:t>word "hypocrite" comes from the Greek word </a:t>
            </a:r>
            <a:endParaRPr lang="en-US" sz="3600" b="1" dirty="0" smtClean="0"/>
          </a:p>
          <a:p>
            <a:r>
              <a:rPr lang="en-US" sz="3600" b="1" dirty="0"/>
              <a:t> </a:t>
            </a:r>
            <a:r>
              <a:rPr lang="en-US" sz="3600" b="1" dirty="0" smtClean="0"/>
              <a:t>                        "</a:t>
            </a:r>
            <a:r>
              <a:rPr lang="en-US" sz="3600" b="1" i="1" dirty="0" err="1"/>
              <a:t>hypokrisis</a:t>
            </a:r>
            <a:r>
              <a:rPr lang="en-US" sz="3600" b="1" dirty="0"/>
              <a:t>" which basically </a:t>
            </a:r>
            <a:endParaRPr lang="en-US" sz="3600" b="1" dirty="0" smtClean="0"/>
          </a:p>
          <a:p>
            <a:r>
              <a:rPr lang="en-US" sz="3600" b="1" dirty="0"/>
              <a:t> </a:t>
            </a:r>
            <a:r>
              <a:rPr lang="en-US" sz="3600" b="1" dirty="0" smtClean="0"/>
              <a:t> was </a:t>
            </a:r>
            <a:r>
              <a:rPr lang="en-US" sz="3600" b="1" dirty="0"/>
              <a:t>the word used for an "actor." The actor pretended to be someone he was not, and would sometimes wear a mask, to cover his real identity. This is a picture of what our word "hypocrite" means today. </a:t>
            </a:r>
            <a:r>
              <a:rPr lang="en-US" sz="3600" b="1" dirty="0" smtClean="0"/>
              <a:t> </a:t>
            </a:r>
          </a:p>
          <a:p>
            <a:r>
              <a:rPr lang="en-US" sz="3600" b="1" dirty="0" smtClean="0"/>
              <a:t>   Webster's </a:t>
            </a:r>
            <a:r>
              <a:rPr lang="en-US" sz="3600" b="1" dirty="0"/>
              <a:t>Dictionary gives this definition of hypocrisy: "a feigning to be what one is not or to believe what one does not."</a:t>
            </a:r>
            <a:endParaRPr lang="en-US" sz="3600" dirty="0"/>
          </a:p>
        </p:txBody>
      </p:sp>
    </p:spTree>
    <p:extLst>
      <p:ext uri="{BB962C8B-B14F-4D97-AF65-F5344CB8AC3E}">
        <p14:creationId xmlns:p14="http://schemas.microsoft.com/office/powerpoint/2010/main" val="364953722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736" y="0"/>
            <a:ext cx="12119264" cy="6176963"/>
          </a:xfrm>
        </p:spPr>
        <p:txBody>
          <a:bodyPr/>
          <a:lstStyle/>
          <a:p>
            <a:r>
              <a:rPr lang="en-US" sz="3600" b="1" u="sng" dirty="0" smtClean="0"/>
              <a:t>. What does the world see ?</a:t>
            </a:r>
          </a:p>
          <a:p>
            <a:r>
              <a:rPr lang="en-US" sz="3600" b="1" dirty="0" smtClean="0"/>
              <a:t>They </a:t>
            </a:r>
            <a:r>
              <a:rPr lang="en-US" sz="3600" b="1" dirty="0"/>
              <a:t>see Christians and churches condemning different sins, yet living a life of sin themselves. They are not totally wrong on this charge either.... </a:t>
            </a:r>
            <a:r>
              <a:rPr lang="en-US" sz="3600" b="1" dirty="0" smtClean="0"/>
              <a:t>Some Christians ? Drink socially, look </a:t>
            </a:r>
            <a:r>
              <a:rPr lang="en-US" sz="3600" b="1" dirty="0"/>
              <a:t>at porn, </a:t>
            </a:r>
            <a:r>
              <a:rPr lang="en-US" sz="3600" b="1" dirty="0" smtClean="0"/>
              <a:t>smoke</a:t>
            </a:r>
            <a:r>
              <a:rPr lang="en-US" sz="3600" b="1" dirty="0"/>
              <a:t>, fornicate, live together with the opposite sex unmarried, commit adultery, sue each other, and more... We are commanded in the Bible not to be a part of this world (</a:t>
            </a:r>
            <a:r>
              <a:rPr lang="en-US" sz="3600" b="1" dirty="0">
                <a:hlinkClick r:id="rId2"/>
              </a:rPr>
              <a:t>James 1:27</a:t>
            </a:r>
            <a:r>
              <a:rPr lang="en-US" sz="3600" b="1" dirty="0"/>
              <a:t>)(</a:t>
            </a:r>
            <a:r>
              <a:rPr lang="en-US" sz="3600" b="1" dirty="0">
                <a:hlinkClick r:id="rId3"/>
              </a:rPr>
              <a:t>Rom 12:2</a:t>
            </a:r>
            <a:r>
              <a:rPr lang="en-US" sz="3600" b="1" dirty="0"/>
              <a:t>)(</a:t>
            </a:r>
            <a:r>
              <a:rPr lang="en-US" sz="3600" b="1" dirty="0">
                <a:hlinkClick r:id="rId4"/>
              </a:rPr>
              <a:t>James 4:4</a:t>
            </a:r>
            <a:r>
              <a:rPr lang="en-US" sz="3600" b="1" dirty="0"/>
              <a:t>)(</a:t>
            </a:r>
            <a:r>
              <a:rPr lang="en-US" sz="3600" b="1" dirty="0">
                <a:hlinkClick r:id="rId5"/>
              </a:rPr>
              <a:t>1 </a:t>
            </a:r>
            <a:r>
              <a:rPr lang="en-US" sz="3600" b="1" dirty="0" err="1">
                <a:hlinkClick r:id="rId5"/>
              </a:rPr>
              <a:t>Jn</a:t>
            </a:r>
            <a:r>
              <a:rPr lang="en-US" sz="3600" b="1" dirty="0">
                <a:hlinkClick r:id="rId5"/>
              </a:rPr>
              <a:t> 2:15-17</a:t>
            </a:r>
            <a:r>
              <a:rPr lang="en-US" sz="3600" b="1" dirty="0"/>
              <a:t>), but in many cases we are no different from those who are a part of it</a:t>
            </a:r>
            <a:r>
              <a:rPr lang="en-US" b="1" dirty="0"/>
              <a:t>.</a:t>
            </a:r>
            <a:endParaRPr lang="en-US" dirty="0"/>
          </a:p>
        </p:txBody>
      </p:sp>
    </p:spTree>
    <p:extLst>
      <p:ext uri="{BB962C8B-B14F-4D97-AF65-F5344CB8AC3E}">
        <p14:creationId xmlns:p14="http://schemas.microsoft.com/office/powerpoint/2010/main" val="2676897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84627" cy="6858000"/>
          </a:xfrm>
        </p:spPr>
        <p:txBody>
          <a:bodyPr>
            <a:noAutofit/>
          </a:bodyPr>
          <a:lstStyle/>
          <a:p>
            <a:r>
              <a:rPr lang="en-US" sz="3200" b="1" dirty="0"/>
              <a:t>   </a:t>
            </a:r>
            <a:r>
              <a:rPr lang="en-US" sz="4000" b="1" dirty="0"/>
              <a:t> </a:t>
            </a:r>
            <a:r>
              <a:rPr lang="en-US" sz="4800" b="1" dirty="0" smtClean="0"/>
              <a:t> </a:t>
            </a:r>
            <a:r>
              <a:rPr lang="en-US" sz="4800" b="1" dirty="0"/>
              <a:t>As Christians, we MUST be different</a:t>
            </a:r>
            <a:r>
              <a:rPr lang="en-US" sz="4800" b="1" dirty="0" smtClean="0"/>
              <a:t>!</a:t>
            </a:r>
          </a:p>
          <a:p>
            <a:r>
              <a:rPr lang="en-US" sz="4800" b="1" dirty="0" smtClean="0"/>
              <a:t> </a:t>
            </a:r>
            <a:r>
              <a:rPr lang="en-US" sz="4800" b="1" dirty="0"/>
              <a:t>We must avoid this sin (</a:t>
            </a:r>
            <a:r>
              <a:rPr lang="en-US" sz="4800" b="1" dirty="0">
                <a:hlinkClick r:id="rId2"/>
              </a:rPr>
              <a:t>1 Pet 2:1</a:t>
            </a:r>
            <a:r>
              <a:rPr lang="en-US" sz="4800" b="1" dirty="0"/>
              <a:t>)(</a:t>
            </a:r>
            <a:r>
              <a:rPr lang="en-US" sz="4800" b="1" dirty="0">
                <a:hlinkClick r:id="rId3"/>
              </a:rPr>
              <a:t>Lk 12:1</a:t>
            </a:r>
            <a:r>
              <a:rPr lang="en-US" sz="4800" b="1" dirty="0" smtClean="0"/>
              <a:t>).</a:t>
            </a:r>
            <a:r>
              <a:rPr lang="en-US" sz="4800" b="1" u="sng" dirty="0" smtClean="0"/>
              <a:t> We </a:t>
            </a:r>
            <a:r>
              <a:rPr lang="en-US" sz="4800" b="1" u="sng" dirty="0"/>
              <a:t>must work to make our lives match up with our words. </a:t>
            </a:r>
            <a:r>
              <a:rPr lang="en-US" sz="4800" b="1" u="sng" dirty="0" smtClean="0"/>
              <a:t> </a:t>
            </a:r>
          </a:p>
          <a:p>
            <a:r>
              <a:rPr lang="en-US" sz="4800" b="1" dirty="0" smtClean="0"/>
              <a:t>We </a:t>
            </a:r>
            <a:r>
              <a:rPr lang="en-US" sz="4800" b="1" dirty="0"/>
              <a:t>must live our lives in a way that the "world" will see something different in us, and want what we have</a:t>
            </a:r>
            <a:r>
              <a:rPr lang="en-US" sz="4800" b="1" dirty="0" smtClean="0"/>
              <a:t>. </a:t>
            </a:r>
          </a:p>
          <a:p>
            <a:r>
              <a:rPr lang="en-US" sz="4800" b="1" dirty="0" smtClean="0"/>
              <a:t> </a:t>
            </a:r>
            <a:r>
              <a:rPr lang="en-US" sz="4800" b="1" dirty="0"/>
              <a:t>We must be "salt and light" (</a:t>
            </a:r>
            <a:r>
              <a:rPr lang="en-US" sz="4800" b="1" dirty="0">
                <a:hlinkClick r:id="rId4"/>
              </a:rPr>
              <a:t>Mt 5:13-16</a:t>
            </a:r>
            <a:r>
              <a:rPr lang="en-US" sz="4800" b="1" dirty="0"/>
              <a:t>). </a:t>
            </a:r>
            <a:endParaRPr lang="en-US" sz="4800" dirty="0"/>
          </a:p>
        </p:txBody>
      </p:sp>
    </p:spTree>
    <p:extLst>
      <p:ext uri="{BB962C8B-B14F-4D97-AF65-F5344CB8AC3E}">
        <p14:creationId xmlns:p14="http://schemas.microsoft.com/office/powerpoint/2010/main" val="222870327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227" y="0"/>
            <a:ext cx="11984182" cy="6858000"/>
          </a:xfrm>
        </p:spPr>
        <p:txBody>
          <a:bodyPr/>
          <a:lstStyle/>
          <a:p>
            <a:r>
              <a:rPr lang="en-US" sz="4000" b="1" dirty="0" smtClean="0"/>
              <a:t>   We </a:t>
            </a:r>
            <a:r>
              <a:rPr lang="en-US" sz="4000" b="1" dirty="0"/>
              <a:t>must stand out in our love (</a:t>
            </a:r>
            <a:r>
              <a:rPr lang="en-US" sz="4000" b="1" dirty="0">
                <a:hlinkClick r:id="rId2"/>
              </a:rPr>
              <a:t>Mt 19:19</a:t>
            </a:r>
            <a:r>
              <a:rPr lang="en-US" sz="4000" b="1" dirty="0"/>
              <a:t>)(</a:t>
            </a:r>
            <a:r>
              <a:rPr lang="en-US" sz="4000" b="1" dirty="0" err="1">
                <a:hlinkClick r:id="rId3"/>
              </a:rPr>
              <a:t>Jn</a:t>
            </a:r>
            <a:r>
              <a:rPr lang="en-US" sz="4000" b="1" dirty="0">
                <a:hlinkClick r:id="rId3"/>
              </a:rPr>
              <a:t> 13:34-35</a:t>
            </a:r>
            <a:r>
              <a:rPr lang="en-US" sz="4000" b="1" dirty="0"/>
              <a:t>)(</a:t>
            </a:r>
            <a:r>
              <a:rPr lang="en-US" sz="4000" b="1" dirty="0">
                <a:hlinkClick r:id="rId4"/>
              </a:rPr>
              <a:t>1 </a:t>
            </a:r>
            <a:r>
              <a:rPr lang="en-US" sz="4000" b="1" dirty="0" err="1">
                <a:hlinkClick r:id="rId4"/>
              </a:rPr>
              <a:t>Jn</a:t>
            </a:r>
            <a:r>
              <a:rPr lang="en-US" sz="4000" b="1" dirty="0">
                <a:hlinkClick r:id="rId4"/>
              </a:rPr>
              <a:t> 3:23</a:t>
            </a:r>
            <a:r>
              <a:rPr lang="en-US" sz="4000" b="1" dirty="0"/>
              <a:t>), and love without "hypocrisy" (</a:t>
            </a:r>
            <a:r>
              <a:rPr lang="en-US" sz="4000" b="1" dirty="0">
                <a:hlinkClick r:id="rId5"/>
              </a:rPr>
              <a:t>Rom 12:9</a:t>
            </a:r>
            <a:r>
              <a:rPr lang="en-US" sz="4000" b="1" dirty="0" smtClean="0"/>
              <a:t>).</a:t>
            </a:r>
          </a:p>
          <a:p>
            <a:r>
              <a:rPr lang="en-US" sz="4000" b="1" dirty="0" smtClean="0"/>
              <a:t> </a:t>
            </a:r>
            <a:r>
              <a:rPr lang="en-US" sz="4000" b="1" dirty="0"/>
              <a:t>We must forgive (</a:t>
            </a:r>
            <a:r>
              <a:rPr lang="en-US" sz="4000" b="1" dirty="0">
                <a:hlinkClick r:id="rId6"/>
              </a:rPr>
              <a:t>Mt 18:20-21</a:t>
            </a:r>
            <a:r>
              <a:rPr lang="en-US" sz="4000" b="1" dirty="0"/>
              <a:t>) (</a:t>
            </a:r>
            <a:r>
              <a:rPr lang="en-US" sz="4000" b="1" dirty="0">
                <a:hlinkClick r:id="rId7"/>
              </a:rPr>
              <a:t>Lk 17:3-4</a:t>
            </a:r>
            <a:r>
              <a:rPr lang="en-US" sz="4000" b="1" dirty="0"/>
              <a:t>)(</a:t>
            </a:r>
            <a:r>
              <a:rPr lang="en-US" sz="4000" b="1" dirty="0" err="1">
                <a:hlinkClick r:id="rId8"/>
              </a:rPr>
              <a:t>Eph</a:t>
            </a:r>
            <a:r>
              <a:rPr lang="en-US" sz="4000" b="1" dirty="0">
                <a:hlinkClick r:id="rId8"/>
              </a:rPr>
              <a:t> 4:31-32</a:t>
            </a:r>
            <a:r>
              <a:rPr lang="en-US" sz="4000" b="1" dirty="0" smtClean="0"/>
              <a:t>).</a:t>
            </a:r>
          </a:p>
          <a:p>
            <a:r>
              <a:rPr lang="en-US" sz="4000" b="1" dirty="0" smtClean="0"/>
              <a:t> </a:t>
            </a:r>
            <a:r>
              <a:rPr lang="en-US" sz="4000" b="1" dirty="0"/>
              <a:t>We must be meek (</a:t>
            </a:r>
            <a:r>
              <a:rPr lang="en-US" sz="4000" b="1" dirty="0" err="1">
                <a:hlinkClick r:id="rId9"/>
              </a:rPr>
              <a:t>Eph</a:t>
            </a:r>
            <a:r>
              <a:rPr lang="en-US" sz="4000" b="1" dirty="0">
                <a:hlinkClick r:id="rId9"/>
              </a:rPr>
              <a:t> 4:2</a:t>
            </a:r>
            <a:r>
              <a:rPr lang="en-US" sz="4000" b="1" dirty="0"/>
              <a:t>)(</a:t>
            </a:r>
            <a:r>
              <a:rPr lang="en-US" sz="4000" b="1" dirty="0">
                <a:hlinkClick r:id="rId10"/>
              </a:rPr>
              <a:t>Col 3:12</a:t>
            </a:r>
            <a:r>
              <a:rPr lang="en-US" sz="4000" b="1" dirty="0"/>
              <a:t>)(</a:t>
            </a:r>
            <a:r>
              <a:rPr lang="en-US" sz="4000" b="1" dirty="0">
                <a:hlinkClick r:id="rId11"/>
              </a:rPr>
              <a:t>1 Tim 6:11</a:t>
            </a:r>
            <a:r>
              <a:rPr lang="en-US" sz="4000" b="1" dirty="0"/>
              <a:t>)(</a:t>
            </a:r>
            <a:r>
              <a:rPr lang="en-US" sz="4000" b="1" dirty="0">
                <a:hlinkClick r:id="rId12"/>
              </a:rPr>
              <a:t>2 Tim 2:25</a:t>
            </a:r>
            <a:r>
              <a:rPr lang="en-US" sz="4000" b="1" dirty="0"/>
              <a:t>) (</a:t>
            </a:r>
            <a:r>
              <a:rPr lang="en-US" sz="4000" b="1" dirty="0">
                <a:hlinkClick r:id="rId13"/>
              </a:rPr>
              <a:t>Titus 3:2</a:t>
            </a:r>
            <a:r>
              <a:rPr lang="en-US" sz="4000" b="1" dirty="0"/>
              <a:t>). </a:t>
            </a:r>
            <a:endParaRPr lang="en-US" sz="4000" b="1" dirty="0" smtClean="0"/>
          </a:p>
          <a:p>
            <a:r>
              <a:rPr lang="en-US" sz="4000" b="1" dirty="0" smtClean="0"/>
              <a:t>And</a:t>
            </a:r>
            <a:r>
              <a:rPr lang="en-US" sz="4000" b="1" dirty="0"/>
              <a:t>, so much more</a:t>
            </a:r>
            <a:r>
              <a:rPr lang="en-US" sz="4000" b="1" u="sng" dirty="0"/>
              <a:t>.</a:t>
            </a:r>
            <a:r>
              <a:rPr lang="en-US" sz="4800" b="1" u="sng" dirty="0"/>
              <a:t> </a:t>
            </a:r>
            <a:r>
              <a:rPr lang="en-US" sz="4800" b="1" u="sng" dirty="0">
                <a:solidFill>
                  <a:srgbClr val="FF0000"/>
                </a:solidFill>
              </a:rPr>
              <a:t>In short, we must become more and more like Jesus </a:t>
            </a:r>
            <a:r>
              <a:rPr lang="en-US" sz="4000" b="1" dirty="0"/>
              <a:t>(</a:t>
            </a:r>
            <a:r>
              <a:rPr lang="en-US" sz="4000" b="1" dirty="0" err="1">
                <a:hlinkClick r:id="rId14"/>
              </a:rPr>
              <a:t>Eph</a:t>
            </a:r>
            <a:r>
              <a:rPr lang="en-US" sz="4000" b="1" dirty="0">
                <a:hlinkClick r:id="rId14"/>
              </a:rPr>
              <a:t> 4:13</a:t>
            </a:r>
            <a:r>
              <a:rPr lang="en-US" sz="4000" b="1" dirty="0"/>
              <a:t>,</a:t>
            </a:r>
            <a:r>
              <a:rPr lang="en-US" sz="4000" b="1" dirty="0">
                <a:hlinkClick r:id="rId15"/>
              </a:rPr>
              <a:t>15</a:t>
            </a:r>
            <a:r>
              <a:rPr lang="en-US" sz="4000" b="1" dirty="0"/>
              <a:t>)(</a:t>
            </a:r>
            <a:r>
              <a:rPr lang="en-US" sz="4000" b="1" dirty="0">
                <a:hlinkClick r:id="rId16"/>
              </a:rPr>
              <a:t>Phil 3:12-14</a:t>
            </a:r>
            <a:r>
              <a:rPr lang="en-US" sz="4000" b="1" dirty="0"/>
              <a:t>)(</a:t>
            </a:r>
            <a:r>
              <a:rPr lang="en-US" sz="4000" b="1" dirty="0">
                <a:hlinkClick r:id="rId17"/>
              </a:rPr>
              <a:t>2 </a:t>
            </a:r>
            <a:r>
              <a:rPr lang="en-US" sz="4000" b="1" dirty="0" err="1">
                <a:hlinkClick r:id="rId17"/>
              </a:rPr>
              <a:t>Cor</a:t>
            </a:r>
            <a:r>
              <a:rPr lang="en-US" sz="4000" b="1" dirty="0">
                <a:hlinkClick r:id="rId17"/>
              </a:rPr>
              <a:t> 3:17-18</a:t>
            </a:r>
            <a:r>
              <a:rPr lang="en-US" sz="4000" b="1" dirty="0"/>
              <a:t>)(</a:t>
            </a:r>
            <a:r>
              <a:rPr lang="en-US" sz="4000" b="1" dirty="0">
                <a:hlinkClick r:id="rId18"/>
              </a:rPr>
              <a:t>Rom 8:29</a:t>
            </a:r>
            <a:r>
              <a:rPr lang="en-US" sz="4000" b="1" dirty="0"/>
              <a:t>).</a:t>
            </a:r>
            <a:endParaRPr lang="en-US" sz="4000" dirty="0"/>
          </a:p>
          <a:p>
            <a:endParaRPr lang="en-US" dirty="0"/>
          </a:p>
        </p:txBody>
      </p:sp>
    </p:spTree>
    <p:extLst>
      <p:ext uri="{BB962C8B-B14F-4D97-AF65-F5344CB8AC3E}">
        <p14:creationId xmlns:p14="http://schemas.microsoft.com/office/powerpoint/2010/main" val="17511640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691" y="1"/>
            <a:ext cx="12192000" cy="6738072"/>
          </a:xfrm>
        </p:spPr>
        <p:txBody>
          <a:bodyPr>
            <a:normAutofit/>
          </a:bodyPr>
          <a:lstStyle/>
          <a:p>
            <a:r>
              <a:rPr lang="en-US" sz="3600" b="1" dirty="0" smtClean="0"/>
              <a:t>Pray for me that I will be a better person,</a:t>
            </a:r>
          </a:p>
          <a:p>
            <a:r>
              <a:rPr lang="en-US" sz="3600" b="1" dirty="0" smtClean="0"/>
              <a:t>A better preacher, and a better teacher.</a:t>
            </a:r>
          </a:p>
          <a:p>
            <a:endParaRPr lang="en-US" sz="3600" b="1" dirty="0"/>
          </a:p>
          <a:p>
            <a:r>
              <a:rPr lang="en-US" sz="3600" b="1" dirty="0" smtClean="0"/>
              <a:t>And I am praying for all of you.  I want you</a:t>
            </a:r>
          </a:p>
          <a:p>
            <a:r>
              <a:rPr lang="en-US" sz="3600" b="1" dirty="0" smtClean="0"/>
              <a:t>To be ready to meet Jesus.  I want you to have</a:t>
            </a:r>
          </a:p>
          <a:p>
            <a:r>
              <a:rPr lang="en-US" sz="3600" b="1" dirty="0" smtClean="0"/>
              <a:t>A wonderful life here but a marvelous one</a:t>
            </a:r>
          </a:p>
          <a:p>
            <a:r>
              <a:rPr lang="en-US" sz="3600" b="1" dirty="0" smtClean="0"/>
              <a:t>After you die.  </a:t>
            </a:r>
          </a:p>
          <a:p>
            <a:endParaRPr lang="en-US" sz="3600" b="1" dirty="0"/>
          </a:p>
          <a:p>
            <a:r>
              <a:rPr lang="en-US" sz="3600" b="1" dirty="0" smtClean="0"/>
              <a:t>So many of us are closer to the end.  We have</a:t>
            </a:r>
          </a:p>
          <a:p>
            <a:r>
              <a:rPr lang="en-US" sz="3600" b="1" dirty="0" smtClean="0"/>
              <a:t>Little time left.  Sis. Foy!   She was right!</a:t>
            </a:r>
            <a:endParaRPr lang="en-US" sz="3600" b="1" dirty="0"/>
          </a:p>
        </p:txBody>
      </p:sp>
    </p:spTree>
    <p:extLst>
      <p:ext uri="{BB962C8B-B14F-4D97-AF65-F5344CB8AC3E}">
        <p14:creationId xmlns:p14="http://schemas.microsoft.com/office/powerpoint/2010/main" val="257002983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663" y="145472"/>
            <a:ext cx="12025746" cy="6598227"/>
          </a:xfrm>
        </p:spPr>
        <p:txBody>
          <a:bodyPr>
            <a:normAutofit/>
          </a:bodyPr>
          <a:lstStyle/>
          <a:p>
            <a:r>
              <a:rPr lang="en-US" sz="4000" b="1" dirty="0" smtClean="0"/>
              <a:t>If you are not a Christian, I hope when you stand up</a:t>
            </a:r>
          </a:p>
          <a:p>
            <a:r>
              <a:rPr lang="en-US" sz="4000" b="1" dirty="0" smtClean="0"/>
              <a:t>That you will come and become a child of God.</a:t>
            </a:r>
          </a:p>
          <a:p>
            <a:endParaRPr lang="en-US" sz="4000" dirty="0"/>
          </a:p>
          <a:p>
            <a:r>
              <a:rPr lang="en-US" sz="4000" b="1" dirty="0" smtClean="0">
                <a:solidFill>
                  <a:srgbClr val="FF0000"/>
                </a:solidFill>
              </a:rPr>
              <a:t>If you are a Christian, but you know in your heart that</a:t>
            </a:r>
          </a:p>
          <a:p>
            <a:r>
              <a:rPr lang="en-US" sz="4000" b="1" dirty="0" smtClean="0">
                <a:solidFill>
                  <a:srgbClr val="FF0000"/>
                </a:solidFill>
              </a:rPr>
              <a:t>You are not what God wants you to be, I hope when you Stand up, that you will come and get your life right with God.</a:t>
            </a:r>
            <a:endParaRPr lang="en-US" sz="4000" b="1" dirty="0">
              <a:solidFill>
                <a:srgbClr val="FF0000"/>
              </a:solidFill>
            </a:endParaRPr>
          </a:p>
        </p:txBody>
      </p:sp>
    </p:spTree>
    <p:extLst>
      <p:ext uri="{BB962C8B-B14F-4D97-AF65-F5344CB8AC3E}">
        <p14:creationId xmlns:p14="http://schemas.microsoft.com/office/powerpoint/2010/main" val="214720880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97604910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69602334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04492543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37358734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r>
              <a:rPr lang="en-US" sz="4000" dirty="0" smtClean="0"/>
              <a:t>These men were using their hypocrisy to take advantage of  Widows and to impress others.</a:t>
            </a:r>
          </a:p>
          <a:p>
            <a:r>
              <a:rPr lang="en-US" sz="4000" dirty="0" smtClean="0"/>
              <a:t>..It has been said  that these  men would pretend and pray</a:t>
            </a:r>
          </a:p>
          <a:p>
            <a:r>
              <a:rPr lang="en-US" sz="4000" dirty="0" smtClean="0"/>
              <a:t>For 3 hours so they could convince people like widows to</a:t>
            </a:r>
          </a:p>
          <a:p>
            <a:r>
              <a:rPr lang="en-US" sz="4000" dirty="0" smtClean="0"/>
              <a:t>Support them!.</a:t>
            </a:r>
          </a:p>
          <a:p>
            <a:r>
              <a:rPr lang="en-US" sz="4000" dirty="0"/>
              <a:t> </a:t>
            </a:r>
            <a:r>
              <a:rPr lang="en-US" sz="4000" dirty="0" smtClean="0"/>
              <a:t>  What did Jesus say about them?  Jesus said they would </a:t>
            </a:r>
          </a:p>
          <a:p>
            <a:r>
              <a:rPr lang="en-US" sz="4000" dirty="0" smtClean="0"/>
              <a:t>Be condemned!   </a:t>
            </a:r>
            <a:endParaRPr lang="en-US" sz="4000" dirty="0"/>
          </a:p>
        </p:txBody>
      </p:sp>
    </p:spTree>
    <p:extLst>
      <p:ext uri="{BB962C8B-B14F-4D97-AF65-F5344CB8AC3E}">
        <p14:creationId xmlns:p14="http://schemas.microsoft.com/office/powerpoint/2010/main" val="17103518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6600" b="1" u="sng" dirty="0" smtClean="0">
                <a:solidFill>
                  <a:srgbClr val="FF0000"/>
                </a:solidFill>
              </a:rPr>
              <a:t>Did you know????</a:t>
            </a:r>
            <a:endParaRPr lang="en-US" sz="6600" b="1" u="sng" dirty="0">
              <a:solidFill>
                <a:srgbClr val="FF0000"/>
              </a:solidFill>
            </a:endParaRPr>
          </a:p>
        </p:txBody>
      </p:sp>
    </p:spTree>
    <p:extLst>
      <p:ext uri="{BB962C8B-B14F-4D97-AF65-F5344CB8AC3E}">
        <p14:creationId xmlns:p14="http://schemas.microsoft.com/office/powerpoint/2010/main" val="56929348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Some churches have split over </a:t>
            </a:r>
            <a:r>
              <a:rPr lang="en-US" dirty="0" err="1" smtClean="0"/>
              <a:t>trival</a:t>
            </a:r>
            <a:r>
              <a:rPr lang="en-US" dirty="0" smtClean="0"/>
              <a:t> matters.  </a:t>
            </a:r>
          </a:p>
          <a:p>
            <a:r>
              <a:rPr lang="en-US" dirty="0"/>
              <a:t> </a:t>
            </a:r>
            <a:r>
              <a:rPr lang="en-US" dirty="0" smtClean="0"/>
              <a:t> a) Needed: a new roof needed on the church building.</a:t>
            </a:r>
          </a:p>
          <a:p>
            <a:r>
              <a:rPr lang="en-US" dirty="0"/>
              <a:t> </a:t>
            </a:r>
            <a:r>
              <a:rPr lang="en-US" dirty="0" smtClean="0"/>
              <a:t> b) One side, shingles, and on the other side, tin.</a:t>
            </a:r>
          </a:p>
          <a:p>
            <a:r>
              <a:rPr lang="en-US" dirty="0"/>
              <a:t> </a:t>
            </a:r>
            <a:r>
              <a:rPr lang="en-US" dirty="0" smtClean="0"/>
              <a:t> c)  Two coal piles. L Lord, l Faith, but two coal piles.  </a:t>
            </a:r>
          </a:p>
          <a:p>
            <a:r>
              <a:rPr lang="en-US" dirty="0"/>
              <a:t> </a:t>
            </a:r>
            <a:r>
              <a:rPr lang="en-US" dirty="0" smtClean="0"/>
              <a:t> d) Split because they didn’t like the color of the carpet</a:t>
            </a:r>
          </a:p>
          <a:p>
            <a:r>
              <a:rPr lang="en-US" dirty="0"/>
              <a:t> </a:t>
            </a:r>
            <a:r>
              <a:rPr lang="en-US" dirty="0" smtClean="0"/>
              <a:t>     or could not agree on the structure to build.</a:t>
            </a:r>
          </a:p>
          <a:p>
            <a:r>
              <a:rPr lang="en-US" dirty="0"/>
              <a:t> </a:t>
            </a:r>
            <a:r>
              <a:rPr lang="en-US" dirty="0" smtClean="0"/>
              <a:t> e) Need to be careful that we don’t try to bind our</a:t>
            </a:r>
          </a:p>
          <a:p>
            <a:r>
              <a:rPr lang="en-US" dirty="0" smtClean="0"/>
              <a:t>Opinions ..where the Bible does not blind …</a:t>
            </a:r>
            <a:endParaRPr lang="en-US" dirty="0"/>
          </a:p>
        </p:txBody>
      </p:sp>
    </p:spTree>
    <p:extLst>
      <p:ext uri="{BB962C8B-B14F-4D97-AF65-F5344CB8AC3E}">
        <p14:creationId xmlns:p14="http://schemas.microsoft.com/office/powerpoint/2010/main" val="139581628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126"/>
            <a:ext cx="12192000" cy="6774873"/>
          </a:xfrm>
        </p:spPr>
        <p:txBody>
          <a:bodyPr>
            <a:normAutofit/>
          </a:bodyPr>
          <a:lstStyle/>
          <a:p>
            <a:r>
              <a:rPr lang="en-US" sz="3600" b="1" dirty="0" smtClean="0"/>
              <a:t>Many will not  come to worship because they say there are</a:t>
            </a:r>
          </a:p>
          <a:p>
            <a:r>
              <a:rPr lang="en-US" sz="3600" b="1" dirty="0" smtClean="0"/>
              <a:t>Too many hypocrites there.  Even if it is true, is that the</a:t>
            </a:r>
          </a:p>
          <a:p>
            <a:r>
              <a:rPr lang="en-US" sz="3600" b="1" dirty="0" smtClean="0"/>
              <a:t>Real reason why you will not  obey God? </a:t>
            </a:r>
          </a:p>
          <a:p>
            <a:r>
              <a:rPr lang="en-US" sz="3600" b="1" dirty="0" smtClean="0"/>
              <a:t>Did the hypocrisy of Judas make it ok for the rest of the apostles To leave Jesus’ side?</a:t>
            </a:r>
          </a:p>
          <a:p>
            <a:r>
              <a:rPr lang="en-US" sz="3600" b="1" dirty="0" smtClean="0"/>
              <a:t>Do those who refuse to come to church because of the hypocrites—Allow hypocrisy  to keep them from enjoying sports events With them, vacations  or any other event?..  </a:t>
            </a:r>
            <a:endParaRPr lang="en-US" sz="3600" b="1" dirty="0"/>
          </a:p>
        </p:txBody>
      </p:sp>
    </p:spTree>
    <p:extLst>
      <p:ext uri="{BB962C8B-B14F-4D97-AF65-F5344CB8AC3E}">
        <p14:creationId xmlns:p14="http://schemas.microsoft.com/office/powerpoint/2010/main" val="331956442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24690"/>
            <a:ext cx="12063845" cy="6504709"/>
          </a:xfrm>
        </p:spPr>
        <p:txBody>
          <a:bodyPr/>
          <a:lstStyle/>
          <a:p>
            <a:r>
              <a:rPr lang="en-US" sz="4000" b="1" dirty="0" smtClean="0"/>
              <a:t>Which is best:   spending a short time with hypocrites </a:t>
            </a:r>
          </a:p>
          <a:p>
            <a:r>
              <a:rPr lang="en-US" sz="4000" b="1" dirty="0" smtClean="0"/>
              <a:t>In church,  or spending eternity with hypocrites in hell?</a:t>
            </a:r>
          </a:p>
          <a:p>
            <a:endParaRPr lang="en-US" sz="4000" b="1" dirty="0"/>
          </a:p>
          <a:p>
            <a:r>
              <a:rPr lang="en-US" sz="4000" b="1" dirty="0" smtClean="0"/>
              <a:t>Remember what Jesus said:  Salvation to those who</a:t>
            </a:r>
          </a:p>
          <a:p>
            <a:r>
              <a:rPr lang="en-US" sz="4000" b="1" dirty="0" smtClean="0"/>
              <a:t>Obey Him….Heb. 5:8-9  or spending an eternity in hell</a:t>
            </a:r>
          </a:p>
          <a:p>
            <a:r>
              <a:rPr lang="en-US" sz="4000" b="1" dirty="0" smtClean="0"/>
              <a:t>With them???</a:t>
            </a:r>
          </a:p>
          <a:p>
            <a:r>
              <a:rPr lang="en-US" dirty="0"/>
              <a:t> </a:t>
            </a:r>
            <a:r>
              <a:rPr lang="en-US" dirty="0" smtClean="0"/>
              <a:t> </a:t>
            </a:r>
            <a:endParaRPr lang="en-US" dirty="0"/>
          </a:p>
        </p:txBody>
      </p:sp>
    </p:spTree>
    <p:extLst>
      <p:ext uri="{BB962C8B-B14F-4D97-AF65-F5344CB8AC3E}">
        <p14:creationId xmlns:p14="http://schemas.microsoft.com/office/powerpoint/2010/main" val="210149465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03908"/>
            <a:ext cx="12105410" cy="6754092"/>
          </a:xfrm>
        </p:spPr>
        <p:txBody>
          <a:bodyPr>
            <a:noAutofit/>
          </a:bodyPr>
          <a:lstStyle/>
          <a:p>
            <a:r>
              <a:rPr lang="en-US" sz="3600" b="1" dirty="0"/>
              <a:t>     In closing, let me say something to any </a:t>
            </a:r>
            <a:r>
              <a:rPr lang="en-US" sz="3600" b="1" dirty="0" smtClean="0"/>
              <a:t>non-Christian here. </a:t>
            </a:r>
            <a:r>
              <a:rPr lang="en-US" sz="3600" b="1" dirty="0"/>
              <a:t>You are right, many Christians are hypocrites. But, not ALL Christians are hypocrites. It is not fair to paint ALL Christians as the same with one broad brush (just as it would not be fair for Christians to say all non-Christians are atheists). We Christians are sinners, and you are a sinner too. However, we are forgiven of our sins because we have turned to Jesus Christ to pay the debt for our sins. Yes, we do fall at times, and when we do, we need to confess our sins, and repent. You should not let our failures keep you from turning to Jesus Christ for the forgiveness of your sins. JESUS set the standard for perfection. He was sinless and lived a life with no hypocrisy. Look at Jesus, give your life to </a:t>
            </a:r>
            <a:r>
              <a:rPr lang="en-US" sz="3600" b="1" dirty="0" smtClean="0"/>
              <a:t>Him BY OBEYING HIS WILL, </a:t>
            </a:r>
            <a:r>
              <a:rPr lang="en-US" sz="3600" b="1" dirty="0"/>
              <a:t>and then work to change what you see as wrong. </a:t>
            </a:r>
            <a:endParaRPr lang="en-US" sz="3600" dirty="0"/>
          </a:p>
        </p:txBody>
      </p:sp>
    </p:spTree>
    <p:extLst>
      <p:ext uri="{BB962C8B-B14F-4D97-AF65-F5344CB8AC3E}">
        <p14:creationId xmlns:p14="http://schemas.microsoft.com/office/powerpoint/2010/main" val="8296451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081" y="124690"/>
            <a:ext cx="11928763" cy="6733309"/>
          </a:xfrm>
        </p:spPr>
        <p:txBody>
          <a:bodyPr>
            <a:normAutofit/>
          </a:bodyPr>
          <a:lstStyle/>
          <a:p>
            <a:endParaRPr lang="en-US" sz="4400" b="1" dirty="0" smtClean="0"/>
          </a:p>
          <a:p>
            <a:r>
              <a:rPr lang="en-US" sz="4400" b="1" dirty="0"/>
              <a:t> </a:t>
            </a:r>
            <a:r>
              <a:rPr lang="en-US" sz="4400" b="1" dirty="0" smtClean="0"/>
              <a:t>          </a:t>
            </a:r>
            <a:r>
              <a:rPr lang="en-US" sz="5400" b="1" u="sng" dirty="0" smtClean="0">
                <a:solidFill>
                  <a:srgbClr val="FF0000"/>
                </a:solidFill>
              </a:rPr>
              <a:t>"</a:t>
            </a:r>
            <a:r>
              <a:rPr lang="en-US" sz="5400" b="1" u="sng" dirty="0">
                <a:solidFill>
                  <a:srgbClr val="FF0000"/>
                </a:solidFill>
              </a:rPr>
              <a:t>Hypocrisy," </a:t>
            </a:r>
            <a:endParaRPr lang="en-US" sz="5400" b="1" u="sng" dirty="0" smtClean="0">
              <a:solidFill>
                <a:srgbClr val="FF0000"/>
              </a:solidFill>
            </a:endParaRPr>
          </a:p>
          <a:p>
            <a:r>
              <a:rPr lang="en-US" sz="4400" b="1" dirty="0"/>
              <a:t> </a:t>
            </a:r>
            <a:r>
              <a:rPr lang="en-US" sz="4400" b="1" dirty="0" smtClean="0"/>
              <a:t>or </a:t>
            </a:r>
            <a:r>
              <a:rPr lang="en-US" sz="4400" b="1" dirty="0"/>
              <a:t>a form of that word, is used </a:t>
            </a:r>
            <a:r>
              <a:rPr lang="en-US" sz="4400" b="1" u="sng" dirty="0">
                <a:solidFill>
                  <a:srgbClr val="FF0000"/>
                </a:solidFill>
              </a:rPr>
              <a:t>40 times</a:t>
            </a:r>
            <a:r>
              <a:rPr lang="en-US" sz="4400" b="1" dirty="0"/>
              <a:t> in the Bible (KJV). Jesus had more to say on this sin than anyone else in the Bible, and the target of His rebukes were most often the Pharisees. His words to them, and other religious leaders, give us His definition of a hypocrite. </a:t>
            </a:r>
            <a:endParaRPr lang="en-US" sz="4400" dirty="0"/>
          </a:p>
        </p:txBody>
      </p:sp>
    </p:spTree>
    <p:extLst>
      <p:ext uri="{BB962C8B-B14F-4D97-AF65-F5344CB8AC3E}">
        <p14:creationId xmlns:p14="http://schemas.microsoft.com/office/powerpoint/2010/main" val="1350630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sz="4000" b="1" dirty="0"/>
              <a:t> </a:t>
            </a:r>
            <a:r>
              <a:rPr lang="en-US" sz="4000" b="1" dirty="0" smtClean="0"/>
              <a:t>   Did you ever really feel like you were a hypocrite?  I have.   And I don’t like that feeling.   I am preaching this sermon hoping that it will help all of us to be the kind of people that God wants us to be.</a:t>
            </a:r>
            <a:endParaRPr lang="en-US" sz="4000" b="1" dirty="0"/>
          </a:p>
        </p:txBody>
      </p:sp>
    </p:spTree>
    <p:extLst>
      <p:ext uri="{BB962C8B-B14F-4D97-AF65-F5344CB8AC3E}">
        <p14:creationId xmlns:p14="http://schemas.microsoft.com/office/powerpoint/2010/main" val="24357382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05409" cy="6858000"/>
          </a:xfrm>
        </p:spPr>
        <p:txBody>
          <a:bodyPr>
            <a:normAutofit/>
          </a:bodyPr>
          <a:lstStyle/>
          <a:p>
            <a:endParaRPr lang="en-US" sz="4400" dirty="0" smtClean="0"/>
          </a:p>
          <a:p>
            <a:r>
              <a:rPr lang="en-US" sz="4400" b="1" dirty="0" smtClean="0"/>
              <a:t>There are many wonderful lessons that we can </a:t>
            </a:r>
          </a:p>
          <a:p>
            <a:r>
              <a:rPr lang="en-US" sz="4400" b="1" dirty="0" smtClean="0"/>
              <a:t>Find regarding those  people who were ‘righteous’</a:t>
            </a:r>
          </a:p>
          <a:p>
            <a:r>
              <a:rPr lang="en-US" sz="4400" b="1" dirty="0" smtClean="0"/>
              <a:t>And served the Lord.</a:t>
            </a:r>
          </a:p>
          <a:p>
            <a:r>
              <a:rPr lang="en-US" sz="4400" b="1" dirty="0"/>
              <a:t> </a:t>
            </a:r>
            <a:r>
              <a:rPr lang="en-US" sz="4400" b="1" dirty="0" smtClean="0"/>
              <a:t>  Examples:  Noah—  Gen. 6:22</a:t>
            </a:r>
          </a:p>
          <a:p>
            <a:r>
              <a:rPr lang="en-US" sz="4400" b="1" dirty="0"/>
              <a:t> </a:t>
            </a:r>
            <a:r>
              <a:rPr lang="en-US" sz="4400" b="1" dirty="0" smtClean="0"/>
              <a:t>                      Joshua—Joshua 24:15</a:t>
            </a:r>
          </a:p>
          <a:p>
            <a:r>
              <a:rPr lang="en-US" sz="4400" b="1" dirty="0"/>
              <a:t> </a:t>
            </a:r>
            <a:r>
              <a:rPr lang="en-US" sz="4400" b="1" dirty="0" smtClean="0"/>
              <a:t>                      Saul of Tarsus – Paul-  I Tim.1:15</a:t>
            </a:r>
            <a:endParaRPr lang="en-US" sz="4400" b="1" dirty="0"/>
          </a:p>
        </p:txBody>
      </p:sp>
    </p:spTree>
    <p:extLst>
      <p:ext uri="{BB962C8B-B14F-4D97-AF65-F5344CB8AC3E}">
        <p14:creationId xmlns:p14="http://schemas.microsoft.com/office/powerpoint/2010/main" val="25130326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126"/>
            <a:ext cx="12192000" cy="6774873"/>
          </a:xfrm>
        </p:spPr>
        <p:txBody>
          <a:bodyPr>
            <a:normAutofit lnSpcReduction="10000"/>
          </a:bodyPr>
          <a:lstStyle/>
          <a:p>
            <a:r>
              <a:rPr lang="en-US" sz="3600" dirty="0" smtClean="0"/>
              <a:t>But the Bible tells us about another</a:t>
            </a:r>
          </a:p>
          <a:p>
            <a:r>
              <a:rPr lang="en-US" sz="3600" dirty="0" smtClean="0"/>
              <a:t>Kind of preaching…a preaching that</a:t>
            </a:r>
          </a:p>
          <a:p>
            <a:r>
              <a:rPr lang="en-US" sz="3600" dirty="0" smtClean="0"/>
              <a:t>Is about those who were ‘unrighteous’ and what God </a:t>
            </a:r>
          </a:p>
          <a:p>
            <a:r>
              <a:rPr lang="en-US" sz="3600" dirty="0" smtClean="0"/>
              <a:t>Had to say unto them:</a:t>
            </a:r>
          </a:p>
          <a:p>
            <a:r>
              <a:rPr lang="en-US" sz="3600" dirty="0"/>
              <a:t>  </a:t>
            </a:r>
            <a:r>
              <a:rPr lang="en-US" sz="3600" dirty="0" smtClean="0"/>
              <a:t>   Language used by </a:t>
            </a:r>
            <a:r>
              <a:rPr lang="en-US" sz="3600" dirty="0" err="1" smtClean="0"/>
              <a:t>preachers,prophets,apostles</a:t>
            </a:r>
            <a:r>
              <a:rPr lang="en-US" sz="3600" dirty="0" smtClean="0"/>
              <a:t> &amp; JESUS</a:t>
            </a:r>
          </a:p>
          <a:p>
            <a:r>
              <a:rPr lang="en-US" sz="3600" dirty="0"/>
              <a:t> </a:t>
            </a:r>
            <a:r>
              <a:rPr lang="en-US" sz="3600" dirty="0" smtClean="0"/>
              <a:t>    </a:t>
            </a:r>
            <a:r>
              <a:rPr lang="en-US" sz="3600" b="1" u="sng" dirty="0" smtClean="0"/>
              <a:t>1. Stephen</a:t>
            </a:r>
            <a:r>
              <a:rPr lang="en-US" sz="3600" dirty="0" smtClean="0"/>
              <a:t>.  Acts 7:51-60</a:t>
            </a:r>
          </a:p>
          <a:p>
            <a:r>
              <a:rPr lang="en-US" sz="3600" dirty="0" smtClean="0"/>
              <a:t>     </a:t>
            </a:r>
            <a:r>
              <a:rPr lang="en-US" sz="3600" b="1" u="sng" dirty="0" smtClean="0"/>
              <a:t>2 Nathan.  To David</a:t>
            </a:r>
            <a:r>
              <a:rPr lang="en-US" sz="3600" dirty="0" smtClean="0"/>
              <a:t>:  Thou art the man .  I’m not</a:t>
            </a:r>
          </a:p>
          <a:p>
            <a:r>
              <a:rPr lang="en-US" sz="3600" dirty="0"/>
              <a:t> </a:t>
            </a:r>
            <a:r>
              <a:rPr lang="en-US" sz="3600" dirty="0" smtClean="0"/>
              <a:t>        talking about anyone else, David:  You are the man!</a:t>
            </a:r>
          </a:p>
          <a:p>
            <a:r>
              <a:rPr lang="en-US" sz="3600" dirty="0"/>
              <a:t> </a:t>
            </a:r>
            <a:r>
              <a:rPr lang="en-US" sz="3600" dirty="0" smtClean="0"/>
              <a:t>        2 Sam.12:7</a:t>
            </a:r>
          </a:p>
          <a:p>
            <a:r>
              <a:rPr lang="en-US" sz="3600" dirty="0"/>
              <a:t> </a:t>
            </a:r>
            <a:r>
              <a:rPr lang="en-US" sz="3600" dirty="0" smtClean="0"/>
              <a:t>    </a:t>
            </a:r>
            <a:r>
              <a:rPr lang="en-US" sz="3600" b="1" u="sng" dirty="0" smtClean="0"/>
              <a:t>3. John writing about Diotrephes</a:t>
            </a:r>
            <a:r>
              <a:rPr lang="en-US" sz="3600" dirty="0" smtClean="0"/>
              <a:t>.  3 John verses 9-10 </a:t>
            </a:r>
          </a:p>
          <a:p>
            <a:r>
              <a:rPr lang="en-US" sz="3600" b="1" u="sng" dirty="0">
                <a:solidFill>
                  <a:srgbClr val="FF0000"/>
                </a:solidFill>
              </a:rPr>
              <a:t> </a:t>
            </a:r>
            <a:r>
              <a:rPr lang="en-US" sz="3600" b="1" u="sng" dirty="0" smtClean="0">
                <a:solidFill>
                  <a:srgbClr val="FF0000"/>
                </a:solidFill>
              </a:rPr>
              <a:t>    4. And Jesus warning about the Hypocrites</a:t>
            </a:r>
            <a:endParaRPr lang="en-US" sz="3600" b="1" u="sng" dirty="0">
              <a:solidFill>
                <a:srgbClr val="FF0000"/>
              </a:solidFill>
            </a:endParaRPr>
          </a:p>
        </p:txBody>
      </p:sp>
    </p:spTree>
    <p:extLst>
      <p:ext uri="{BB962C8B-B14F-4D97-AF65-F5344CB8AC3E}">
        <p14:creationId xmlns:p14="http://schemas.microsoft.com/office/powerpoint/2010/main" val="29604644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411</TotalTime>
  <Words>2406</Words>
  <Application>Microsoft Office PowerPoint</Application>
  <PresentationFormat>Widescreen</PresentationFormat>
  <Paragraphs>228</Paragraphs>
  <Slides>53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53</vt:i4>
      </vt:variant>
    </vt:vector>
  </HeadingPairs>
  <TitlesOfParts>
    <vt:vector size="57" baseType="lpstr">
      <vt:lpstr>Arial</vt:lpstr>
      <vt:lpstr>Calibri</vt:lpstr>
      <vt:lpstr>Calibri Light</vt:lpstr>
      <vt:lpstr>Office Theme</vt:lpstr>
      <vt:lpstr>PowerPoint Presentation</vt:lpstr>
      <vt:lpstr>HYPOCRITES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Placing the needs of an animal more  important than the needs of a human being!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Preaching</dc:title>
  <dc:creator>mac</dc:creator>
  <cp:lastModifiedBy>mac</cp:lastModifiedBy>
  <cp:revision>46</cp:revision>
  <cp:lastPrinted>2018-09-30T02:59:24Z</cp:lastPrinted>
  <dcterms:created xsi:type="dcterms:W3CDTF">2018-09-24T09:05:17Z</dcterms:created>
  <dcterms:modified xsi:type="dcterms:W3CDTF">2018-09-30T03:50:08Z</dcterms:modified>
</cp:coreProperties>
</file>