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4" r:id="rId3"/>
    <p:sldId id="300" r:id="rId4"/>
    <p:sldId id="287" r:id="rId5"/>
    <p:sldId id="288" r:id="rId6"/>
    <p:sldId id="290" r:id="rId7"/>
    <p:sldId id="257" r:id="rId8"/>
    <p:sldId id="256" r:id="rId9"/>
    <p:sldId id="264" r:id="rId10"/>
    <p:sldId id="283" r:id="rId11"/>
    <p:sldId id="284" r:id="rId12"/>
    <p:sldId id="291" r:id="rId13"/>
    <p:sldId id="297" r:id="rId14"/>
    <p:sldId id="262" r:id="rId15"/>
    <p:sldId id="258" r:id="rId16"/>
    <p:sldId id="263" r:id="rId17"/>
    <p:sldId id="259" r:id="rId18"/>
    <p:sldId id="260" r:id="rId19"/>
    <p:sldId id="265" r:id="rId20"/>
    <p:sldId id="266" r:id="rId21"/>
    <p:sldId id="285" r:id="rId22"/>
    <p:sldId id="267" r:id="rId23"/>
    <p:sldId id="268" r:id="rId24"/>
    <p:sldId id="298" r:id="rId25"/>
    <p:sldId id="269" r:id="rId26"/>
    <p:sldId id="271" r:id="rId27"/>
    <p:sldId id="272" r:id="rId28"/>
    <p:sldId id="286" r:id="rId29"/>
    <p:sldId id="273" r:id="rId30"/>
    <p:sldId id="261" r:id="rId31"/>
    <p:sldId id="276" r:id="rId32"/>
    <p:sldId id="278" r:id="rId33"/>
    <p:sldId id="280" r:id="rId34"/>
    <p:sldId id="281" r:id="rId35"/>
    <p:sldId id="301" r:id="rId36"/>
    <p:sldId id="292" r:id="rId37"/>
    <p:sldId id="293" r:id="rId38"/>
    <p:sldId id="289" r:id="rId39"/>
    <p:sldId id="28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20"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B25FE8-16DF-4467-AFFD-BEA483682706}" type="datetimeFigureOut">
              <a:rPr lang="en-US" smtClean="0"/>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338444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5FE8-16DF-4467-AFFD-BEA483682706}" type="datetimeFigureOut">
              <a:rPr lang="en-US" smtClean="0"/>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143617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5FE8-16DF-4467-AFFD-BEA483682706}" type="datetimeFigureOut">
              <a:rPr lang="en-US" smtClean="0"/>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267135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5FE8-16DF-4467-AFFD-BEA483682706}" type="datetimeFigureOut">
              <a:rPr lang="en-US" smtClean="0"/>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286526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B25FE8-16DF-4467-AFFD-BEA483682706}" type="datetimeFigureOut">
              <a:rPr lang="en-US" smtClean="0"/>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367515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B25FE8-16DF-4467-AFFD-BEA483682706}" type="datetimeFigureOut">
              <a:rPr lang="en-US" smtClean="0"/>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194756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B25FE8-16DF-4467-AFFD-BEA483682706}" type="datetimeFigureOut">
              <a:rPr lang="en-US" smtClean="0"/>
              <a:t>12/16/2017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268303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B25FE8-16DF-4467-AFFD-BEA483682706}" type="datetimeFigureOut">
              <a:rPr lang="en-US" smtClean="0"/>
              <a:t>12/16/2017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63000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25FE8-16DF-4467-AFFD-BEA483682706}" type="datetimeFigureOut">
              <a:rPr lang="en-US" smtClean="0"/>
              <a:t>12/16/2017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34589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25FE8-16DF-4467-AFFD-BEA483682706}" type="datetimeFigureOut">
              <a:rPr lang="en-US" smtClean="0"/>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19738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25FE8-16DF-4467-AFFD-BEA483682706}" type="datetimeFigureOut">
              <a:rPr lang="en-US" smtClean="0"/>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44C4A-251D-432A-9BD7-58EFE87E114A}" type="slidenum">
              <a:rPr lang="en-US" smtClean="0"/>
              <a:t>‹#›</a:t>
            </a:fld>
            <a:endParaRPr lang="en-US"/>
          </a:p>
        </p:txBody>
      </p:sp>
    </p:spTree>
    <p:extLst>
      <p:ext uri="{BB962C8B-B14F-4D97-AF65-F5344CB8AC3E}">
        <p14:creationId xmlns:p14="http://schemas.microsoft.com/office/powerpoint/2010/main" val="4085472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25FE8-16DF-4467-AFFD-BEA483682706}" type="datetimeFigureOut">
              <a:rPr lang="en-US" smtClean="0"/>
              <a:t>12/16/2017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44C4A-251D-432A-9BD7-58EFE87E114A}" type="slidenum">
              <a:rPr lang="en-US" smtClean="0"/>
              <a:t>‹#›</a:t>
            </a:fld>
            <a:endParaRPr lang="en-US"/>
          </a:p>
        </p:txBody>
      </p:sp>
    </p:spTree>
    <p:extLst>
      <p:ext uri="{BB962C8B-B14F-4D97-AF65-F5344CB8AC3E}">
        <p14:creationId xmlns:p14="http://schemas.microsoft.com/office/powerpoint/2010/main" val="332089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iblica.com/en-us/bible/online-bible/niv/acts/2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1108953" y="6468894"/>
            <a:ext cx="6573787" cy="400110"/>
          </a:xfrm>
          <a:prstGeom prst="rect">
            <a:avLst/>
          </a:prstGeom>
          <a:noFill/>
        </p:spPr>
        <p:txBody>
          <a:bodyPr wrap="none" rtlCol="0">
            <a:spAutoFit/>
          </a:bodyPr>
          <a:lstStyle/>
          <a:p>
            <a:r>
              <a:rPr lang="en-US" sz="2000" b="1" i="1" u="sng" dirty="0" err="1" smtClean="0">
                <a:solidFill>
                  <a:schemeClr val="bg1"/>
                </a:solidFill>
              </a:rPr>
              <a:t>O’neal</a:t>
            </a:r>
            <a:r>
              <a:rPr lang="en-US" sz="2000" b="1" i="1" u="sng" dirty="0" smtClean="0">
                <a:solidFill>
                  <a:schemeClr val="bg1"/>
                </a:solidFill>
              </a:rPr>
              <a:t> church of Christ,  Athens, Alabama         Dec. 17, 2017 </a:t>
            </a:r>
            <a:endParaRPr lang="en-US" sz="2000" b="1" i="1" u="sng" dirty="0">
              <a:solidFill>
                <a:schemeClr val="bg1"/>
              </a:solidFill>
            </a:endParaRPr>
          </a:p>
        </p:txBody>
      </p:sp>
    </p:spTree>
    <p:extLst>
      <p:ext uri="{BB962C8B-B14F-4D97-AF65-F5344CB8AC3E}">
        <p14:creationId xmlns:p14="http://schemas.microsoft.com/office/powerpoint/2010/main" val="901683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r>
              <a:rPr lang="en-US" sz="3900" baseline="30000" dirty="0" smtClean="0"/>
              <a:t>Eph. 6:10-20  </a:t>
            </a:r>
            <a:r>
              <a:rPr lang="en-US" sz="3900" dirty="0" smtClean="0"/>
              <a:t>Finally, my brethren, be strong in the Lord, and in the power of his might.</a:t>
            </a:r>
            <a:r>
              <a:rPr lang="en-US" sz="3900" baseline="30000" dirty="0" smtClean="0"/>
              <a:t>11 </a:t>
            </a:r>
            <a:r>
              <a:rPr lang="en-US" sz="3900" b="1" u="sng" dirty="0" smtClean="0">
                <a:solidFill>
                  <a:srgbClr val="FF0000"/>
                </a:solidFill>
              </a:rPr>
              <a:t>Put on the whole </a:t>
            </a:r>
            <a:r>
              <a:rPr lang="en-US" sz="3900" b="1" u="sng" dirty="0" err="1" smtClean="0">
                <a:solidFill>
                  <a:srgbClr val="FF0000"/>
                </a:solidFill>
              </a:rPr>
              <a:t>armour</a:t>
            </a:r>
            <a:r>
              <a:rPr lang="en-US" sz="3900" b="1" u="sng" dirty="0" smtClean="0">
                <a:solidFill>
                  <a:srgbClr val="FF0000"/>
                </a:solidFill>
              </a:rPr>
              <a:t> of God</a:t>
            </a:r>
            <a:r>
              <a:rPr lang="en-US" sz="3900" dirty="0" smtClean="0"/>
              <a:t>, that ye may be able to stand against the wiles of the devil.</a:t>
            </a:r>
            <a:r>
              <a:rPr lang="en-US" sz="3900" baseline="30000" dirty="0" smtClean="0"/>
              <a:t>12 </a:t>
            </a:r>
            <a:r>
              <a:rPr lang="en-US" sz="3900" dirty="0" smtClean="0"/>
              <a:t>For we wrestle not against flesh and blood, but against principalities, against powers, against the rulers of the darkness of this world, against spiritual wickedness in high places.</a:t>
            </a:r>
            <a:r>
              <a:rPr lang="en-US" sz="3900" baseline="30000" dirty="0" smtClean="0"/>
              <a:t>13 </a:t>
            </a:r>
            <a:r>
              <a:rPr lang="en-US" sz="3900" dirty="0" smtClean="0"/>
              <a:t>Wherefore take unto you the </a:t>
            </a:r>
            <a:r>
              <a:rPr lang="en-US" sz="3900" b="1" u="sng" dirty="0" smtClean="0"/>
              <a:t>whole </a:t>
            </a:r>
            <a:r>
              <a:rPr lang="en-US" sz="3900" b="1" u="sng" dirty="0" err="1" smtClean="0"/>
              <a:t>armour</a:t>
            </a:r>
            <a:r>
              <a:rPr lang="en-US" sz="3900" b="1" u="sng" dirty="0" smtClean="0"/>
              <a:t> of God</a:t>
            </a:r>
            <a:r>
              <a:rPr lang="en-US" sz="3900" dirty="0" smtClean="0"/>
              <a:t>, that ye may be able to withstand in the evil day, and having done all, to stand.</a:t>
            </a:r>
            <a:r>
              <a:rPr lang="en-US" sz="3900" baseline="30000" dirty="0" smtClean="0"/>
              <a:t>1</a:t>
            </a:r>
            <a:r>
              <a:rPr lang="en-US" sz="3900" b="1" u="sng" baseline="30000" dirty="0" smtClean="0"/>
              <a:t>4 </a:t>
            </a:r>
            <a:r>
              <a:rPr lang="en-US" sz="3900" b="1" u="sng" dirty="0" smtClean="0"/>
              <a:t>Stand </a:t>
            </a:r>
            <a:r>
              <a:rPr lang="en-US" sz="3900" dirty="0" smtClean="0"/>
              <a:t>therefore, having your loins girt about with truth, and having on the breastplate of righteousness;</a:t>
            </a:r>
            <a:r>
              <a:rPr lang="en-US" sz="3900" baseline="30000" dirty="0" smtClean="0"/>
              <a:t>15 </a:t>
            </a:r>
            <a:r>
              <a:rPr lang="en-US" sz="3900" dirty="0" smtClean="0"/>
              <a:t>And your feet shod with the preparation of the gospel of peace;</a:t>
            </a:r>
            <a:r>
              <a:rPr lang="en-US" sz="3900" baseline="30000" dirty="0" smtClean="0"/>
              <a:t>16 </a:t>
            </a:r>
            <a:r>
              <a:rPr lang="en-US" sz="3900" dirty="0" smtClean="0"/>
              <a:t>Above all, taking the shield of faith, wherewith ye shall be able to quench all the fiery darts of the wicked.</a:t>
            </a:r>
            <a:r>
              <a:rPr lang="en-US" sz="3900" baseline="30000" dirty="0" smtClean="0"/>
              <a:t>17 </a:t>
            </a:r>
            <a:r>
              <a:rPr lang="en-US" sz="3900" dirty="0" smtClean="0"/>
              <a:t>And take the helmet of salvation, and the sword of the Spirit, which is the word of God:</a:t>
            </a:r>
          </a:p>
          <a:p>
            <a:endParaRPr lang="en-US" dirty="0"/>
          </a:p>
        </p:txBody>
      </p:sp>
    </p:spTree>
    <p:extLst>
      <p:ext uri="{BB962C8B-B14F-4D97-AF65-F5344CB8AC3E}">
        <p14:creationId xmlns:p14="http://schemas.microsoft.com/office/powerpoint/2010/main" val="1201437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77821"/>
            <a:ext cx="11976371" cy="6780179"/>
          </a:xfrm>
        </p:spPr>
        <p:txBody>
          <a:bodyPr/>
          <a:lstStyle/>
          <a:p>
            <a:r>
              <a:rPr lang="en-US" sz="3600" baseline="30000" dirty="0" smtClean="0"/>
              <a:t> </a:t>
            </a:r>
          </a:p>
          <a:p>
            <a:r>
              <a:rPr lang="en-US" sz="3600" baseline="30000" dirty="0" smtClean="0"/>
              <a:t>18</a:t>
            </a:r>
            <a:r>
              <a:rPr lang="en-US" sz="3600" dirty="0" smtClean="0"/>
              <a:t>Praying always with all prayer and supplication in the Spirit, and watching thereunto with all perseverance and supplication for all saints;</a:t>
            </a:r>
          </a:p>
          <a:p>
            <a:r>
              <a:rPr lang="en-US" sz="3600" baseline="30000" dirty="0" smtClean="0"/>
              <a:t>19 </a:t>
            </a:r>
            <a:r>
              <a:rPr lang="en-US" sz="3600" dirty="0" smtClean="0"/>
              <a:t>And for me, that utterance may be given unto me, that I may open my mouth boldly, to make known the mystery of the gospel,</a:t>
            </a:r>
          </a:p>
          <a:p>
            <a:r>
              <a:rPr lang="en-US" sz="3600" baseline="30000" dirty="0" smtClean="0"/>
              <a:t>20 </a:t>
            </a:r>
            <a:r>
              <a:rPr lang="en-US" sz="3600" dirty="0" smtClean="0"/>
              <a:t>For which I am an ambassador in bonds: </a:t>
            </a:r>
            <a:r>
              <a:rPr lang="en-US" sz="3600" b="1" u="sng" dirty="0" smtClean="0">
                <a:solidFill>
                  <a:srgbClr val="FF0000"/>
                </a:solidFill>
              </a:rPr>
              <a:t>that therein I may speak boldly, as I ought to speak</a:t>
            </a:r>
            <a:r>
              <a:rPr lang="en-US" sz="3600" dirty="0" smtClean="0"/>
              <a:t>.</a:t>
            </a:r>
          </a:p>
          <a:p>
            <a:endParaRPr lang="en-US" dirty="0"/>
          </a:p>
        </p:txBody>
      </p:sp>
    </p:spTree>
    <p:extLst>
      <p:ext uri="{BB962C8B-B14F-4D97-AF65-F5344CB8AC3E}">
        <p14:creationId xmlns:p14="http://schemas.microsoft.com/office/powerpoint/2010/main" val="3725533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800" b="1" dirty="0" smtClean="0">
                <a:solidFill>
                  <a:schemeClr val="accent6">
                    <a:lumMod val="75000"/>
                  </a:schemeClr>
                </a:solidFill>
                <a:effectLst>
                  <a:outerShdw blurRad="38100" dist="38100" dir="2700000" algn="tl">
                    <a:srgbClr val="000000">
                      <a:alpha val="43137"/>
                    </a:srgbClr>
                  </a:outerShdw>
                </a:effectLst>
              </a:rPr>
              <a:t>Let us observe a few things together from</a:t>
            </a:r>
          </a:p>
          <a:p>
            <a:r>
              <a:rPr lang="en-US" sz="4800" b="1" dirty="0" smtClean="0">
                <a:solidFill>
                  <a:schemeClr val="accent6">
                    <a:lumMod val="75000"/>
                  </a:schemeClr>
                </a:solidFill>
                <a:effectLst>
                  <a:outerShdw blurRad="38100" dist="38100" dir="2700000" algn="tl">
                    <a:srgbClr val="000000">
                      <a:alpha val="43137"/>
                    </a:srgbClr>
                  </a:outerShdw>
                </a:effectLst>
              </a:rPr>
              <a:t>God’s Word that He says are certain</a:t>
            </a:r>
            <a:endParaRPr lang="en-US" sz="48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2126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737112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700" b="1" u="sng" dirty="0" smtClean="0">
                <a:solidFill>
                  <a:srgbClr val="7030A0"/>
                </a:solidFill>
              </a:rPr>
              <a:t>IT IS CERTAIN…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8800" b="1" u="sng" dirty="0" smtClean="0">
                <a:solidFill>
                  <a:srgbClr val="FF0000"/>
                </a:solidFill>
              </a:rPr>
              <a:t>Ignorance OF GOD’S</a:t>
            </a:r>
          </a:p>
          <a:p>
            <a:r>
              <a:rPr lang="en-US" sz="8800" b="1" u="sng" dirty="0" smtClean="0">
                <a:solidFill>
                  <a:srgbClr val="FF0000"/>
                </a:solidFill>
              </a:rPr>
              <a:t>WORD ..</a:t>
            </a:r>
            <a:r>
              <a:rPr lang="en-US" sz="8800" b="1" u="sng" dirty="0" smtClean="0">
                <a:solidFill>
                  <a:srgbClr val="FF0000"/>
                </a:solidFill>
              </a:rPr>
              <a:t> </a:t>
            </a:r>
          </a:p>
          <a:p>
            <a:r>
              <a:rPr lang="en-US" sz="3600" b="1" dirty="0" smtClean="0">
                <a:solidFill>
                  <a:srgbClr val="7030A0"/>
                </a:solidFill>
              </a:rPr>
              <a:t>                </a:t>
            </a:r>
            <a:r>
              <a:rPr lang="en-US" sz="3600" b="1" u="sng" dirty="0" smtClean="0">
                <a:solidFill>
                  <a:srgbClr val="7030A0"/>
                </a:solidFill>
              </a:rPr>
              <a:t>LEADS TO DESTRUCTION</a:t>
            </a:r>
            <a:r>
              <a:rPr lang="en-US" sz="8800" b="1" u="sng" dirty="0" smtClean="0">
                <a:solidFill>
                  <a:srgbClr val="FF0000"/>
                </a:solidFill>
              </a:rPr>
              <a:t> </a:t>
            </a:r>
            <a:endParaRPr lang="en-US" sz="8800" b="1" u="sng" dirty="0">
              <a:solidFill>
                <a:srgbClr val="FF0000"/>
              </a:solidFill>
            </a:endParaRPr>
          </a:p>
        </p:txBody>
      </p:sp>
    </p:spTree>
    <p:extLst>
      <p:ext uri="{BB962C8B-B14F-4D97-AF65-F5344CB8AC3E}">
        <p14:creationId xmlns:p14="http://schemas.microsoft.com/office/powerpoint/2010/main" val="3393367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3600" dirty="0" smtClean="0"/>
          </a:p>
          <a:p>
            <a:r>
              <a:rPr lang="en-US" sz="3600" b="1" u="sng" dirty="0" smtClean="0"/>
              <a:t>Hosea 4:6 </a:t>
            </a:r>
            <a:r>
              <a:rPr lang="en-US" sz="3600" baseline="30000" dirty="0" smtClean="0"/>
              <a:t> </a:t>
            </a:r>
            <a:r>
              <a:rPr lang="en-US" sz="3600" dirty="0" smtClean="0"/>
              <a:t>My people are destroyed for </a:t>
            </a:r>
            <a:r>
              <a:rPr lang="en-US" sz="3600" b="1" u="sng" dirty="0" smtClean="0">
                <a:solidFill>
                  <a:srgbClr val="FF0000"/>
                </a:solidFill>
              </a:rPr>
              <a:t>lack of knowledge</a:t>
            </a:r>
            <a:r>
              <a:rPr lang="en-US" sz="3600" dirty="0" smtClean="0"/>
              <a:t>: because thou hast rejected knowledge, I will also reject thee, that thou shalt be no priest to me: seeing </a:t>
            </a:r>
            <a:r>
              <a:rPr lang="en-US" sz="3600" u="sng" dirty="0" smtClean="0"/>
              <a:t>thou hast forgotten the law of thy God</a:t>
            </a:r>
            <a:r>
              <a:rPr lang="en-US" sz="3600" dirty="0" smtClean="0"/>
              <a:t>, I will also forget thy children.</a:t>
            </a:r>
          </a:p>
          <a:p>
            <a:endParaRPr lang="en-US" sz="3600" dirty="0" smtClean="0"/>
          </a:p>
          <a:p>
            <a:r>
              <a:rPr lang="en-US" sz="3600" dirty="0"/>
              <a:t> </a:t>
            </a:r>
            <a:r>
              <a:rPr lang="en-US" sz="3600" dirty="0" smtClean="0"/>
              <a:t> </a:t>
            </a:r>
            <a:r>
              <a:rPr lang="en-US" sz="3600" b="1" u="sng" dirty="0" smtClean="0"/>
              <a:t>John 6:45</a:t>
            </a:r>
            <a:r>
              <a:rPr lang="en-US" sz="3600" b="1" u="sng" baseline="30000" dirty="0"/>
              <a:t> </a:t>
            </a:r>
            <a:r>
              <a:rPr lang="en-US" sz="3600" baseline="30000" dirty="0" smtClean="0"/>
              <a:t> </a:t>
            </a:r>
            <a:r>
              <a:rPr lang="en-US" sz="3600" dirty="0" smtClean="0"/>
              <a:t>It is written in the prophets, And</a:t>
            </a:r>
            <a:r>
              <a:rPr lang="en-US" sz="3600" b="1" u="sng" dirty="0" smtClean="0">
                <a:solidFill>
                  <a:srgbClr val="FF0000"/>
                </a:solidFill>
              </a:rPr>
              <a:t> they shall be all taught of God</a:t>
            </a:r>
            <a:r>
              <a:rPr lang="en-US" sz="3600" dirty="0" smtClean="0"/>
              <a:t>. Every man therefore that hath heard, and hath </a:t>
            </a:r>
            <a:r>
              <a:rPr lang="en-US" sz="3600" b="1" u="sng" dirty="0" smtClean="0"/>
              <a:t>learned</a:t>
            </a:r>
            <a:r>
              <a:rPr lang="en-US" sz="3600" dirty="0" smtClean="0"/>
              <a:t> of the Father, cometh unto me.</a:t>
            </a:r>
          </a:p>
          <a:p>
            <a:endParaRPr lang="en-US" sz="6500" dirty="0" smtClean="0"/>
          </a:p>
          <a:p>
            <a:endParaRPr lang="en-US" dirty="0" smtClean="0"/>
          </a:p>
        </p:txBody>
      </p:sp>
    </p:spTree>
    <p:extLst>
      <p:ext uri="{BB962C8B-B14F-4D97-AF65-F5344CB8AC3E}">
        <p14:creationId xmlns:p14="http://schemas.microsoft.com/office/powerpoint/2010/main" val="96501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80179"/>
          </a:xfrm>
        </p:spPr>
        <p:txBody>
          <a:bodyPr>
            <a:normAutofit/>
          </a:bodyPr>
          <a:lstStyle/>
          <a:p>
            <a:endParaRPr lang="en-US" sz="3600" dirty="0" smtClean="0"/>
          </a:p>
          <a:p>
            <a:r>
              <a:rPr lang="en-US" sz="3600" dirty="0" smtClean="0"/>
              <a:t> </a:t>
            </a:r>
            <a:r>
              <a:rPr lang="en-US" sz="3600" b="1" u="sng" dirty="0" smtClean="0"/>
              <a:t>2 Tim. 2:15</a:t>
            </a:r>
            <a:r>
              <a:rPr lang="en-US" sz="3600" b="1" u="sng" baseline="30000" dirty="0" smtClean="0"/>
              <a:t> </a:t>
            </a:r>
            <a:r>
              <a:rPr lang="en-US" sz="3600" baseline="30000" dirty="0" smtClean="0"/>
              <a:t> </a:t>
            </a:r>
            <a:r>
              <a:rPr lang="en-US" sz="3600" dirty="0" smtClean="0"/>
              <a:t>Study to shew thyself </a:t>
            </a:r>
            <a:r>
              <a:rPr lang="en-US" sz="3600" b="1" u="sng" dirty="0" smtClean="0">
                <a:solidFill>
                  <a:srgbClr val="FF0000"/>
                </a:solidFill>
              </a:rPr>
              <a:t>approved unto God</a:t>
            </a:r>
            <a:r>
              <a:rPr lang="en-US" sz="3600" dirty="0" smtClean="0"/>
              <a:t>, a workman that </a:t>
            </a:r>
            <a:r>
              <a:rPr lang="en-US" sz="3600" dirty="0" err="1" smtClean="0"/>
              <a:t>needeth</a:t>
            </a:r>
            <a:r>
              <a:rPr lang="en-US" sz="3600" dirty="0" smtClean="0"/>
              <a:t> not to be ashamed, </a:t>
            </a:r>
            <a:r>
              <a:rPr lang="en-US" sz="3600" b="1" u="sng" dirty="0" smtClean="0"/>
              <a:t>rightly dividing the word of truth</a:t>
            </a:r>
            <a:r>
              <a:rPr lang="en-US" sz="3600" dirty="0" smtClean="0"/>
              <a:t>.</a:t>
            </a:r>
          </a:p>
          <a:p>
            <a:endParaRPr lang="en-US" sz="3600" dirty="0" smtClean="0"/>
          </a:p>
          <a:p>
            <a:r>
              <a:rPr lang="en-US" sz="3600" dirty="0" smtClean="0"/>
              <a:t>  </a:t>
            </a:r>
            <a:r>
              <a:rPr lang="en-US" sz="3600" b="1" u="sng" dirty="0" smtClean="0"/>
              <a:t>Col. 1:9</a:t>
            </a:r>
            <a:r>
              <a:rPr lang="en-US" sz="3600" baseline="30000" dirty="0" smtClean="0"/>
              <a:t> </a:t>
            </a:r>
            <a:r>
              <a:rPr lang="en-US" sz="3600" dirty="0" smtClean="0"/>
              <a:t>For this cause we also, since the day we heard it, do not cease to pray for you, and to desire that ye </a:t>
            </a:r>
            <a:r>
              <a:rPr lang="en-US" sz="3600" b="1" u="sng" dirty="0" smtClean="0"/>
              <a:t>might be filled with the knowledge of his will </a:t>
            </a:r>
            <a:r>
              <a:rPr lang="en-US" sz="3600" dirty="0" smtClean="0"/>
              <a:t>in all wisdom and spiritual understanding;</a:t>
            </a:r>
            <a:endParaRPr lang="en-US" sz="3600" dirty="0"/>
          </a:p>
        </p:txBody>
      </p:sp>
    </p:spTree>
    <p:extLst>
      <p:ext uri="{BB962C8B-B14F-4D97-AF65-F5344CB8AC3E}">
        <p14:creationId xmlns:p14="http://schemas.microsoft.com/office/powerpoint/2010/main" val="179698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7500" lnSpcReduction="20000"/>
          </a:bodyPr>
          <a:lstStyle/>
          <a:p>
            <a:r>
              <a:rPr lang="en-US" sz="3900" baseline="30000" dirty="0" smtClean="0"/>
              <a:t>Acts 17:22-34 </a:t>
            </a:r>
            <a:r>
              <a:rPr lang="en-US" sz="3900" dirty="0" smtClean="0"/>
              <a:t>Then Paul stood in the midst of Mars' hill, and said, Ye men of Athens, I perceive that in all things ye are too superstitious.</a:t>
            </a:r>
            <a:r>
              <a:rPr lang="en-US" sz="3900" baseline="30000" dirty="0" smtClean="0"/>
              <a:t>23 </a:t>
            </a:r>
            <a:r>
              <a:rPr lang="en-US" sz="3900" dirty="0" smtClean="0"/>
              <a:t>For as I passed by, and beheld your devotions, I found an altar with this inscription, </a:t>
            </a:r>
            <a:r>
              <a:rPr lang="en-US" sz="3900" cap="small" dirty="0" smtClean="0">
                <a:effectLst/>
              </a:rPr>
              <a:t>To The Unknown God</a:t>
            </a:r>
            <a:r>
              <a:rPr lang="en-US" sz="3900" dirty="0" smtClean="0"/>
              <a:t>.</a:t>
            </a:r>
          </a:p>
          <a:p>
            <a:r>
              <a:rPr lang="en-US" sz="3900" dirty="0"/>
              <a:t> </a:t>
            </a:r>
            <a:r>
              <a:rPr lang="en-US" sz="3900" dirty="0" smtClean="0"/>
              <a:t> Whom therefore ye </a:t>
            </a:r>
            <a:r>
              <a:rPr lang="en-US" sz="3900" b="1" u="sng" dirty="0" smtClean="0">
                <a:solidFill>
                  <a:srgbClr val="FF0000"/>
                </a:solidFill>
              </a:rPr>
              <a:t>ignorantly</a:t>
            </a:r>
            <a:r>
              <a:rPr lang="en-US" sz="3900" dirty="0" smtClean="0"/>
              <a:t> worship, him declare I unto you.</a:t>
            </a:r>
            <a:r>
              <a:rPr lang="en-US" sz="3900" baseline="30000" dirty="0" smtClean="0"/>
              <a:t>24 </a:t>
            </a:r>
            <a:r>
              <a:rPr lang="en-US" sz="3900" dirty="0" smtClean="0"/>
              <a:t>God that made the world and all things therein, seeing that he is Lord of heaven and earth,</a:t>
            </a:r>
          </a:p>
          <a:p>
            <a:r>
              <a:rPr lang="en-US" sz="3900" dirty="0" smtClean="0"/>
              <a:t>(1.) </a:t>
            </a:r>
            <a:r>
              <a:rPr lang="en-US" sz="3900" dirty="0" err="1" smtClean="0"/>
              <a:t>dwelleth</a:t>
            </a:r>
            <a:r>
              <a:rPr lang="en-US" sz="3900" dirty="0" smtClean="0"/>
              <a:t> not in temples made with hands;</a:t>
            </a:r>
            <a:r>
              <a:rPr lang="en-US" sz="2600" dirty="0" smtClean="0"/>
              <a:t>25</a:t>
            </a:r>
            <a:endParaRPr lang="en-US" sz="2600" baseline="30000" dirty="0" smtClean="0"/>
          </a:p>
          <a:p>
            <a:r>
              <a:rPr lang="en-US" sz="3900" b="1" baseline="30000" dirty="0" smtClean="0"/>
              <a:t> </a:t>
            </a:r>
            <a:r>
              <a:rPr lang="en-US" sz="3900" dirty="0" smtClean="0"/>
              <a:t>(2)neither is worshipped with men's hands, as though he needed any thing, seeing he giveth to all life, and breath, and all things;</a:t>
            </a:r>
            <a:r>
              <a:rPr lang="en-US" sz="3900" baseline="30000" dirty="0" smtClean="0"/>
              <a:t>26 </a:t>
            </a:r>
          </a:p>
          <a:p>
            <a:r>
              <a:rPr lang="en-US" sz="3900" baseline="30000" dirty="0" smtClean="0"/>
              <a:t>  </a:t>
            </a:r>
            <a:r>
              <a:rPr lang="en-US" sz="3900" dirty="0" smtClean="0"/>
              <a:t>(3) and hath made of one blood all nations of men for to dwell on all the face of the earth, and </a:t>
            </a:r>
          </a:p>
          <a:p>
            <a:r>
              <a:rPr lang="en-US" sz="3900" dirty="0" smtClean="0"/>
              <a:t>(4)hath determined the times before appointed, and the bounds of their habitation;</a:t>
            </a:r>
            <a:r>
              <a:rPr lang="en-US" sz="3900" baseline="30000" dirty="0" smtClean="0"/>
              <a:t>27 </a:t>
            </a:r>
            <a:r>
              <a:rPr lang="en-US" sz="3900" dirty="0" smtClean="0"/>
              <a:t>That they should seek the Lord, if haply they might feel after him, and find him,</a:t>
            </a:r>
          </a:p>
          <a:p>
            <a:r>
              <a:rPr lang="en-US" sz="3900" dirty="0" smtClean="0"/>
              <a:t>(5) though he be not far from every one of us: </a:t>
            </a:r>
            <a:r>
              <a:rPr lang="en-US" sz="3900" baseline="30000" dirty="0" smtClean="0"/>
              <a:t> </a:t>
            </a:r>
          </a:p>
          <a:p>
            <a:r>
              <a:rPr lang="en-US" sz="3900" dirty="0" smtClean="0"/>
              <a:t>(6) </a:t>
            </a:r>
            <a:r>
              <a:rPr lang="en-US" sz="2600" dirty="0" smtClean="0"/>
              <a:t>28</a:t>
            </a:r>
            <a:r>
              <a:rPr lang="en-US" sz="3600" dirty="0" smtClean="0"/>
              <a:t>f</a:t>
            </a:r>
            <a:r>
              <a:rPr lang="en-US" sz="3900" dirty="0" smtClean="0"/>
              <a:t>or in him we live, and move, and have our being; as certain also of your own poets have said, For we are also his offspring.</a:t>
            </a:r>
          </a:p>
        </p:txBody>
      </p:sp>
    </p:spTree>
    <p:extLst>
      <p:ext uri="{BB962C8B-B14F-4D97-AF65-F5344CB8AC3E}">
        <p14:creationId xmlns:p14="http://schemas.microsoft.com/office/powerpoint/2010/main" val="3706250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0"/>
            <a:ext cx="12104451" cy="6858000"/>
          </a:xfrm>
        </p:spPr>
        <p:txBody>
          <a:bodyPr>
            <a:normAutofit fontScale="92500" lnSpcReduction="10000"/>
          </a:bodyPr>
          <a:lstStyle/>
          <a:p>
            <a:endParaRPr lang="en-US" sz="3900" baseline="30000" dirty="0" smtClean="0"/>
          </a:p>
          <a:p>
            <a:r>
              <a:rPr lang="en-US" sz="3900" baseline="30000" dirty="0" smtClean="0"/>
              <a:t>  29 </a:t>
            </a:r>
            <a:r>
              <a:rPr lang="en-US" sz="3900" dirty="0" smtClean="0"/>
              <a:t>Forasmuch then as we are the offspring of God, we ought (6) not to think that the Godhead is like unto gold, or silver, or stone, graven by art and man's device.</a:t>
            </a:r>
            <a:r>
              <a:rPr lang="en-US" sz="3900" baseline="30000" dirty="0" smtClean="0"/>
              <a:t>30 </a:t>
            </a:r>
            <a:r>
              <a:rPr lang="en-US" sz="3900" dirty="0" smtClean="0"/>
              <a:t>And the times of this </a:t>
            </a:r>
            <a:r>
              <a:rPr lang="en-US" sz="3900" b="1" u="sng" dirty="0" smtClean="0">
                <a:solidFill>
                  <a:srgbClr val="FF0000"/>
                </a:solidFill>
              </a:rPr>
              <a:t>ignorance God winked at</a:t>
            </a:r>
            <a:r>
              <a:rPr lang="en-US" sz="3900" dirty="0" smtClean="0"/>
              <a:t>; but now </a:t>
            </a:r>
            <a:r>
              <a:rPr lang="en-US" sz="3900" dirty="0" err="1" smtClean="0"/>
              <a:t>commandeth</a:t>
            </a:r>
            <a:r>
              <a:rPr lang="en-US" sz="3900" dirty="0" smtClean="0"/>
              <a:t> all men every where to repent:</a:t>
            </a:r>
          </a:p>
          <a:p>
            <a:r>
              <a:rPr lang="en-US" sz="3900" baseline="30000" dirty="0" smtClean="0"/>
              <a:t>31 </a:t>
            </a:r>
            <a:r>
              <a:rPr lang="en-US" sz="3900" dirty="0" smtClean="0"/>
              <a:t>Because he hath appointed a day, in the which he will judge the world in righteousness by that man whom he hath ordained; whereof he hath given assurance unto all men, in that he hath raised him from the dead.</a:t>
            </a:r>
            <a:r>
              <a:rPr lang="en-US" sz="3900" baseline="30000" dirty="0" smtClean="0"/>
              <a:t>32 </a:t>
            </a:r>
            <a:r>
              <a:rPr lang="en-US" sz="3900" dirty="0" smtClean="0"/>
              <a:t>And when they heard of the resurrection of the dead, some mocked: and others said, We will hear thee again of this matter.</a:t>
            </a:r>
            <a:r>
              <a:rPr lang="en-US" sz="3900" baseline="30000" dirty="0" smtClean="0"/>
              <a:t>33 </a:t>
            </a:r>
            <a:r>
              <a:rPr lang="en-US" sz="3900" dirty="0" smtClean="0"/>
              <a:t>So Paul departed from among them.</a:t>
            </a:r>
            <a:r>
              <a:rPr lang="en-US" sz="3900" baseline="30000" dirty="0" smtClean="0"/>
              <a:t>34 </a:t>
            </a:r>
            <a:r>
              <a:rPr lang="en-US" sz="3900" dirty="0" smtClean="0"/>
              <a:t>Howbeit certain men clave unto him, and believed: among the which was Dionysius the Areopagite, and a woman named Damaris, and others with them.</a:t>
            </a:r>
          </a:p>
          <a:p>
            <a:endParaRPr lang="en-US" dirty="0"/>
          </a:p>
        </p:txBody>
      </p:sp>
    </p:spTree>
    <p:extLst>
      <p:ext uri="{BB962C8B-B14F-4D97-AF65-F5344CB8AC3E}">
        <p14:creationId xmlns:p14="http://schemas.microsoft.com/office/powerpoint/2010/main" val="3772125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789906"/>
          </a:xfrm>
        </p:spPr>
        <p:txBody>
          <a:bodyPr/>
          <a:lstStyle/>
          <a:p>
            <a:r>
              <a:rPr lang="en-US" sz="4800" b="1" u="sng" dirty="0" smtClean="0">
                <a:solidFill>
                  <a:srgbClr val="FF0000"/>
                </a:solidFill>
              </a:rPr>
              <a:t> </a:t>
            </a:r>
            <a:r>
              <a:rPr lang="en-US" sz="4800" b="1" u="sng" dirty="0" smtClean="0">
                <a:solidFill>
                  <a:schemeClr val="accent5">
                    <a:lumMod val="75000"/>
                  </a:schemeClr>
                </a:solidFill>
              </a:rPr>
              <a:t>IT IS CERTAIN…</a:t>
            </a:r>
            <a:endParaRPr lang="en-US" sz="4800" dirty="0" smtClean="0"/>
          </a:p>
          <a:p>
            <a:r>
              <a:rPr lang="en-US" sz="4800" b="1" dirty="0" smtClean="0">
                <a:solidFill>
                  <a:srgbClr val="FF0000"/>
                </a:solidFill>
              </a:rPr>
              <a:t>      </a:t>
            </a:r>
            <a:r>
              <a:rPr lang="en-US" sz="4800" b="1" u="sng" dirty="0" smtClean="0">
                <a:solidFill>
                  <a:srgbClr val="FF0000"/>
                </a:solidFill>
              </a:rPr>
              <a:t>IF </a:t>
            </a:r>
            <a:r>
              <a:rPr lang="en-US" sz="4800" b="1" u="sng" dirty="0" smtClean="0">
                <a:solidFill>
                  <a:srgbClr val="FF0000"/>
                </a:solidFill>
              </a:rPr>
              <a:t>WE NEGLECT</a:t>
            </a:r>
          </a:p>
          <a:p>
            <a:r>
              <a:rPr lang="en-US" sz="4800" b="1" dirty="0">
                <a:solidFill>
                  <a:srgbClr val="FF0000"/>
                </a:solidFill>
              </a:rPr>
              <a:t> </a:t>
            </a:r>
            <a:r>
              <a:rPr lang="en-US" sz="4800" b="1" dirty="0" smtClean="0">
                <a:solidFill>
                  <a:srgbClr val="FF0000"/>
                </a:solidFill>
              </a:rPr>
              <a:t>                   </a:t>
            </a:r>
            <a:r>
              <a:rPr lang="en-US" sz="4800" b="1" dirty="0" smtClean="0">
                <a:solidFill>
                  <a:srgbClr val="FF0000"/>
                </a:solidFill>
              </a:rPr>
              <a:t>THE THINGS WE HAVE HEARD..</a:t>
            </a:r>
          </a:p>
          <a:p>
            <a:r>
              <a:rPr lang="en-US" sz="4800" b="1" u="sng" dirty="0" smtClean="0">
                <a:solidFill>
                  <a:srgbClr val="FF0000"/>
                </a:solidFill>
              </a:rPr>
              <a:t>WE WILL DRIFT AWAY..</a:t>
            </a:r>
            <a:endParaRPr lang="en-US" sz="4800" b="1" u="sng" dirty="0" smtClean="0">
              <a:solidFill>
                <a:srgbClr val="FF0000"/>
              </a:solidFill>
            </a:endParaRPr>
          </a:p>
          <a:p>
            <a:r>
              <a:rPr lang="en-US" dirty="0"/>
              <a:t> </a:t>
            </a:r>
            <a:r>
              <a:rPr lang="en-US" dirty="0" smtClean="0"/>
              <a:t>   Heb. 2:1-4  2 Therefore we ought to give the more earnest heed to the things which we have heard, </a:t>
            </a:r>
            <a:r>
              <a:rPr lang="en-US" b="1" u="sng" dirty="0" smtClean="0"/>
              <a:t>lest at any time we should let them slip</a:t>
            </a:r>
            <a:r>
              <a:rPr lang="en-US" dirty="0" smtClean="0"/>
              <a:t>.</a:t>
            </a:r>
          </a:p>
          <a:p>
            <a:r>
              <a:rPr lang="en-US" baseline="30000" dirty="0" smtClean="0"/>
              <a:t>2 </a:t>
            </a:r>
            <a:r>
              <a:rPr lang="en-US" dirty="0" smtClean="0"/>
              <a:t>For if the word spoken by angels was </a:t>
            </a:r>
            <a:r>
              <a:rPr lang="en-US" dirty="0" err="1" smtClean="0"/>
              <a:t>stedfast</a:t>
            </a:r>
            <a:r>
              <a:rPr lang="en-US" dirty="0" smtClean="0"/>
              <a:t>, and every transgression and disobedience received a just </a:t>
            </a:r>
            <a:r>
              <a:rPr lang="en-US" dirty="0" err="1" smtClean="0"/>
              <a:t>recompence</a:t>
            </a:r>
            <a:r>
              <a:rPr lang="en-US" dirty="0" smtClean="0"/>
              <a:t> of reward;</a:t>
            </a:r>
          </a:p>
          <a:p>
            <a:r>
              <a:rPr lang="en-US" baseline="30000" dirty="0" smtClean="0"/>
              <a:t>3 </a:t>
            </a:r>
            <a:r>
              <a:rPr lang="en-US" dirty="0" smtClean="0"/>
              <a:t>How shall we escape, </a:t>
            </a:r>
            <a:r>
              <a:rPr lang="en-US" b="1" u="sng" dirty="0" smtClean="0">
                <a:solidFill>
                  <a:srgbClr val="FF0000"/>
                </a:solidFill>
              </a:rPr>
              <a:t>if we neglect so great salvation</a:t>
            </a:r>
            <a:r>
              <a:rPr lang="en-US" dirty="0" smtClean="0"/>
              <a:t>; which at the first began to be spoken by the Lord, and was confirmed unto us by them that heard him;</a:t>
            </a:r>
          </a:p>
          <a:p>
            <a:r>
              <a:rPr lang="en-US" baseline="30000" dirty="0" smtClean="0"/>
              <a:t>4 </a:t>
            </a:r>
            <a:r>
              <a:rPr lang="en-US" dirty="0" smtClean="0"/>
              <a:t>God also bearing them witness, both with signs and wonders, and with divers miracles, and gifts of the Holy Ghost, according to his own will?</a:t>
            </a:r>
          </a:p>
          <a:p>
            <a:endParaRPr lang="en-US" dirty="0"/>
          </a:p>
        </p:txBody>
      </p:sp>
    </p:spTree>
    <p:extLst>
      <p:ext uri="{BB962C8B-B14F-4D97-AF65-F5344CB8AC3E}">
        <p14:creationId xmlns:p14="http://schemas.microsoft.com/office/powerpoint/2010/main" val="1218066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072026" cy="6858000"/>
          </a:xfrm>
        </p:spPr>
      </p:pic>
    </p:spTree>
    <p:extLst>
      <p:ext uri="{BB962C8B-B14F-4D97-AF65-F5344CB8AC3E}">
        <p14:creationId xmlns:p14="http://schemas.microsoft.com/office/powerpoint/2010/main" val="1827867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7200" b="1" dirty="0">
                <a:solidFill>
                  <a:srgbClr val="FF0000"/>
                </a:solidFill>
              </a:rPr>
              <a:t> </a:t>
            </a:r>
            <a:r>
              <a:rPr lang="en-US" sz="7200" b="1" dirty="0" smtClean="0">
                <a:solidFill>
                  <a:srgbClr val="FF0000"/>
                </a:solidFill>
              </a:rPr>
              <a:t> </a:t>
            </a:r>
            <a:r>
              <a:rPr lang="en-US" sz="7200" b="1" dirty="0" smtClean="0">
                <a:solidFill>
                  <a:srgbClr val="FF0000"/>
                </a:solidFill>
              </a:rPr>
              <a:t>We will allow Worldliness to control us!</a:t>
            </a:r>
            <a:endParaRPr lang="en-US" sz="7200" b="1" dirty="0">
              <a:solidFill>
                <a:srgbClr val="FF0000"/>
              </a:solidFill>
            </a:endParaRPr>
          </a:p>
        </p:txBody>
      </p:sp>
    </p:spTree>
    <p:extLst>
      <p:ext uri="{BB962C8B-B14F-4D97-AF65-F5344CB8AC3E}">
        <p14:creationId xmlns:p14="http://schemas.microsoft.com/office/powerpoint/2010/main" val="4062020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r>
              <a:rPr lang="en-US" sz="3900" b="1" u="sng" dirty="0" smtClean="0">
                <a:solidFill>
                  <a:srgbClr val="FF0000"/>
                </a:solidFill>
              </a:rPr>
              <a:t>I John 2:15-17   </a:t>
            </a:r>
          </a:p>
          <a:p>
            <a:r>
              <a:rPr lang="en-US" sz="3900" baseline="30000" dirty="0" smtClean="0"/>
              <a:t>15 </a:t>
            </a:r>
            <a:r>
              <a:rPr lang="en-US" sz="3900" dirty="0" smtClean="0"/>
              <a:t>Love not the world, neither the things that are in the world. If any man love the world, the love of the Father is not in him.</a:t>
            </a:r>
          </a:p>
          <a:p>
            <a:r>
              <a:rPr lang="en-US" sz="3900" baseline="30000" dirty="0" smtClean="0"/>
              <a:t>16 </a:t>
            </a:r>
            <a:r>
              <a:rPr lang="en-US" sz="3900" dirty="0" smtClean="0"/>
              <a:t>For all that is in the world, the lust of the flesh, and the lust of the eyes, and the pride of life, is not of the Father, but is of the world.</a:t>
            </a:r>
          </a:p>
          <a:p>
            <a:r>
              <a:rPr lang="en-US" sz="3900" baseline="30000" dirty="0" smtClean="0"/>
              <a:t>17 </a:t>
            </a:r>
            <a:r>
              <a:rPr lang="en-US" sz="3900" dirty="0" smtClean="0"/>
              <a:t>And the world </a:t>
            </a:r>
            <a:r>
              <a:rPr lang="en-US" sz="3900" dirty="0" err="1" smtClean="0"/>
              <a:t>passeth</a:t>
            </a:r>
            <a:r>
              <a:rPr lang="en-US" sz="3900" dirty="0" smtClean="0"/>
              <a:t> away, and the lust thereof: but he that doeth the will of God </a:t>
            </a:r>
            <a:r>
              <a:rPr lang="en-US" sz="3900" dirty="0" err="1" smtClean="0"/>
              <a:t>abideth</a:t>
            </a:r>
            <a:r>
              <a:rPr lang="en-US" sz="3900" dirty="0" smtClean="0"/>
              <a:t> for ever.</a:t>
            </a:r>
          </a:p>
          <a:p>
            <a:endParaRPr lang="en-US" sz="3900" dirty="0" smtClean="0"/>
          </a:p>
          <a:p>
            <a:r>
              <a:rPr lang="en-US" sz="3900" b="1" u="sng" dirty="0" smtClean="0">
                <a:solidFill>
                  <a:srgbClr val="FF0000"/>
                </a:solidFill>
              </a:rPr>
              <a:t>2 Tim. 4:10 </a:t>
            </a:r>
          </a:p>
          <a:p>
            <a:r>
              <a:rPr lang="en-US" sz="3900" baseline="30000" dirty="0" smtClean="0"/>
              <a:t>10 </a:t>
            </a:r>
            <a:r>
              <a:rPr lang="en-US" sz="3900" dirty="0" smtClean="0"/>
              <a:t>For Demas hath forsaken me, having loved this present world, and is departed unto Thessalonica; </a:t>
            </a:r>
            <a:r>
              <a:rPr lang="en-US" sz="3900" dirty="0" err="1" smtClean="0"/>
              <a:t>Crescens</a:t>
            </a:r>
            <a:r>
              <a:rPr lang="en-US" sz="3900" dirty="0" smtClean="0"/>
              <a:t> to Galatia, Titus unto Dalmatia.</a:t>
            </a:r>
          </a:p>
          <a:p>
            <a:r>
              <a:rPr lang="en-US" dirty="0" smtClean="0"/>
              <a:t>  </a:t>
            </a:r>
          </a:p>
          <a:p>
            <a:endParaRPr lang="en-US" dirty="0"/>
          </a:p>
        </p:txBody>
      </p:sp>
    </p:spTree>
    <p:extLst>
      <p:ext uri="{BB962C8B-B14F-4D97-AF65-F5344CB8AC3E}">
        <p14:creationId xmlns:p14="http://schemas.microsoft.com/office/powerpoint/2010/main" val="334893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858000"/>
          </a:xfrm>
        </p:spPr>
        <p:txBody>
          <a:bodyPr/>
          <a:lstStyle/>
          <a:p>
            <a:r>
              <a:rPr lang="en-US" sz="3600" b="1" u="sng" dirty="0" smtClean="0">
                <a:solidFill>
                  <a:srgbClr val="FF0000"/>
                </a:solidFill>
              </a:rPr>
              <a:t>James 1:27  </a:t>
            </a:r>
            <a:r>
              <a:rPr lang="en-US" sz="3600" baseline="30000" dirty="0"/>
              <a:t> </a:t>
            </a:r>
            <a:r>
              <a:rPr lang="en-US" sz="3600" dirty="0" smtClean="0"/>
              <a:t> </a:t>
            </a:r>
            <a:r>
              <a:rPr lang="en-US" sz="3600" baseline="30000" dirty="0" smtClean="0"/>
              <a:t> </a:t>
            </a:r>
            <a:r>
              <a:rPr lang="en-US" sz="3600" dirty="0" smtClean="0"/>
              <a:t>Pure religion and undefiled before God and the Father is this, To visit the fatherless and widows in their affliction, and to keep himself unspotted from the world.</a:t>
            </a:r>
          </a:p>
          <a:p>
            <a:endParaRPr lang="en-US" sz="3600" dirty="0" smtClean="0"/>
          </a:p>
          <a:p>
            <a:r>
              <a:rPr lang="en-US" sz="3600" b="1" u="sng" dirty="0" smtClean="0">
                <a:solidFill>
                  <a:srgbClr val="FF0000"/>
                </a:solidFill>
              </a:rPr>
              <a:t>Gal. 5:19-21</a:t>
            </a:r>
            <a:r>
              <a:rPr lang="en-US" sz="3600" b="1" u="sng" baseline="30000" dirty="0">
                <a:solidFill>
                  <a:srgbClr val="FF0000"/>
                </a:solidFill>
              </a:rPr>
              <a:t> </a:t>
            </a:r>
            <a:r>
              <a:rPr lang="en-US" sz="3600" baseline="30000" dirty="0" smtClean="0"/>
              <a:t> </a:t>
            </a:r>
            <a:r>
              <a:rPr lang="en-US" sz="3600" dirty="0" smtClean="0"/>
              <a:t>Now the works of the flesh are manifest, which are these; Adultery, fornication, uncleanness, lasciviousness,</a:t>
            </a:r>
          </a:p>
          <a:p>
            <a:r>
              <a:rPr lang="en-US" sz="3600" baseline="30000" dirty="0" smtClean="0"/>
              <a:t>20 </a:t>
            </a:r>
            <a:r>
              <a:rPr lang="en-US" sz="3600" dirty="0" smtClean="0"/>
              <a:t>Idolatry, witchcraft, hatred, variance, emulations, wrath, strife, seditions, heresies,</a:t>
            </a:r>
          </a:p>
          <a:p>
            <a:r>
              <a:rPr lang="en-US" sz="3600" baseline="30000" dirty="0" smtClean="0"/>
              <a:t>21 </a:t>
            </a:r>
            <a:r>
              <a:rPr lang="en-US" sz="3600" dirty="0" err="1" smtClean="0"/>
              <a:t>Envyings</a:t>
            </a:r>
            <a:r>
              <a:rPr lang="en-US" sz="3600" dirty="0" smtClean="0"/>
              <a:t>, murders, drunkenness, </a:t>
            </a:r>
            <a:r>
              <a:rPr lang="en-US" sz="3600" dirty="0" err="1" smtClean="0"/>
              <a:t>revellings</a:t>
            </a:r>
            <a:r>
              <a:rPr lang="en-US" sz="3600" dirty="0" smtClean="0"/>
              <a:t>, and such like: of the which I tell you before, as I have also told you in time past, that they which do such things shall not inherit the kingdom of God.</a:t>
            </a:r>
          </a:p>
          <a:p>
            <a:endParaRPr lang="en-US" dirty="0"/>
          </a:p>
        </p:txBody>
      </p:sp>
    </p:spTree>
    <p:extLst>
      <p:ext uri="{BB962C8B-B14F-4D97-AF65-F5344CB8AC3E}">
        <p14:creationId xmlns:p14="http://schemas.microsoft.com/office/powerpoint/2010/main" val="69232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u="sng" dirty="0" smtClean="0">
                <a:solidFill>
                  <a:schemeClr val="accent5">
                    <a:lumMod val="75000"/>
                  </a:schemeClr>
                </a:solidFill>
              </a:rPr>
              <a:t>IT IS CERTAIN…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7200" b="1" dirty="0" smtClean="0">
                <a:solidFill>
                  <a:srgbClr val="FF0000"/>
                </a:solidFill>
              </a:rPr>
              <a:t>That  ERROR of God’s Ways, will lead us to </a:t>
            </a:r>
          </a:p>
          <a:p>
            <a:r>
              <a:rPr lang="en-US" sz="7200" b="1" dirty="0" smtClean="0">
                <a:solidFill>
                  <a:srgbClr val="FF0000"/>
                </a:solidFill>
              </a:rPr>
              <a:t>Being rejected: accursed.</a:t>
            </a:r>
            <a:endParaRPr lang="en-US" sz="7200" b="1" dirty="0">
              <a:solidFill>
                <a:srgbClr val="FF0000"/>
              </a:solidFill>
            </a:endParaRPr>
          </a:p>
        </p:txBody>
      </p:sp>
    </p:spTree>
    <p:extLst>
      <p:ext uri="{BB962C8B-B14F-4D97-AF65-F5344CB8AC3E}">
        <p14:creationId xmlns:p14="http://schemas.microsoft.com/office/powerpoint/2010/main" val="24672768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277" y="0"/>
            <a:ext cx="12013659" cy="6789906"/>
          </a:xfrm>
        </p:spPr>
      </p:pic>
    </p:spTree>
    <p:extLst>
      <p:ext uri="{BB962C8B-B14F-4D97-AF65-F5344CB8AC3E}">
        <p14:creationId xmlns:p14="http://schemas.microsoft.com/office/powerpoint/2010/main" val="3516414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25000" lnSpcReduction="20000"/>
          </a:bodyPr>
          <a:lstStyle/>
          <a:p>
            <a:r>
              <a:rPr lang="en-US" sz="14400" b="1" u="sng" dirty="0" smtClean="0">
                <a:solidFill>
                  <a:srgbClr val="FF0000"/>
                </a:solidFill>
              </a:rPr>
              <a:t>Gal. 1:8-9</a:t>
            </a:r>
            <a:r>
              <a:rPr lang="en-US" sz="14400" b="1" u="sng" baseline="30000" dirty="0">
                <a:solidFill>
                  <a:srgbClr val="FF0000"/>
                </a:solidFill>
              </a:rPr>
              <a:t> </a:t>
            </a:r>
            <a:r>
              <a:rPr lang="en-US" sz="14400" baseline="30000" dirty="0" smtClean="0"/>
              <a:t> </a:t>
            </a:r>
            <a:r>
              <a:rPr lang="en-US" sz="14400" dirty="0" smtClean="0"/>
              <a:t>But though we, or an angel from heaven, preach any other gospel unto you than that which we have preached unto you, let him be accursed.</a:t>
            </a:r>
            <a:r>
              <a:rPr lang="en-US" sz="14400" baseline="30000" dirty="0" smtClean="0"/>
              <a:t>9 </a:t>
            </a:r>
            <a:r>
              <a:rPr lang="en-US" sz="14400" dirty="0" smtClean="0"/>
              <a:t>As we said before, so say I now again, if any man preach any other gospel unto you than that ye have received, let him be accursed</a:t>
            </a:r>
            <a:r>
              <a:rPr lang="en-US" sz="9800" dirty="0" smtClean="0"/>
              <a:t>.</a:t>
            </a:r>
          </a:p>
          <a:p>
            <a:pPr marL="0" indent="0">
              <a:buNone/>
            </a:pPr>
            <a:r>
              <a:rPr lang="en-US" sz="11100" dirty="0"/>
              <a:t> </a:t>
            </a:r>
            <a:r>
              <a:rPr lang="en-US" sz="11100" dirty="0" smtClean="0"/>
              <a:t>  </a:t>
            </a:r>
            <a:r>
              <a:rPr lang="en-US" sz="11100" b="1" u="sng" dirty="0" smtClean="0">
                <a:solidFill>
                  <a:srgbClr val="FF0000"/>
                </a:solidFill>
              </a:rPr>
              <a:t>Gal. 2:11-14</a:t>
            </a:r>
          </a:p>
          <a:p>
            <a:r>
              <a:rPr lang="en-US" sz="14400" baseline="30000" dirty="0" smtClean="0"/>
              <a:t>11 </a:t>
            </a:r>
            <a:r>
              <a:rPr lang="en-US" sz="14400" dirty="0" smtClean="0"/>
              <a:t>But when Peter was come to Antioch, I withstood him to the face, because he was to be blamed.</a:t>
            </a:r>
            <a:r>
              <a:rPr lang="en-US" sz="14400" baseline="30000" dirty="0" smtClean="0"/>
              <a:t>12 </a:t>
            </a:r>
            <a:r>
              <a:rPr lang="en-US" sz="14400" dirty="0" smtClean="0"/>
              <a:t>For before that certain came from James, he did eat with the Gentiles: but when they were come, he withdrew and separated himself, fearing them which were of the circumcision.</a:t>
            </a:r>
            <a:r>
              <a:rPr lang="en-US" sz="14400" baseline="30000" dirty="0" smtClean="0"/>
              <a:t>13 </a:t>
            </a:r>
            <a:r>
              <a:rPr lang="en-US" sz="14400" dirty="0" smtClean="0"/>
              <a:t>And the other Jews dissembled likewise with him; insomuch that Barnabas also was carried away with their dissimulation.</a:t>
            </a:r>
            <a:r>
              <a:rPr lang="en-US" sz="14400" baseline="30000" dirty="0" smtClean="0"/>
              <a:t>14 </a:t>
            </a:r>
            <a:r>
              <a:rPr lang="en-US" sz="14400" dirty="0" smtClean="0"/>
              <a:t>But when I saw that they walked not uprightly according to the truth of the gospel, I said unto Peter before them all, If thou, being a Jew, </a:t>
            </a:r>
            <a:r>
              <a:rPr lang="en-US" sz="14400" dirty="0" err="1" smtClean="0"/>
              <a:t>livest</a:t>
            </a:r>
            <a:r>
              <a:rPr lang="en-US" sz="14400" dirty="0" smtClean="0"/>
              <a:t> after the manner of Gentiles, and not as do the Jews, why </a:t>
            </a:r>
            <a:r>
              <a:rPr lang="en-US" sz="14400" dirty="0" err="1" smtClean="0"/>
              <a:t>compellest</a:t>
            </a:r>
            <a:r>
              <a:rPr lang="en-US" sz="14400" dirty="0" smtClean="0"/>
              <a:t> thou the Gentiles to live as do the Jews?</a:t>
            </a:r>
          </a:p>
          <a:p>
            <a:endParaRPr lang="en-US" dirty="0"/>
          </a:p>
        </p:txBody>
      </p:sp>
    </p:spTree>
    <p:extLst>
      <p:ext uri="{BB962C8B-B14F-4D97-AF65-F5344CB8AC3E}">
        <p14:creationId xmlns:p14="http://schemas.microsoft.com/office/powerpoint/2010/main" val="347522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858000"/>
          </a:xfrm>
        </p:spPr>
        <p:txBody>
          <a:bodyPr>
            <a:normAutofit/>
          </a:bodyPr>
          <a:lstStyle/>
          <a:p>
            <a:r>
              <a:rPr lang="en-US" sz="3600" b="1" u="sng" dirty="0" smtClean="0">
                <a:solidFill>
                  <a:srgbClr val="FF0000"/>
                </a:solidFill>
              </a:rPr>
              <a:t>Matt. 6:1-4</a:t>
            </a:r>
            <a:r>
              <a:rPr lang="en-US" sz="3600" dirty="0" smtClean="0"/>
              <a:t> Take heed that ye do not your alms before men, to be seen of them: otherwise ye have no reward of your Father which is in heaven.</a:t>
            </a:r>
          </a:p>
          <a:p>
            <a:r>
              <a:rPr lang="en-US" sz="3600" baseline="30000" dirty="0" smtClean="0"/>
              <a:t>2 </a:t>
            </a:r>
            <a:r>
              <a:rPr lang="en-US" sz="3600" dirty="0" smtClean="0"/>
              <a:t>Therefore when thou </a:t>
            </a:r>
            <a:r>
              <a:rPr lang="en-US" sz="3600" dirty="0" err="1" smtClean="0"/>
              <a:t>doest</a:t>
            </a:r>
            <a:r>
              <a:rPr lang="en-US" sz="3600" dirty="0" smtClean="0"/>
              <a:t> thine alms, do not sound a trumpet before thee, as the hypocrites do in the synagogues and in the streets, that they may have glory of men. Verily I say unto you, They have their reward.</a:t>
            </a:r>
          </a:p>
          <a:p>
            <a:r>
              <a:rPr lang="en-US" sz="3600" baseline="30000" dirty="0" smtClean="0"/>
              <a:t>3 </a:t>
            </a:r>
            <a:r>
              <a:rPr lang="en-US" sz="3600" dirty="0" smtClean="0"/>
              <a:t>But when thou </a:t>
            </a:r>
            <a:r>
              <a:rPr lang="en-US" sz="3600" dirty="0" err="1" smtClean="0"/>
              <a:t>doest</a:t>
            </a:r>
            <a:r>
              <a:rPr lang="en-US" sz="3600" dirty="0" smtClean="0"/>
              <a:t> alms, let not thy left hand know what thy right hand doeth:</a:t>
            </a:r>
          </a:p>
          <a:p>
            <a:r>
              <a:rPr lang="en-US" sz="3600" baseline="30000" dirty="0" smtClean="0"/>
              <a:t>4 </a:t>
            </a:r>
            <a:r>
              <a:rPr lang="en-US" sz="3600" dirty="0" smtClean="0"/>
              <a:t>That thine alms may be in secret: and thy Father which </a:t>
            </a:r>
            <a:r>
              <a:rPr lang="en-US" sz="3600" dirty="0" err="1" smtClean="0"/>
              <a:t>seeth</a:t>
            </a:r>
            <a:r>
              <a:rPr lang="en-US" sz="3600" dirty="0" smtClean="0"/>
              <a:t> in secret himself shall reward thee openly.</a:t>
            </a:r>
          </a:p>
          <a:p>
            <a:endParaRPr lang="en-US" dirty="0"/>
          </a:p>
        </p:txBody>
      </p:sp>
    </p:spTree>
    <p:extLst>
      <p:ext uri="{BB962C8B-B14F-4D97-AF65-F5344CB8AC3E}">
        <p14:creationId xmlns:p14="http://schemas.microsoft.com/office/powerpoint/2010/main" val="2083339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1013"/>
            <a:ext cx="10515600" cy="1369675"/>
          </a:xfrm>
        </p:spPr>
        <p:txBody>
          <a:bodyPr>
            <a:normAutofit fontScale="90000"/>
          </a:bodyPr>
          <a:lstStyle/>
          <a:p>
            <a:r>
              <a:rPr lang="en-US" sz="7300" b="1" u="sng" dirty="0" smtClean="0">
                <a:solidFill>
                  <a:schemeClr val="accent5">
                    <a:lumMod val="75000"/>
                  </a:schemeClr>
                </a:solidFill>
              </a:rPr>
              <a:t/>
            </a:r>
            <a:br>
              <a:rPr lang="en-US" sz="7300" b="1" u="sng" dirty="0" smtClean="0">
                <a:solidFill>
                  <a:schemeClr val="accent5">
                    <a:lumMod val="75000"/>
                  </a:schemeClr>
                </a:solidFill>
              </a:rPr>
            </a:br>
            <a:r>
              <a:rPr lang="en-US" sz="6600" b="1" u="sng" dirty="0" smtClean="0">
                <a:solidFill>
                  <a:schemeClr val="accent5">
                    <a:lumMod val="75000"/>
                  </a:schemeClr>
                </a:solidFill>
              </a:rPr>
              <a:t>IT IS CERTAIN…</a:t>
            </a:r>
            <a:r>
              <a:rPr lang="en-US" sz="6600" dirty="0" smtClean="0"/>
              <a:t/>
            </a:r>
            <a:br>
              <a:rPr lang="en-US" sz="6600" dirty="0" smtClean="0"/>
            </a:br>
            <a:r>
              <a:rPr lang="en-US" sz="6600" dirty="0" smtClean="0"/>
              <a:t/>
            </a:r>
            <a:br>
              <a:rPr lang="en-US" sz="6600" dirty="0" smtClean="0"/>
            </a:br>
            <a:endParaRPr lang="en-US" sz="6600" b="1" i="1" u="sng" dirty="0">
              <a:solidFill>
                <a:srgbClr val="FF0000"/>
              </a:solidFill>
            </a:endParaRPr>
          </a:p>
        </p:txBody>
      </p:sp>
      <p:sp>
        <p:nvSpPr>
          <p:cNvPr id="3" name="Content Placeholder 2"/>
          <p:cNvSpPr>
            <a:spLocks noGrp="1"/>
          </p:cNvSpPr>
          <p:nvPr>
            <p:ph idx="1"/>
          </p:nvPr>
        </p:nvSpPr>
        <p:spPr/>
        <p:txBody>
          <a:bodyPr>
            <a:normAutofit/>
          </a:bodyPr>
          <a:lstStyle/>
          <a:p>
            <a:r>
              <a:rPr lang="en-US" sz="7200" b="1" u="sng" dirty="0" smtClean="0">
                <a:solidFill>
                  <a:srgbClr val="FF0000"/>
                </a:solidFill>
              </a:rPr>
              <a:t>We must never Compromise</a:t>
            </a:r>
            <a:endParaRPr lang="en-US" sz="7200" b="1" u="sng" dirty="0">
              <a:solidFill>
                <a:srgbClr val="FF0000"/>
              </a:solidFill>
            </a:endParaRPr>
          </a:p>
        </p:txBody>
      </p:sp>
    </p:spTree>
    <p:extLst>
      <p:ext uri="{BB962C8B-B14F-4D97-AF65-F5344CB8AC3E}">
        <p14:creationId xmlns:p14="http://schemas.microsoft.com/office/powerpoint/2010/main" val="40957285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107004"/>
            <a:ext cx="12023387" cy="6750996"/>
          </a:xfrm>
        </p:spPr>
        <p:txBody>
          <a:bodyPr/>
          <a:lstStyle/>
          <a:p>
            <a:r>
              <a:rPr lang="en-US" sz="3600" b="1" u="sng" dirty="0" smtClean="0">
                <a:solidFill>
                  <a:srgbClr val="FF0000"/>
                </a:solidFill>
              </a:rPr>
              <a:t>Eph. 5:11  </a:t>
            </a:r>
          </a:p>
          <a:p>
            <a:r>
              <a:rPr lang="en-US" sz="3600" baseline="30000" dirty="0" smtClean="0"/>
              <a:t> </a:t>
            </a:r>
            <a:r>
              <a:rPr lang="en-US" sz="3600" dirty="0" smtClean="0"/>
              <a:t>And have no fellowship with the unfruitful works of darkness, but rather reprove them.</a:t>
            </a:r>
          </a:p>
          <a:p>
            <a:endParaRPr lang="en-US" sz="3600" dirty="0" smtClean="0"/>
          </a:p>
          <a:p>
            <a:r>
              <a:rPr lang="en-US" sz="3600" b="1" u="sng" dirty="0" smtClean="0">
                <a:solidFill>
                  <a:srgbClr val="FF0000"/>
                </a:solidFill>
              </a:rPr>
              <a:t>Gal. 2:11-12   </a:t>
            </a:r>
            <a:r>
              <a:rPr lang="en-US" sz="3600" baseline="30000" dirty="0" smtClean="0"/>
              <a:t>11 </a:t>
            </a:r>
            <a:r>
              <a:rPr lang="en-US" sz="3600" dirty="0" smtClean="0"/>
              <a:t>But when Peter was come to Antioch, I withstood him to the face, because he was to be blamed.</a:t>
            </a:r>
          </a:p>
          <a:p>
            <a:r>
              <a:rPr lang="en-US" sz="3600" baseline="30000" dirty="0" smtClean="0"/>
              <a:t>12 </a:t>
            </a:r>
            <a:r>
              <a:rPr lang="en-US" sz="3600" dirty="0" smtClean="0"/>
              <a:t>For before that certain came from James, he did eat with the Gentiles: but when they were come, he withdrew and separated himself, </a:t>
            </a:r>
          </a:p>
          <a:p>
            <a:r>
              <a:rPr lang="en-US" sz="3600" dirty="0"/>
              <a:t> </a:t>
            </a:r>
            <a:r>
              <a:rPr lang="en-US" sz="3600" dirty="0" smtClean="0"/>
              <a:t>   </a:t>
            </a:r>
            <a:r>
              <a:rPr lang="en-US" sz="3600" b="1" u="sng" dirty="0" smtClean="0"/>
              <a:t>(why did Peter do this?)  </a:t>
            </a:r>
            <a:r>
              <a:rPr lang="en-US" sz="3600" dirty="0" smtClean="0"/>
              <a:t>fearing them which were of the circumcision.</a:t>
            </a:r>
          </a:p>
          <a:p>
            <a:pPr marL="0" indent="0">
              <a:buNone/>
            </a:pPr>
            <a:endParaRPr lang="en-US" dirty="0" smtClean="0"/>
          </a:p>
          <a:p>
            <a:endParaRPr lang="en-US" dirty="0"/>
          </a:p>
        </p:txBody>
      </p:sp>
    </p:spTree>
    <p:extLst>
      <p:ext uri="{BB962C8B-B14F-4D97-AF65-F5344CB8AC3E}">
        <p14:creationId xmlns:p14="http://schemas.microsoft.com/office/powerpoint/2010/main" val="123071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789906"/>
          </a:xfrm>
        </p:spPr>
        <p:txBody>
          <a:bodyPr/>
          <a:lstStyle/>
          <a:p>
            <a:r>
              <a:rPr lang="en-US" sz="3600" b="1" u="sng" dirty="0" smtClean="0">
                <a:solidFill>
                  <a:srgbClr val="FF0000"/>
                </a:solidFill>
              </a:rPr>
              <a:t>Jude 3  </a:t>
            </a:r>
            <a:r>
              <a:rPr lang="en-US" sz="3600" baseline="30000" dirty="0" smtClean="0"/>
              <a:t>3 </a:t>
            </a:r>
            <a:r>
              <a:rPr lang="en-US" sz="3600" dirty="0" smtClean="0"/>
              <a:t>Beloved, when I gave all diligence to write unto you of the common salvation, it was needful for me to write unto you, and exhort you that ye should earnestly contend for the faith which was once delivered unto the saints.</a:t>
            </a:r>
          </a:p>
          <a:p>
            <a:endParaRPr lang="en-US" sz="3600" dirty="0" smtClean="0"/>
          </a:p>
          <a:p>
            <a:r>
              <a:rPr lang="en-US" sz="3600" b="1" u="sng" dirty="0" smtClean="0">
                <a:solidFill>
                  <a:srgbClr val="FF0000"/>
                </a:solidFill>
              </a:rPr>
              <a:t>Phil. 1:27  </a:t>
            </a:r>
            <a:r>
              <a:rPr lang="en-US" sz="3600" baseline="30000" dirty="0" smtClean="0"/>
              <a:t>27 </a:t>
            </a:r>
            <a:r>
              <a:rPr lang="en-US" sz="3600" dirty="0" smtClean="0"/>
              <a:t>Only let your conversation be as it </a:t>
            </a:r>
            <a:r>
              <a:rPr lang="en-US" sz="3600" dirty="0" err="1" smtClean="0"/>
              <a:t>becometh</a:t>
            </a:r>
            <a:r>
              <a:rPr lang="en-US" sz="3600" dirty="0" smtClean="0"/>
              <a:t> the gospel of Christ: that whether I come and see you, or else be absent, I may hear of your affairs, that ye stand fast in one spirit, with one mind striving together for the faith of the gospel;</a:t>
            </a:r>
          </a:p>
          <a:p>
            <a:endParaRPr lang="en-US" dirty="0"/>
          </a:p>
        </p:txBody>
      </p:sp>
    </p:spTree>
    <p:extLst>
      <p:ext uri="{BB962C8B-B14F-4D97-AF65-F5344CB8AC3E}">
        <p14:creationId xmlns:p14="http://schemas.microsoft.com/office/powerpoint/2010/main" val="209550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7276"/>
            <a:ext cx="12192000" cy="6760723"/>
          </a:xfrm>
        </p:spPr>
      </p:pic>
    </p:spTree>
    <p:extLst>
      <p:ext uri="{BB962C8B-B14F-4D97-AF65-F5344CB8AC3E}">
        <p14:creationId xmlns:p14="http://schemas.microsoft.com/office/powerpoint/2010/main" val="1350930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0"/>
            <a:ext cx="12033115" cy="6858000"/>
          </a:xfrm>
        </p:spPr>
        <p:txBody>
          <a:bodyPr>
            <a:normAutofit fontScale="92500" lnSpcReduction="10000"/>
          </a:bodyPr>
          <a:lstStyle/>
          <a:p>
            <a:r>
              <a:rPr lang="en-US" sz="3900" b="1" u="sng" dirty="0" smtClean="0">
                <a:solidFill>
                  <a:srgbClr val="FF0000"/>
                </a:solidFill>
              </a:rPr>
              <a:t>Luke 8:14 </a:t>
            </a:r>
            <a:r>
              <a:rPr lang="en-US" sz="3900" baseline="30000" dirty="0" smtClean="0"/>
              <a:t>14 </a:t>
            </a:r>
            <a:r>
              <a:rPr lang="en-US" sz="3900" dirty="0" smtClean="0"/>
              <a:t>And that which fell among thorns are they, which, when they have heard, go forth, and are choked with cares and riches and pleasures of this life, and bring no fruit to perfection.</a:t>
            </a:r>
          </a:p>
          <a:p>
            <a:r>
              <a:rPr lang="en-US" sz="3900" dirty="0" smtClean="0"/>
              <a:t> </a:t>
            </a:r>
          </a:p>
          <a:p>
            <a:r>
              <a:rPr lang="en-US" sz="3900" b="1" u="sng" dirty="0" smtClean="0">
                <a:solidFill>
                  <a:srgbClr val="FF0000"/>
                </a:solidFill>
              </a:rPr>
              <a:t>I Tim. 6:6-10 </a:t>
            </a:r>
            <a:r>
              <a:rPr lang="en-US" sz="3900" baseline="30000" dirty="0" smtClean="0"/>
              <a:t>6 </a:t>
            </a:r>
            <a:r>
              <a:rPr lang="en-US" sz="3900" b="1" u="sng" dirty="0" smtClean="0">
                <a:solidFill>
                  <a:srgbClr val="FF0000"/>
                </a:solidFill>
              </a:rPr>
              <a:t>But godliness with contentment is great gain</a:t>
            </a:r>
            <a:r>
              <a:rPr lang="en-US" sz="3900" dirty="0" smtClean="0"/>
              <a:t>.</a:t>
            </a:r>
          </a:p>
          <a:p>
            <a:r>
              <a:rPr lang="en-US" sz="3900" baseline="30000" dirty="0" smtClean="0"/>
              <a:t>7 </a:t>
            </a:r>
            <a:r>
              <a:rPr lang="en-US" sz="3900" dirty="0" smtClean="0"/>
              <a:t>For we brought nothing into this world, and </a:t>
            </a:r>
            <a:r>
              <a:rPr lang="en-US" sz="3900" b="1" u="sng" dirty="0" smtClean="0">
                <a:solidFill>
                  <a:srgbClr val="FF0000"/>
                </a:solidFill>
              </a:rPr>
              <a:t>it is certain </a:t>
            </a:r>
            <a:r>
              <a:rPr lang="en-US" sz="3900" dirty="0" smtClean="0"/>
              <a:t>we can carry nothing out.</a:t>
            </a:r>
            <a:r>
              <a:rPr lang="en-US" sz="3900" baseline="30000" dirty="0" smtClean="0"/>
              <a:t>8 </a:t>
            </a:r>
            <a:r>
              <a:rPr lang="en-US" sz="3900" dirty="0" smtClean="0"/>
              <a:t>And having food and raiment let us be therewith content.</a:t>
            </a:r>
            <a:r>
              <a:rPr lang="en-US" sz="3900" baseline="30000" dirty="0" smtClean="0"/>
              <a:t>9 </a:t>
            </a:r>
            <a:r>
              <a:rPr lang="en-US" sz="3900" dirty="0" smtClean="0"/>
              <a:t>But they that will be rich fall into temptation and a snare, and into many foolish and hurtful lusts, which drown men in destruction and perdition.</a:t>
            </a:r>
            <a:r>
              <a:rPr lang="en-US" sz="3900" baseline="30000" dirty="0" smtClean="0"/>
              <a:t>10 </a:t>
            </a:r>
            <a:r>
              <a:rPr lang="en-US" sz="3900" dirty="0" smtClean="0"/>
              <a:t>For the love of money is the root of all evil: which while some coveted after, they have erred from the faith, and pierced themselves through with many sorrows.</a:t>
            </a:r>
          </a:p>
          <a:p>
            <a:endParaRPr lang="en-US" dirty="0"/>
          </a:p>
        </p:txBody>
      </p:sp>
    </p:spTree>
    <p:extLst>
      <p:ext uri="{BB962C8B-B14F-4D97-AF65-F5344CB8AC3E}">
        <p14:creationId xmlns:p14="http://schemas.microsoft.com/office/powerpoint/2010/main" val="386105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u="sng" dirty="0" smtClean="0">
                <a:solidFill>
                  <a:srgbClr val="FF0000"/>
                </a:solidFill>
              </a:rPr>
              <a:t>Rev. 3:14-18 </a:t>
            </a:r>
            <a:r>
              <a:rPr lang="en-US" sz="3600" baseline="30000" dirty="0" smtClean="0"/>
              <a:t>14 </a:t>
            </a:r>
            <a:r>
              <a:rPr lang="en-US" sz="3600" dirty="0" smtClean="0"/>
              <a:t>And unto the angel of the church of the </a:t>
            </a:r>
            <a:r>
              <a:rPr lang="en-US" sz="3600" dirty="0" err="1" smtClean="0"/>
              <a:t>Laodiceans</a:t>
            </a:r>
            <a:r>
              <a:rPr lang="en-US" sz="3600" dirty="0" smtClean="0"/>
              <a:t> write; These things </a:t>
            </a:r>
            <a:r>
              <a:rPr lang="en-US" sz="3600" dirty="0" err="1" smtClean="0"/>
              <a:t>saith</a:t>
            </a:r>
            <a:r>
              <a:rPr lang="en-US" sz="3600" dirty="0" smtClean="0"/>
              <a:t> the Amen, the faithful and true witness, the beginning of the creation of God;</a:t>
            </a:r>
            <a:r>
              <a:rPr lang="en-US" sz="3600" baseline="30000" dirty="0" smtClean="0"/>
              <a:t>15 </a:t>
            </a:r>
            <a:r>
              <a:rPr lang="en-US" sz="3600" dirty="0" smtClean="0"/>
              <a:t>I know thy works, that thou art neither cold nor hot: I would thou wert cold or hot.</a:t>
            </a:r>
            <a:r>
              <a:rPr lang="en-US" sz="3600" baseline="30000" dirty="0" smtClean="0"/>
              <a:t>16 </a:t>
            </a:r>
            <a:r>
              <a:rPr lang="en-US" sz="3600" dirty="0" smtClean="0"/>
              <a:t>So then because thou art lukewarm, and neither cold nor hot, I will </a:t>
            </a:r>
            <a:r>
              <a:rPr lang="en-US" sz="3600" dirty="0" err="1" smtClean="0"/>
              <a:t>spue</a:t>
            </a:r>
            <a:r>
              <a:rPr lang="en-US" sz="3600" dirty="0" smtClean="0"/>
              <a:t> thee out of my mouth.</a:t>
            </a:r>
          </a:p>
          <a:p>
            <a:r>
              <a:rPr lang="en-US" sz="3600" baseline="30000" dirty="0" smtClean="0"/>
              <a:t>17 </a:t>
            </a:r>
            <a:r>
              <a:rPr lang="en-US" sz="3600" dirty="0" smtClean="0"/>
              <a:t>Because thou </a:t>
            </a:r>
            <a:r>
              <a:rPr lang="en-US" sz="3600" dirty="0" err="1" smtClean="0"/>
              <a:t>sayest</a:t>
            </a:r>
            <a:r>
              <a:rPr lang="en-US" sz="3600" dirty="0" smtClean="0"/>
              <a:t>, I am rich, and increased with goods, and have need of nothing; and </a:t>
            </a:r>
            <a:r>
              <a:rPr lang="en-US" sz="3600" dirty="0" err="1" smtClean="0"/>
              <a:t>knowest</a:t>
            </a:r>
            <a:r>
              <a:rPr lang="en-US" sz="3600" dirty="0" smtClean="0"/>
              <a:t> not that thou art wretched, and miserable, and poor, and blind, and naked:</a:t>
            </a:r>
          </a:p>
          <a:p>
            <a:r>
              <a:rPr lang="en-US" sz="3600" baseline="30000" dirty="0" smtClean="0"/>
              <a:t>18 </a:t>
            </a:r>
            <a:r>
              <a:rPr lang="en-US" sz="3600" dirty="0" smtClean="0"/>
              <a:t>I counsel thee to buy of me gold tried in the fire, that thou </a:t>
            </a:r>
            <a:r>
              <a:rPr lang="en-US" sz="3600" dirty="0" err="1" smtClean="0"/>
              <a:t>mayest</a:t>
            </a:r>
            <a:r>
              <a:rPr lang="en-US" sz="3600" dirty="0" smtClean="0"/>
              <a:t> be rich; and white raiment, that thou </a:t>
            </a:r>
            <a:r>
              <a:rPr lang="en-US" sz="3600" dirty="0" err="1" smtClean="0"/>
              <a:t>mayest</a:t>
            </a:r>
            <a:r>
              <a:rPr lang="en-US" sz="3600" dirty="0" smtClean="0"/>
              <a:t> be clothed, and that the shame of thy nakedness do not appear; and anoint thine eyes with </a:t>
            </a:r>
            <a:r>
              <a:rPr lang="en-US" sz="3600" dirty="0" err="1" smtClean="0"/>
              <a:t>eyesalve</a:t>
            </a:r>
            <a:r>
              <a:rPr lang="en-US" sz="3600" dirty="0" smtClean="0"/>
              <a:t>, that thou </a:t>
            </a:r>
            <a:r>
              <a:rPr lang="en-US" sz="3600" dirty="0" err="1" smtClean="0"/>
              <a:t>mayest</a:t>
            </a:r>
            <a:r>
              <a:rPr lang="en-US" sz="3600" dirty="0" smtClean="0"/>
              <a:t> see.</a:t>
            </a:r>
          </a:p>
          <a:p>
            <a:r>
              <a:rPr lang="en-US" dirty="0" smtClean="0"/>
              <a:t> </a:t>
            </a:r>
            <a:endParaRPr lang="en-US" dirty="0"/>
          </a:p>
        </p:txBody>
      </p:sp>
    </p:spTree>
    <p:extLst>
      <p:ext uri="{BB962C8B-B14F-4D97-AF65-F5344CB8AC3E}">
        <p14:creationId xmlns:p14="http://schemas.microsoft.com/office/powerpoint/2010/main" val="14796961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0" y="0"/>
            <a:ext cx="12072025" cy="6858000"/>
          </a:xfrm>
        </p:spPr>
        <p:txBody>
          <a:bodyPr/>
          <a:lstStyle/>
          <a:p>
            <a:endParaRPr lang="en-US" sz="3600" dirty="0" smtClean="0"/>
          </a:p>
          <a:p>
            <a:r>
              <a:rPr lang="en-US" sz="4000" b="1" u="sng" dirty="0" smtClean="0">
                <a:solidFill>
                  <a:schemeClr val="accent5">
                    <a:lumMod val="75000"/>
                  </a:schemeClr>
                </a:solidFill>
              </a:rPr>
              <a:t>IT IS CERTAIN</a:t>
            </a:r>
            <a:r>
              <a:rPr lang="en-US" sz="4000" b="1" u="sng" dirty="0" smtClean="0">
                <a:solidFill>
                  <a:schemeClr val="accent5">
                    <a:lumMod val="75000"/>
                  </a:schemeClr>
                </a:solidFill>
              </a:rPr>
              <a:t>…</a:t>
            </a:r>
          </a:p>
          <a:p>
            <a:r>
              <a:rPr lang="en-US" sz="4000" b="1" u="sng" dirty="0">
                <a:solidFill>
                  <a:schemeClr val="accent5">
                    <a:lumMod val="75000"/>
                  </a:schemeClr>
                </a:solidFill>
              </a:rPr>
              <a:t> </a:t>
            </a:r>
            <a:r>
              <a:rPr lang="en-US" sz="4000" b="1" u="sng" dirty="0" smtClean="0">
                <a:solidFill>
                  <a:schemeClr val="accent5">
                    <a:lumMod val="75000"/>
                  </a:schemeClr>
                </a:solidFill>
              </a:rPr>
              <a:t>  If We don’t live for Him; we will not live</a:t>
            </a:r>
          </a:p>
          <a:p>
            <a:r>
              <a:rPr lang="en-US" sz="4000" b="1" u="sng" dirty="0">
                <a:solidFill>
                  <a:schemeClr val="accent5">
                    <a:lumMod val="75000"/>
                  </a:schemeClr>
                </a:solidFill>
              </a:rPr>
              <a:t> </a:t>
            </a:r>
            <a:r>
              <a:rPr lang="en-US" sz="4000" b="1" u="sng" dirty="0" smtClean="0">
                <a:solidFill>
                  <a:schemeClr val="accent5">
                    <a:lumMod val="75000"/>
                  </a:schemeClr>
                </a:solidFill>
              </a:rPr>
              <a:t>  with Him.</a:t>
            </a:r>
            <a:endParaRPr lang="en-US" sz="4000" dirty="0" smtClean="0"/>
          </a:p>
          <a:p>
            <a:r>
              <a:rPr lang="en-US" sz="3600" dirty="0" smtClean="0"/>
              <a:t>Matt. 12:30 </a:t>
            </a:r>
          </a:p>
          <a:p>
            <a:r>
              <a:rPr lang="en-US" sz="3600" baseline="30000" dirty="0" smtClean="0"/>
              <a:t>30 </a:t>
            </a:r>
            <a:r>
              <a:rPr lang="en-US" sz="3600" dirty="0" smtClean="0"/>
              <a:t>He that is not with me is against me; and he that </a:t>
            </a:r>
            <a:r>
              <a:rPr lang="en-US" sz="3600" dirty="0" err="1" smtClean="0"/>
              <a:t>gathereth</a:t>
            </a:r>
            <a:r>
              <a:rPr lang="en-US" sz="3600" dirty="0" smtClean="0"/>
              <a:t> not with me </a:t>
            </a:r>
            <a:r>
              <a:rPr lang="en-US" sz="3600" dirty="0" err="1" smtClean="0"/>
              <a:t>scattereth</a:t>
            </a:r>
            <a:r>
              <a:rPr lang="en-US" sz="3600" dirty="0" smtClean="0"/>
              <a:t> abroad.</a:t>
            </a:r>
          </a:p>
          <a:p>
            <a:endParaRPr lang="en-US" dirty="0"/>
          </a:p>
        </p:txBody>
      </p:sp>
    </p:spTree>
    <p:extLst>
      <p:ext uri="{BB962C8B-B14F-4D97-AF65-F5344CB8AC3E}">
        <p14:creationId xmlns:p14="http://schemas.microsoft.com/office/powerpoint/2010/main" val="37668825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0"/>
            <a:ext cx="12159575" cy="6858000"/>
          </a:xfrm>
        </p:spPr>
        <p:txBody>
          <a:bodyPr>
            <a:normAutofit/>
          </a:bodyPr>
          <a:lstStyle/>
          <a:p>
            <a:r>
              <a:rPr lang="en-US" sz="3600" b="1" u="sng" dirty="0" smtClean="0">
                <a:solidFill>
                  <a:srgbClr val="FF0000"/>
                </a:solidFill>
              </a:rPr>
              <a:t>2 Tim. 1:13  </a:t>
            </a:r>
            <a:r>
              <a:rPr lang="en-US" sz="3600" baseline="30000" dirty="0" smtClean="0"/>
              <a:t>13 </a:t>
            </a:r>
            <a:r>
              <a:rPr lang="en-US" sz="3600" dirty="0" smtClean="0"/>
              <a:t>Hold fast the form of sound words, which thou hast heard of me, in faith and love which is in Christ Jesus.</a:t>
            </a:r>
          </a:p>
          <a:p>
            <a:r>
              <a:rPr lang="en-US" sz="3600" dirty="0" smtClean="0"/>
              <a:t> </a:t>
            </a:r>
          </a:p>
          <a:p>
            <a:pPr lvl="1"/>
            <a:r>
              <a:rPr lang="en-US" sz="3200" b="1" u="sng" dirty="0" smtClean="0">
                <a:solidFill>
                  <a:srgbClr val="FF0000"/>
                </a:solidFill>
              </a:rPr>
              <a:t>2 Tim. 2:12 </a:t>
            </a:r>
            <a:r>
              <a:rPr lang="en-US" sz="3200" baseline="30000" dirty="0" smtClean="0"/>
              <a:t>12 </a:t>
            </a:r>
            <a:r>
              <a:rPr lang="en-US" sz="3200" dirty="0" smtClean="0"/>
              <a:t>If we suffer, we shall also reign with him: if we deny him, he also will deny us:</a:t>
            </a:r>
          </a:p>
          <a:p>
            <a:endParaRPr lang="en-US" sz="3600" dirty="0" smtClean="0"/>
          </a:p>
          <a:p>
            <a:r>
              <a:rPr lang="en-US" sz="3600" b="1" u="sng" dirty="0" smtClean="0">
                <a:solidFill>
                  <a:srgbClr val="FF0000"/>
                </a:solidFill>
              </a:rPr>
              <a:t>2 Tim. 3:16-17 </a:t>
            </a:r>
            <a:r>
              <a:rPr lang="en-US" sz="3600" baseline="30000" dirty="0" smtClean="0"/>
              <a:t>16 </a:t>
            </a:r>
            <a:r>
              <a:rPr lang="en-US" sz="3600" dirty="0" smtClean="0"/>
              <a:t>All scripture is given by inspiration of God, and is profitable for doctrine, for reproof, for correction, for instruction in righteousness:</a:t>
            </a:r>
          </a:p>
          <a:p>
            <a:r>
              <a:rPr lang="en-US" sz="3600" baseline="30000" dirty="0" smtClean="0"/>
              <a:t>17 </a:t>
            </a:r>
            <a:r>
              <a:rPr lang="en-US" sz="3600" dirty="0" smtClean="0"/>
              <a:t>That the man of God may be perfect, thoroughly furnished unto all good works</a:t>
            </a:r>
          </a:p>
          <a:p>
            <a:endParaRPr lang="en-US" dirty="0"/>
          </a:p>
        </p:txBody>
      </p:sp>
    </p:spTree>
    <p:extLst>
      <p:ext uri="{BB962C8B-B14F-4D97-AF65-F5344CB8AC3E}">
        <p14:creationId xmlns:p14="http://schemas.microsoft.com/office/powerpoint/2010/main" val="419507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u="sng" dirty="0" smtClean="0">
                <a:solidFill>
                  <a:schemeClr val="accent5">
                    <a:lumMod val="75000"/>
                  </a:schemeClr>
                </a:solidFill>
              </a:rPr>
              <a:t>IT IS CERTAIN…</a:t>
            </a:r>
            <a:endParaRPr lang="en-US" sz="8000" b="1" u="sng" dirty="0">
              <a:solidFill>
                <a:schemeClr val="accent5">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sz="5400" b="1" u="sng" dirty="0">
                <a:solidFill>
                  <a:srgbClr val="FF0000"/>
                </a:solidFill>
              </a:rPr>
              <a:t> </a:t>
            </a:r>
            <a:r>
              <a:rPr lang="en-US" sz="5400" b="1" u="sng" dirty="0" smtClean="0">
                <a:solidFill>
                  <a:srgbClr val="FF0000"/>
                </a:solidFill>
              </a:rPr>
              <a:t> If we are faithful to Him, </a:t>
            </a:r>
          </a:p>
          <a:p>
            <a:pPr marL="0" indent="0">
              <a:buNone/>
            </a:pPr>
            <a:r>
              <a:rPr lang="en-US" sz="5400" b="1" u="sng" dirty="0">
                <a:solidFill>
                  <a:srgbClr val="FF0000"/>
                </a:solidFill>
              </a:rPr>
              <a:t> </a:t>
            </a:r>
            <a:r>
              <a:rPr lang="en-US" sz="5400" b="1" u="sng" dirty="0" smtClean="0">
                <a:solidFill>
                  <a:srgbClr val="FF0000"/>
                </a:solidFill>
              </a:rPr>
              <a:t> We will live with Him</a:t>
            </a:r>
          </a:p>
          <a:p>
            <a:pPr marL="0" indent="0">
              <a:buNone/>
            </a:pPr>
            <a:r>
              <a:rPr lang="en-US" sz="5400" b="1" u="sng" dirty="0">
                <a:solidFill>
                  <a:srgbClr val="FF0000"/>
                </a:solidFill>
              </a:rPr>
              <a:t> </a:t>
            </a:r>
            <a:r>
              <a:rPr lang="en-US" sz="5400" b="1" u="sng" dirty="0" smtClean="0">
                <a:solidFill>
                  <a:srgbClr val="FF0000"/>
                </a:solidFill>
              </a:rPr>
              <a:t> forever.</a:t>
            </a:r>
            <a:endParaRPr lang="en-US" sz="5400" b="1" u="sng" dirty="0">
              <a:solidFill>
                <a:srgbClr val="FF0000"/>
              </a:solidFill>
            </a:endParaRPr>
          </a:p>
        </p:txBody>
      </p:sp>
    </p:spTree>
    <p:extLst>
      <p:ext uri="{BB962C8B-B14F-4D97-AF65-F5344CB8AC3E}">
        <p14:creationId xmlns:p14="http://schemas.microsoft.com/office/powerpoint/2010/main" val="16127056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192" y="0"/>
            <a:ext cx="12363856" cy="6858000"/>
          </a:xfrm>
        </p:spPr>
      </p:pic>
    </p:spTree>
    <p:extLst>
      <p:ext uri="{BB962C8B-B14F-4D97-AF65-F5344CB8AC3E}">
        <p14:creationId xmlns:p14="http://schemas.microsoft.com/office/powerpoint/2010/main" val="2827091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66"/>
            <a:ext cx="10515600" cy="6705533"/>
          </a:xfrm>
        </p:spPr>
        <p:txBody>
          <a:bodyPr>
            <a:normAutofit/>
          </a:bodyPr>
          <a:lstStyle/>
          <a:p>
            <a:r>
              <a:rPr lang="en-US" sz="4800" b="1" dirty="0" smtClean="0"/>
              <a:t>Rev. 2:10</a:t>
            </a:r>
          </a:p>
          <a:p>
            <a:endParaRPr lang="en-US" sz="4800" b="1" dirty="0" smtClean="0"/>
          </a:p>
          <a:p>
            <a:r>
              <a:rPr lang="en-US" sz="4800" b="1" dirty="0" smtClean="0"/>
              <a:t>Rev. 14:13</a:t>
            </a:r>
          </a:p>
          <a:p>
            <a:endParaRPr lang="en-US" sz="4800" b="1" dirty="0" smtClean="0"/>
          </a:p>
          <a:p>
            <a:r>
              <a:rPr lang="en-US" sz="4800" b="1" dirty="0" smtClean="0"/>
              <a:t>Psalm 116:15  </a:t>
            </a:r>
          </a:p>
          <a:p>
            <a:endParaRPr lang="en-US" sz="4800" b="1" dirty="0" smtClean="0"/>
          </a:p>
          <a:p>
            <a:r>
              <a:rPr lang="en-US" sz="4800" b="1" dirty="0" smtClean="0"/>
              <a:t>Matt. 11:28-30</a:t>
            </a:r>
            <a:endParaRPr lang="en-US" sz="4800" b="1" dirty="0"/>
          </a:p>
        </p:txBody>
      </p:sp>
    </p:spTree>
    <p:extLst>
      <p:ext uri="{BB962C8B-B14F-4D97-AF65-F5344CB8AC3E}">
        <p14:creationId xmlns:p14="http://schemas.microsoft.com/office/powerpoint/2010/main" val="236147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0"/>
            <a:ext cx="12075268" cy="6176963"/>
          </a:xfrm>
        </p:spPr>
        <p:txBody>
          <a:bodyPr>
            <a:noAutofit/>
          </a:bodyPr>
          <a:lstStyle/>
          <a:p>
            <a:r>
              <a:rPr lang="en-US" sz="4000" b="1" dirty="0" smtClean="0">
                <a:solidFill>
                  <a:schemeClr val="accent6">
                    <a:lumMod val="75000"/>
                  </a:schemeClr>
                </a:solidFill>
              </a:rPr>
              <a:t>IT IS CERTAIN THAT HEAVEN WILL BE FOR</a:t>
            </a:r>
          </a:p>
          <a:p>
            <a:r>
              <a:rPr lang="en-US" sz="4000" b="1" dirty="0" smtClean="0">
                <a:solidFill>
                  <a:schemeClr val="accent6">
                    <a:lumMod val="75000"/>
                  </a:schemeClr>
                </a:solidFill>
              </a:rPr>
              <a:t>THE </a:t>
            </a:r>
            <a:r>
              <a:rPr lang="en-US" sz="4000" b="1" dirty="0" err="1" smtClean="0">
                <a:solidFill>
                  <a:schemeClr val="accent6">
                    <a:lumMod val="75000"/>
                  </a:schemeClr>
                </a:solidFill>
              </a:rPr>
              <a:t>FAITHful</a:t>
            </a:r>
            <a:r>
              <a:rPr lang="en-US" sz="4000" b="1" dirty="0" smtClean="0">
                <a:solidFill>
                  <a:schemeClr val="accent6">
                    <a:lumMod val="75000"/>
                  </a:schemeClr>
                </a:solidFill>
              </a:rPr>
              <a:t> </a:t>
            </a:r>
          </a:p>
          <a:p>
            <a:endParaRPr lang="en-US" sz="4000" b="1" dirty="0" smtClean="0">
              <a:solidFill>
                <a:schemeClr val="accent6">
                  <a:lumMod val="75000"/>
                </a:schemeClr>
              </a:solidFill>
            </a:endParaRPr>
          </a:p>
          <a:p>
            <a:r>
              <a:rPr lang="en-US" sz="4000" b="1" dirty="0" smtClean="0">
                <a:solidFill>
                  <a:schemeClr val="accent6">
                    <a:lumMod val="75000"/>
                  </a:schemeClr>
                </a:solidFill>
              </a:rPr>
              <a:t>IT IS CERTAIN THAT HELL WILL BE FOR THE </a:t>
            </a:r>
          </a:p>
          <a:p>
            <a:r>
              <a:rPr lang="en-US" sz="4000" b="1" dirty="0" smtClean="0">
                <a:solidFill>
                  <a:schemeClr val="accent6">
                    <a:lumMod val="75000"/>
                  </a:schemeClr>
                </a:solidFill>
              </a:rPr>
              <a:t>LOST.</a:t>
            </a:r>
          </a:p>
          <a:p>
            <a:endParaRPr lang="en-US" sz="4000" b="1" dirty="0">
              <a:solidFill>
                <a:schemeClr val="accent6">
                  <a:lumMod val="75000"/>
                </a:schemeClr>
              </a:solidFill>
            </a:endParaRPr>
          </a:p>
          <a:p>
            <a:endParaRPr lang="en-US" sz="4000" b="1" dirty="0" smtClean="0">
              <a:solidFill>
                <a:schemeClr val="accent6">
                  <a:lumMod val="75000"/>
                </a:schemeClr>
              </a:solidFill>
            </a:endParaRPr>
          </a:p>
          <a:p>
            <a:r>
              <a:rPr lang="en-US" sz="4000" b="1" dirty="0" smtClean="0">
                <a:solidFill>
                  <a:schemeClr val="accent6">
                    <a:lumMod val="75000"/>
                  </a:schemeClr>
                </a:solidFill>
              </a:rPr>
              <a:t>Be  Saved Today!</a:t>
            </a:r>
            <a:endParaRPr lang="en-US" sz="4000" b="1" dirty="0">
              <a:solidFill>
                <a:schemeClr val="accent6">
                  <a:lumMod val="75000"/>
                </a:schemeClr>
              </a:solidFill>
            </a:endParaRPr>
          </a:p>
        </p:txBody>
      </p:sp>
    </p:spTree>
    <p:extLst>
      <p:ext uri="{BB962C8B-B14F-4D97-AF65-F5344CB8AC3E}">
        <p14:creationId xmlns:p14="http://schemas.microsoft.com/office/powerpoint/2010/main" val="124746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70451"/>
          </a:xfrm>
        </p:spPr>
        <p:txBody>
          <a:bodyPr>
            <a:normAutofit lnSpcReduction="10000"/>
          </a:bodyPr>
          <a:lstStyle/>
          <a:p>
            <a:r>
              <a:rPr lang="en-US" sz="3600" b="1" u="sng" dirty="0" smtClean="0">
                <a:solidFill>
                  <a:srgbClr val="FF0000"/>
                </a:solidFill>
              </a:rPr>
              <a:t>I Cor. 10:12 </a:t>
            </a:r>
          </a:p>
          <a:p>
            <a:r>
              <a:rPr lang="en-US" sz="3600" baseline="30000" dirty="0" smtClean="0"/>
              <a:t>12 </a:t>
            </a:r>
            <a:r>
              <a:rPr lang="en-US" sz="3600" dirty="0" smtClean="0"/>
              <a:t>Wherefore let him that </a:t>
            </a:r>
            <a:r>
              <a:rPr lang="en-US" sz="3600" dirty="0" err="1" smtClean="0"/>
              <a:t>thinketh</a:t>
            </a:r>
            <a:r>
              <a:rPr lang="en-US" sz="3600" dirty="0" smtClean="0"/>
              <a:t> he </a:t>
            </a:r>
            <a:r>
              <a:rPr lang="en-US" sz="3600" dirty="0" err="1" smtClean="0"/>
              <a:t>standeth</a:t>
            </a:r>
            <a:r>
              <a:rPr lang="en-US" sz="3600" dirty="0" smtClean="0"/>
              <a:t> take heed lest he fall</a:t>
            </a:r>
          </a:p>
          <a:p>
            <a:r>
              <a:rPr lang="en-US" sz="3600" dirty="0" smtClean="0"/>
              <a:t> </a:t>
            </a:r>
          </a:p>
          <a:p>
            <a:r>
              <a:rPr lang="en-US" sz="3600" b="1" u="sng" dirty="0" smtClean="0">
                <a:solidFill>
                  <a:srgbClr val="FF0000"/>
                </a:solidFill>
              </a:rPr>
              <a:t>I Tim. 4:1-3</a:t>
            </a:r>
          </a:p>
          <a:p>
            <a:r>
              <a:rPr lang="en-US" sz="3600" dirty="0" smtClean="0"/>
              <a:t>4 Now the Spirit </a:t>
            </a:r>
            <a:r>
              <a:rPr lang="en-US" sz="3600" dirty="0" err="1" smtClean="0"/>
              <a:t>speaketh</a:t>
            </a:r>
            <a:r>
              <a:rPr lang="en-US" sz="3600" dirty="0" smtClean="0"/>
              <a:t> expressly, that in the latter times some shall depart from the faith, giving heed to seducing spirits, and doctrines of devils;</a:t>
            </a:r>
          </a:p>
          <a:p>
            <a:r>
              <a:rPr lang="en-US" sz="3600" baseline="30000" dirty="0" smtClean="0"/>
              <a:t>2 </a:t>
            </a:r>
            <a:r>
              <a:rPr lang="en-US" sz="3600" dirty="0" smtClean="0"/>
              <a:t>Speaking lies in hypocrisy; having their conscience seared with a hot iron;</a:t>
            </a:r>
          </a:p>
          <a:p>
            <a:r>
              <a:rPr lang="en-US" sz="3600" baseline="30000" dirty="0" smtClean="0"/>
              <a:t>3 </a:t>
            </a:r>
            <a:r>
              <a:rPr lang="en-US" sz="3600" dirty="0" smtClean="0"/>
              <a:t>Forbidding to marry, and commanding to abstain from meats, which God hath created to be received with thanksgiving of them which believe and know the truth.</a:t>
            </a:r>
          </a:p>
          <a:p>
            <a:endParaRPr lang="en-US" dirty="0" smtClean="0"/>
          </a:p>
          <a:p>
            <a:endParaRPr lang="en-US" dirty="0" smtClean="0"/>
          </a:p>
          <a:p>
            <a:endParaRPr lang="en-US" dirty="0"/>
          </a:p>
        </p:txBody>
      </p:sp>
    </p:spTree>
    <p:extLst>
      <p:ext uri="{BB962C8B-B14F-4D97-AF65-F5344CB8AC3E}">
        <p14:creationId xmlns:p14="http://schemas.microsoft.com/office/powerpoint/2010/main" val="56576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6186"/>
            <a:ext cx="12192000" cy="6721813"/>
          </a:xfrm>
        </p:spPr>
        <p:txBody>
          <a:bodyPr>
            <a:normAutofit/>
          </a:bodyPr>
          <a:lstStyle/>
          <a:p>
            <a:r>
              <a:rPr lang="en-US" sz="3600" b="1" u="sng" dirty="0" smtClean="0">
                <a:solidFill>
                  <a:srgbClr val="FF0000"/>
                </a:solidFill>
              </a:rPr>
              <a:t>Heb. 3:12-13  </a:t>
            </a:r>
          </a:p>
          <a:p>
            <a:r>
              <a:rPr lang="en-US" sz="3600" baseline="30000" dirty="0" smtClean="0"/>
              <a:t>12 </a:t>
            </a:r>
            <a:r>
              <a:rPr lang="en-US" sz="3600" dirty="0" smtClean="0"/>
              <a:t>Take heed, brethren, lest there be in any of you an evil heart of unbelief, </a:t>
            </a:r>
            <a:r>
              <a:rPr lang="en-US" sz="3600" b="1" dirty="0" smtClean="0">
                <a:solidFill>
                  <a:srgbClr val="FF0000"/>
                </a:solidFill>
              </a:rPr>
              <a:t>in departing </a:t>
            </a:r>
            <a:r>
              <a:rPr lang="en-US" sz="3600" dirty="0" smtClean="0"/>
              <a:t>from the living God.</a:t>
            </a:r>
          </a:p>
          <a:p>
            <a:r>
              <a:rPr lang="en-US" sz="3600" baseline="30000" dirty="0" smtClean="0"/>
              <a:t>13 </a:t>
            </a:r>
            <a:r>
              <a:rPr lang="en-US" sz="3600" dirty="0" smtClean="0"/>
              <a:t>But exhort one another daily, while it is called To day; lest any of you be hardened through the deceitfulness of sin.</a:t>
            </a:r>
          </a:p>
          <a:p>
            <a:endParaRPr lang="en-US" sz="3600" dirty="0" smtClean="0"/>
          </a:p>
          <a:p>
            <a:r>
              <a:rPr lang="en-US" sz="3600" b="1" u="sng" dirty="0" smtClean="0">
                <a:solidFill>
                  <a:srgbClr val="FF0000"/>
                </a:solidFill>
              </a:rPr>
              <a:t>2 Tim. 4:3-4  </a:t>
            </a:r>
            <a:r>
              <a:rPr lang="en-US" sz="3600" baseline="30000" dirty="0" smtClean="0"/>
              <a:t>3 </a:t>
            </a:r>
            <a:r>
              <a:rPr lang="en-US" sz="3600" dirty="0" smtClean="0"/>
              <a:t>For the time will come when they will not endure sound doctrine; but after their own lusts shall they heap to themselves teachers, having itching ears;</a:t>
            </a:r>
          </a:p>
          <a:p>
            <a:r>
              <a:rPr lang="en-US" sz="3600" baseline="30000" dirty="0" smtClean="0"/>
              <a:t>4 </a:t>
            </a:r>
            <a:r>
              <a:rPr lang="en-US" sz="3600" dirty="0" smtClean="0"/>
              <a:t>And they shall turn away their ears from the truth, and shall be turned unto fables.</a:t>
            </a:r>
          </a:p>
          <a:p>
            <a:endParaRPr lang="en-US" dirty="0"/>
          </a:p>
        </p:txBody>
      </p:sp>
    </p:spTree>
    <p:extLst>
      <p:ext uri="{BB962C8B-B14F-4D97-AF65-F5344CB8AC3E}">
        <p14:creationId xmlns:p14="http://schemas.microsoft.com/office/powerpoint/2010/main" val="376084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i="1" u="sng" dirty="0" smtClean="0">
                <a:solidFill>
                  <a:schemeClr val="accent5">
                    <a:lumMod val="75000"/>
                  </a:schemeClr>
                </a:solidFill>
              </a:rPr>
              <a:t>IT IS CERTAIN..</a:t>
            </a:r>
            <a:endParaRPr lang="en-US" sz="8800" b="1" i="1" u="sng" dirty="0">
              <a:solidFill>
                <a:schemeClr val="accent5">
                  <a:lumMod val="75000"/>
                </a:schemeClr>
              </a:solidFill>
            </a:endParaRPr>
          </a:p>
        </p:txBody>
      </p:sp>
      <p:sp>
        <p:nvSpPr>
          <p:cNvPr id="3" name="Subtitle 2"/>
          <p:cNvSpPr>
            <a:spLocks noGrp="1"/>
          </p:cNvSpPr>
          <p:nvPr>
            <p:ph type="subTitle" idx="1"/>
          </p:nvPr>
        </p:nvSpPr>
        <p:spPr/>
        <p:txBody>
          <a:bodyPr>
            <a:normAutofit/>
          </a:bodyPr>
          <a:lstStyle/>
          <a:p>
            <a:r>
              <a:rPr lang="en-US" sz="4400" b="1" u="sng" dirty="0" smtClean="0">
                <a:solidFill>
                  <a:srgbClr val="FF0000"/>
                </a:solidFill>
              </a:rPr>
              <a:t>I Tim 6:6-10</a:t>
            </a:r>
            <a:endParaRPr lang="en-US" sz="4400" b="1" u="sng" dirty="0">
              <a:solidFill>
                <a:srgbClr val="FF0000"/>
              </a:solidFill>
            </a:endParaRPr>
          </a:p>
        </p:txBody>
      </p:sp>
    </p:spTree>
    <p:extLst>
      <p:ext uri="{BB962C8B-B14F-4D97-AF65-F5344CB8AC3E}">
        <p14:creationId xmlns:p14="http://schemas.microsoft.com/office/powerpoint/2010/main" val="3984040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60723"/>
          </a:xfrm>
        </p:spPr>
        <p:txBody>
          <a:bodyPr>
            <a:normAutofit/>
          </a:bodyPr>
          <a:lstStyle/>
          <a:p>
            <a:r>
              <a:rPr lang="en-US" sz="3600" b="1" dirty="0" smtClean="0"/>
              <a:t> </a:t>
            </a:r>
            <a:r>
              <a:rPr lang="en-US" sz="3600" b="1" u="sng" dirty="0" smtClean="0"/>
              <a:t>1 Timothy 6:6-10</a:t>
            </a:r>
            <a:r>
              <a:rPr lang="en-US" sz="3600" u="sng" baseline="30000" dirty="0" smtClean="0"/>
              <a:t>6</a:t>
            </a:r>
            <a:r>
              <a:rPr lang="en-US" sz="3600" baseline="30000" dirty="0" smtClean="0"/>
              <a:t> </a:t>
            </a:r>
            <a:r>
              <a:rPr lang="en-US" sz="3600" dirty="0" smtClean="0"/>
              <a:t>But godliness with contentment is great gain.</a:t>
            </a:r>
          </a:p>
          <a:p>
            <a:r>
              <a:rPr lang="en-US" sz="3600" baseline="30000" dirty="0" smtClean="0"/>
              <a:t>7 </a:t>
            </a:r>
            <a:r>
              <a:rPr lang="en-US" sz="3600" dirty="0" smtClean="0"/>
              <a:t>For we brought nothing into this world, and </a:t>
            </a:r>
            <a:r>
              <a:rPr lang="en-US" sz="5400" b="1" u="sng" dirty="0" smtClean="0">
                <a:solidFill>
                  <a:srgbClr val="FF0000"/>
                </a:solidFill>
              </a:rPr>
              <a:t>it is certain </a:t>
            </a:r>
            <a:r>
              <a:rPr lang="en-US" sz="3600" dirty="0" smtClean="0"/>
              <a:t>we can carry nothing out.</a:t>
            </a:r>
          </a:p>
          <a:p>
            <a:r>
              <a:rPr lang="en-US" sz="3600" baseline="30000" dirty="0" smtClean="0"/>
              <a:t>8 </a:t>
            </a:r>
            <a:r>
              <a:rPr lang="en-US" sz="3600" dirty="0" smtClean="0"/>
              <a:t>And having food and raiment let us be therewith content.</a:t>
            </a:r>
          </a:p>
          <a:p>
            <a:r>
              <a:rPr lang="en-US" sz="3600" baseline="30000" dirty="0" smtClean="0"/>
              <a:t>9 </a:t>
            </a:r>
            <a:r>
              <a:rPr lang="en-US" sz="3600" dirty="0" smtClean="0"/>
              <a:t>But they that will be rich fall into temptation and a snare, and into many foolish and hurtful lusts, which drown men in destruction and perdition.</a:t>
            </a:r>
          </a:p>
          <a:p>
            <a:r>
              <a:rPr lang="en-US" sz="3600" baseline="30000" dirty="0" smtClean="0"/>
              <a:t>10 </a:t>
            </a:r>
            <a:r>
              <a:rPr lang="en-US" sz="3600" dirty="0" smtClean="0"/>
              <a:t>For the love of money is the root of all evil: which while some coveted after, they have erred from the faith, and pierced themselves through with many sorrows.</a:t>
            </a:r>
          </a:p>
          <a:p>
            <a:endParaRPr lang="en-US" dirty="0"/>
          </a:p>
        </p:txBody>
      </p:sp>
    </p:spTree>
    <p:extLst>
      <p:ext uri="{BB962C8B-B14F-4D97-AF65-F5344CB8AC3E}">
        <p14:creationId xmlns:p14="http://schemas.microsoft.com/office/powerpoint/2010/main" val="819832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858000"/>
          </a:xfrm>
        </p:spPr>
        <p:txBody>
          <a:bodyPr/>
          <a:lstStyle/>
          <a:p>
            <a:r>
              <a:rPr lang="en-US" sz="4000" dirty="0" smtClean="0"/>
              <a:t>From this text we learn there are some</a:t>
            </a:r>
          </a:p>
          <a:p>
            <a:r>
              <a:rPr lang="en-US" sz="4000" dirty="0" smtClean="0"/>
              <a:t>Things that are for sure…for certain.  </a:t>
            </a:r>
          </a:p>
          <a:p>
            <a:r>
              <a:rPr lang="en-US" sz="4000" dirty="0"/>
              <a:t> </a:t>
            </a:r>
            <a:r>
              <a:rPr lang="en-US" sz="4000" dirty="0" smtClean="0"/>
              <a:t>  “known for sure”</a:t>
            </a:r>
          </a:p>
          <a:p>
            <a:r>
              <a:rPr lang="en-US" sz="4000" dirty="0"/>
              <a:t> </a:t>
            </a:r>
            <a:r>
              <a:rPr lang="en-US" sz="4000" dirty="0" smtClean="0"/>
              <a:t>  “established without a doubt”</a:t>
            </a:r>
          </a:p>
          <a:p>
            <a:r>
              <a:rPr lang="en-US" sz="4000" dirty="0"/>
              <a:t> </a:t>
            </a:r>
            <a:r>
              <a:rPr lang="en-US" sz="4000" dirty="0" smtClean="0"/>
              <a:t>  “no guessing”</a:t>
            </a:r>
          </a:p>
          <a:p>
            <a:r>
              <a:rPr lang="en-US" sz="4000" dirty="0"/>
              <a:t> </a:t>
            </a:r>
            <a:r>
              <a:rPr lang="en-US" sz="4000" dirty="0" smtClean="0"/>
              <a:t>  “no argument about it”</a:t>
            </a:r>
          </a:p>
          <a:p>
            <a:endParaRPr lang="en-US" dirty="0"/>
          </a:p>
          <a:p>
            <a:r>
              <a:rPr lang="en-US" sz="3600" dirty="0" smtClean="0">
                <a:solidFill>
                  <a:srgbClr val="FF0000"/>
                </a:solidFill>
              </a:rPr>
              <a:t>   </a:t>
            </a:r>
            <a:r>
              <a:rPr lang="en-US" sz="7200" b="1" u="sng" dirty="0" smtClean="0">
                <a:solidFill>
                  <a:srgbClr val="FF0000"/>
                </a:solidFill>
              </a:rPr>
              <a:t> IT IS CERTAIN</a:t>
            </a:r>
          </a:p>
        </p:txBody>
      </p:sp>
    </p:spTree>
    <p:extLst>
      <p:ext uri="{BB962C8B-B14F-4D97-AF65-F5344CB8AC3E}">
        <p14:creationId xmlns:p14="http://schemas.microsoft.com/office/powerpoint/2010/main" val="1195189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7821"/>
            <a:ext cx="12192000" cy="6935821"/>
          </a:xfrm>
        </p:spPr>
        <p:txBody>
          <a:bodyPr>
            <a:normAutofit lnSpcReduction="10000"/>
          </a:bodyPr>
          <a:lstStyle/>
          <a:p>
            <a:r>
              <a:rPr lang="en-US" sz="3900" dirty="0" smtClean="0"/>
              <a:t> </a:t>
            </a:r>
          </a:p>
          <a:p>
            <a:r>
              <a:rPr lang="en-US" sz="4800" u="sng" dirty="0" smtClean="0"/>
              <a:t>Elders are warned:   </a:t>
            </a:r>
            <a:r>
              <a:rPr lang="en-US" sz="4800" b="1" u="sng" dirty="0" smtClean="0">
                <a:solidFill>
                  <a:schemeClr val="accent6">
                    <a:lumMod val="75000"/>
                  </a:schemeClr>
                </a:solidFill>
              </a:rPr>
              <a:t>It is Certain!   </a:t>
            </a:r>
            <a:r>
              <a:rPr lang="en-US" sz="4800" u="sng" dirty="0" smtClean="0"/>
              <a:t>Acts 20:28</a:t>
            </a:r>
          </a:p>
          <a:p>
            <a:endParaRPr lang="en-US" sz="4800" dirty="0" smtClean="0"/>
          </a:p>
          <a:p>
            <a:r>
              <a:rPr lang="en-US" sz="4800" u="sng" dirty="0" smtClean="0"/>
              <a:t>Preachers are warned:  </a:t>
            </a:r>
            <a:r>
              <a:rPr lang="en-US" sz="5400" b="1" u="sng" dirty="0" smtClean="0">
                <a:solidFill>
                  <a:schemeClr val="accent6">
                    <a:lumMod val="75000"/>
                  </a:schemeClr>
                </a:solidFill>
              </a:rPr>
              <a:t>It is Certain!  </a:t>
            </a:r>
            <a:endParaRPr lang="en-US" sz="5400" b="1" u="sng" dirty="0" smtClean="0">
              <a:solidFill>
                <a:schemeClr val="accent6">
                  <a:lumMod val="75000"/>
                </a:schemeClr>
              </a:solidFill>
            </a:endParaRPr>
          </a:p>
          <a:p>
            <a:r>
              <a:rPr lang="en-US" sz="4800" u="sng" dirty="0" smtClean="0"/>
              <a:t>I </a:t>
            </a:r>
            <a:r>
              <a:rPr lang="en-US" sz="4800" u="sng" dirty="0" smtClean="0"/>
              <a:t>Tim.4:16</a:t>
            </a:r>
          </a:p>
          <a:p>
            <a:endParaRPr lang="en-US" sz="4800" dirty="0" smtClean="0"/>
          </a:p>
          <a:p>
            <a:r>
              <a:rPr lang="en-US" sz="4800" u="sng" dirty="0" smtClean="0"/>
              <a:t>Members are warned:  </a:t>
            </a:r>
            <a:r>
              <a:rPr lang="en-US" sz="4800" b="1" u="sng" dirty="0" smtClean="0">
                <a:solidFill>
                  <a:schemeClr val="accent6">
                    <a:lumMod val="75000"/>
                  </a:schemeClr>
                </a:solidFill>
              </a:rPr>
              <a:t>It is Certain</a:t>
            </a:r>
            <a:r>
              <a:rPr lang="en-US" sz="4800" u="sng" dirty="0" smtClean="0"/>
              <a:t>!</a:t>
            </a:r>
          </a:p>
          <a:p>
            <a:r>
              <a:rPr lang="en-US" sz="4800" dirty="0" smtClean="0"/>
              <a:t> </a:t>
            </a:r>
            <a:r>
              <a:rPr lang="en-US" sz="4800" b="1" dirty="0">
                <a:hlinkClick r:id="rId2"/>
              </a:rPr>
              <a:t>Acts 20:31</a:t>
            </a:r>
            <a:r>
              <a:rPr lang="en-US" sz="4800" dirty="0"/>
              <a:t> </a:t>
            </a:r>
            <a:r>
              <a:rPr lang="en-US" sz="4800" baseline="30000" dirty="0"/>
              <a:t>31</a:t>
            </a:r>
            <a:r>
              <a:rPr lang="en-US" sz="4800" dirty="0"/>
              <a:t>So be on your guard! Remember that for three years I never stopped </a:t>
            </a:r>
            <a:r>
              <a:rPr lang="en-US" sz="4800" u="sng" dirty="0"/>
              <a:t>warning each of you </a:t>
            </a:r>
            <a:r>
              <a:rPr lang="en-US" sz="4800" b="1" dirty="0"/>
              <a:t>night</a:t>
            </a:r>
            <a:r>
              <a:rPr lang="en-US" sz="4800" dirty="0"/>
              <a:t> </a:t>
            </a:r>
            <a:r>
              <a:rPr lang="en-US" sz="4800" b="1" dirty="0"/>
              <a:t>and</a:t>
            </a:r>
            <a:r>
              <a:rPr lang="en-US" sz="4800" dirty="0"/>
              <a:t> </a:t>
            </a:r>
            <a:r>
              <a:rPr lang="en-US" sz="4800" b="1" dirty="0"/>
              <a:t>day</a:t>
            </a:r>
            <a:r>
              <a:rPr lang="en-US" sz="4800" dirty="0"/>
              <a:t> with tears.</a:t>
            </a:r>
          </a:p>
          <a:p>
            <a:endParaRPr lang="en-US" sz="3600" dirty="0" smtClean="0"/>
          </a:p>
          <a:p>
            <a:endParaRPr lang="en-US" dirty="0"/>
          </a:p>
        </p:txBody>
      </p:sp>
    </p:spTree>
    <p:extLst>
      <p:ext uri="{BB962C8B-B14F-4D97-AF65-F5344CB8AC3E}">
        <p14:creationId xmlns:p14="http://schemas.microsoft.com/office/powerpoint/2010/main" val="8262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i="1" u="sng" dirty="0" smtClean="0">
                <a:solidFill>
                  <a:srgbClr val="FF0000"/>
                </a:solidFill>
              </a:rPr>
              <a:t>Dangers Confronting the</a:t>
            </a:r>
            <a:br>
              <a:rPr lang="en-US" sz="6600" b="1" i="1" u="sng" dirty="0" smtClean="0">
                <a:solidFill>
                  <a:srgbClr val="FF0000"/>
                </a:solidFill>
              </a:rPr>
            </a:br>
            <a:r>
              <a:rPr lang="en-US" sz="6600" b="1" i="1" u="sng" dirty="0" smtClean="0">
                <a:solidFill>
                  <a:srgbClr val="FF0000"/>
                </a:solidFill>
              </a:rPr>
              <a:t>Church</a:t>
            </a:r>
            <a:endParaRPr lang="en-US" sz="6600" b="1" i="1" u="sng" dirty="0">
              <a:solidFill>
                <a:srgbClr val="FF0000"/>
              </a:solidFill>
            </a:endParaRPr>
          </a:p>
        </p:txBody>
      </p:sp>
      <p:sp>
        <p:nvSpPr>
          <p:cNvPr id="3" name="Subtitle 2"/>
          <p:cNvSpPr>
            <a:spLocks noGrp="1"/>
          </p:cNvSpPr>
          <p:nvPr>
            <p:ph type="subTitle" idx="1"/>
          </p:nvPr>
        </p:nvSpPr>
        <p:spPr/>
        <p:txBody>
          <a:bodyPr>
            <a:normAutofit/>
          </a:bodyPr>
          <a:lstStyle/>
          <a:p>
            <a:r>
              <a:rPr lang="en-US" sz="7200" dirty="0" smtClean="0"/>
              <a:t>Acts 20:28-31</a:t>
            </a:r>
            <a:endParaRPr lang="en-US" sz="7200" dirty="0"/>
          </a:p>
        </p:txBody>
      </p:sp>
    </p:spTree>
    <p:extLst>
      <p:ext uri="{BB962C8B-B14F-4D97-AF65-F5344CB8AC3E}">
        <p14:creationId xmlns:p14="http://schemas.microsoft.com/office/powerpoint/2010/main" val="3469201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2026" cy="6858000"/>
          </a:xfrm>
        </p:spPr>
        <p:txBody>
          <a:bodyPr>
            <a:normAutofit/>
          </a:bodyPr>
          <a:lstStyle/>
          <a:p>
            <a:r>
              <a:rPr lang="en-US" sz="3600" b="1" u="sng" dirty="0" smtClean="0">
                <a:solidFill>
                  <a:srgbClr val="FF0000"/>
                </a:solidFill>
              </a:rPr>
              <a:t>Acts 20:28-31 </a:t>
            </a:r>
          </a:p>
          <a:p>
            <a:r>
              <a:rPr lang="en-US" sz="3600" baseline="30000" dirty="0" smtClean="0"/>
              <a:t>28 </a:t>
            </a:r>
            <a:r>
              <a:rPr lang="en-US" sz="3600" dirty="0" smtClean="0"/>
              <a:t>Take heed therefore unto yourselves, and to all the flock, over the which the Holy Ghost hath made you overseers, to feed the church of God, which he hath purchased with his own blood.</a:t>
            </a:r>
          </a:p>
          <a:p>
            <a:r>
              <a:rPr lang="en-US" sz="3600" baseline="30000" dirty="0" smtClean="0"/>
              <a:t>29 </a:t>
            </a:r>
            <a:r>
              <a:rPr lang="en-US" sz="3600" dirty="0" smtClean="0"/>
              <a:t>For I know this, that after my departing shall grievous wolves enter in among you, not sparing the flock.</a:t>
            </a:r>
          </a:p>
          <a:p>
            <a:r>
              <a:rPr lang="en-US" sz="3600" baseline="30000" dirty="0" smtClean="0"/>
              <a:t>30 </a:t>
            </a:r>
            <a:r>
              <a:rPr lang="en-US" sz="3600" dirty="0" smtClean="0"/>
              <a:t>Also of your own selves shall men arise, speaking perverse things, to draw away disciples after them.</a:t>
            </a:r>
          </a:p>
          <a:p>
            <a:r>
              <a:rPr lang="en-US" sz="3600" baseline="30000" dirty="0" smtClean="0"/>
              <a:t>31 </a:t>
            </a:r>
            <a:r>
              <a:rPr lang="en-US" sz="3600" dirty="0" smtClean="0"/>
              <a:t>Therefore watch, and remember, that by the space of three years I ceased not </a:t>
            </a:r>
            <a:r>
              <a:rPr lang="en-US" sz="3600" b="1" u="sng" dirty="0" smtClean="0"/>
              <a:t>to warn </a:t>
            </a:r>
            <a:r>
              <a:rPr lang="en-US" sz="3600" dirty="0" smtClean="0"/>
              <a:t>every one night and day with tears.</a:t>
            </a:r>
          </a:p>
          <a:p>
            <a:endParaRPr lang="en-US" dirty="0"/>
          </a:p>
        </p:txBody>
      </p:sp>
    </p:spTree>
    <p:extLst>
      <p:ext uri="{BB962C8B-B14F-4D97-AF65-F5344CB8AC3E}">
        <p14:creationId xmlns:p14="http://schemas.microsoft.com/office/powerpoint/2010/main" val="1204909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353</Words>
  <Application>Microsoft Office PowerPoint</Application>
  <PresentationFormat>Widescreen</PresentationFormat>
  <Paragraphs>159</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PowerPoint Presentation</vt:lpstr>
      <vt:lpstr>PowerPoint Presentation</vt:lpstr>
      <vt:lpstr>PowerPoint Presentation</vt:lpstr>
      <vt:lpstr>IT IS CERTAIN..</vt:lpstr>
      <vt:lpstr>PowerPoint Presentation</vt:lpstr>
      <vt:lpstr>PowerPoint Presentation</vt:lpstr>
      <vt:lpstr>PowerPoint Presentation</vt:lpstr>
      <vt:lpstr>Dangers Confronting the Church</vt:lpstr>
      <vt:lpstr>PowerPoint Presentation</vt:lpstr>
      <vt:lpstr>PowerPoint Presentation</vt:lpstr>
      <vt:lpstr>PowerPoint Presentation</vt:lpstr>
      <vt:lpstr>PowerPoint Presentation</vt:lpstr>
      <vt:lpstr>PowerPoint Presentation</vt:lpstr>
      <vt:lpstr>IT IS CERTAIN…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IT IS CERTAIN… </vt:lpstr>
      <vt:lpstr>PowerPoint Presentation</vt:lpstr>
      <vt:lpstr>PowerPoint Presentation</vt:lpstr>
      <vt:lpstr>PowerPoint Presentation</vt:lpstr>
      <vt:lpstr> IT IS CERTAIN…  </vt:lpstr>
      <vt:lpstr>PowerPoint Presentation</vt:lpstr>
      <vt:lpstr>PowerPoint Presentation</vt:lpstr>
      <vt:lpstr>PowerPoint Presentation</vt:lpstr>
      <vt:lpstr>PowerPoint Presentation</vt:lpstr>
      <vt:lpstr> </vt:lpstr>
      <vt:lpstr>PowerPoint Presentation</vt:lpstr>
      <vt:lpstr>IT IS CERTAIN…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Dangers Confronting the Church</dc:title>
  <dc:creator>mac</dc:creator>
  <cp:lastModifiedBy>mac</cp:lastModifiedBy>
  <cp:revision>23</cp:revision>
  <dcterms:created xsi:type="dcterms:W3CDTF">2017-12-12T14:12:13Z</dcterms:created>
  <dcterms:modified xsi:type="dcterms:W3CDTF">2017-12-17T03:43:51Z</dcterms:modified>
</cp:coreProperties>
</file>