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8"/>
  </p:handoutMasterIdLst>
  <p:sldIdLst>
    <p:sldId id="303" r:id="rId2"/>
    <p:sldId id="273" r:id="rId3"/>
    <p:sldId id="275" r:id="rId4"/>
    <p:sldId id="272" r:id="rId5"/>
    <p:sldId id="276" r:id="rId6"/>
    <p:sldId id="277" r:id="rId7"/>
    <p:sldId id="258" r:id="rId8"/>
    <p:sldId id="283" r:id="rId9"/>
    <p:sldId id="259" r:id="rId10"/>
    <p:sldId id="305" r:id="rId11"/>
    <p:sldId id="306" r:id="rId12"/>
    <p:sldId id="281" r:id="rId13"/>
    <p:sldId id="262" r:id="rId14"/>
    <p:sldId id="307" r:id="rId15"/>
    <p:sldId id="263" r:id="rId16"/>
    <p:sldId id="264" r:id="rId17"/>
    <p:sldId id="265" r:id="rId18"/>
    <p:sldId id="266" r:id="rId19"/>
    <p:sldId id="279" r:id="rId20"/>
    <p:sldId id="308" r:id="rId21"/>
    <p:sldId id="288" r:id="rId22"/>
    <p:sldId id="267" r:id="rId23"/>
    <p:sldId id="290" r:id="rId24"/>
    <p:sldId id="309" r:id="rId25"/>
    <p:sldId id="268" r:id="rId26"/>
    <p:sldId id="270" r:id="rId27"/>
    <p:sldId id="292" r:id="rId28"/>
    <p:sldId id="295" r:id="rId29"/>
    <p:sldId id="296" r:id="rId30"/>
    <p:sldId id="297" r:id="rId31"/>
    <p:sldId id="260" r:id="rId32"/>
    <p:sldId id="294" r:id="rId33"/>
    <p:sldId id="301" r:id="rId34"/>
    <p:sldId id="298" r:id="rId35"/>
    <p:sldId id="299" r:id="rId36"/>
    <p:sldId id="300" r:id="rId37"/>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14" autoAdjust="0"/>
    <p:restoredTop sz="94660"/>
  </p:normalViewPr>
  <p:slideViewPr>
    <p:cSldViewPr snapToGrid="0">
      <p:cViewPr varScale="1">
        <p:scale>
          <a:sx n="77" d="100"/>
          <a:sy n="77" d="100"/>
        </p:scale>
        <p:origin x="70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2DF7885A-2D86-4EE8-99F1-2BA226310FA5}" type="datetimeFigureOut">
              <a:rPr lang="en-US" smtClean="0"/>
              <a:t>6/1/2019</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09A93B79-0E3B-4F80-B6DE-D741757E5C34}" type="slidenum">
              <a:rPr lang="en-US" smtClean="0"/>
              <a:t>‹#›</a:t>
            </a:fld>
            <a:endParaRPr lang="en-US"/>
          </a:p>
        </p:txBody>
      </p:sp>
    </p:spTree>
    <p:extLst>
      <p:ext uri="{BB962C8B-B14F-4D97-AF65-F5344CB8AC3E}">
        <p14:creationId xmlns:p14="http://schemas.microsoft.com/office/powerpoint/2010/main" val="265534358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670CF4-2906-4F25-AA6E-301E6ADDD23F}" type="datetimeFigureOut">
              <a:rPr lang="en-US" smtClean="0"/>
              <a:t>6/1/2019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DCBED-3570-4C38-AA96-E893FBAB96FA}" type="slidenum">
              <a:rPr lang="en-US" smtClean="0"/>
              <a:t>‹#›</a:t>
            </a:fld>
            <a:endParaRPr lang="en-US"/>
          </a:p>
        </p:txBody>
      </p:sp>
    </p:spTree>
    <p:extLst>
      <p:ext uri="{BB962C8B-B14F-4D97-AF65-F5344CB8AC3E}">
        <p14:creationId xmlns:p14="http://schemas.microsoft.com/office/powerpoint/2010/main" val="3093237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670CF4-2906-4F25-AA6E-301E6ADDD23F}" type="datetimeFigureOut">
              <a:rPr lang="en-US" smtClean="0"/>
              <a:t>6/1/2019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DCBED-3570-4C38-AA96-E893FBAB96FA}" type="slidenum">
              <a:rPr lang="en-US" smtClean="0"/>
              <a:t>‹#›</a:t>
            </a:fld>
            <a:endParaRPr lang="en-US"/>
          </a:p>
        </p:txBody>
      </p:sp>
    </p:spTree>
    <p:extLst>
      <p:ext uri="{BB962C8B-B14F-4D97-AF65-F5344CB8AC3E}">
        <p14:creationId xmlns:p14="http://schemas.microsoft.com/office/powerpoint/2010/main" val="291171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670CF4-2906-4F25-AA6E-301E6ADDD23F}" type="datetimeFigureOut">
              <a:rPr lang="en-US" smtClean="0"/>
              <a:t>6/1/2019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DCBED-3570-4C38-AA96-E893FBAB96FA}" type="slidenum">
              <a:rPr lang="en-US" smtClean="0"/>
              <a:t>‹#›</a:t>
            </a:fld>
            <a:endParaRPr lang="en-US"/>
          </a:p>
        </p:txBody>
      </p:sp>
    </p:spTree>
    <p:extLst>
      <p:ext uri="{BB962C8B-B14F-4D97-AF65-F5344CB8AC3E}">
        <p14:creationId xmlns:p14="http://schemas.microsoft.com/office/powerpoint/2010/main" val="2992194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670CF4-2906-4F25-AA6E-301E6ADDD23F}" type="datetimeFigureOut">
              <a:rPr lang="en-US" smtClean="0"/>
              <a:t>6/1/2019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DCBED-3570-4C38-AA96-E893FBAB96FA}" type="slidenum">
              <a:rPr lang="en-US" smtClean="0"/>
              <a:t>‹#›</a:t>
            </a:fld>
            <a:endParaRPr lang="en-US"/>
          </a:p>
        </p:txBody>
      </p:sp>
    </p:spTree>
    <p:extLst>
      <p:ext uri="{BB962C8B-B14F-4D97-AF65-F5344CB8AC3E}">
        <p14:creationId xmlns:p14="http://schemas.microsoft.com/office/powerpoint/2010/main" val="1153186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670CF4-2906-4F25-AA6E-301E6ADDD23F}" type="datetimeFigureOut">
              <a:rPr lang="en-US" smtClean="0"/>
              <a:t>6/1/2019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DCBED-3570-4C38-AA96-E893FBAB96FA}" type="slidenum">
              <a:rPr lang="en-US" smtClean="0"/>
              <a:t>‹#›</a:t>
            </a:fld>
            <a:endParaRPr lang="en-US"/>
          </a:p>
        </p:txBody>
      </p:sp>
    </p:spTree>
    <p:extLst>
      <p:ext uri="{BB962C8B-B14F-4D97-AF65-F5344CB8AC3E}">
        <p14:creationId xmlns:p14="http://schemas.microsoft.com/office/powerpoint/2010/main" val="837138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670CF4-2906-4F25-AA6E-301E6ADDD23F}" type="datetimeFigureOut">
              <a:rPr lang="en-US" smtClean="0"/>
              <a:t>6/1/2019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DCBED-3570-4C38-AA96-E893FBAB96FA}" type="slidenum">
              <a:rPr lang="en-US" smtClean="0"/>
              <a:t>‹#›</a:t>
            </a:fld>
            <a:endParaRPr lang="en-US"/>
          </a:p>
        </p:txBody>
      </p:sp>
    </p:spTree>
    <p:extLst>
      <p:ext uri="{BB962C8B-B14F-4D97-AF65-F5344CB8AC3E}">
        <p14:creationId xmlns:p14="http://schemas.microsoft.com/office/powerpoint/2010/main" val="3057172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670CF4-2906-4F25-AA6E-301E6ADDD23F}" type="datetimeFigureOut">
              <a:rPr lang="en-US" smtClean="0"/>
              <a:t>6/1/2019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8DCBED-3570-4C38-AA96-E893FBAB96FA}" type="slidenum">
              <a:rPr lang="en-US" smtClean="0"/>
              <a:t>‹#›</a:t>
            </a:fld>
            <a:endParaRPr lang="en-US"/>
          </a:p>
        </p:txBody>
      </p:sp>
    </p:spTree>
    <p:extLst>
      <p:ext uri="{BB962C8B-B14F-4D97-AF65-F5344CB8AC3E}">
        <p14:creationId xmlns:p14="http://schemas.microsoft.com/office/powerpoint/2010/main" val="1404099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670CF4-2906-4F25-AA6E-301E6ADDD23F}" type="datetimeFigureOut">
              <a:rPr lang="en-US" smtClean="0"/>
              <a:t>6/1/2019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8DCBED-3570-4C38-AA96-E893FBAB96FA}" type="slidenum">
              <a:rPr lang="en-US" smtClean="0"/>
              <a:t>‹#›</a:t>
            </a:fld>
            <a:endParaRPr lang="en-US"/>
          </a:p>
        </p:txBody>
      </p:sp>
    </p:spTree>
    <p:extLst>
      <p:ext uri="{BB962C8B-B14F-4D97-AF65-F5344CB8AC3E}">
        <p14:creationId xmlns:p14="http://schemas.microsoft.com/office/powerpoint/2010/main" val="3576531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670CF4-2906-4F25-AA6E-301E6ADDD23F}" type="datetimeFigureOut">
              <a:rPr lang="en-US" smtClean="0"/>
              <a:t>6/1/2019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8DCBED-3570-4C38-AA96-E893FBAB96FA}" type="slidenum">
              <a:rPr lang="en-US" smtClean="0"/>
              <a:t>‹#›</a:t>
            </a:fld>
            <a:endParaRPr lang="en-US"/>
          </a:p>
        </p:txBody>
      </p:sp>
    </p:spTree>
    <p:extLst>
      <p:ext uri="{BB962C8B-B14F-4D97-AF65-F5344CB8AC3E}">
        <p14:creationId xmlns:p14="http://schemas.microsoft.com/office/powerpoint/2010/main" val="549377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670CF4-2906-4F25-AA6E-301E6ADDD23F}" type="datetimeFigureOut">
              <a:rPr lang="en-US" smtClean="0"/>
              <a:t>6/1/2019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DCBED-3570-4C38-AA96-E893FBAB96FA}" type="slidenum">
              <a:rPr lang="en-US" smtClean="0"/>
              <a:t>‹#›</a:t>
            </a:fld>
            <a:endParaRPr lang="en-US"/>
          </a:p>
        </p:txBody>
      </p:sp>
    </p:spTree>
    <p:extLst>
      <p:ext uri="{BB962C8B-B14F-4D97-AF65-F5344CB8AC3E}">
        <p14:creationId xmlns:p14="http://schemas.microsoft.com/office/powerpoint/2010/main" val="3157933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670CF4-2906-4F25-AA6E-301E6ADDD23F}" type="datetimeFigureOut">
              <a:rPr lang="en-US" smtClean="0"/>
              <a:t>6/1/2019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DCBED-3570-4C38-AA96-E893FBAB96FA}" type="slidenum">
              <a:rPr lang="en-US" smtClean="0"/>
              <a:t>‹#›</a:t>
            </a:fld>
            <a:endParaRPr lang="en-US"/>
          </a:p>
        </p:txBody>
      </p:sp>
    </p:spTree>
    <p:extLst>
      <p:ext uri="{BB962C8B-B14F-4D97-AF65-F5344CB8AC3E}">
        <p14:creationId xmlns:p14="http://schemas.microsoft.com/office/powerpoint/2010/main" val="47855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670CF4-2906-4F25-AA6E-301E6ADDD23F}" type="datetimeFigureOut">
              <a:rPr lang="en-US" smtClean="0"/>
              <a:t>6/1/2019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8DCBED-3570-4C38-AA96-E893FBAB96FA}" type="slidenum">
              <a:rPr lang="en-US" smtClean="0"/>
              <a:t>‹#›</a:t>
            </a:fld>
            <a:endParaRPr lang="en-US"/>
          </a:p>
        </p:txBody>
      </p:sp>
    </p:spTree>
    <p:extLst>
      <p:ext uri="{BB962C8B-B14F-4D97-AF65-F5344CB8AC3E}">
        <p14:creationId xmlns:p14="http://schemas.microsoft.com/office/powerpoint/2010/main" val="1501778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churchofchristarticles.com/blog/wp-content/uploads/2014/08/soul.jpg"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u="sng" dirty="0" smtClean="0">
                <a:solidFill>
                  <a:srgbClr val="0070C0"/>
                </a:solidFill>
              </a:rPr>
              <a:t>Why is your Soul</a:t>
            </a:r>
            <a:endParaRPr lang="en-US" b="1" u="sng" dirty="0">
              <a:solidFill>
                <a:srgbClr val="0070C0"/>
              </a:solidFill>
            </a:endParaRPr>
          </a:p>
        </p:txBody>
      </p:sp>
      <p:sp>
        <p:nvSpPr>
          <p:cNvPr id="3" name="Subtitle 2"/>
          <p:cNvSpPr>
            <a:spLocks noGrp="1"/>
          </p:cNvSpPr>
          <p:nvPr>
            <p:ph type="subTitle" idx="1"/>
          </p:nvPr>
        </p:nvSpPr>
        <p:spPr/>
        <p:txBody>
          <a:bodyPr/>
          <a:lstStyle/>
          <a:p>
            <a:r>
              <a:rPr lang="en-US" sz="8800" b="1" dirty="0" smtClean="0">
                <a:solidFill>
                  <a:schemeClr val="accent2">
                    <a:lumMod val="75000"/>
                  </a:schemeClr>
                </a:solidFill>
              </a:rPr>
              <a:t>So valuable?</a:t>
            </a:r>
            <a:r>
              <a:rPr lang="en-US" dirty="0" smtClean="0"/>
              <a:t>  </a:t>
            </a:r>
            <a:endParaRPr lang="en-US" dirty="0"/>
          </a:p>
        </p:txBody>
      </p:sp>
    </p:spTree>
    <p:extLst>
      <p:ext uri="{BB962C8B-B14F-4D97-AF65-F5344CB8AC3E}">
        <p14:creationId xmlns:p14="http://schemas.microsoft.com/office/powerpoint/2010/main" val="3280589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226" y="0"/>
            <a:ext cx="11994573" cy="6650182"/>
          </a:xfrm>
        </p:spPr>
        <p:txBody>
          <a:bodyPr>
            <a:normAutofit/>
          </a:bodyPr>
          <a:lstStyle/>
          <a:p>
            <a:r>
              <a:rPr lang="en-US" sz="3600" dirty="0"/>
              <a:t>Your soul is that part of you </a:t>
            </a:r>
            <a:r>
              <a:rPr lang="en-US" sz="3600" b="1" dirty="0"/>
              <a:t>that has judgment</a:t>
            </a:r>
            <a:r>
              <a:rPr lang="en-US" sz="3600" dirty="0"/>
              <a:t>.  It makes decisions—moral decisions-what is good and what is bad.    Joshua 24:15    YOU CHOOSE.</a:t>
            </a:r>
          </a:p>
          <a:p>
            <a:pPr marL="0" indent="0">
              <a:buNone/>
            </a:pPr>
            <a:r>
              <a:rPr lang="en-US" sz="3600" dirty="0"/>
              <a:t>     Your soul is that part of you that </a:t>
            </a:r>
            <a:r>
              <a:rPr lang="en-US" sz="3600" b="1" dirty="0"/>
              <a:t>involves your will</a:t>
            </a:r>
            <a:r>
              <a:rPr lang="en-US" sz="3600" dirty="0"/>
              <a:t>.   Your </a:t>
            </a:r>
            <a:r>
              <a:rPr lang="en-US" sz="3600" dirty="0" smtClean="0"/>
              <a:t>will Chooses </a:t>
            </a:r>
            <a:r>
              <a:rPr lang="en-US" sz="3600" dirty="0"/>
              <a:t>or rejects things that are brought before it.  Matt. 21:28-31   2 sons</a:t>
            </a:r>
          </a:p>
          <a:p>
            <a:r>
              <a:rPr lang="en-US" sz="3600" dirty="0"/>
              <a:t> Your soul is that part of you that </a:t>
            </a:r>
            <a:r>
              <a:rPr lang="en-US" sz="3600" b="1" u="sng" dirty="0"/>
              <a:t>has emotion</a:t>
            </a:r>
            <a:r>
              <a:rPr lang="en-US" sz="3600" dirty="0"/>
              <a:t>, like love and fear. (Matt.22:36-40)  Love the Lord thy God with all your heart</a:t>
            </a:r>
            <a:r>
              <a:rPr lang="en-US" sz="3600" dirty="0" smtClean="0"/>
              <a:t>, all </a:t>
            </a:r>
            <a:r>
              <a:rPr lang="en-US" sz="3600" dirty="0"/>
              <a:t>thy soul, and all thy mind)</a:t>
            </a:r>
          </a:p>
          <a:p>
            <a:r>
              <a:rPr lang="en-US" sz="3600" dirty="0"/>
              <a:t>   Your soul has </a:t>
            </a:r>
            <a:r>
              <a:rPr lang="en-US" sz="3600" b="1" u="sng" dirty="0"/>
              <a:t>memory</a:t>
            </a:r>
            <a:r>
              <a:rPr lang="en-US" sz="3600" dirty="0"/>
              <a:t>—the mental capacity for storing up knowledge of ideas and events.   Matt. 16:25</a:t>
            </a:r>
          </a:p>
          <a:p>
            <a:endParaRPr lang="en-US" dirty="0"/>
          </a:p>
        </p:txBody>
      </p:sp>
    </p:spTree>
    <p:extLst>
      <p:ext uri="{BB962C8B-B14F-4D97-AF65-F5344CB8AC3E}">
        <p14:creationId xmlns:p14="http://schemas.microsoft.com/office/powerpoint/2010/main" val="2300144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heel(1)">
                                      <p:cBhvr>
                                        <p:cTn id="25"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573" y="0"/>
            <a:ext cx="11921836" cy="6858000"/>
          </a:xfrm>
        </p:spPr>
        <p:txBody>
          <a:bodyPr/>
          <a:lstStyle/>
          <a:p>
            <a:r>
              <a:rPr lang="en-US" dirty="0"/>
              <a:t> </a:t>
            </a:r>
            <a:r>
              <a:rPr lang="en-US" sz="4000" dirty="0"/>
              <a:t>Luke 16:19-31       Rich man and Lazarus..  Both died and were buried. </a:t>
            </a:r>
            <a:endParaRPr lang="en-US" sz="4000" dirty="0" smtClean="0"/>
          </a:p>
          <a:p>
            <a:r>
              <a:rPr lang="en-US" sz="4000" dirty="0" smtClean="0"/>
              <a:t>But </a:t>
            </a:r>
            <a:r>
              <a:rPr lang="en-US" sz="4000" dirty="0"/>
              <a:t>where were they after they died? </a:t>
            </a:r>
            <a:endParaRPr lang="en-US" sz="4000" dirty="0" smtClean="0"/>
          </a:p>
          <a:p>
            <a:r>
              <a:rPr lang="en-US" sz="4000" dirty="0"/>
              <a:t> </a:t>
            </a:r>
            <a:r>
              <a:rPr lang="en-US" sz="4000" dirty="0" smtClean="0"/>
              <a:t>            </a:t>
            </a:r>
            <a:r>
              <a:rPr lang="en-US" sz="4000" dirty="0"/>
              <a:t>Both in the Hadean world…</a:t>
            </a:r>
          </a:p>
          <a:p>
            <a:r>
              <a:rPr lang="en-US" sz="4000" dirty="0"/>
              <a:t>        </a:t>
            </a:r>
            <a:r>
              <a:rPr lang="en-US" sz="4000" dirty="0" smtClean="0"/>
              <a:t>^^ </a:t>
            </a:r>
            <a:r>
              <a:rPr lang="en-US" sz="4000" dirty="0"/>
              <a:t>Lazarus  …was…in Paradise--  in Abraham’s bosom. His soul was saved.</a:t>
            </a:r>
          </a:p>
          <a:p>
            <a:r>
              <a:rPr lang="en-US" sz="4000" dirty="0"/>
              <a:t>         </a:t>
            </a:r>
            <a:r>
              <a:rPr lang="en-US" sz="4000" dirty="0" smtClean="0"/>
              <a:t>^^ Rich </a:t>
            </a:r>
            <a:r>
              <a:rPr lang="en-US" sz="4000" dirty="0"/>
              <a:t>man was in torment…His soul was lost.</a:t>
            </a:r>
          </a:p>
          <a:p>
            <a:r>
              <a:rPr lang="en-US" sz="4000" dirty="0"/>
              <a:t>Where will you be one minute after you die???(Where will I be)????????????????????</a:t>
            </a:r>
          </a:p>
        </p:txBody>
      </p:sp>
    </p:spTree>
    <p:extLst>
      <p:ext uri="{BB962C8B-B14F-4D97-AF65-F5344CB8AC3E}">
        <p14:creationId xmlns:p14="http://schemas.microsoft.com/office/powerpoint/2010/main" val="2927281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p:cTn id="1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35" y="72736"/>
            <a:ext cx="12011891" cy="6473537"/>
          </a:xfrm>
        </p:spPr>
        <p:txBody>
          <a:bodyPr>
            <a:normAutofit/>
          </a:bodyPr>
          <a:lstStyle/>
          <a:p>
            <a:r>
              <a:rPr lang="en-US" sz="3600" dirty="0" smtClean="0"/>
              <a:t>Remember friend, while passing by,</a:t>
            </a:r>
          </a:p>
          <a:p>
            <a:r>
              <a:rPr lang="en-US" sz="3600" dirty="0" smtClean="0"/>
              <a:t>As you are now, so once was I</a:t>
            </a:r>
          </a:p>
          <a:p>
            <a:r>
              <a:rPr lang="en-US" sz="3600" dirty="0" smtClean="0"/>
              <a:t>As I am now, soon you will be</a:t>
            </a:r>
          </a:p>
          <a:p>
            <a:r>
              <a:rPr lang="en-US" sz="3600" dirty="0" smtClean="0"/>
              <a:t>Prepare for death and follow me..</a:t>
            </a:r>
          </a:p>
          <a:p>
            <a:endParaRPr lang="en-US" sz="3600" dirty="0"/>
          </a:p>
          <a:p>
            <a:r>
              <a:rPr lang="en-US" sz="3600" dirty="0" smtClean="0"/>
              <a:t>To follow you, I’m not content</a:t>
            </a:r>
          </a:p>
          <a:p>
            <a:r>
              <a:rPr lang="en-US" sz="3600" dirty="0" smtClean="0"/>
              <a:t>Until I know which way you went!</a:t>
            </a:r>
            <a:endParaRPr lang="en-US" sz="3600" dirty="0"/>
          </a:p>
        </p:txBody>
      </p:sp>
    </p:spTree>
    <p:extLst>
      <p:ext uri="{BB962C8B-B14F-4D97-AF65-F5344CB8AC3E}">
        <p14:creationId xmlns:p14="http://schemas.microsoft.com/office/powerpoint/2010/main" val="734266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5" end="5"/>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p:cTn id="1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92000" cy="6774873"/>
          </a:xfrm>
        </p:spPr>
        <p:txBody>
          <a:bodyPr>
            <a:noAutofit/>
          </a:bodyPr>
          <a:lstStyle/>
          <a:p>
            <a:r>
              <a:rPr lang="en-US" sz="3600" b="1" u="sng" dirty="0" smtClean="0">
                <a:effectLst>
                  <a:outerShdw blurRad="38100" dist="38100" dir="2700000" algn="tl">
                    <a:srgbClr val="000000">
                      <a:alpha val="43137"/>
                    </a:srgbClr>
                  </a:outerShdw>
                </a:effectLst>
              </a:rPr>
              <a:t>Look at the errors we make</a:t>
            </a:r>
            <a:r>
              <a:rPr lang="en-US" sz="3200" dirty="0" smtClean="0"/>
              <a:t>. </a:t>
            </a:r>
          </a:p>
          <a:p>
            <a:r>
              <a:rPr lang="en-US" sz="3200" dirty="0" smtClean="0"/>
              <a:t>    We tend to put our emphasis on the body with its  pleasures and its physical appetites. </a:t>
            </a:r>
          </a:p>
          <a:p>
            <a:r>
              <a:rPr lang="en-US" sz="3200" dirty="0" smtClean="0"/>
              <a:t> But what about the soul?  .  The soul longs for God.</a:t>
            </a:r>
          </a:p>
          <a:p>
            <a:pPr marL="0" indent="0">
              <a:buNone/>
            </a:pPr>
            <a:endParaRPr lang="en-US" sz="3200" dirty="0"/>
          </a:p>
          <a:p>
            <a:pPr marL="0" indent="0">
              <a:buNone/>
            </a:pPr>
            <a:r>
              <a:rPr lang="en-US" sz="3200" dirty="0" smtClean="0"/>
              <a:t>.  Man is a worshipping creature.  He knows that there is something out there somewhere, and he longs to know that something or someone.</a:t>
            </a:r>
          </a:p>
          <a:p>
            <a:pPr marL="0" indent="0">
              <a:buNone/>
            </a:pPr>
            <a:endParaRPr lang="en-US" sz="3200" dirty="0" smtClean="0"/>
          </a:p>
          <a:p>
            <a:r>
              <a:rPr lang="en-US" sz="3200" dirty="0" smtClean="0"/>
              <a:t>.  </a:t>
            </a:r>
            <a:r>
              <a:rPr lang="en-US" sz="3200" b="1" u="sng" dirty="0" smtClean="0">
                <a:solidFill>
                  <a:schemeClr val="accent6">
                    <a:lumMod val="75000"/>
                  </a:schemeClr>
                </a:solidFill>
              </a:rPr>
              <a:t>Your soul longs for vital contact with God.  </a:t>
            </a:r>
            <a:r>
              <a:rPr lang="en-US" sz="3200" b="1" dirty="0" smtClean="0"/>
              <a:t>Your soul is valuable </a:t>
            </a:r>
          </a:p>
          <a:p>
            <a:r>
              <a:rPr lang="en-US" sz="3600" b="1" dirty="0" smtClean="0"/>
              <a:t>Because it is </a:t>
            </a:r>
            <a:r>
              <a:rPr lang="en-US" sz="3600" b="1" dirty="0" err="1" smtClean="0"/>
              <a:t>is</a:t>
            </a:r>
            <a:r>
              <a:rPr lang="en-US" sz="3600" b="1" dirty="0" smtClean="0"/>
              <a:t> eternal…it is forever!  </a:t>
            </a:r>
            <a:endParaRPr lang="en-US" sz="3600" b="1" dirty="0"/>
          </a:p>
        </p:txBody>
      </p:sp>
    </p:spTree>
    <p:extLst>
      <p:ext uri="{BB962C8B-B14F-4D97-AF65-F5344CB8AC3E}">
        <p14:creationId xmlns:p14="http://schemas.microsoft.com/office/powerpoint/2010/main" val="14139968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4000" b="1" u="sng" dirty="0"/>
              <a:t>#2.  The value of your soul is measured by the devil’s interest in it.</a:t>
            </a:r>
          </a:p>
          <a:p>
            <a:endParaRPr lang="en-US" dirty="0"/>
          </a:p>
        </p:txBody>
      </p:sp>
    </p:spTree>
    <p:extLst>
      <p:ext uri="{BB962C8B-B14F-4D97-AF65-F5344CB8AC3E}">
        <p14:creationId xmlns:p14="http://schemas.microsoft.com/office/powerpoint/2010/main" val="4078194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964" y="100734"/>
            <a:ext cx="11998036" cy="6663748"/>
          </a:xfrm>
        </p:spPr>
        <p:txBody>
          <a:bodyPr>
            <a:noAutofit/>
          </a:bodyPr>
          <a:lstStyle/>
          <a:p>
            <a:r>
              <a:rPr lang="en-US" sz="3600" dirty="0" smtClean="0"/>
              <a:t>A)  Jesus said that the devil is the prince of this world.  He is the God of this age.  The devil is greatly at work in our world, and he is After your soul.</a:t>
            </a:r>
          </a:p>
          <a:p>
            <a:pPr marL="0" indent="0">
              <a:buNone/>
            </a:pPr>
            <a:r>
              <a:rPr lang="en-US" sz="3600" dirty="0"/>
              <a:t> </a:t>
            </a:r>
            <a:r>
              <a:rPr lang="en-US" sz="3600" dirty="0" smtClean="0"/>
              <a:t> B)  God created a perfect world.  He and man were friends.  God never meant that there would be suffering and war and death. </a:t>
            </a:r>
          </a:p>
          <a:p>
            <a:r>
              <a:rPr lang="en-US" sz="3600" dirty="0" smtClean="0"/>
              <a:t> But Satan came. </a:t>
            </a:r>
            <a:r>
              <a:rPr lang="en-US" sz="3600" b="1" u="sng" dirty="0" smtClean="0">
                <a:solidFill>
                  <a:schemeClr val="accent6">
                    <a:lumMod val="75000"/>
                  </a:schemeClr>
                </a:solidFill>
              </a:rPr>
              <a:t>Eve and the devil.  Gen. 3:3</a:t>
            </a:r>
            <a:r>
              <a:rPr lang="en-US" sz="3600" dirty="0" smtClean="0"/>
              <a:t>.  God was testing </a:t>
            </a:r>
            <a:r>
              <a:rPr lang="en-US" sz="3600" dirty="0" err="1" smtClean="0"/>
              <a:t>man.He</a:t>
            </a:r>
            <a:r>
              <a:rPr lang="en-US" sz="3600" dirty="0" smtClean="0"/>
              <a:t> gave man the Freedom of will.  He still does.  You can serve God.  You can be a follower, faithful follower of Jesus Christ.  It is up to you.  The decision is yours. We so often fail the same test!! We deplore what Adam and Eve did… but do we fail the same test.?</a:t>
            </a:r>
            <a:endParaRPr lang="en-US" sz="3600" dirty="0"/>
          </a:p>
        </p:txBody>
      </p:sp>
    </p:spTree>
    <p:extLst>
      <p:ext uri="{BB962C8B-B14F-4D97-AF65-F5344CB8AC3E}">
        <p14:creationId xmlns:p14="http://schemas.microsoft.com/office/powerpoint/2010/main" val="37030634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518" y="0"/>
            <a:ext cx="12001500" cy="6858000"/>
          </a:xfrm>
        </p:spPr>
        <p:txBody>
          <a:bodyPr>
            <a:normAutofit/>
          </a:bodyPr>
          <a:lstStyle/>
          <a:p>
            <a:r>
              <a:rPr lang="en-US" sz="3600" dirty="0" smtClean="0"/>
              <a:t>The Devil told man that</a:t>
            </a:r>
            <a:r>
              <a:rPr lang="en-US" sz="3600" b="1" u="sng" dirty="0" smtClean="0">
                <a:solidFill>
                  <a:schemeClr val="tx1">
                    <a:lumMod val="50000"/>
                    <a:lumOff val="50000"/>
                  </a:schemeClr>
                </a:solidFill>
              </a:rPr>
              <a:t> God does not mean what He says.</a:t>
            </a:r>
          </a:p>
          <a:p>
            <a:r>
              <a:rPr lang="en-US" sz="3600" dirty="0" smtClean="0"/>
              <a:t>Listen to him. </a:t>
            </a:r>
          </a:p>
          <a:p>
            <a:r>
              <a:rPr lang="en-US" sz="3600" dirty="0" smtClean="0"/>
              <a:t>Gen. 3:4   “You will not die!”.  </a:t>
            </a:r>
            <a:r>
              <a:rPr lang="en-US" sz="4800" b="1" dirty="0" smtClean="0">
                <a:solidFill>
                  <a:srgbClr val="002060"/>
                </a:solidFill>
              </a:rPr>
              <a:t>What a lie.  </a:t>
            </a:r>
          </a:p>
          <a:p>
            <a:r>
              <a:rPr lang="en-US" sz="3600" dirty="0" smtClean="0"/>
              <a:t>  But  Adam And Eve believed it!.    Eve ate the fruit  first and gave to her husband, And he ate it too.  That was the first rebellion by people Against God!</a:t>
            </a:r>
          </a:p>
          <a:p>
            <a:r>
              <a:rPr lang="en-US" sz="3600" dirty="0"/>
              <a:t> </a:t>
            </a:r>
            <a:r>
              <a:rPr lang="en-US" sz="3600" dirty="0" smtClean="0"/>
              <a:t>  God had to keep His word or He would not be a just God.  </a:t>
            </a:r>
          </a:p>
          <a:p>
            <a:r>
              <a:rPr lang="en-US" sz="3600" dirty="0" smtClean="0"/>
              <a:t>If you eat the fruit of that tree you will suffer and die.  Man</a:t>
            </a:r>
          </a:p>
          <a:p>
            <a:r>
              <a:rPr lang="en-US" sz="3600" dirty="0" smtClean="0"/>
              <a:t>Has been doing the same thing and has been suffering and dying.</a:t>
            </a:r>
          </a:p>
        </p:txBody>
      </p:sp>
    </p:spTree>
    <p:extLst>
      <p:ext uri="{BB962C8B-B14F-4D97-AF65-F5344CB8AC3E}">
        <p14:creationId xmlns:p14="http://schemas.microsoft.com/office/powerpoint/2010/main" val="280764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473" y="103908"/>
            <a:ext cx="11939154" cy="6639791"/>
          </a:xfrm>
        </p:spPr>
        <p:txBody>
          <a:bodyPr>
            <a:normAutofit lnSpcReduction="10000"/>
          </a:bodyPr>
          <a:lstStyle/>
          <a:p>
            <a:r>
              <a:rPr lang="en-US" sz="3600" dirty="0" smtClean="0"/>
              <a:t>  In spite of their rebellion, God had a plan.</a:t>
            </a:r>
          </a:p>
          <a:p>
            <a:r>
              <a:rPr lang="en-US" sz="3600" dirty="0"/>
              <a:t> </a:t>
            </a:r>
            <a:r>
              <a:rPr lang="en-US" sz="3600" dirty="0" smtClean="0"/>
              <a:t>    I am going to save the human race.  I am going to send my Son to this earth.”  John 3:16  For God so loved the world…</a:t>
            </a:r>
          </a:p>
          <a:p>
            <a:r>
              <a:rPr lang="en-US" sz="3600" dirty="0"/>
              <a:t> </a:t>
            </a:r>
            <a:r>
              <a:rPr lang="en-US" sz="3600" dirty="0" smtClean="0"/>
              <a:t> Every step of the way, the devil tried so hard to destroy</a:t>
            </a:r>
          </a:p>
          <a:p>
            <a:r>
              <a:rPr lang="en-US" sz="3600" dirty="0" smtClean="0"/>
              <a:t>God’s Son.  When Jesus was a baby—he tried to kill Him.</a:t>
            </a:r>
          </a:p>
          <a:p>
            <a:r>
              <a:rPr lang="en-US" sz="3600" dirty="0" smtClean="0"/>
              <a:t>On the cross, it appeared at first the devil had destroyed Him.</a:t>
            </a:r>
          </a:p>
          <a:p>
            <a:r>
              <a:rPr lang="en-US" sz="3600" dirty="0" smtClean="0"/>
              <a:t>But instead, just as God had said, Jesus came forth from the grave.</a:t>
            </a:r>
          </a:p>
          <a:p>
            <a:r>
              <a:rPr lang="en-US" sz="3600" dirty="0" smtClean="0"/>
              <a:t>    He arose from the dead.  </a:t>
            </a:r>
          </a:p>
          <a:p>
            <a:r>
              <a:rPr lang="en-US" sz="3600" dirty="0" smtClean="0"/>
              <a:t>In Rev. 1:18 the bible says that Jesus has “the keys of Hades and of Death.”  Christ is alive.  He is coming back for those who are His!</a:t>
            </a:r>
            <a:endParaRPr lang="en-US" sz="3600" dirty="0"/>
          </a:p>
        </p:txBody>
      </p:sp>
    </p:spTree>
    <p:extLst>
      <p:ext uri="{BB962C8B-B14F-4D97-AF65-F5344CB8AC3E}">
        <p14:creationId xmlns:p14="http://schemas.microsoft.com/office/powerpoint/2010/main" val="29779369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390408"/>
          </a:xfrm>
        </p:spPr>
        <p:txBody>
          <a:bodyPr>
            <a:noAutofit/>
          </a:bodyPr>
          <a:lstStyle/>
          <a:p>
            <a:r>
              <a:rPr lang="en-US" sz="4000" dirty="0" smtClean="0"/>
              <a:t>God built his church, His kingdom.   Matt. 16:18 </a:t>
            </a:r>
          </a:p>
          <a:p>
            <a:r>
              <a:rPr lang="en-US" sz="4000" dirty="0" smtClean="0"/>
              <a:t>   </a:t>
            </a:r>
            <a:r>
              <a:rPr lang="en-US" sz="4000" u="sng" dirty="0" err="1" smtClean="0"/>
              <a:t>ButMy</a:t>
            </a:r>
            <a:r>
              <a:rPr lang="en-US" sz="4000" u="sng" dirty="0" smtClean="0"/>
              <a:t> friends, the devil is also building his kingdom..  </a:t>
            </a:r>
            <a:r>
              <a:rPr lang="en-US" sz="4000" dirty="0" smtClean="0"/>
              <a:t>Even though Satan Is a defeated foe, he is still working.  </a:t>
            </a:r>
          </a:p>
          <a:p>
            <a:r>
              <a:rPr lang="en-US" sz="4000" dirty="0"/>
              <a:t> </a:t>
            </a:r>
            <a:r>
              <a:rPr lang="en-US" sz="4000" dirty="0" smtClean="0"/>
              <a:t> Listen to Jesus:  </a:t>
            </a:r>
            <a:r>
              <a:rPr lang="en-US" sz="3200" b="1" u="sng" dirty="0" smtClean="0">
                <a:solidFill>
                  <a:srgbClr val="002060"/>
                </a:solidFill>
              </a:rPr>
              <a:t>Matt 13:19  “When anyone hears the word of the kingdom, and does not understand it, then the wicked one comes and snatches away what was sown in his heart.  </a:t>
            </a:r>
          </a:p>
          <a:p>
            <a:r>
              <a:rPr lang="en-US" sz="3600" dirty="0"/>
              <a:t> </a:t>
            </a:r>
            <a:r>
              <a:rPr lang="en-US" sz="3600" dirty="0" smtClean="0"/>
              <a:t>  Jesus pictured Satan as an enemy battling and bidding for the souls of people.  Peter tells us that the devil  is as a roaring lion, walking about Seeking whom he may  devour I Pet.5:8  He wants you! He wants me! </a:t>
            </a:r>
            <a:r>
              <a:rPr lang="en-US" sz="3200" dirty="0" smtClean="0"/>
              <a:t>And  even Peter himself was the object of the Devil.  </a:t>
            </a:r>
            <a:r>
              <a:rPr lang="en-US" dirty="0" smtClean="0"/>
              <a:t>Satan </a:t>
            </a:r>
            <a:r>
              <a:rPr lang="en-US" sz="3200" dirty="0" err="1" smtClean="0"/>
              <a:t>hath</a:t>
            </a:r>
            <a:r>
              <a:rPr lang="en-US" sz="3600" dirty="0" err="1" smtClean="0"/>
              <a:t>Desired</a:t>
            </a:r>
            <a:r>
              <a:rPr lang="en-US" sz="3600" dirty="0" smtClean="0"/>
              <a:t> you, to sift you as wheat….Luke 22:31-32 The devil wants everyone in this audience…  YOU!</a:t>
            </a:r>
            <a:endParaRPr lang="en-US" sz="3600" dirty="0"/>
          </a:p>
        </p:txBody>
      </p:sp>
    </p:spTree>
    <p:extLst>
      <p:ext uri="{BB962C8B-B14F-4D97-AF65-F5344CB8AC3E}">
        <p14:creationId xmlns:p14="http://schemas.microsoft.com/office/powerpoint/2010/main" val="10945570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082" y="0"/>
            <a:ext cx="12056918" cy="6858000"/>
          </a:xfrm>
        </p:spPr>
        <p:txBody>
          <a:bodyPr>
            <a:normAutofit/>
          </a:bodyPr>
          <a:lstStyle/>
          <a:p>
            <a:r>
              <a:rPr lang="en-US" sz="3600" dirty="0" smtClean="0"/>
              <a:t>The devil wants everyone of us in this audience this morning.</a:t>
            </a:r>
          </a:p>
          <a:p>
            <a:r>
              <a:rPr lang="en-US" sz="3600" dirty="0" smtClean="0"/>
              <a:t>He will tell you not to listen to God…The Devil doesn’t want </a:t>
            </a:r>
            <a:r>
              <a:rPr lang="en-US" sz="3600" dirty="0" err="1" smtClean="0"/>
              <a:t>youTo</a:t>
            </a:r>
            <a:r>
              <a:rPr lang="en-US" sz="3600" dirty="0" smtClean="0"/>
              <a:t>  pay any attention   To what God has to say…The devil says God Is not telling you right.  </a:t>
            </a:r>
          </a:p>
          <a:p>
            <a:r>
              <a:rPr lang="en-US" sz="3600" b="1" u="sng" dirty="0" smtClean="0">
                <a:solidFill>
                  <a:schemeClr val="accent6">
                    <a:lumMod val="75000"/>
                  </a:schemeClr>
                </a:solidFill>
              </a:rPr>
              <a:t>..But, you must remember God has said something about</a:t>
            </a:r>
          </a:p>
          <a:p>
            <a:r>
              <a:rPr lang="en-US" sz="3600" b="1" u="sng" dirty="0" smtClean="0">
                <a:solidFill>
                  <a:schemeClr val="accent6">
                    <a:lumMod val="75000"/>
                  </a:schemeClr>
                </a:solidFill>
              </a:rPr>
              <a:t>The devil.   </a:t>
            </a:r>
            <a:r>
              <a:rPr lang="en-US" sz="3600" dirty="0" smtClean="0"/>
              <a:t>He is A liar.   And the father of lies.  John 8:44</a:t>
            </a:r>
          </a:p>
          <a:p>
            <a:r>
              <a:rPr lang="en-US" sz="3600" dirty="0" smtClean="0"/>
              <a:t> </a:t>
            </a:r>
            <a:r>
              <a:rPr lang="en-US" sz="3600" baseline="30000" dirty="0"/>
              <a:t>44 </a:t>
            </a:r>
            <a:r>
              <a:rPr lang="en-US" sz="3600" dirty="0"/>
              <a:t>Ye are of your father the devil, and the lusts of your father ye will do. He was a murderer from the beginning, and abode not in the truth, because there is no truth in him. When he </a:t>
            </a:r>
            <a:r>
              <a:rPr lang="en-US" sz="3600" dirty="0" err="1"/>
              <a:t>speaketh</a:t>
            </a:r>
            <a:r>
              <a:rPr lang="en-US" sz="3600" dirty="0"/>
              <a:t> a lie, he </a:t>
            </a:r>
            <a:r>
              <a:rPr lang="en-US" sz="3600" dirty="0" err="1"/>
              <a:t>speaketh</a:t>
            </a:r>
            <a:r>
              <a:rPr lang="en-US" sz="3600" dirty="0"/>
              <a:t> of his own</a:t>
            </a:r>
            <a:r>
              <a:rPr lang="en-US" sz="3600" b="1" u="sng" dirty="0"/>
              <a:t>: for he is a liar, and the father of </a:t>
            </a:r>
            <a:r>
              <a:rPr lang="en-US" sz="3600" b="1" u="sng" dirty="0" smtClean="0"/>
              <a:t>it   </a:t>
            </a:r>
            <a:r>
              <a:rPr lang="en-US" sz="3600" dirty="0" smtClean="0"/>
              <a:t> We dare not let him deceive us!</a:t>
            </a:r>
            <a:endParaRPr lang="en-US" sz="3600" b="1" u="sng" dirty="0" smtClean="0"/>
          </a:p>
        </p:txBody>
      </p:sp>
    </p:spTree>
    <p:extLst>
      <p:ext uri="{BB962C8B-B14F-4D97-AF65-F5344CB8AC3E}">
        <p14:creationId xmlns:p14="http://schemas.microsoft.com/office/powerpoint/2010/main" val="10353374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3 times in the Bible</a:t>
            </a:r>
            <a:endParaRPr lang="en-US" b="1" u="sng" dirty="0"/>
          </a:p>
        </p:txBody>
      </p:sp>
      <p:sp>
        <p:nvSpPr>
          <p:cNvPr id="3" name="Content Placeholder 2"/>
          <p:cNvSpPr>
            <a:spLocks noGrp="1"/>
          </p:cNvSpPr>
          <p:nvPr>
            <p:ph idx="1"/>
          </p:nvPr>
        </p:nvSpPr>
        <p:spPr/>
        <p:txBody>
          <a:bodyPr/>
          <a:lstStyle/>
          <a:p>
            <a:r>
              <a:rPr lang="en-US" sz="6000" b="1" dirty="0" smtClean="0"/>
              <a:t>Matt. 16:24-28</a:t>
            </a:r>
          </a:p>
          <a:p>
            <a:r>
              <a:rPr lang="en-US" sz="6000" b="1" dirty="0" smtClean="0"/>
              <a:t>Mark 8:34-38</a:t>
            </a:r>
          </a:p>
          <a:p>
            <a:r>
              <a:rPr lang="en-US" sz="6000" b="1" dirty="0" smtClean="0"/>
              <a:t>Luke 9:23-27  </a:t>
            </a:r>
          </a:p>
          <a:p>
            <a:endParaRPr lang="en-US" dirty="0"/>
          </a:p>
        </p:txBody>
      </p:sp>
    </p:spTree>
    <p:extLst>
      <p:ext uri="{BB962C8B-B14F-4D97-AF65-F5344CB8AC3E}">
        <p14:creationId xmlns:p14="http://schemas.microsoft.com/office/powerpoint/2010/main" val="807615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 y="0"/>
            <a:ext cx="12108873" cy="6785264"/>
          </a:xfrm>
        </p:spPr>
        <p:txBody>
          <a:bodyPr/>
          <a:lstStyle/>
          <a:p>
            <a:r>
              <a:rPr lang="en-US" sz="4000" dirty="0"/>
              <a:t> </a:t>
            </a:r>
            <a:r>
              <a:rPr lang="en-US" sz="4000" dirty="0" smtClean="0"/>
              <a:t> a) He </a:t>
            </a:r>
            <a:r>
              <a:rPr lang="en-US" sz="4000" dirty="0"/>
              <a:t>will tell you it is alright for you not to come back tonight.</a:t>
            </a:r>
          </a:p>
          <a:p>
            <a:r>
              <a:rPr lang="en-US" sz="4000" dirty="0"/>
              <a:t>Forget it.  Yet, God states John </a:t>
            </a:r>
            <a:r>
              <a:rPr lang="en-US" sz="4000" dirty="0" smtClean="0"/>
              <a:t>4:23-24…Heb. 10:25</a:t>
            </a:r>
          </a:p>
          <a:p>
            <a:endParaRPr lang="en-US" sz="4000" dirty="0"/>
          </a:p>
          <a:p>
            <a:r>
              <a:rPr lang="en-US" sz="4000" dirty="0"/>
              <a:t>  b)He will tell you that it is alright for you to have a little </a:t>
            </a:r>
            <a:r>
              <a:rPr lang="en-US" sz="4000" dirty="0" smtClean="0"/>
              <a:t>beer, To </a:t>
            </a:r>
            <a:r>
              <a:rPr lang="en-US" sz="4000" dirty="0"/>
              <a:t>go dancing, to really live it up. Wear immodest </a:t>
            </a:r>
            <a:r>
              <a:rPr lang="en-US" sz="4000" dirty="0" smtClean="0"/>
              <a:t>clothes, You </a:t>
            </a:r>
            <a:r>
              <a:rPr lang="en-US" sz="4000" dirty="0"/>
              <a:t>only have one life---but </a:t>
            </a:r>
            <a:r>
              <a:rPr lang="en-US" sz="4000" dirty="0" smtClean="0"/>
              <a:t> read Rom.12:1-2  </a:t>
            </a:r>
            <a:endParaRPr lang="en-US" sz="4000" dirty="0"/>
          </a:p>
          <a:p>
            <a:endParaRPr lang="en-US" dirty="0"/>
          </a:p>
        </p:txBody>
      </p:sp>
    </p:spTree>
    <p:extLst>
      <p:ext uri="{BB962C8B-B14F-4D97-AF65-F5344CB8AC3E}">
        <p14:creationId xmlns:p14="http://schemas.microsoft.com/office/powerpoint/2010/main" val="3122265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heel(1)">
                                      <p:cBhvr>
                                        <p:cTn id="15" dur="2000"/>
                                        <p:tgtEl>
                                          <p:spTgt spid="3">
                                            <p:txEl>
                                              <p:pRg st="0" end="0"/>
                                            </p:txEl>
                                          </p:spTgt>
                                        </p:tgtEl>
                                      </p:cBhvr>
                                    </p:animEffect>
                                  </p:childTnLst>
                                </p:cTn>
                              </p:par>
                              <p:par>
                                <p:cTn id="16" presetID="21" presetClass="entr" presetSubtype="1"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heel(1)">
                                      <p:cBhvr>
                                        <p:cTn id="18"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4000" b="1" dirty="0"/>
              <a:t>#3  The value of your soul is measured by God’s concern for saving your soul. </a:t>
            </a:r>
          </a:p>
          <a:p>
            <a:endParaRPr lang="en-US" dirty="0"/>
          </a:p>
        </p:txBody>
      </p:sp>
    </p:spTree>
    <p:extLst>
      <p:ext uri="{BB962C8B-B14F-4D97-AF65-F5344CB8AC3E}">
        <p14:creationId xmlns:p14="http://schemas.microsoft.com/office/powerpoint/2010/main" val="3197707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664" y="0"/>
            <a:ext cx="12112336" cy="6858000"/>
          </a:xfrm>
        </p:spPr>
        <p:txBody>
          <a:bodyPr>
            <a:noAutofit/>
          </a:bodyPr>
          <a:lstStyle/>
          <a:p>
            <a:r>
              <a:rPr lang="en-US" sz="3600" dirty="0" smtClean="0"/>
              <a:t>2 Pet. 3:9  God is not willing that any should perish, But that </a:t>
            </a:r>
          </a:p>
          <a:p>
            <a:r>
              <a:rPr lang="en-US" sz="3600" dirty="0" smtClean="0"/>
              <a:t>all should come to repentance.  .  But, if you don’t repent ,You will perish.  There is no doubt about that…Repent or Perish. Luke 13:3</a:t>
            </a:r>
          </a:p>
          <a:p>
            <a:r>
              <a:rPr lang="en-US" sz="3600" dirty="0"/>
              <a:t> </a:t>
            </a:r>
            <a:r>
              <a:rPr lang="en-US" sz="3600" dirty="0" smtClean="0"/>
              <a:t>  The city of Nineveh  learned that lesson well.  They repented and God </a:t>
            </a:r>
            <a:r>
              <a:rPr lang="en-US" sz="3600" dirty="0" err="1" smtClean="0"/>
              <a:t>didNot</a:t>
            </a:r>
            <a:r>
              <a:rPr lang="en-US" sz="3600" dirty="0" smtClean="0"/>
              <a:t> destroy their city!  Jonah 4:11  </a:t>
            </a:r>
          </a:p>
          <a:p>
            <a:r>
              <a:rPr lang="en-US" sz="3600" dirty="0"/>
              <a:t> </a:t>
            </a:r>
            <a:r>
              <a:rPr lang="en-US" sz="3600" dirty="0" smtClean="0"/>
              <a:t>   Sodom and Gomorrah learned that lesson.  Gen.19:24-25  “The Lord rained upon Sodom and Gomorrah brimstone and fire from the Lord out of heaven..     (Rom. 5:8,9)</a:t>
            </a:r>
          </a:p>
          <a:p>
            <a:r>
              <a:rPr lang="en-US" sz="3600" dirty="0" smtClean="0"/>
              <a:t>God sees your soul as the most valuable thing in the world, so valuable that He sent His only Son to the cross to suffer and die so that your soul may be saved</a:t>
            </a:r>
            <a:r>
              <a:rPr lang="en-US" sz="3600" b="1" u="sng" dirty="0" smtClean="0"/>
              <a:t>.    And if you were the only person in the whole universe, Christ would have died for you.  </a:t>
            </a:r>
            <a:endParaRPr lang="en-US" sz="3600" b="1" u="sng" dirty="0"/>
          </a:p>
        </p:txBody>
      </p:sp>
    </p:spTree>
    <p:extLst>
      <p:ext uri="{BB962C8B-B14F-4D97-AF65-F5344CB8AC3E}">
        <p14:creationId xmlns:p14="http://schemas.microsoft.com/office/powerpoint/2010/main" val="1447882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481" y="142298"/>
            <a:ext cx="11797145" cy="6642966"/>
          </a:xfrm>
        </p:spPr>
        <p:txBody>
          <a:bodyPr/>
          <a:lstStyle/>
          <a:p>
            <a:r>
              <a:rPr lang="en-US" sz="4800" b="1" u="sng" dirty="0"/>
              <a:t>#4  The value of your soul is measured by the severity of its loss</a:t>
            </a:r>
            <a:r>
              <a:rPr lang="en-US" sz="3600" dirty="0"/>
              <a:t>.  </a:t>
            </a:r>
          </a:p>
          <a:p>
            <a:endParaRPr lang="en-US" dirty="0"/>
          </a:p>
        </p:txBody>
      </p:sp>
    </p:spTree>
    <p:extLst>
      <p:ext uri="{BB962C8B-B14F-4D97-AF65-F5344CB8AC3E}">
        <p14:creationId xmlns:p14="http://schemas.microsoft.com/office/powerpoint/2010/main" val="9616875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009" y="0"/>
            <a:ext cx="11911446" cy="6858000"/>
          </a:xfrm>
        </p:spPr>
        <p:txBody>
          <a:bodyPr>
            <a:normAutofit/>
          </a:bodyPr>
          <a:lstStyle/>
          <a:p>
            <a:r>
              <a:rPr lang="en-US" sz="3600" b="1" u="sng" dirty="0">
                <a:solidFill>
                  <a:schemeClr val="accent6">
                    <a:lumMod val="75000"/>
                  </a:schemeClr>
                </a:solidFill>
                <a:effectLst>
                  <a:outerShdw blurRad="38100" dist="38100" dir="2700000" algn="tl">
                    <a:srgbClr val="000000">
                      <a:alpha val="43137"/>
                    </a:srgbClr>
                  </a:outerShdw>
                </a:effectLst>
              </a:rPr>
              <a:t> It is awful when a </a:t>
            </a:r>
            <a:r>
              <a:rPr lang="en-US" sz="3600" b="1" u="sng" dirty="0" smtClean="0">
                <a:solidFill>
                  <a:schemeClr val="accent6">
                    <a:lumMod val="75000"/>
                  </a:schemeClr>
                </a:solidFill>
                <a:effectLst>
                  <a:outerShdw blurRad="38100" dist="38100" dir="2700000" algn="tl">
                    <a:srgbClr val="000000">
                      <a:alpha val="43137"/>
                    </a:srgbClr>
                  </a:outerShdw>
                </a:effectLst>
              </a:rPr>
              <a:t>person</a:t>
            </a:r>
          </a:p>
          <a:p>
            <a:r>
              <a:rPr lang="en-US" sz="3600" dirty="0" smtClean="0"/>
              <a:t> </a:t>
            </a:r>
            <a:endParaRPr lang="en-US" sz="3600" dirty="0"/>
          </a:p>
          <a:p>
            <a:r>
              <a:rPr lang="en-US" sz="3600" dirty="0"/>
              <a:t>   loses his health</a:t>
            </a:r>
            <a:r>
              <a:rPr lang="en-US" sz="3600" dirty="0" smtClean="0"/>
              <a:t>,</a:t>
            </a:r>
          </a:p>
          <a:p>
            <a:r>
              <a:rPr lang="en-US" sz="3600" dirty="0" smtClean="0"/>
              <a:t> </a:t>
            </a:r>
          </a:p>
          <a:p>
            <a:r>
              <a:rPr lang="en-US" sz="3600" dirty="0"/>
              <a:t> </a:t>
            </a:r>
            <a:r>
              <a:rPr lang="en-US" sz="3600" dirty="0" smtClean="0"/>
              <a:t>  or </a:t>
            </a:r>
            <a:r>
              <a:rPr lang="en-US" sz="3600" dirty="0"/>
              <a:t>loses  his money</a:t>
            </a:r>
            <a:r>
              <a:rPr lang="en-US" sz="3600" dirty="0" smtClean="0"/>
              <a:t>,</a:t>
            </a:r>
          </a:p>
          <a:p>
            <a:endParaRPr lang="en-US" sz="3600" dirty="0" smtClean="0"/>
          </a:p>
          <a:p>
            <a:r>
              <a:rPr lang="en-US" sz="3600" dirty="0"/>
              <a:t> </a:t>
            </a:r>
            <a:r>
              <a:rPr lang="en-US" sz="3600" dirty="0" smtClean="0"/>
              <a:t>  </a:t>
            </a:r>
            <a:r>
              <a:rPr lang="en-US" sz="3600" dirty="0"/>
              <a:t>or Loses his friends</a:t>
            </a:r>
            <a:r>
              <a:rPr lang="en-US" sz="3600" dirty="0" smtClean="0"/>
              <a:t>,</a:t>
            </a:r>
          </a:p>
          <a:p>
            <a:endParaRPr lang="en-US" sz="3600" dirty="0" smtClean="0"/>
          </a:p>
          <a:p>
            <a:r>
              <a:rPr lang="en-US" sz="3600" dirty="0"/>
              <a:t> </a:t>
            </a:r>
            <a:r>
              <a:rPr lang="en-US" sz="3600" dirty="0" smtClean="0"/>
              <a:t>  </a:t>
            </a:r>
            <a:r>
              <a:rPr lang="en-US" sz="3600" dirty="0"/>
              <a:t>or , worse still, his character. </a:t>
            </a:r>
            <a:endParaRPr lang="en-US" sz="3600" dirty="0" smtClean="0"/>
          </a:p>
          <a:p>
            <a:endParaRPr lang="en-US" sz="3600" dirty="0" smtClean="0"/>
          </a:p>
          <a:p>
            <a:r>
              <a:rPr lang="en-US" sz="3600" dirty="0"/>
              <a:t> </a:t>
            </a:r>
            <a:r>
              <a:rPr lang="en-US" sz="3600" dirty="0" smtClean="0"/>
              <a:t>        </a:t>
            </a:r>
            <a:r>
              <a:rPr lang="en-US" sz="3600" dirty="0"/>
              <a:t>But what about The loss of your   soul.?  </a:t>
            </a:r>
          </a:p>
        </p:txBody>
      </p:sp>
    </p:spTree>
    <p:extLst>
      <p:ext uri="{BB962C8B-B14F-4D97-AF65-F5344CB8AC3E}">
        <p14:creationId xmlns:p14="http://schemas.microsoft.com/office/powerpoint/2010/main" val="316802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p:cTn id="1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p:cTn id="2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p:cTn id="31"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8" end="8"/>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wheel(1)">
                                      <p:cBhvr>
                                        <p:cTn id="39"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255" y="0"/>
            <a:ext cx="11907981" cy="6858000"/>
          </a:xfrm>
        </p:spPr>
        <p:txBody>
          <a:bodyPr>
            <a:noAutofit/>
          </a:bodyPr>
          <a:lstStyle/>
          <a:p>
            <a:r>
              <a:rPr lang="en-US" sz="3600" dirty="0" smtClean="0"/>
              <a:t>  </a:t>
            </a:r>
          </a:p>
          <a:p>
            <a:r>
              <a:rPr lang="en-US" sz="4400" dirty="0" smtClean="0"/>
              <a:t>Sometimes children get lost in the woods, forests, etc.  Many people come to help—the military sends helicopters and soldiers.  They bring in specially trained dogs.  Social media is busy. Everything possible is done to find the child.</a:t>
            </a:r>
          </a:p>
          <a:p>
            <a:r>
              <a:rPr lang="en-US" sz="4400" dirty="0" smtClean="0"/>
              <a:t>The Newspapers print the story, the television stations report the story.</a:t>
            </a:r>
          </a:p>
          <a:p>
            <a:r>
              <a:rPr lang="en-US" sz="4400" dirty="0"/>
              <a:t> </a:t>
            </a:r>
            <a:r>
              <a:rPr lang="en-US" sz="4400" dirty="0" smtClean="0"/>
              <a:t>    Surely, the lost of a child gets close to us all.</a:t>
            </a:r>
          </a:p>
          <a:p>
            <a:r>
              <a:rPr lang="en-US" sz="4400" dirty="0" smtClean="0"/>
              <a:t>We want to help find the child!   </a:t>
            </a:r>
          </a:p>
          <a:p>
            <a:r>
              <a:rPr lang="en-US" sz="4400" dirty="0"/>
              <a:t> </a:t>
            </a:r>
            <a:r>
              <a:rPr lang="en-US" sz="4400" dirty="0" smtClean="0"/>
              <a:t>       </a:t>
            </a:r>
          </a:p>
        </p:txBody>
      </p:sp>
    </p:spTree>
    <p:extLst>
      <p:ext uri="{BB962C8B-B14F-4D97-AF65-F5344CB8AC3E}">
        <p14:creationId xmlns:p14="http://schemas.microsoft.com/office/powerpoint/2010/main" val="21196080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918" y="-1"/>
            <a:ext cx="11946082" cy="6639791"/>
          </a:xfrm>
        </p:spPr>
        <p:txBody>
          <a:bodyPr>
            <a:normAutofit/>
          </a:bodyPr>
          <a:lstStyle/>
          <a:p>
            <a:r>
              <a:rPr lang="en-US" sz="4400" dirty="0" smtClean="0"/>
              <a:t>Are </a:t>
            </a:r>
            <a:r>
              <a:rPr lang="en-US" sz="4400" b="1" u="sng" dirty="0" smtClean="0">
                <a:solidFill>
                  <a:schemeClr val="accent6">
                    <a:lumMod val="50000"/>
                  </a:schemeClr>
                </a:solidFill>
              </a:rPr>
              <a:t>you</a:t>
            </a:r>
            <a:r>
              <a:rPr lang="en-US" sz="4400" dirty="0" smtClean="0"/>
              <a:t> prepared for eternity? </a:t>
            </a:r>
          </a:p>
          <a:p>
            <a:r>
              <a:rPr lang="en-US" sz="4400" dirty="0" smtClean="0"/>
              <a:t>Am </a:t>
            </a:r>
            <a:r>
              <a:rPr lang="en-US" sz="4400" b="1" dirty="0" smtClean="0"/>
              <a:t>I</a:t>
            </a:r>
            <a:r>
              <a:rPr lang="en-US" sz="4400" dirty="0" smtClean="0"/>
              <a:t> prepared ?</a:t>
            </a:r>
          </a:p>
          <a:p>
            <a:r>
              <a:rPr lang="en-US" sz="4800" b="1" dirty="0" smtClean="0"/>
              <a:t> </a:t>
            </a:r>
            <a:r>
              <a:rPr lang="en-US" sz="4000" b="1" dirty="0" smtClean="0"/>
              <a:t>Are you sure that you have been born again?  </a:t>
            </a:r>
          </a:p>
          <a:p>
            <a:r>
              <a:rPr lang="en-US" sz="3600" dirty="0" smtClean="0"/>
              <a:t>The Bible says you can be sure. </a:t>
            </a:r>
            <a:r>
              <a:rPr lang="en-US" sz="3600" b="1" u="sng" dirty="0" smtClean="0"/>
              <a:t>John 3:5  </a:t>
            </a:r>
          </a:p>
          <a:p>
            <a:r>
              <a:rPr lang="en-US" sz="3600" dirty="0" smtClean="0"/>
              <a:t>The Bible says that there is a Heaven, and that there is a hell. </a:t>
            </a:r>
          </a:p>
          <a:p>
            <a:r>
              <a:rPr lang="en-US" sz="3600" dirty="0" smtClean="0"/>
              <a:t> You choose where you spend</a:t>
            </a:r>
          </a:p>
          <a:p>
            <a:r>
              <a:rPr lang="en-US" sz="3600" dirty="0" smtClean="0"/>
              <a:t>Eternity!   (Matt. 11:28-30)</a:t>
            </a:r>
            <a:endParaRPr lang="en-US" sz="3600" dirty="0"/>
          </a:p>
        </p:txBody>
      </p:sp>
    </p:spTree>
    <p:extLst>
      <p:ext uri="{BB962C8B-B14F-4D97-AF65-F5344CB8AC3E}">
        <p14:creationId xmlns:p14="http://schemas.microsoft.com/office/powerpoint/2010/main" val="4651402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accent6">
                    <a:lumMod val="50000"/>
                  </a:schemeClr>
                </a:solidFill>
              </a:rPr>
              <a:t>What is He worth to your soul?</a:t>
            </a:r>
            <a:endParaRPr lang="en-US" b="1" u="sng" dirty="0">
              <a:solidFill>
                <a:schemeClr val="accent6">
                  <a:lumMod val="50000"/>
                </a:schemeClr>
              </a:solidFill>
            </a:endParaRPr>
          </a:p>
        </p:txBody>
      </p:sp>
      <p:sp>
        <p:nvSpPr>
          <p:cNvPr id="3" name="Content Placeholder 2"/>
          <p:cNvSpPr>
            <a:spLocks noGrp="1"/>
          </p:cNvSpPr>
          <p:nvPr>
            <p:ph idx="1"/>
          </p:nvPr>
        </p:nvSpPr>
        <p:spPr/>
        <p:txBody>
          <a:bodyPr/>
          <a:lstStyle/>
          <a:p>
            <a:r>
              <a:rPr lang="en-US" dirty="0"/>
              <a:t>1. Jesus the Lord laid His glory aside,</a:t>
            </a:r>
            <a:br>
              <a:rPr lang="en-US" dirty="0"/>
            </a:br>
            <a:r>
              <a:rPr lang="en-US" dirty="0"/>
              <a:t>Sinners to save and make whole,</a:t>
            </a:r>
            <a:br>
              <a:rPr lang="en-US" dirty="0"/>
            </a:br>
            <a:r>
              <a:rPr lang="en-US" dirty="0"/>
              <a:t>Freely He died our transgressions to hide,</a:t>
            </a:r>
            <a:br>
              <a:rPr lang="en-US" dirty="0"/>
            </a:br>
            <a:r>
              <a:rPr lang="en-US" dirty="0"/>
              <a:t>What is He worth to your soul?</a:t>
            </a:r>
            <a:br>
              <a:rPr lang="en-US" dirty="0"/>
            </a:br>
            <a:endParaRPr lang="en-US" dirty="0"/>
          </a:p>
          <a:p>
            <a:r>
              <a:rPr lang="en-US" dirty="0"/>
              <a:t>Refrain</a:t>
            </a:r>
            <a:br>
              <a:rPr lang="en-US" dirty="0"/>
            </a:br>
            <a:r>
              <a:rPr lang="en-US" dirty="0"/>
              <a:t>What is He worth, what is He worth,</a:t>
            </a:r>
            <a:br>
              <a:rPr lang="en-US" dirty="0"/>
            </a:br>
            <a:r>
              <a:rPr lang="en-US" dirty="0"/>
              <a:t>What is He worth to your soul?</a:t>
            </a:r>
            <a:br>
              <a:rPr lang="en-US" dirty="0"/>
            </a:br>
            <a:r>
              <a:rPr lang="en-US" dirty="0"/>
              <a:t>He died on the tree, for you and for me,</a:t>
            </a:r>
            <a:br>
              <a:rPr lang="en-US" dirty="0"/>
            </a:br>
            <a:r>
              <a:rPr lang="en-US" dirty="0"/>
              <a:t>What is He worth to your soul?</a:t>
            </a:r>
          </a:p>
        </p:txBody>
      </p:sp>
    </p:spTree>
    <p:extLst>
      <p:ext uri="{BB962C8B-B14F-4D97-AF65-F5344CB8AC3E}">
        <p14:creationId xmlns:p14="http://schemas.microsoft.com/office/powerpoint/2010/main" val="42203996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2737"/>
            <a:ext cx="12039600" cy="6504708"/>
          </a:xfrm>
        </p:spPr>
        <p:txBody>
          <a:bodyPr>
            <a:normAutofit lnSpcReduction="10000"/>
          </a:bodyPr>
          <a:lstStyle/>
          <a:p>
            <a:endParaRPr lang="en-US" sz="4000" dirty="0" smtClean="0"/>
          </a:p>
          <a:p>
            <a:r>
              <a:rPr lang="en-US" sz="4000" dirty="0" smtClean="0"/>
              <a:t>2</a:t>
            </a:r>
            <a:r>
              <a:rPr lang="en-US" sz="4000" dirty="0"/>
              <a:t>. All that was His for the sinner He gave,</a:t>
            </a:r>
            <a:br>
              <a:rPr lang="en-US" sz="4000" dirty="0"/>
            </a:br>
            <a:r>
              <a:rPr lang="en-US" sz="4000" dirty="0"/>
              <a:t>Pointed the path to the goal;</a:t>
            </a:r>
            <a:br>
              <a:rPr lang="en-US" sz="4000" dirty="0"/>
            </a:br>
            <a:r>
              <a:rPr lang="en-US" sz="4000" dirty="0"/>
              <a:t>Sin would deprave, but the Savior would save,</a:t>
            </a:r>
            <a:br>
              <a:rPr lang="en-US" sz="4000" dirty="0"/>
            </a:br>
            <a:r>
              <a:rPr lang="en-US" sz="4000" dirty="0"/>
              <a:t>What is He worth to your soul? [Refrain</a:t>
            </a:r>
            <a:r>
              <a:rPr lang="en-US" sz="4000" dirty="0" smtClean="0"/>
              <a:t>]</a:t>
            </a:r>
          </a:p>
          <a:p>
            <a:endParaRPr lang="en-US" sz="4000" dirty="0"/>
          </a:p>
          <a:p>
            <a:r>
              <a:rPr lang="en-US" sz="4000" dirty="0"/>
              <a:t>Refrain</a:t>
            </a:r>
            <a:br>
              <a:rPr lang="en-US" sz="4000" dirty="0"/>
            </a:br>
            <a:r>
              <a:rPr lang="en-US" sz="4000" dirty="0"/>
              <a:t>What is He worth, what is He worth,</a:t>
            </a:r>
            <a:br>
              <a:rPr lang="en-US" sz="4000" dirty="0"/>
            </a:br>
            <a:r>
              <a:rPr lang="en-US" sz="4000" dirty="0"/>
              <a:t>What is He worth to your soul?</a:t>
            </a:r>
            <a:br>
              <a:rPr lang="en-US" sz="4000" dirty="0"/>
            </a:br>
            <a:r>
              <a:rPr lang="en-US" sz="4000" dirty="0"/>
              <a:t>He died on the tree, for you and for me,</a:t>
            </a:r>
            <a:br>
              <a:rPr lang="en-US" sz="4000" dirty="0"/>
            </a:br>
            <a:r>
              <a:rPr lang="en-US" sz="4000" dirty="0"/>
              <a:t>What is He worth to your soul?</a:t>
            </a:r>
          </a:p>
          <a:p>
            <a:endParaRPr lang="en-US" sz="4000" dirty="0"/>
          </a:p>
        </p:txBody>
      </p:sp>
    </p:spTree>
    <p:extLst>
      <p:ext uri="{BB962C8B-B14F-4D97-AF65-F5344CB8AC3E}">
        <p14:creationId xmlns:p14="http://schemas.microsoft.com/office/powerpoint/2010/main" val="16745761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74236" cy="6774873"/>
          </a:xfrm>
        </p:spPr>
        <p:txBody>
          <a:bodyPr>
            <a:normAutofit lnSpcReduction="10000"/>
          </a:bodyPr>
          <a:lstStyle/>
          <a:p>
            <a:endParaRPr lang="en-US" sz="3600" dirty="0" smtClean="0"/>
          </a:p>
          <a:p>
            <a:endParaRPr lang="en-US" sz="3600" dirty="0"/>
          </a:p>
          <a:p>
            <a:r>
              <a:rPr lang="en-US" sz="4000" dirty="0" smtClean="0"/>
              <a:t>3</a:t>
            </a:r>
            <a:r>
              <a:rPr lang="en-US" sz="4000" dirty="0"/>
              <a:t>. All that He saves He will keep till the end,</a:t>
            </a:r>
            <a:br>
              <a:rPr lang="en-US" sz="4000" dirty="0"/>
            </a:br>
            <a:r>
              <a:rPr lang="en-US" sz="4000" dirty="0"/>
              <a:t>Under His </a:t>
            </a:r>
            <a:r>
              <a:rPr lang="en-US" sz="4000" dirty="0" err="1"/>
              <a:t>blessèd</a:t>
            </a:r>
            <a:r>
              <a:rPr lang="en-US" sz="4000" dirty="0"/>
              <a:t> control;</a:t>
            </a:r>
            <a:br>
              <a:rPr lang="en-US" sz="4000" dirty="0"/>
            </a:br>
            <a:r>
              <a:rPr lang="en-US" sz="4000" dirty="0"/>
              <a:t>Men may depend on this wonderful friend,</a:t>
            </a:r>
            <a:br>
              <a:rPr lang="en-US" sz="4000" dirty="0"/>
            </a:br>
            <a:r>
              <a:rPr lang="en-US" sz="4000" dirty="0"/>
              <a:t>What is He worth to your soul? [Refrain</a:t>
            </a:r>
            <a:r>
              <a:rPr lang="en-US" sz="4000" dirty="0" smtClean="0"/>
              <a:t>]</a:t>
            </a:r>
          </a:p>
          <a:p>
            <a:endParaRPr lang="en-US" sz="4000" dirty="0"/>
          </a:p>
          <a:p>
            <a:r>
              <a:rPr lang="en-US" sz="4000" dirty="0"/>
              <a:t>Refrain</a:t>
            </a:r>
            <a:br>
              <a:rPr lang="en-US" sz="4000" dirty="0"/>
            </a:br>
            <a:r>
              <a:rPr lang="en-US" sz="4000" dirty="0"/>
              <a:t>What is He worth, what is He worth,</a:t>
            </a:r>
            <a:br>
              <a:rPr lang="en-US" sz="4000" dirty="0"/>
            </a:br>
            <a:r>
              <a:rPr lang="en-US" sz="4000" dirty="0"/>
              <a:t>What is He worth to your soul?</a:t>
            </a:r>
            <a:br>
              <a:rPr lang="en-US" sz="4000" dirty="0"/>
            </a:br>
            <a:r>
              <a:rPr lang="en-US" sz="4000" dirty="0"/>
              <a:t>He died on the tree, for you and for me,</a:t>
            </a:r>
            <a:br>
              <a:rPr lang="en-US" sz="4000" dirty="0"/>
            </a:br>
            <a:r>
              <a:rPr lang="en-US" sz="4000" dirty="0"/>
              <a:t>What is He worth to your soul?</a:t>
            </a:r>
          </a:p>
          <a:p>
            <a:endParaRPr lang="en-US" sz="4000" dirty="0"/>
          </a:p>
        </p:txBody>
      </p:sp>
    </p:spTree>
    <p:extLst>
      <p:ext uri="{BB962C8B-B14F-4D97-AF65-F5344CB8AC3E}">
        <p14:creationId xmlns:p14="http://schemas.microsoft.com/office/powerpoint/2010/main" val="12899987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36" y="0"/>
            <a:ext cx="12119264" cy="6858000"/>
          </a:xfrm>
        </p:spPr>
        <p:txBody>
          <a:bodyPr>
            <a:normAutofit lnSpcReduction="10000"/>
          </a:bodyPr>
          <a:lstStyle/>
          <a:p>
            <a:r>
              <a:rPr lang="en-US" b="1" u="sng" dirty="0">
                <a:solidFill>
                  <a:srgbClr val="FF0000"/>
                </a:solidFill>
                <a:effectLst>
                  <a:outerShdw blurRad="38100" dist="38100" dir="2700000" algn="tl">
                    <a:srgbClr val="000000">
                      <a:alpha val="43137"/>
                    </a:srgbClr>
                  </a:outerShdw>
                </a:effectLst>
              </a:rPr>
              <a:t>Matthew 16:24-28 </a:t>
            </a:r>
            <a:r>
              <a:rPr lang="en-US" sz="3600" baseline="30000" dirty="0" smtClean="0"/>
              <a:t>24</a:t>
            </a:r>
            <a:r>
              <a:rPr lang="en-US" sz="3600" baseline="30000" dirty="0"/>
              <a:t> </a:t>
            </a:r>
            <a:r>
              <a:rPr lang="en-US" sz="3600" dirty="0"/>
              <a:t>Then said Jesus unto his disciples, If any man will come after me, let him deny himself, and take up his cross, and follow me.</a:t>
            </a:r>
          </a:p>
          <a:p>
            <a:r>
              <a:rPr lang="en-US" sz="3600" baseline="30000" dirty="0"/>
              <a:t>25 </a:t>
            </a:r>
            <a:r>
              <a:rPr lang="en-US" sz="3600" dirty="0"/>
              <a:t>For whosoever will save his life shall lose it: and whosoever will lose his life for my sake shall find it.</a:t>
            </a:r>
          </a:p>
          <a:p>
            <a:r>
              <a:rPr lang="en-US" sz="3600" baseline="30000" dirty="0"/>
              <a:t>26 </a:t>
            </a:r>
            <a:r>
              <a:rPr lang="en-US" sz="3600" dirty="0"/>
              <a:t>For what is a man profited, if he shall gain the whole world, and lose </a:t>
            </a:r>
            <a:r>
              <a:rPr lang="en-US" sz="3600" b="1" u="sng" dirty="0">
                <a:solidFill>
                  <a:schemeClr val="accent6">
                    <a:lumMod val="75000"/>
                  </a:schemeClr>
                </a:solidFill>
              </a:rPr>
              <a:t>his own soul</a:t>
            </a:r>
            <a:r>
              <a:rPr lang="en-US" sz="3600" u="sng" dirty="0"/>
              <a:t>?</a:t>
            </a:r>
            <a:r>
              <a:rPr lang="en-US" sz="3600" dirty="0"/>
              <a:t> or what shall a man give in exchange for </a:t>
            </a:r>
            <a:r>
              <a:rPr lang="en-US" sz="3600" b="1" u="sng" dirty="0"/>
              <a:t>his soul</a:t>
            </a:r>
            <a:r>
              <a:rPr lang="en-US" sz="3600" dirty="0"/>
              <a:t>?</a:t>
            </a:r>
          </a:p>
          <a:p>
            <a:r>
              <a:rPr lang="en-US" sz="3600" baseline="30000" dirty="0"/>
              <a:t>27 </a:t>
            </a:r>
            <a:r>
              <a:rPr lang="en-US" sz="3600" dirty="0"/>
              <a:t>For the Son of man shall come in the glory of his Father with his angels; and then he shall reward every man according to his works.</a:t>
            </a:r>
          </a:p>
          <a:p>
            <a:r>
              <a:rPr lang="en-US" sz="3600" baseline="30000" dirty="0"/>
              <a:t>28 </a:t>
            </a:r>
            <a:r>
              <a:rPr lang="en-US" sz="3600" dirty="0"/>
              <a:t>Verily I say unto you, There be some standing here, which shall not taste of death, till they see the Son of man coming in his kingdom</a:t>
            </a:r>
          </a:p>
          <a:p>
            <a:endParaRPr lang="en-US" dirty="0"/>
          </a:p>
        </p:txBody>
      </p:sp>
    </p:spTree>
    <p:extLst>
      <p:ext uri="{BB962C8B-B14F-4D97-AF65-F5344CB8AC3E}">
        <p14:creationId xmlns:p14="http://schemas.microsoft.com/office/powerpoint/2010/main" val="35848091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255" y="72736"/>
            <a:ext cx="12025745" cy="6712528"/>
          </a:xfrm>
        </p:spPr>
        <p:txBody>
          <a:bodyPr/>
          <a:lstStyle/>
          <a:p>
            <a:endParaRPr lang="en-US" sz="3600" dirty="0" smtClean="0"/>
          </a:p>
          <a:p>
            <a:r>
              <a:rPr lang="en-US" sz="4000" dirty="0" smtClean="0"/>
              <a:t>4</a:t>
            </a:r>
            <a:r>
              <a:rPr lang="en-US" sz="4000" dirty="0"/>
              <a:t>. All who will trust Him in sunshine and </a:t>
            </a:r>
            <a:r>
              <a:rPr lang="en-US" sz="4000" dirty="0" err="1"/>
              <a:t>gloam</a:t>
            </a:r>
            <a:r>
              <a:rPr lang="en-US" sz="4000" dirty="0"/>
              <a:t>,</a:t>
            </a:r>
            <a:br>
              <a:rPr lang="en-US" sz="4000" dirty="0"/>
            </a:br>
            <a:r>
              <a:rPr lang="en-US" sz="4000" dirty="0"/>
              <a:t>Shall, when they reach the bright goal,</a:t>
            </a:r>
            <a:br>
              <a:rPr lang="en-US" sz="4000" dirty="0"/>
            </a:br>
            <a:r>
              <a:rPr lang="en-US" sz="4000" dirty="0"/>
              <a:t>Ceasing to roam, be forever at home,</a:t>
            </a:r>
            <a:br>
              <a:rPr lang="en-US" sz="4000" dirty="0"/>
            </a:br>
            <a:r>
              <a:rPr lang="en-US" sz="4000" dirty="0"/>
              <a:t>What is He worth to your soul? [Refrain</a:t>
            </a:r>
            <a:r>
              <a:rPr lang="en-US" sz="4000" dirty="0" smtClean="0"/>
              <a:t>]</a:t>
            </a:r>
          </a:p>
          <a:p>
            <a:endParaRPr lang="en-US" sz="4000" dirty="0"/>
          </a:p>
          <a:p>
            <a:r>
              <a:rPr lang="en-US" sz="4000" dirty="0"/>
              <a:t>Refrain</a:t>
            </a:r>
            <a:br>
              <a:rPr lang="en-US" sz="4000" dirty="0"/>
            </a:br>
            <a:r>
              <a:rPr lang="en-US" sz="4000" dirty="0"/>
              <a:t>What is He worth, what is He worth,</a:t>
            </a:r>
            <a:br>
              <a:rPr lang="en-US" sz="4000" dirty="0"/>
            </a:br>
            <a:r>
              <a:rPr lang="en-US" sz="4000" dirty="0"/>
              <a:t>What is He worth to your soul?</a:t>
            </a:r>
            <a:br>
              <a:rPr lang="en-US" sz="4000" dirty="0"/>
            </a:br>
            <a:r>
              <a:rPr lang="en-US" sz="4000" dirty="0"/>
              <a:t>He died on the tree, for you and for me,</a:t>
            </a:r>
            <a:br>
              <a:rPr lang="en-US" sz="4000" dirty="0"/>
            </a:br>
            <a:r>
              <a:rPr lang="en-US" sz="4000" dirty="0"/>
              <a:t>What is He worth to your soul?</a:t>
            </a:r>
          </a:p>
          <a:p>
            <a:endParaRPr lang="en-US" sz="4000" dirty="0"/>
          </a:p>
          <a:p>
            <a:endParaRPr lang="en-US" dirty="0"/>
          </a:p>
        </p:txBody>
      </p:sp>
    </p:spTree>
    <p:extLst>
      <p:ext uri="{BB962C8B-B14F-4D97-AF65-F5344CB8AC3E}">
        <p14:creationId xmlns:p14="http://schemas.microsoft.com/office/powerpoint/2010/main" val="4522506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oul">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2736" y="-1"/>
            <a:ext cx="12043064" cy="6733309"/>
          </a:xfrm>
          <a:prstGeom prst="rect">
            <a:avLst/>
          </a:prstGeom>
          <a:noFill/>
          <a:ln>
            <a:noFill/>
          </a:ln>
        </p:spPr>
      </p:pic>
      <p:sp>
        <p:nvSpPr>
          <p:cNvPr id="5" name="TextBox 4"/>
          <p:cNvSpPr txBox="1"/>
          <p:nvPr/>
        </p:nvSpPr>
        <p:spPr>
          <a:xfrm>
            <a:off x="1723030" y="5538354"/>
            <a:ext cx="9409307" cy="830997"/>
          </a:xfrm>
          <a:prstGeom prst="rect">
            <a:avLst/>
          </a:prstGeom>
          <a:noFill/>
        </p:spPr>
        <p:txBody>
          <a:bodyPr wrap="none" rtlCol="0">
            <a:spAutoFit/>
          </a:bodyPr>
          <a:lstStyle/>
          <a:p>
            <a:r>
              <a:rPr lang="en-US" sz="4800" b="1" dirty="0" smtClean="0">
                <a:solidFill>
                  <a:schemeClr val="bg1"/>
                </a:solidFill>
              </a:rPr>
              <a:t>What Will You Do With Your “Soul?”</a:t>
            </a:r>
            <a:endParaRPr lang="en-US" sz="4800" b="1" dirty="0">
              <a:solidFill>
                <a:schemeClr val="bg1"/>
              </a:solidFill>
            </a:endParaRPr>
          </a:p>
        </p:txBody>
      </p:sp>
    </p:spTree>
    <p:extLst>
      <p:ext uri="{BB962C8B-B14F-4D97-AF65-F5344CB8AC3E}">
        <p14:creationId xmlns:p14="http://schemas.microsoft.com/office/powerpoint/2010/main" val="42769971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400" b="1" dirty="0" smtClean="0">
                <a:effectLst>
                  <a:outerShdw blurRad="38100" dist="38100" dir="2700000" algn="tl">
                    <a:srgbClr val="000000">
                      <a:alpha val="43137"/>
                    </a:srgbClr>
                  </a:outerShdw>
                </a:effectLst>
              </a:rPr>
              <a:t>Invitation Song</a:t>
            </a:r>
            <a:endParaRPr lang="en-US" sz="4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179027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smtClean="0"/>
              <a:t>Oh, Prepare to Meet thy God!</a:t>
            </a:r>
            <a:endParaRPr lang="en-US" sz="5400" b="1" u="sng" dirty="0"/>
          </a:p>
        </p:txBody>
      </p:sp>
      <p:sp>
        <p:nvSpPr>
          <p:cNvPr id="3" name="Content Placeholder 2"/>
          <p:cNvSpPr>
            <a:spLocks noGrp="1"/>
          </p:cNvSpPr>
          <p:nvPr>
            <p:ph idx="1"/>
          </p:nvPr>
        </p:nvSpPr>
        <p:spPr>
          <a:xfrm>
            <a:off x="-1" y="1825624"/>
            <a:ext cx="12105409" cy="5032375"/>
          </a:xfrm>
        </p:spPr>
        <p:txBody>
          <a:bodyPr>
            <a:noAutofit/>
          </a:bodyPr>
          <a:lstStyle/>
          <a:p>
            <a:r>
              <a:rPr lang="en-US" sz="3600" dirty="0"/>
              <a:t>1 Careless soul, why will you linger,</a:t>
            </a:r>
            <a:br>
              <a:rPr lang="en-US" sz="3600" dirty="0"/>
            </a:br>
            <a:r>
              <a:rPr lang="en-US" sz="3600" dirty="0" err="1"/>
              <a:t>Wand’ring</a:t>
            </a:r>
            <a:r>
              <a:rPr lang="en-US" sz="3600" dirty="0"/>
              <a:t> from the fold of God?</a:t>
            </a:r>
            <a:br>
              <a:rPr lang="en-US" sz="3600" dirty="0"/>
            </a:br>
            <a:r>
              <a:rPr lang="en-US" sz="3600" dirty="0"/>
              <a:t>Hear you not the invitation?</a:t>
            </a:r>
            <a:br>
              <a:rPr lang="en-US" sz="3600" dirty="0"/>
            </a:br>
            <a:r>
              <a:rPr lang="en-US" sz="3600" dirty="0"/>
              <a:t>Oh, prepare to meet thy God. </a:t>
            </a:r>
            <a:br>
              <a:rPr lang="en-US" sz="3600" dirty="0"/>
            </a:br>
            <a:endParaRPr lang="en-US" sz="3600" dirty="0"/>
          </a:p>
          <a:p>
            <a:r>
              <a:rPr lang="en-US" sz="3600" dirty="0"/>
              <a:t>Refrain:</a:t>
            </a:r>
            <a:br>
              <a:rPr lang="en-US" sz="3600" dirty="0"/>
            </a:br>
            <a:r>
              <a:rPr lang="en-US" sz="3600" dirty="0"/>
              <a:t>Careless soul, oh, heed the warning,</a:t>
            </a:r>
            <a:br>
              <a:rPr lang="en-US" sz="3600" dirty="0"/>
            </a:br>
            <a:r>
              <a:rPr lang="en-US" sz="3600" dirty="0"/>
              <a:t>For your life will soon be gone;</a:t>
            </a:r>
            <a:br>
              <a:rPr lang="en-US" sz="3600" dirty="0"/>
            </a:br>
            <a:r>
              <a:rPr lang="en-US" sz="3600" dirty="0"/>
              <a:t>Oh, how sad to face the judgment,</a:t>
            </a:r>
            <a:br>
              <a:rPr lang="en-US" sz="3600" dirty="0"/>
            </a:br>
            <a:r>
              <a:rPr lang="en-US" sz="3600" dirty="0"/>
              <a:t>Unprepared to meet thy God.</a:t>
            </a:r>
          </a:p>
        </p:txBody>
      </p:sp>
    </p:spTree>
    <p:extLst>
      <p:ext uri="{BB962C8B-B14F-4D97-AF65-F5344CB8AC3E}">
        <p14:creationId xmlns:p14="http://schemas.microsoft.com/office/powerpoint/2010/main" val="30845387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572" y="0"/>
            <a:ext cx="11890663" cy="6670964"/>
          </a:xfrm>
        </p:spPr>
        <p:txBody>
          <a:bodyPr>
            <a:normAutofit/>
          </a:bodyPr>
          <a:lstStyle/>
          <a:p>
            <a:r>
              <a:rPr lang="en-US" sz="3600" dirty="0"/>
              <a:t>2 Why so thoughtless are you standing,</a:t>
            </a:r>
            <a:br>
              <a:rPr lang="en-US" sz="3600" dirty="0"/>
            </a:br>
            <a:r>
              <a:rPr lang="en-US" sz="3600" dirty="0"/>
              <a:t>While the fleeting years go by,</a:t>
            </a:r>
            <a:br>
              <a:rPr lang="en-US" sz="3600" dirty="0"/>
            </a:br>
            <a:r>
              <a:rPr lang="en-US" sz="3600" dirty="0"/>
              <a:t>And your life is spent in folly?</a:t>
            </a:r>
            <a:br>
              <a:rPr lang="en-US" sz="3600" dirty="0"/>
            </a:br>
            <a:r>
              <a:rPr lang="en-US" sz="3600" dirty="0"/>
              <a:t>Oh, prepare to meet thy God. [Refrain</a:t>
            </a:r>
            <a:r>
              <a:rPr lang="en-US" sz="3600" dirty="0" smtClean="0"/>
              <a:t>]</a:t>
            </a:r>
          </a:p>
          <a:p>
            <a:endParaRPr lang="en-US" sz="3600" dirty="0"/>
          </a:p>
          <a:p>
            <a:r>
              <a:rPr lang="en-US" sz="3600" dirty="0" smtClean="0"/>
              <a:t>]</a:t>
            </a:r>
            <a:endParaRPr lang="en-US" sz="3600" dirty="0"/>
          </a:p>
          <a:p>
            <a:r>
              <a:rPr lang="en-US" sz="3600" dirty="0"/>
              <a:t>Refrain:</a:t>
            </a:r>
            <a:br>
              <a:rPr lang="en-US" sz="3600" dirty="0"/>
            </a:br>
            <a:r>
              <a:rPr lang="en-US" sz="3600" dirty="0"/>
              <a:t>Careless soul, oh, heed the warning,</a:t>
            </a:r>
            <a:br>
              <a:rPr lang="en-US" sz="3600" dirty="0"/>
            </a:br>
            <a:r>
              <a:rPr lang="en-US" sz="3600" dirty="0"/>
              <a:t>For your life will soon be gone;</a:t>
            </a:r>
            <a:br>
              <a:rPr lang="en-US" sz="3600" dirty="0"/>
            </a:br>
            <a:r>
              <a:rPr lang="en-US" sz="3600" dirty="0"/>
              <a:t>Oh, how sad to face the judgment,</a:t>
            </a:r>
            <a:br>
              <a:rPr lang="en-US" sz="3600" dirty="0"/>
            </a:br>
            <a:r>
              <a:rPr lang="en-US" sz="3600" dirty="0"/>
              <a:t>Unprepared to meet thy God. </a:t>
            </a:r>
          </a:p>
          <a:p>
            <a:endParaRPr lang="en-US" dirty="0"/>
          </a:p>
        </p:txBody>
      </p:sp>
    </p:spTree>
    <p:extLst>
      <p:ext uri="{BB962C8B-B14F-4D97-AF65-F5344CB8AC3E}">
        <p14:creationId xmlns:p14="http://schemas.microsoft.com/office/powerpoint/2010/main" val="327011203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5800" cy="6858000"/>
          </a:xfrm>
        </p:spPr>
        <p:txBody>
          <a:bodyPr>
            <a:normAutofit/>
          </a:bodyPr>
          <a:lstStyle/>
          <a:p>
            <a:r>
              <a:rPr lang="en-US" sz="3600" dirty="0"/>
              <a:t>3 Hear you not the earnest pleadings</a:t>
            </a:r>
            <a:br>
              <a:rPr lang="en-US" sz="3600" dirty="0"/>
            </a:br>
            <a:r>
              <a:rPr lang="en-US" sz="3600" dirty="0"/>
              <a:t>Of your friends that wish you well?</a:t>
            </a:r>
            <a:br>
              <a:rPr lang="en-US" sz="3600" dirty="0"/>
            </a:br>
            <a:r>
              <a:rPr lang="en-US" sz="3600" dirty="0"/>
              <a:t>And perhaps before tomorrow</a:t>
            </a:r>
            <a:br>
              <a:rPr lang="en-US" sz="3600" dirty="0"/>
            </a:br>
            <a:r>
              <a:rPr lang="en-US" sz="3600" dirty="0"/>
              <a:t>You’ll be called to meet your God. [Refrain</a:t>
            </a:r>
            <a:r>
              <a:rPr lang="en-US" sz="3600" dirty="0" smtClean="0"/>
              <a:t>]</a:t>
            </a:r>
          </a:p>
          <a:p>
            <a:endParaRPr lang="en-US" sz="3600" dirty="0"/>
          </a:p>
          <a:p>
            <a:r>
              <a:rPr lang="en-US" sz="3600" dirty="0" smtClean="0"/>
              <a:t>]</a:t>
            </a:r>
            <a:endParaRPr lang="en-US" sz="3600" dirty="0"/>
          </a:p>
          <a:p>
            <a:r>
              <a:rPr lang="en-US" sz="3600" dirty="0"/>
              <a:t>Refrain:</a:t>
            </a:r>
            <a:br>
              <a:rPr lang="en-US" sz="3600" dirty="0"/>
            </a:br>
            <a:r>
              <a:rPr lang="en-US" sz="3600" dirty="0"/>
              <a:t>Careless soul, oh, heed the warning,</a:t>
            </a:r>
            <a:br>
              <a:rPr lang="en-US" sz="3600" dirty="0"/>
            </a:br>
            <a:r>
              <a:rPr lang="en-US" sz="3600" dirty="0"/>
              <a:t>For your life will soon be gone;</a:t>
            </a:r>
            <a:br>
              <a:rPr lang="en-US" sz="3600" dirty="0"/>
            </a:br>
            <a:r>
              <a:rPr lang="en-US" sz="3600" dirty="0"/>
              <a:t>Oh, how sad to face the judgment,</a:t>
            </a:r>
            <a:br>
              <a:rPr lang="en-US" sz="3600" dirty="0"/>
            </a:br>
            <a:r>
              <a:rPr lang="en-US" sz="3600" dirty="0"/>
              <a:t>Unprepared to meet thy God. </a:t>
            </a:r>
            <a:endParaRPr lang="en-US" sz="3600" dirty="0" smtClean="0"/>
          </a:p>
          <a:p>
            <a:endParaRPr lang="en-US" dirty="0"/>
          </a:p>
          <a:p>
            <a:endParaRPr lang="en-US" dirty="0"/>
          </a:p>
        </p:txBody>
      </p:sp>
    </p:spTree>
    <p:extLst>
      <p:ext uri="{BB962C8B-B14F-4D97-AF65-F5344CB8AC3E}">
        <p14:creationId xmlns:p14="http://schemas.microsoft.com/office/powerpoint/2010/main" val="15202745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54" y="121516"/>
            <a:ext cx="12101946" cy="6736484"/>
          </a:xfrm>
        </p:spPr>
        <p:txBody>
          <a:bodyPr>
            <a:normAutofit/>
          </a:bodyPr>
          <a:lstStyle/>
          <a:p>
            <a:r>
              <a:rPr lang="en-US" sz="3600" dirty="0"/>
              <a:t>4 If you spurn the invitation</a:t>
            </a:r>
            <a:br>
              <a:rPr lang="en-US" sz="3600" dirty="0"/>
            </a:br>
            <a:r>
              <a:rPr lang="en-US" sz="3600" dirty="0"/>
              <a:t>Till the Spirit shall depart,</a:t>
            </a:r>
            <a:br>
              <a:rPr lang="en-US" sz="3600" dirty="0"/>
            </a:br>
            <a:r>
              <a:rPr lang="en-US" sz="3600" dirty="0"/>
              <a:t>Then you’ll see your sad condition,</a:t>
            </a:r>
            <a:br>
              <a:rPr lang="en-US" sz="3600" dirty="0"/>
            </a:br>
            <a:r>
              <a:rPr lang="en-US" sz="3600" dirty="0"/>
              <a:t>Unprepared to meet thy God. [Refrain</a:t>
            </a:r>
            <a:r>
              <a:rPr lang="en-US" sz="3600" dirty="0" smtClean="0"/>
              <a:t>]</a:t>
            </a:r>
          </a:p>
          <a:p>
            <a:endParaRPr lang="en-US" sz="3600" dirty="0"/>
          </a:p>
          <a:p>
            <a:endParaRPr lang="en-US" sz="3600" dirty="0"/>
          </a:p>
          <a:p>
            <a:r>
              <a:rPr lang="en-US" sz="3600" dirty="0"/>
              <a:t>Refrain:</a:t>
            </a:r>
            <a:br>
              <a:rPr lang="en-US" sz="3600" dirty="0"/>
            </a:br>
            <a:r>
              <a:rPr lang="en-US" sz="3600" dirty="0"/>
              <a:t>Careless soul, oh, heed the warning,</a:t>
            </a:r>
            <a:br>
              <a:rPr lang="en-US" sz="3600" dirty="0"/>
            </a:br>
            <a:r>
              <a:rPr lang="en-US" sz="3600" dirty="0"/>
              <a:t>For your life will soon be gone;</a:t>
            </a:r>
            <a:br>
              <a:rPr lang="en-US" sz="3600" dirty="0"/>
            </a:br>
            <a:r>
              <a:rPr lang="en-US" sz="3600" dirty="0"/>
              <a:t>Oh, how sad to face the judgment,</a:t>
            </a:r>
            <a:br>
              <a:rPr lang="en-US" sz="3600" dirty="0"/>
            </a:br>
            <a:r>
              <a:rPr lang="en-US" sz="3600" dirty="0"/>
              <a:t>Unprepared to meet thy God. </a:t>
            </a:r>
          </a:p>
          <a:p>
            <a:endParaRPr lang="en-US" dirty="0"/>
          </a:p>
        </p:txBody>
      </p:sp>
    </p:spTree>
    <p:extLst>
      <p:ext uri="{BB962C8B-B14F-4D97-AF65-F5344CB8AC3E}">
        <p14:creationId xmlns:p14="http://schemas.microsoft.com/office/powerpoint/2010/main" val="3776037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54" y="-1"/>
            <a:ext cx="12004963" cy="7055427"/>
          </a:xfrm>
        </p:spPr>
        <p:txBody>
          <a:bodyPr>
            <a:normAutofit lnSpcReduction="10000"/>
          </a:bodyPr>
          <a:lstStyle/>
          <a:p>
            <a:r>
              <a:rPr lang="en-US" b="1" u="sng" dirty="0">
                <a:solidFill>
                  <a:srgbClr val="FF0000"/>
                </a:solidFill>
                <a:effectLst>
                  <a:outerShdw blurRad="38100" dist="38100" dir="2700000" algn="tl">
                    <a:srgbClr val="000000">
                      <a:alpha val="43137"/>
                    </a:srgbClr>
                  </a:outerShdw>
                </a:effectLst>
              </a:rPr>
              <a:t>Mark 8:34-38 </a:t>
            </a:r>
            <a:endParaRPr lang="en-US" b="1" u="sng" dirty="0" smtClean="0">
              <a:solidFill>
                <a:srgbClr val="FF0000"/>
              </a:solidFill>
              <a:effectLst>
                <a:outerShdw blurRad="38100" dist="38100" dir="2700000" algn="tl">
                  <a:srgbClr val="000000">
                    <a:alpha val="43137"/>
                  </a:srgbClr>
                </a:outerShdw>
              </a:effectLst>
            </a:endParaRPr>
          </a:p>
          <a:p>
            <a:r>
              <a:rPr lang="en-US" sz="3600" baseline="30000" dirty="0" smtClean="0"/>
              <a:t>34</a:t>
            </a:r>
            <a:r>
              <a:rPr lang="en-US" sz="3600" baseline="30000" dirty="0"/>
              <a:t> </a:t>
            </a:r>
            <a:r>
              <a:rPr lang="en-US" sz="3600" dirty="0"/>
              <a:t>And when he had called the people unto him with his disciples also, he said unto them, Whosoever will come after me, let him deny himself, and take up his cross, and follow me.</a:t>
            </a:r>
          </a:p>
          <a:p>
            <a:r>
              <a:rPr lang="en-US" sz="3600" baseline="30000" dirty="0"/>
              <a:t>35 </a:t>
            </a:r>
            <a:r>
              <a:rPr lang="en-US" sz="3600" dirty="0"/>
              <a:t>For whosoever will save his life shall lose it; but whosoever shall lose his life for my sake and the gospel's, the same shall save it.</a:t>
            </a:r>
          </a:p>
          <a:p>
            <a:r>
              <a:rPr lang="en-US" sz="3600" b="1" u="sng" baseline="30000" dirty="0"/>
              <a:t>36 </a:t>
            </a:r>
            <a:r>
              <a:rPr lang="en-US" sz="3600" b="1" u="sng" dirty="0"/>
              <a:t>For what shall it profit a man</a:t>
            </a:r>
            <a:r>
              <a:rPr lang="en-US" sz="3600" dirty="0"/>
              <a:t>, if he shall gain the whole world, and lose his own soul?</a:t>
            </a:r>
          </a:p>
          <a:p>
            <a:r>
              <a:rPr lang="en-US" sz="3600" baseline="30000" dirty="0"/>
              <a:t>37 </a:t>
            </a:r>
            <a:r>
              <a:rPr lang="en-US" sz="3600" dirty="0"/>
              <a:t>Or what shall a man give in exchange for his soul?</a:t>
            </a:r>
          </a:p>
          <a:p>
            <a:r>
              <a:rPr lang="en-US" sz="3600" baseline="30000" dirty="0"/>
              <a:t>38 </a:t>
            </a:r>
            <a:r>
              <a:rPr lang="en-US" sz="3600" dirty="0"/>
              <a:t>Whosoever therefore shall be </a:t>
            </a:r>
            <a:r>
              <a:rPr lang="en-US" sz="3600" b="1" u="sng" dirty="0">
                <a:solidFill>
                  <a:srgbClr val="FF0000"/>
                </a:solidFill>
              </a:rPr>
              <a:t>ashamed of me </a:t>
            </a:r>
            <a:r>
              <a:rPr lang="en-US" sz="3600" dirty="0"/>
              <a:t>and </a:t>
            </a:r>
            <a:r>
              <a:rPr lang="en-US" sz="3600" b="1" u="sng" dirty="0">
                <a:solidFill>
                  <a:srgbClr val="0070C0"/>
                </a:solidFill>
              </a:rPr>
              <a:t>of my words </a:t>
            </a:r>
            <a:r>
              <a:rPr lang="en-US" sz="3600" dirty="0"/>
              <a:t>in this adulterous and sinful generation; of him also shall the Son of man be ashamed, when he cometh in the glory of his Father with the holy angels.</a:t>
            </a:r>
          </a:p>
          <a:p>
            <a:endParaRPr lang="en-US" dirty="0"/>
          </a:p>
        </p:txBody>
      </p:sp>
    </p:spTree>
    <p:extLst>
      <p:ext uri="{BB962C8B-B14F-4D97-AF65-F5344CB8AC3E}">
        <p14:creationId xmlns:p14="http://schemas.microsoft.com/office/powerpoint/2010/main" val="1219416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182" y="-1"/>
            <a:ext cx="12018818" cy="6941127"/>
          </a:xfrm>
        </p:spPr>
        <p:txBody>
          <a:bodyPr>
            <a:normAutofit/>
          </a:bodyPr>
          <a:lstStyle/>
          <a:p>
            <a:r>
              <a:rPr lang="en-US" sz="3600" b="1" u="sng" dirty="0">
                <a:solidFill>
                  <a:srgbClr val="FF0000"/>
                </a:solidFill>
              </a:rPr>
              <a:t>Luke 9:23-27 </a:t>
            </a:r>
            <a:r>
              <a:rPr lang="en-US" sz="3600" baseline="30000" dirty="0" smtClean="0"/>
              <a:t>23</a:t>
            </a:r>
            <a:r>
              <a:rPr lang="en-US" sz="3600" baseline="30000" dirty="0"/>
              <a:t> </a:t>
            </a:r>
            <a:r>
              <a:rPr lang="en-US" sz="3600" dirty="0"/>
              <a:t>And he said to them all, If any man will come after me, let him deny himself, and take up his cross </a:t>
            </a:r>
            <a:r>
              <a:rPr lang="en-US" sz="3600" b="1" u="sng" dirty="0">
                <a:solidFill>
                  <a:srgbClr val="FF0000"/>
                </a:solidFill>
              </a:rPr>
              <a:t>daily</a:t>
            </a:r>
            <a:r>
              <a:rPr lang="en-US" sz="3600" dirty="0"/>
              <a:t>, and follow me.</a:t>
            </a:r>
          </a:p>
          <a:p>
            <a:r>
              <a:rPr lang="en-US" sz="3600" baseline="30000" dirty="0"/>
              <a:t>24 </a:t>
            </a:r>
            <a:r>
              <a:rPr lang="en-US" sz="3600" dirty="0"/>
              <a:t>For whosoever will save </a:t>
            </a:r>
            <a:r>
              <a:rPr lang="en-US" sz="3600" b="1" u="sng" dirty="0"/>
              <a:t>his life </a:t>
            </a:r>
            <a:r>
              <a:rPr lang="en-US" sz="3600" dirty="0"/>
              <a:t>shall lose it: but whosoever will lose his life for my sake, the same shall save it.</a:t>
            </a:r>
          </a:p>
          <a:p>
            <a:r>
              <a:rPr lang="en-US" sz="3600" baseline="30000" dirty="0"/>
              <a:t>25 </a:t>
            </a:r>
            <a:r>
              <a:rPr lang="en-US" sz="3600" dirty="0"/>
              <a:t>For what is a man advantaged, if he gain the whole world, and lose</a:t>
            </a:r>
            <a:r>
              <a:rPr lang="en-US" sz="3600" b="1" u="sng" dirty="0">
                <a:solidFill>
                  <a:srgbClr val="FF0000"/>
                </a:solidFill>
              </a:rPr>
              <a:t> himself</a:t>
            </a:r>
            <a:r>
              <a:rPr lang="en-US" sz="3600" dirty="0"/>
              <a:t>, or be cast away?</a:t>
            </a:r>
          </a:p>
          <a:p>
            <a:r>
              <a:rPr lang="en-US" sz="3600" baseline="30000" dirty="0"/>
              <a:t>26 </a:t>
            </a:r>
            <a:r>
              <a:rPr lang="en-US" sz="3600" dirty="0"/>
              <a:t>For whosoever shall be </a:t>
            </a:r>
            <a:r>
              <a:rPr lang="en-US" sz="3600" b="1" u="sng" dirty="0">
                <a:solidFill>
                  <a:srgbClr val="FF0000"/>
                </a:solidFill>
              </a:rPr>
              <a:t>ashamed of me and of my words</a:t>
            </a:r>
            <a:r>
              <a:rPr lang="en-US" sz="3600" dirty="0"/>
              <a:t>, of him shall the Son of man be ashamed, when he shall come in his own glory, and in his Father's, and of the holy angels.</a:t>
            </a:r>
          </a:p>
          <a:p>
            <a:r>
              <a:rPr lang="en-US" sz="3600" baseline="30000" dirty="0"/>
              <a:t>27 </a:t>
            </a:r>
            <a:r>
              <a:rPr lang="en-US" sz="3600" dirty="0"/>
              <a:t>But I tell you of a truth, there be some standing here, which shall not taste of death, till they see the kingdom of God.</a:t>
            </a:r>
          </a:p>
          <a:p>
            <a:endParaRPr lang="en-US" dirty="0"/>
          </a:p>
        </p:txBody>
      </p:sp>
    </p:spTree>
    <p:extLst>
      <p:ext uri="{BB962C8B-B14F-4D97-AF65-F5344CB8AC3E}">
        <p14:creationId xmlns:p14="http://schemas.microsoft.com/office/powerpoint/2010/main" val="10652418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1">
                    <a:lumMod val="50000"/>
                    <a:lumOff val="50000"/>
                  </a:schemeClr>
                </a:solidFill>
                <a:effectLst>
                  <a:outerShdw blurRad="38100" dist="38100" dir="2700000" algn="tl">
                    <a:srgbClr val="000000">
                      <a:alpha val="43137"/>
                    </a:srgbClr>
                  </a:outerShdw>
                </a:effectLst>
              </a:rPr>
              <a:t>Why are YOU so valuable?</a:t>
            </a:r>
            <a:endParaRPr lang="en-US" b="1" u="sng" dirty="0">
              <a:solidFill>
                <a:schemeClr val="tx1">
                  <a:lumMod val="50000"/>
                  <a:lumOff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0094784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accent5">
                    <a:lumMod val="75000"/>
                  </a:schemeClr>
                </a:solidFill>
              </a:rPr>
              <a:t>Your Soul is  so valuable!</a:t>
            </a:r>
            <a:endParaRPr lang="en-US" b="1" u="sng" dirty="0">
              <a:solidFill>
                <a:schemeClr val="accent5">
                  <a:lumMod val="75000"/>
                </a:schemeClr>
              </a:solidFill>
            </a:endParaRPr>
          </a:p>
        </p:txBody>
      </p:sp>
      <p:sp>
        <p:nvSpPr>
          <p:cNvPr id="3" name="Content Placeholder 2"/>
          <p:cNvSpPr>
            <a:spLocks noGrp="1"/>
          </p:cNvSpPr>
          <p:nvPr>
            <p:ph idx="1"/>
          </p:nvPr>
        </p:nvSpPr>
        <p:spPr/>
        <p:txBody>
          <a:bodyPr>
            <a:normAutofit/>
          </a:bodyPr>
          <a:lstStyle/>
          <a:p>
            <a:r>
              <a:rPr lang="en-US" sz="3600" b="1" dirty="0" smtClean="0"/>
              <a:t>Mark 8:34-38   What will It profit a man if he gains the whole</a:t>
            </a:r>
          </a:p>
          <a:p>
            <a:r>
              <a:rPr lang="en-US" sz="3600" b="1" dirty="0" smtClean="0"/>
              <a:t>World, and loses his own soul?  </a:t>
            </a:r>
          </a:p>
          <a:p>
            <a:endParaRPr lang="en-US" sz="3600" dirty="0"/>
          </a:p>
          <a:p>
            <a:r>
              <a:rPr lang="en-US" sz="3600" dirty="0" smtClean="0"/>
              <a:t>It is difficult  for us to grasp what is meant by </a:t>
            </a:r>
            <a:r>
              <a:rPr lang="en-US" sz="3600" b="1" dirty="0" smtClean="0"/>
              <a:t>“the </a:t>
            </a:r>
          </a:p>
          <a:p>
            <a:r>
              <a:rPr lang="en-US" sz="3600" b="1" dirty="0" smtClean="0"/>
              <a:t>Whole world.” </a:t>
            </a:r>
            <a:r>
              <a:rPr lang="en-US" sz="3600" dirty="0" smtClean="0"/>
              <a:t> </a:t>
            </a:r>
          </a:p>
          <a:p>
            <a:endParaRPr lang="en-US" dirty="0"/>
          </a:p>
        </p:txBody>
      </p:sp>
    </p:spTree>
    <p:extLst>
      <p:ext uri="{BB962C8B-B14F-4D97-AF65-F5344CB8AC3E}">
        <p14:creationId xmlns:p14="http://schemas.microsoft.com/office/powerpoint/2010/main" val="2296572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36" y="103908"/>
            <a:ext cx="12119264" cy="6754091"/>
          </a:xfrm>
        </p:spPr>
        <p:txBody>
          <a:bodyPr/>
          <a:lstStyle/>
          <a:p>
            <a:r>
              <a:rPr lang="en-US" sz="3600" dirty="0"/>
              <a:t>Not only The whole physical world, </a:t>
            </a:r>
          </a:p>
          <a:p>
            <a:r>
              <a:rPr lang="en-US" sz="3600" dirty="0"/>
              <a:t>or the geographical world.</a:t>
            </a:r>
          </a:p>
          <a:p>
            <a:r>
              <a:rPr lang="en-US" sz="3600" dirty="0"/>
              <a:t>But it includes the business world, </a:t>
            </a:r>
          </a:p>
          <a:p>
            <a:r>
              <a:rPr lang="en-US" sz="3600" dirty="0"/>
              <a:t>the scientific , </a:t>
            </a:r>
            <a:endParaRPr lang="en-US" sz="3600" dirty="0" smtClean="0"/>
          </a:p>
          <a:p>
            <a:r>
              <a:rPr lang="en-US" sz="3600" dirty="0" smtClean="0"/>
              <a:t>the Intellectual </a:t>
            </a:r>
            <a:r>
              <a:rPr lang="en-US" sz="3600" dirty="0"/>
              <a:t>world. </a:t>
            </a:r>
            <a:endParaRPr lang="en-US" sz="3600" dirty="0" smtClean="0"/>
          </a:p>
          <a:p>
            <a:endParaRPr lang="en-US" sz="3600" dirty="0"/>
          </a:p>
          <a:p>
            <a:r>
              <a:rPr lang="en-US" sz="3600" b="1" u="sng" dirty="0" smtClean="0">
                <a:solidFill>
                  <a:schemeClr val="accent6">
                    <a:lumMod val="50000"/>
                  </a:schemeClr>
                </a:solidFill>
                <a:effectLst>
                  <a:outerShdw blurRad="38100" dist="38100" dir="2700000" algn="tl">
                    <a:srgbClr val="000000">
                      <a:alpha val="43137"/>
                    </a:srgbClr>
                  </a:outerShdw>
                </a:effectLst>
              </a:rPr>
              <a:t> </a:t>
            </a:r>
            <a:r>
              <a:rPr lang="en-US" sz="3600" b="1" u="sng" dirty="0">
                <a:solidFill>
                  <a:schemeClr val="accent6">
                    <a:lumMod val="50000"/>
                  </a:schemeClr>
                </a:solidFill>
                <a:effectLst>
                  <a:outerShdw blurRad="38100" dist="38100" dir="2700000" algn="tl">
                    <a:srgbClr val="000000">
                      <a:alpha val="43137"/>
                    </a:srgbClr>
                  </a:outerShdw>
                </a:effectLst>
              </a:rPr>
              <a:t>Jesus said the soul is worth more than all</a:t>
            </a:r>
          </a:p>
          <a:p>
            <a:r>
              <a:rPr lang="en-US" sz="3600" b="1" u="sng" dirty="0">
                <a:solidFill>
                  <a:schemeClr val="accent6">
                    <a:lumMod val="50000"/>
                  </a:schemeClr>
                </a:solidFill>
                <a:effectLst>
                  <a:outerShdw blurRad="38100" dist="38100" dir="2700000" algn="tl">
                    <a:srgbClr val="000000">
                      <a:alpha val="43137"/>
                    </a:srgbClr>
                  </a:outerShdw>
                </a:effectLst>
              </a:rPr>
              <a:t>The world</a:t>
            </a:r>
            <a:r>
              <a:rPr lang="en-US" sz="3600" b="1" u="sng" dirty="0" smtClean="0">
                <a:solidFill>
                  <a:schemeClr val="accent6">
                    <a:lumMod val="50000"/>
                  </a:schemeClr>
                </a:solidFill>
                <a:effectLst>
                  <a:outerShdw blurRad="38100" dist="38100" dir="2700000" algn="tl">
                    <a:srgbClr val="000000">
                      <a:alpha val="43137"/>
                    </a:srgbClr>
                  </a:outerShdw>
                </a:effectLst>
              </a:rPr>
              <a:t>!    Why  is it worth so much?</a:t>
            </a:r>
          </a:p>
          <a:p>
            <a:r>
              <a:rPr lang="en-US" sz="3600" b="1" u="sng" dirty="0">
                <a:solidFill>
                  <a:schemeClr val="accent6">
                    <a:lumMod val="50000"/>
                  </a:schemeClr>
                </a:solidFill>
                <a:effectLst>
                  <a:outerShdw blurRad="38100" dist="38100" dir="2700000" algn="tl">
                    <a:srgbClr val="000000">
                      <a:alpha val="43137"/>
                    </a:srgbClr>
                  </a:outerShdw>
                </a:effectLst>
              </a:rPr>
              <a:t> </a:t>
            </a:r>
            <a:r>
              <a:rPr lang="en-US" sz="3600" b="1" u="sng" dirty="0" smtClean="0">
                <a:solidFill>
                  <a:schemeClr val="accent6">
                    <a:lumMod val="50000"/>
                  </a:schemeClr>
                </a:solidFill>
                <a:effectLst>
                  <a:outerShdw blurRad="38100" dist="38100" dir="2700000" algn="tl">
                    <a:srgbClr val="000000">
                      <a:alpha val="43137"/>
                    </a:srgbClr>
                  </a:outerShdw>
                </a:effectLst>
              </a:rPr>
              <a:t>   Because Jesus said it was!  He knows!</a:t>
            </a:r>
            <a:endParaRPr lang="en-US" sz="3600" b="1" u="sng" dirty="0">
              <a:solidFill>
                <a:schemeClr val="accent6">
                  <a:lumMod val="50000"/>
                </a:schemeClr>
              </a:solidFill>
              <a:effectLst>
                <a:outerShdw blurRad="38100" dist="38100" dir="2700000" algn="tl">
                  <a:srgbClr val="000000">
                    <a:alpha val="43137"/>
                  </a:srgbClr>
                </a:outerShdw>
              </a:effectLst>
            </a:endParaRPr>
          </a:p>
          <a:p>
            <a:endParaRPr lang="en-US" dirty="0"/>
          </a:p>
        </p:txBody>
      </p:sp>
    </p:spTree>
    <p:extLst>
      <p:ext uri="{BB962C8B-B14F-4D97-AF65-F5344CB8AC3E}">
        <p14:creationId xmlns:p14="http://schemas.microsoft.com/office/powerpoint/2010/main" val="2000971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415155" cy="1690688"/>
          </a:xfrm>
        </p:spPr>
        <p:txBody>
          <a:bodyPr>
            <a:normAutofit/>
          </a:bodyPr>
          <a:lstStyle/>
          <a:p>
            <a:r>
              <a:rPr lang="en-US" sz="4800" b="1" u="sng" dirty="0" smtClean="0">
                <a:solidFill>
                  <a:schemeClr val="tx1">
                    <a:lumMod val="50000"/>
                    <a:lumOff val="50000"/>
                  </a:schemeClr>
                </a:solidFill>
                <a:effectLst>
                  <a:outerShdw blurRad="38100" dist="38100" dir="2700000" algn="tl">
                    <a:srgbClr val="000000">
                      <a:alpha val="43137"/>
                    </a:srgbClr>
                  </a:outerShdw>
                </a:effectLst>
              </a:rPr>
              <a:t>Why is your soul so valuable?</a:t>
            </a:r>
            <a:endParaRPr lang="en-US" sz="4800" b="1" u="sng" dirty="0">
              <a:solidFill>
                <a:schemeClr val="tx1">
                  <a:lumMod val="50000"/>
                  <a:lumOff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825625"/>
            <a:ext cx="11353800" cy="4928466"/>
          </a:xfrm>
        </p:spPr>
        <p:txBody>
          <a:bodyPr>
            <a:noAutofit/>
          </a:bodyPr>
          <a:lstStyle/>
          <a:p>
            <a:r>
              <a:rPr lang="en-US" sz="3600" b="1" u="sng" dirty="0" smtClean="0">
                <a:solidFill>
                  <a:schemeClr val="accent6">
                    <a:lumMod val="50000"/>
                  </a:schemeClr>
                </a:solidFill>
              </a:rPr>
              <a:t>#1  It is Eternal.  It lives on.  </a:t>
            </a:r>
            <a:r>
              <a:rPr lang="en-US" sz="3600" dirty="0" smtClean="0"/>
              <a:t>Our bodies will die, but</a:t>
            </a:r>
          </a:p>
          <a:p>
            <a:r>
              <a:rPr lang="en-US" sz="3600" dirty="0" smtClean="0"/>
              <a:t>Your soul , the part of you that is made in the image of God, will Never die!</a:t>
            </a:r>
          </a:p>
          <a:p>
            <a:r>
              <a:rPr lang="en-US" sz="3600" dirty="0"/>
              <a:t> </a:t>
            </a:r>
            <a:r>
              <a:rPr lang="en-US" sz="3600" dirty="0" smtClean="0"/>
              <a:t> Your soul, that part of you that has understanding and</a:t>
            </a:r>
          </a:p>
          <a:p>
            <a:r>
              <a:rPr lang="en-US" sz="3600" dirty="0" smtClean="0"/>
              <a:t>Wisdom, will never die!</a:t>
            </a:r>
          </a:p>
          <a:p>
            <a:r>
              <a:rPr lang="en-US" sz="3600" dirty="0"/>
              <a:t> </a:t>
            </a:r>
            <a:r>
              <a:rPr lang="en-US" sz="3600" dirty="0" smtClean="0"/>
              <a:t>  Many people have knowledge, but they don’t have wisdom.</a:t>
            </a:r>
          </a:p>
          <a:p>
            <a:r>
              <a:rPr lang="en-US" sz="3600" dirty="0" smtClean="0"/>
              <a:t>The Bible says, “The fear of the Lord is the beginning of Wisdom.”</a:t>
            </a:r>
            <a:r>
              <a:rPr lang="en-US" sz="3600" dirty="0" err="1" smtClean="0"/>
              <a:t>Prov</a:t>
            </a:r>
            <a:r>
              <a:rPr lang="en-US" sz="3600" dirty="0" smtClean="0"/>
              <a:t>. 9:10</a:t>
            </a:r>
            <a:endParaRPr lang="en-US" sz="3600" dirty="0"/>
          </a:p>
        </p:txBody>
      </p:sp>
    </p:spTree>
    <p:extLst>
      <p:ext uri="{BB962C8B-B14F-4D97-AF65-F5344CB8AC3E}">
        <p14:creationId xmlns:p14="http://schemas.microsoft.com/office/powerpoint/2010/main" val="1766475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4137</TotalTime>
  <Words>1727</Words>
  <Application>Microsoft Office PowerPoint</Application>
  <PresentationFormat>Widescreen</PresentationFormat>
  <Paragraphs>166</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Calibri Light</vt:lpstr>
      <vt:lpstr>Office Theme</vt:lpstr>
      <vt:lpstr>Why is your Soul</vt:lpstr>
      <vt:lpstr>3 times in the Bible</vt:lpstr>
      <vt:lpstr>PowerPoint Presentation</vt:lpstr>
      <vt:lpstr>PowerPoint Presentation</vt:lpstr>
      <vt:lpstr>PowerPoint Presentation</vt:lpstr>
      <vt:lpstr>Why are YOU so valuable?</vt:lpstr>
      <vt:lpstr>Your Soul is  so valuable!</vt:lpstr>
      <vt:lpstr>PowerPoint Presentation</vt:lpstr>
      <vt:lpstr>Why is your soul so valuable?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is He worth to your soul?</vt:lpstr>
      <vt:lpstr>PowerPoint Presentation</vt:lpstr>
      <vt:lpstr>PowerPoint Presentation</vt:lpstr>
      <vt:lpstr>PowerPoint Presentation</vt:lpstr>
      <vt:lpstr>PowerPoint Presentation</vt:lpstr>
      <vt:lpstr>PowerPoint Presentation</vt:lpstr>
      <vt:lpstr>Oh, Prepare to Meet thy God!</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is your Soul</dc:title>
  <dc:creator>mac</dc:creator>
  <cp:lastModifiedBy>Eddie Gooch</cp:lastModifiedBy>
  <cp:revision>41</cp:revision>
  <cp:lastPrinted>2019-05-31T09:48:29Z</cp:lastPrinted>
  <dcterms:created xsi:type="dcterms:W3CDTF">2019-05-27T08:18:11Z</dcterms:created>
  <dcterms:modified xsi:type="dcterms:W3CDTF">2019-06-02T03:52:02Z</dcterms:modified>
</cp:coreProperties>
</file>