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6" r:id="rId2"/>
    <p:sldId id="282" r:id="rId3"/>
    <p:sldId id="283" r:id="rId4"/>
    <p:sldId id="288" r:id="rId5"/>
    <p:sldId id="289" r:id="rId6"/>
    <p:sldId id="284" r:id="rId7"/>
    <p:sldId id="286" r:id="rId8"/>
    <p:sldId id="257" r:id="rId9"/>
    <p:sldId id="258" r:id="rId10"/>
    <p:sldId id="259" r:id="rId11"/>
    <p:sldId id="287" r:id="rId12"/>
    <p:sldId id="278" r:id="rId13"/>
    <p:sldId id="267" r:id="rId14"/>
    <p:sldId id="279" r:id="rId15"/>
    <p:sldId id="290" r:id="rId16"/>
    <p:sldId id="268" r:id="rId17"/>
    <p:sldId id="269" r:id="rId18"/>
    <p:sldId id="275" r:id="rId19"/>
    <p:sldId id="291" r:id="rId20"/>
    <p:sldId id="270" r:id="rId21"/>
    <p:sldId id="292" r:id="rId22"/>
    <p:sldId id="271" r:id="rId23"/>
    <p:sldId id="276" r:id="rId24"/>
    <p:sldId id="262" r:id="rId25"/>
    <p:sldId id="293" r:id="rId26"/>
    <p:sldId id="294" r:id="rId27"/>
    <p:sldId id="295" r:id="rId28"/>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7" autoAdjust="0"/>
    <p:restoredTop sz="94660"/>
  </p:normalViewPr>
  <p:slideViewPr>
    <p:cSldViewPr snapToGrid="0">
      <p:cViewPr varScale="1">
        <p:scale>
          <a:sx n="100" d="100"/>
          <a:sy n="100" d="100"/>
        </p:scale>
        <p:origin x="12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76AD1967-FAE4-4125-8C8F-9E937A0ACF27}" type="datetimeFigureOut">
              <a:rPr lang="en-US" smtClean="0"/>
              <a:t>4/23/2016</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83A89973-774C-4A63-8E34-2BC4921CB35C}" type="slidenum">
              <a:rPr lang="en-US" smtClean="0"/>
              <a:t>‹#›</a:t>
            </a:fld>
            <a:endParaRPr lang="en-US"/>
          </a:p>
        </p:txBody>
      </p:sp>
    </p:spTree>
    <p:extLst>
      <p:ext uri="{BB962C8B-B14F-4D97-AF65-F5344CB8AC3E}">
        <p14:creationId xmlns:p14="http://schemas.microsoft.com/office/powerpoint/2010/main" val="29880599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705" y="0"/>
            <a:ext cx="3066733" cy="452974"/>
          </a:xfrm>
          <a:prstGeom prst="rect">
            <a:avLst/>
          </a:prstGeom>
        </p:spPr>
        <p:txBody>
          <a:bodyPr vert="horz" lIns="91440" tIns="45720" rIns="91440" bIns="45720" rtlCol="0"/>
          <a:lstStyle>
            <a:lvl1pPr algn="r">
              <a:defRPr sz="1200"/>
            </a:lvl1pPr>
          </a:lstStyle>
          <a:p>
            <a:fld id="{9B3439AE-3121-44E9-8151-EC2925785872}" type="datetimeFigureOut">
              <a:rPr lang="en-US" smtClean="0"/>
              <a:t>4/23/2016</a:t>
            </a:fld>
            <a:endParaRPr lang="en-US"/>
          </a:p>
        </p:txBody>
      </p:sp>
      <p:sp>
        <p:nvSpPr>
          <p:cNvPr id="4" name="Slide Image Placeholder 3"/>
          <p:cNvSpPr>
            <a:spLocks noGrp="1" noRot="1" noChangeAspect="1"/>
          </p:cNvSpPr>
          <p:nvPr>
            <p:ph type="sldImg" idx="2"/>
          </p:nvPr>
        </p:nvSpPr>
        <p:spPr>
          <a:xfrm>
            <a:off x="830263" y="1128713"/>
            <a:ext cx="5416550" cy="30464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7708" y="4344780"/>
            <a:ext cx="5661660" cy="355481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575141"/>
            <a:ext cx="3066733" cy="452973"/>
          </a:xfrm>
          <a:prstGeom prst="rect">
            <a:avLst/>
          </a:prstGeom>
        </p:spPr>
        <p:txBody>
          <a:bodyPr vert="horz" lIns="91440" tIns="45720" rIns="91440" bIns="45720" rtlCol="0" anchor="b"/>
          <a:lstStyle>
            <a:lvl1pPr algn="r">
              <a:defRPr sz="1200"/>
            </a:lvl1pPr>
          </a:lstStyle>
          <a:p>
            <a:fld id="{BD5F6FCC-96FC-49A4-B074-B3665E8E1F33}" type="slidenum">
              <a:rPr lang="en-US" smtClean="0"/>
              <a:t>‹#›</a:t>
            </a:fld>
            <a:endParaRPr lang="en-US"/>
          </a:p>
        </p:txBody>
      </p:sp>
    </p:spTree>
    <p:extLst>
      <p:ext uri="{BB962C8B-B14F-4D97-AF65-F5344CB8AC3E}">
        <p14:creationId xmlns:p14="http://schemas.microsoft.com/office/powerpoint/2010/main" val="403280042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90E531-7D80-4B22-9030-484805578D6C}" type="datetimeFigureOut">
              <a:rPr lang="en-US" smtClean="0"/>
              <a:t>4/23/2016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4C9E68-4EAA-43B8-B51E-334557284153}" type="slidenum">
              <a:rPr lang="en-US" smtClean="0"/>
              <a:t>‹#›</a:t>
            </a:fld>
            <a:endParaRPr lang="en-US"/>
          </a:p>
        </p:txBody>
      </p:sp>
    </p:spTree>
    <p:extLst>
      <p:ext uri="{BB962C8B-B14F-4D97-AF65-F5344CB8AC3E}">
        <p14:creationId xmlns:p14="http://schemas.microsoft.com/office/powerpoint/2010/main" val="4242724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90E531-7D80-4B22-9030-484805578D6C}" type="datetimeFigureOut">
              <a:rPr lang="en-US" smtClean="0"/>
              <a:t>4/23/2016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4C9E68-4EAA-43B8-B51E-334557284153}" type="slidenum">
              <a:rPr lang="en-US" smtClean="0"/>
              <a:t>‹#›</a:t>
            </a:fld>
            <a:endParaRPr lang="en-US"/>
          </a:p>
        </p:txBody>
      </p:sp>
    </p:spTree>
    <p:extLst>
      <p:ext uri="{BB962C8B-B14F-4D97-AF65-F5344CB8AC3E}">
        <p14:creationId xmlns:p14="http://schemas.microsoft.com/office/powerpoint/2010/main" val="483035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90E531-7D80-4B22-9030-484805578D6C}" type="datetimeFigureOut">
              <a:rPr lang="en-US" smtClean="0"/>
              <a:t>4/23/2016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4C9E68-4EAA-43B8-B51E-334557284153}" type="slidenum">
              <a:rPr lang="en-US" smtClean="0"/>
              <a:t>‹#›</a:t>
            </a:fld>
            <a:endParaRPr lang="en-US"/>
          </a:p>
        </p:txBody>
      </p:sp>
    </p:spTree>
    <p:extLst>
      <p:ext uri="{BB962C8B-B14F-4D97-AF65-F5344CB8AC3E}">
        <p14:creationId xmlns:p14="http://schemas.microsoft.com/office/powerpoint/2010/main" val="13814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90E531-7D80-4B22-9030-484805578D6C}" type="datetimeFigureOut">
              <a:rPr lang="en-US" smtClean="0"/>
              <a:t>4/23/2016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4C9E68-4EAA-43B8-B51E-334557284153}" type="slidenum">
              <a:rPr lang="en-US" smtClean="0"/>
              <a:t>‹#›</a:t>
            </a:fld>
            <a:endParaRPr lang="en-US"/>
          </a:p>
        </p:txBody>
      </p:sp>
    </p:spTree>
    <p:extLst>
      <p:ext uri="{BB962C8B-B14F-4D97-AF65-F5344CB8AC3E}">
        <p14:creationId xmlns:p14="http://schemas.microsoft.com/office/powerpoint/2010/main" val="2709176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90E531-7D80-4B22-9030-484805578D6C}" type="datetimeFigureOut">
              <a:rPr lang="en-US" smtClean="0"/>
              <a:t>4/23/2016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4C9E68-4EAA-43B8-B51E-334557284153}" type="slidenum">
              <a:rPr lang="en-US" smtClean="0"/>
              <a:t>‹#›</a:t>
            </a:fld>
            <a:endParaRPr lang="en-US"/>
          </a:p>
        </p:txBody>
      </p:sp>
    </p:spTree>
    <p:extLst>
      <p:ext uri="{BB962C8B-B14F-4D97-AF65-F5344CB8AC3E}">
        <p14:creationId xmlns:p14="http://schemas.microsoft.com/office/powerpoint/2010/main" val="3251057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90E531-7D80-4B22-9030-484805578D6C}" type="datetimeFigureOut">
              <a:rPr lang="en-US" smtClean="0"/>
              <a:t>4/23/2016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4C9E68-4EAA-43B8-B51E-334557284153}" type="slidenum">
              <a:rPr lang="en-US" smtClean="0"/>
              <a:t>‹#›</a:t>
            </a:fld>
            <a:endParaRPr lang="en-US"/>
          </a:p>
        </p:txBody>
      </p:sp>
    </p:spTree>
    <p:extLst>
      <p:ext uri="{BB962C8B-B14F-4D97-AF65-F5344CB8AC3E}">
        <p14:creationId xmlns:p14="http://schemas.microsoft.com/office/powerpoint/2010/main" val="759039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90E531-7D80-4B22-9030-484805578D6C}" type="datetimeFigureOut">
              <a:rPr lang="en-US" smtClean="0"/>
              <a:t>4/23/2016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4C9E68-4EAA-43B8-B51E-334557284153}" type="slidenum">
              <a:rPr lang="en-US" smtClean="0"/>
              <a:t>‹#›</a:t>
            </a:fld>
            <a:endParaRPr lang="en-US"/>
          </a:p>
        </p:txBody>
      </p:sp>
    </p:spTree>
    <p:extLst>
      <p:ext uri="{BB962C8B-B14F-4D97-AF65-F5344CB8AC3E}">
        <p14:creationId xmlns:p14="http://schemas.microsoft.com/office/powerpoint/2010/main" val="2529828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90E531-7D80-4B22-9030-484805578D6C}" type="datetimeFigureOut">
              <a:rPr lang="en-US" smtClean="0"/>
              <a:t>4/23/2016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4C9E68-4EAA-43B8-B51E-334557284153}" type="slidenum">
              <a:rPr lang="en-US" smtClean="0"/>
              <a:t>‹#›</a:t>
            </a:fld>
            <a:endParaRPr lang="en-US"/>
          </a:p>
        </p:txBody>
      </p:sp>
    </p:spTree>
    <p:extLst>
      <p:ext uri="{BB962C8B-B14F-4D97-AF65-F5344CB8AC3E}">
        <p14:creationId xmlns:p14="http://schemas.microsoft.com/office/powerpoint/2010/main" val="2367365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90E531-7D80-4B22-9030-484805578D6C}" type="datetimeFigureOut">
              <a:rPr lang="en-US" smtClean="0"/>
              <a:t>4/23/2016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4C9E68-4EAA-43B8-B51E-334557284153}" type="slidenum">
              <a:rPr lang="en-US" smtClean="0"/>
              <a:t>‹#›</a:t>
            </a:fld>
            <a:endParaRPr lang="en-US"/>
          </a:p>
        </p:txBody>
      </p:sp>
    </p:spTree>
    <p:extLst>
      <p:ext uri="{BB962C8B-B14F-4D97-AF65-F5344CB8AC3E}">
        <p14:creationId xmlns:p14="http://schemas.microsoft.com/office/powerpoint/2010/main" val="4277110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90E531-7D80-4B22-9030-484805578D6C}" type="datetimeFigureOut">
              <a:rPr lang="en-US" smtClean="0"/>
              <a:t>4/23/2016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4C9E68-4EAA-43B8-B51E-334557284153}" type="slidenum">
              <a:rPr lang="en-US" smtClean="0"/>
              <a:t>‹#›</a:t>
            </a:fld>
            <a:endParaRPr lang="en-US"/>
          </a:p>
        </p:txBody>
      </p:sp>
    </p:spTree>
    <p:extLst>
      <p:ext uri="{BB962C8B-B14F-4D97-AF65-F5344CB8AC3E}">
        <p14:creationId xmlns:p14="http://schemas.microsoft.com/office/powerpoint/2010/main" val="2523753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90E531-7D80-4B22-9030-484805578D6C}" type="datetimeFigureOut">
              <a:rPr lang="en-US" smtClean="0"/>
              <a:t>4/23/2016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4C9E68-4EAA-43B8-B51E-334557284153}" type="slidenum">
              <a:rPr lang="en-US" smtClean="0"/>
              <a:t>‹#›</a:t>
            </a:fld>
            <a:endParaRPr lang="en-US"/>
          </a:p>
        </p:txBody>
      </p:sp>
    </p:spTree>
    <p:extLst>
      <p:ext uri="{BB962C8B-B14F-4D97-AF65-F5344CB8AC3E}">
        <p14:creationId xmlns:p14="http://schemas.microsoft.com/office/powerpoint/2010/main" val="2654817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90E531-7D80-4B22-9030-484805578D6C}" type="datetimeFigureOut">
              <a:rPr lang="en-US" smtClean="0"/>
              <a:t>4/23/2016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4C9E68-4EAA-43B8-B51E-334557284153}" type="slidenum">
              <a:rPr lang="en-US" smtClean="0"/>
              <a:t>‹#›</a:t>
            </a:fld>
            <a:endParaRPr lang="en-US"/>
          </a:p>
        </p:txBody>
      </p:sp>
    </p:spTree>
    <p:extLst>
      <p:ext uri="{BB962C8B-B14F-4D97-AF65-F5344CB8AC3E}">
        <p14:creationId xmlns:p14="http://schemas.microsoft.com/office/powerpoint/2010/main" val="41498320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biblia.com/bible/nkjv/Ecclesiastes%204.9"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biblia.com/bible/nkjv/Luke%2010.25"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biblia.com/bible/nkjv/Luke%2010.30"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biblia.com/bible/nkjv/Philippians%202.1"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biblia.com/bible/nkjv/Philippians%201.21" TargetMode="External"/><Relationship Id="rId2" Type="http://schemas.openxmlformats.org/officeDocument/2006/relationships/hyperlink" Target="http://biblia.com/bible/nkjv/Romans%2014.8"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biblia.com/bible/nkjv/Luke%2016.19"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7030A0"/>
                </a:solidFill>
              </a:rPr>
              <a:t>The Life Which I </a:t>
            </a:r>
            <a:r>
              <a:rPr lang="en-US" b="1" u="sng" dirty="0" smtClean="0">
                <a:solidFill>
                  <a:srgbClr val="FF0000"/>
                </a:solidFill>
              </a:rPr>
              <a:t>Now</a:t>
            </a:r>
            <a:r>
              <a:rPr lang="en-US" b="1" dirty="0" smtClean="0">
                <a:solidFill>
                  <a:srgbClr val="7030A0"/>
                </a:solidFill>
              </a:rPr>
              <a:t> Live</a:t>
            </a:r>
            <a:endParaRPr lang="en-US" b="1" dirty="0">
              <a:solidFill>
                <a:srgbClr val="7030A0"/>
              </a:solidFill>
            </a:endParaRPr>
          </a:p>
        </p:txBody>
      </p:sp>
      <p:sp>
        <p:nvSpPr>
          <p:cNvPr id="3" name="Subtitle 2"/>
          <p:cNvSpPr>
            <a:spLocks noGrp="1"/>
          </p:cNvSpPr>
          <p:nvPr>
            <p:ph type="subTitle" idx="1"/>
          </p:nvPr>
        </p:nvSpPr>
        <p:spPr/>
        <p:txBody>
          <a:bodyPr>
            <a:normAutofit/>
          </a:bodyPr>
          <a:lstStyle/>
          <a:p>
            <a:r>
              <a:rPr lang="en-US" sz="4000" b="1" dirty="0" smtClean="0">
                <a:solidFill>
                  <a:srgbClr val="00B050"/>
                </a:solidFill>
              </a:rPr>
              <a:t>What kind of life are you living? </a:t>
            </a:r>
          </a:p>
        </p:txBody>
      </p:sp>
    </p:spTree>
    <p:extLst>
      <p:ext uri="{BB962C8B-B14F-4D97-AF65-F5344CB8AC3E}">
        <p14:creationId xmlns:p14="http://schemas.microsoft.com/office/powerpoint/2010/main" val="3198962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Proverbs 23:7  For as he thinks in his heart, so </a:t>
            </a:r>
            <a:r>
              <a:rPr lang="en-US" b="1" i="1" dirty="0"/>
              <a:t>is </a:t>
            </a:r>
            <a:r>
              <a:rPr lang="en-US" b="1" dirty="0"/>
              <a:t>he.</a:t>
            </a:r>
            <a:r>
              <a:rPr lang="en-US" dirty="0"/>
              <a:t/>
            </a:r>
            <a:br>
              <a:rPr lang="en-US" dirty="0"/>
            </a:br>
            <a:endParaRPr lang="en-US" dirty="0"/>
          </a:p>
        </p:txBody>
      </p:sp>
      <p:sp>
        <p:nvSpPr>
          <p:cNvPr id="3" name="Content Placeholder 2"/>
          <p:cNvSpPr>
            <a:spLocks noGrp="1"/>
          </p:cNvSpPr>
          <p:nvPr>
            <p:ph idx="1"/>
          </p:nvPr>
        </p:nvSpPr>
        <p:spPr/>
        <p:txBody>
          <a:bodyPr/>
          <a:lstStyle/>
          <a:p>
            <a:r>
              <a:rPr lang="en-US" b="1" dirty="0"/>
              <a:t> </a:t>
            </a:r>
            <a:endParaRPr lang="en-US" dirty="0"/>
          </a:p>
          <a:p>
            <a:r>
              <a:rPr lang="en-US" sz="4000" b="1" dirty="0">
                <a:solidFill>
                  <a:srgbClr val="7030A0"/>
                </a:solidFill>
              </a:rPr>
              <a:t>Thousands of people give up on life every </a:t>
            </a:r>
            <a:r>
              <a:rPr lang="en-US" sz="4000" b="1" dirty="0" smtClean="0">
                <a:solidFill>
                  <a:srgbClr val="7030A0"/>
                </a:solidFill>
              </a:rPr>
              <a:t>year</a:t>
            </a:r>
          </a:p>
          <a:p>
            <a:r>
              <a:rPr lang="en-US" sz="4000" b="1" dirty="0" smtClean="0">
                <a:solidFill>
                  <a:srgbClr val="7030A0"/>
                </a:solidFill>
              </a:rPr>
              <a:t> because they  </a:t>
            </a:r>
            <a:r>
              <a:rPr lang="en-US" sz="4000" b="1" dirty="0">
                <a:solidFill>
                  <a:srgbClr val="7030A0"/>
                </a:solidFill>
              </a:rPr>
              <a:t>fail to develop the inner person</a:t>
            </a:r>
            <a:r>
              <a:rPr lang="en-US" sz="4000" b="1" dirty="0" smtClean="0">
                <a:solidFill>
                  <a:srgbClr val="7030A0"/>
                </a:solidFill>
              </a:rPr>
              <a:t>.</a:t>
            </a:r>
          </a:p>
          <a:p>
            <a:endParaRPr lang="en-US" dirty="0"/>
          </a:p>
          <a:p>
            <a:r>
              <a:rPr lang="en-US" sz="5400" dirty="0" smtClean="0"/>
              <a:t>What kind of life are you living, Now? </a:t>
            </a:r>
            <a:endParaRPr lang="en-US" sz="5400" dirty="0"/>
          </a:p>
          <a:p>
            <a:endParaRPr lang="en-US" dirty="0"/>
          </a:p>
        </p:txBody>
      </p:sp>
    </p:spTree>
    <p:extLst>
      <p:ext uri="{BB962C8B-B14F-4D97-AF65-F5344CB8AC3E}">
        <p14:creationId xmlns:p14="http://schemas.microsoft.com/office/powerpoint/2010/main" val="2134105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47650"/>
            <a:ext cx="10515600" cy="5929313"/>
          </a:xfrm>
        </p:spPr>
        <p:txBody>
          <a:bodyPr>
            <a:normAutofit/>
          </a:bodyPr>
          <a:lstStyle/>
          <a:p>
            <a:r>
              <a:rPr lang="en-US" sz="4800" b="1" dirty="0" smtClean="0">
                <a:solidFill>
                  <a:srgbClr val="002060"/>
                </a:solidFill>
              </a:rPr>
              <a:t>YOUR PAST LIFE</a:t>
            </a:r>
          </a:p>
          <a:p>
            <a:endParaRPr lang="en-US" sz="4800" b="1" dirty="0">
              <a:solidFill>
                <a:srgbClr val="002060"/>
              </a:solidFill>
            </a:endParaRPr>
          </a:p>
          <a:p>
            <a:r>
              <a:rPr lang="en-US" sz="4800" b="1" u="sng" dirty="0" smtClean="0">
                <a:solidFill>
                  <a:srgbClr val="00B050"/>
                </a:solidFill>
              </a:rPr>
              <a:t>YOUR PRESENT </a:t>
            </a:r>
            <a:r>
              <a:rPr lang="en-US" sz="4800" b="1" u="sng" dirty="0" smtClean="0">
                <a:solidFill>
                  <a:srgbClr val="00B050"/>
                </a:solidFill>
              </a:rPr>
              <a:t>LIFE  (2 Cor. 6:2)</a:t>
            </a:r>
            <a:endParaRPr lang="en-US" sz="4800" b="1" u="sng" dirty="0" smtClean="0">
              <a:solidFill>
                <a:srgbClr val="00B050"/>
              </a:solidFill>
            </a:endParaRPr>
          </a:p>
          <a:p>
            <a:endParaRPr lang="en-US" sz="4800" b="1" dirty="0">
              <a:solidFill>
                <a:srgbClr val="002060"/>
              </a:solidFill>
            </a:endParaRPr>
          </a:p>
          <a:p>
            <a:r>
              <a:rPr lang="en-US" sz="4800" b="1" dirty="0" smtClean="0">
                <a:solidFill>
                  <a:srgbClr val="002060"/>
                </a:solidFill>
              </a:rPr>
              <a:t>YOUR FUTURE LIFE</a:t>
            </a:r>
            <a:endParaRPr lang="en-US" sz="4800" b="1" dirty="0">
              <a:solidFill>
                <a:srgbClr val="002060"/>
              </a:solidFill>
            </a:endParaRPr>
          </a:p>
        </p:txBody>
      </p:sp>
    </p:spTree>
    <p:extLst>
      <p:ext uri="{BB962C8B-B14F-4D97-AF65-F5344CB8AC3E}">
        <p14:creationId xmlns:p14="http://schemas.microsoft.com/office/powerpoint/2010/main" val="2630748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5400" b="1" u="sng" dirty="0" smtClean="0"/>
              <a:t>The life we</a:t>
            </a:r>
            <a:r>
              <a:rPr lang="en-US" sz="5400" dirty="0" smtClean="0">
                <a:solidFill>
                  <a:srgbClr val="00B050"/>
                </a:solidFill>
              </a:rPr>
              <a:t> NOW </a:t>
            </a:r>
            <a:r>
              <a:rPr lang="en-US" sz="5400" b="1" u="sng" dirty="0" smtClean="0"/>
              <a:t>live,</a:t>
            </a:r>
          </a:p>
          <a:p>
            <a:r>
              <a:rPr lang="en-US" sz="5400" b="1" u="sng" dirty="0" smtClean="0"/>
              <a:t>Is it a life of service to others?   </a:t>
            </a:r>
            <a:endParaRPr lang="en-US" sz="5400" b="1" u="sng" dirty="0"/>
          </a:p>
        </p:txBody>
      </p:sp>
    </p:spTree>
    <p:extLst>
      <p:ext uri="{BB962C8B-B14F-4D97-AF65-F5344CB8AC3E}">
        <p14:creationId xmlns:p14="http://schemas.microsoft.com/office/powerpoint/2010/main" val="5209291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775" y="82550"/>
            <a:ext cx="12230100" cy="6775450"/>
          </a:xfrm>
        </p:spPr>
        <p:txBody>
          <a:bodyPr>
            <a:normAutofit fontScale="77500" lnSpcReduction="20000"/>
          </a:bodyPr>
          <a:lstStyle/>
          <a:p>
            <a:r>
              <a:rPr lang="en-US" sz="3600" dirty="0" smtClean="0">
                <a:effectLst/>
              </a:rPr>
              <a:t>    Listen to Jesus:   </a:t>
            </a:r>
            <a:r>
              <a:rPr lang="en-US" sz="3600" b="1" u="sng" dirty="0" smtClean="0">
                <a:solidFill>
                  <a:srgbClr val="7030A0"/>
                </a:solidFill>
                <a:effectLst/>
              </a:rPr>
              <a:t>Matt.16:24</a:t>
            </a:r>
          </a:p>
          <a:p>
            <a:r>
              <a:rPr lang="en-US" sz="3600" dirty="0"/>
              <a:t> </a:t>
            </a:r>
            <a:r>
              <a:rPr lang="en-US" sz="3600" dirty="0" smtClean="0"/>
              <a:t>        </a:t>
            </a:r>
            <a:r>
              <a:rPr lang="en-US" sz="3600" dirty="0" smtClean="0">
                <a:effectLst/>
              </a:rPr>
              <a:t>One </a:t>
            </a:r>
            <a:r>
              <a:rPr lang="en-US" sz="3600" dirty="0" smtClean="0">
                <a:effectLst/>
              </a:rPr>
              <a:t>thing that can bring great joy to life is when you have the opportunity to help others  </a:t>
            </a:r>
            <a:r>
              <a:rPr lang="en-US" sz="3600" b="1" u="sng" dirty="0" smtClean="0">
                <a:solidFill>
                  <a:srgbClr val="7030A0"/>
                </a:solidFill>
                <a:effectLst/>
              </a:rPr>
              <a:t>Gal. 6:10</a:t>
            </a:r>
          </a:p>
          <a:p>
            <a:r>
              <a:rPr lang="en-US" sz="3600" dirty="0" smtClean="0">
                <a:effectLst/>
              </a:rPr>
              <a:t>.     </a:t>
            </a:r>
            <a:r>
              <a:rPr lang="en-US" sz="3600" b="1" dirty="0" smtClean="0">
                <a:solidFill>
                  <a:srgbClr val="0070C0"/>
                </a:solidFill>
                <a:effectLst/>
              </a:rPr>
              <a:t>When you help someone through a crisis or even just helping someone change a tire it makes you feel good about </a:t>
            </a:r>
            <a:r>
              <a:rPr lang="en-US" sz="3600" b="1" dirty="0" smtClean="0">
                <a:solidFill>
                  <a:srgbClr val="0070C0"/>
                </a:solidFill>
                <a:effectLst/>
              </a:rPr>
              <a:t>yourself.  Ill.  </a:t>
            </a:r>
            <a:r>
              <a:rPr lang="en-US" sz="3600" b="1" dirty="0" smtClean="0">
                <a:solidFill>
                  <a:srgbClr val="0070C0"/>
                </a:solidFill>
              </a:rPr>
              <a:t>Wesson!</a:t>
            </a:r>
            <a:endParaRPr lang="en-US" sz="3600" b="1" dirty="0" smtClean="0">
              <a:solidFill>
                <a:srgbClr val="0070C0"/>
              </a:solidFill>
              <a:effectLst/>
            </a:endParaRPr>
          </a:p>
          <a:p>
            <a:r>
              <a:rPr lang="en-US" sz="3600" dirty="0"/>
              <a:t> </a:t>
            </a:r>
            <a:r>
              <a:rPr lang="en-US" sz="3600" dirty="0" smtClean="0"/>
              <a:t>  WHY?  </a:t>
            </a:r>
            <a:r>
              <a:rPr lang="en-US" sz="3600" dirty="0" smtClean="0">
                <a:effectLst/>
              </a:rPr>
              <a:t> because you feel like you have made a difference in their life. When a person realizes there is more to life than just </a:t>
            </a:r>
            <a:r>
              <a:rPr lang="en-US" sz="3600" dirty="0" smtClean="0">
                <a:effectLst/>
              </a:rPr>
              <a:t>themselves  </a:t>
            </a:r>
            <a:r>
              <a:rPr lang="en-US" sz="3600" dirty="0" smtClean="0">
                <a:effectLst/>
              </a:rPr>
              <a:t>then they begin to understand that life is worth living just to make a difference in other people’s </a:t>
            </a:r>
            <a:r>
              <a:rPr lang="en-US" sz="3600" dirty="0" smtClean="0">
                <a:effectLst/>
              </a:rPr>
              <a:t>lives.</a:t>
            </a:r>
          </a:p>
          <a:p>
            <a:endParaRPr lang="en-US" sz="3600" dirty="0" smtClean="0">
              <a:effectLst/>
            </a:endParaRPr>
          </a:p>
          <a:p>
            <a:r>
              <a:rPr lang="en-US" sz="3600" dirty="0" smtClean="0">
                <a:effectLst/>
              </a:rPr>
              <a:t>      However, if a person is selfish and all they think about </a:t>
            </a:r>
            <a:r>
              <a:rPr lang="en-US" sz="3600" dirty="0" smtClean="0"/>
              <a:t>is </a:t>
            </a:r>
            <a:r>
              <a:rPr lang="en-US" sz="3600" dirty="0" smtClean="0">
                <a:effectLst/>
              </a:rPr>
              <a:t>themselves </a:t>
            </a:r>
            <a:r>
              <a:rPr lang="en-US" sz="3600" dirty="0" smtClean="0">
                <a:effectLst/>
              </a:rPr>
              <a:t>they </a:t>
            </a:r>
            <a:r>
              <a:rPr lang="en-US" sz="3600" dirty="0" smtClean="0">
                <a:effectLst/>
              </a:rPr>
              <a:t>are on </a:t>
            </a:r>
            <a:r>
              <a:rPr lang="en-US" sz="3600" dirty="0" smtClean="0">
                <a:effectLst/>
              </a:rPr>
              <a:t>the road to self destruction because if enough bad </a:t>
            </a:r>
            <a:r>
              <a:rPr lang="en-US" sz="3600" dirty="0" smtClean="0">
                <a:effectLst/>
              </a:rPr>
              <a:t>things  </a:t>
            </a:r>
            <a:r>
              <a:rPr lang="en-US" sz="3600" dirty="0" smtClean="0">
                <a:effectLst/>
              </a:rPr>
              <a:t>happen to them they can easily reach the point where they don’t see any reason to keep on living because their world revolves around them</a:t>
            </a:r>
          </a:p>
          <a:p>
            <a:r>
              <a:rPr lang="en-US" sz="3600" dirty="0" smtClean="0">
                <a:effectLst/>
              </a:rPr>
              <a:t>. This is why IT is so important for us not to be self-centered.   </a:t>
            </a:r>
            <a:endParaRPr lang="en-US" sz="3600" dirty="0" smtClean="0">
              <a:effectLst/>
            </a:endParaRPr>
          </a:p>
          <a:p>
            <a:r>
              <a:rPr lang="en-US" sz="3600" dirty="0"/>
              <a:t> </a:t>
            </a:r>
            <a:r>
              <a:rPr lang="en-US" sz="3600" dirty="0" smtClean="0"/>
              <a:t> </a:t>
            </a:r>
            <a:r>
              <a:rPr lang="en-US" sz="3600" dirty="0" smtClean="0">
                <a:effectLst/>
              </a:rPr>
              <a:t> </a:t>
            </a:r>
            <a:r>
              <a:rPr lang="en-US" sz="3600" dirty="0" smtClean="0">
                <a:effectLst/>
              </a:rPr>
              <a:t>“Selfishness</a:t>
            </a:r>
            <a:r>
              <a:rPr lang="en-US" sz="3600" dirty="0" smtClean="0">
                <a:effectLst/>
              </a:rPr>
              <a:t>”</a:t>
            </a:r>
          </a:p>
          <a:p>
            <a:r>
              <a:rPr lang="en-US" sz="2900" dirty="0" smtClean="0"/>
              <a:t>                       </a:t>
            </a:r>
            <a:endParaRPr lang="en-US" sz="2900" dirty="0" smtClean="0">
              <a:effectLst/>
            </a:endParaRPr>
          </a:p>
          <a:p>
            <a:r>
              <a:rPr lang="en-US" sz="2900" dirty="0" smtClean="0">
                <a:effectLst/>
              </a:rPr>
              <a:t> </a:t>
            </a:r>
            <a:r>
              <a:rPr lang="en-US" b="1" dirty="0" smtClean="0">
                <a:effectLst/>
              </a:rPr>
              <a:t> </a:t>
            </a:r>
            <a:endParaRPr lang="en-US" dirty="0" smtClean="0">
              <a:effectLst/>
            </a:endParaRPr>
          </a:p>
          <a:p>
            <a:endParaRPr lang="en-US" dirty="0"/>
          </a:p>
        </p:txBody>
      </p:sp>
    </p:spTree>
    <p:extLst>
      <p:ext uri="{BB962C8B-B14F-4D97-AF65-F5344CB8AC3E}">
        <p14:creationId xmlns:p14="http://schemas.microsoft.com/office/powerpoint/2010/main" val="20259307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350" y="0"/>
            <a:ext cx="10515600" cy="6857999"/>
          </a:xfrm>
        </p:spPr>
        <p:txBody>
          <a:bodyPr>
            <a:normAutofit fontScale="70000" lnSpcReduction="20000"/>
          </a:bodyPr>
          <a:lstStyle/>
          <a:p>
            <a:r>
              <a:rPr lang="en-US" sz="3400" dirty="0"/>
              <a:t> </a:t>
            </a:r>
          </a:p>
          <a:p>
            <a:r>
              <a:rPr lang="en-US" sz="3400" dirty="0"/>
              <a:t>Cain </a:t>
            </a:r>
            <a:r>
              <a:rPr lang="en-US" sz="3400" dirty="0" smtClean="0"/>
              <a:t>was a </a:t>
            </a:r>
            <a:r>
              <a:rPr lang="en-US" sz="3400" dirty="0"/>
              <a:t>man who was  self-centered and even though he did not kill himself it didn’t stop him from taking his brothers </a:t>
            </a:r>
            <a:r>
              <a:rPr lang="en-US" sz="3400" dirty="0" smtClean="0"/>
              <a:t>life </a:t>
            </a:r>
            <a:r>
              <a:rPr lang="en-US" sz="3400" dirty="0"/>
              <a:t>because all he could think about was how he felt about Gods rejection of his offering and how his brother was accepted.</a:t>
            </a:r>
          </a:p>
          <a:p>
            <a:r>
              <a:rPr lang="en-US" sz="3400" dirty="0"/>
              <a:t> When God ask Cain where his brother was Cain said,   </a:t>
            </a:r>
            <a:r>
              <a:rPr lang="en-US" sz="3400" u="sng" dirty="0">
                <a:solidFill>
                  <a:srgbClr val="00B050"/>
                </a:solidFill>
              </a:rPr>
              <a:t> </a:t>
            </a:r>
            <a:r>
              <a:rPr lang="en-US" sz="3400" b="1" u="sng" dirty="0">
                <a:solidFill>
                  <a:srgbClr val="00B050"/>
                </a:solidFill>
              </a:rPr>
              <a:t>Genesis 4:9  "I do not know. </a:t>
            </a:r>
            <a:r>
              <a:rPr lang="en-US" sz="3400" b="1" i="1" u="sng" dirty="0">
                <a:solidFill>
                  <a:srgbClr val="00B050"/>
                </a:solidFill>
              </a:rPr>
              <a:t>Am </a:t>
            </a:r>
            <a:r>
              <a:rPr lang="en-US" sz="3400" b="1" u="sng" dirty="0">
                <a:solidFill>
                  <a:srgbClr val="00B050"/>
                </a:solidFill>
              </a:rPr>
              <a:t>I my brother's keeper?"</a:t>
            </a:r>
            <a:endParaRPr lang="en-US" sz="3400" u="sng" dirty="0">
              <a:solidFill>
                <a:srgbClr val="00B050"/>
              </a:solidFill>
            </a:endParaRPr>
          </a:p>
          <a:p>
            <a:r>
              <a:rPr lang="en-US" sz="3400" b="1" dirty="0"/>
              <a:t> </a:t>
            </a:r>
            <a:endParaRPr lang="en-US" sz="3400" dirty="0"/>
          </a:p>
          <a:p>
            <a:r>
              <a:rPr lang="en-US" sz="3400" dirty="0"/>
              <a:t>The fact that Cain asked this question shows that he had little regard for anyone else except himself. Of course the Bible teaches that yes we are our brother’s keeper</a:t>
            </a:r>
          </a:p>
          <a:p>
            <a:r>
              <a:rPr lang="en-US" sz="3400" dirty="0"/>
              <a:t>. There is great need for us to bear one another’s burdens and help each other out the best we can.   </a:t>
            </a:r>
            <a:r>
              <a:rPr lang="en-US" sz="3400" b="1" u="sng" dirty="0">
                <a:solidFill>
                  <a:srgbClr val="FF0000"/>
                </a:solidFill>
              </a:rPr>
              <a:t>Gal. 6:2</a:t>
            </a:r>
          </a:p>
          <a:p>
            <a:r>
              <a:rPr lang="en-US" sz="3400" dirty="0"/>
              <a:t> </a:t>
            </a:r>
          </a:p>
          <a:p>
            <a:r>
              <a:rPr lang="en-US" sz="3400" b="1" dirty="0">
                <a:hlinkClick r:id="rId2"/>
              </a:rPr>
              <a:t>Ecclesiastes 4:9</a:t>
            </a:r>
            <a:r>
              <a:rPr lang="en-US" sz="3400" b="1" dirty="0"/>
              <a:t> Two are better than one, Because they have a good reward for their labor.  </a:t>
            </a:r>
            <a:r>
              <a:rPr lang="en-US" sz="3400" b="1" baseline="30000" dirty="0"/>
              <a:t>10</a:t>
            </a:r>
            <a:r>
              <a:rPr lang="en-US" sz="3400" b="1" dirty="0"/>
              <a:t> For if they fall, one will lift up his companion. But woe to him who is alone when he falls</a:t>
            </a:r>
          </a:p>
          <a:p>
            <a:r>
              <a:rPr lang="en-US" sz="3400" b="1" dirty="0"/>
              <a:t>, For he has no one to help him up.  </a:t>
            </a:r>
            <a:r>
              <a:rPr lang="en-US" sz="3400" b="1" baseline="30000" dirty="0"/>
              <a:t>11</a:t>
            </a:r>
            <a:r>
              <a:rPr lang="en-US" sz="3400" b="1" dirty="0"/>
              <a:t> Again, if two lie down together, they will keep warm; But how can one be warm alone?  </a:t>
            </a:r>
            <a:r>
              <a:rPr lang="en-US" sz="3400" b="1" baseline="30000" dirty="0"/>
              <a:t>12</a:t>
            </a:r>
            <a:r>
              <a:rPr lang="en-US" sz="3400" b="1" dirty="0"/>
              <a:t> Though one may be overpowered by another</a:t>
            </a:r>
            <a:r>
              <a:rPr lang="en-US" sz="3400" b="1" dirty="0" smtClean="0"/>
              <a:t>, </a:t>
            </a:r>
            <a:r>
              <a:rPr lang="en-US" sz="3400" b="1" dirty="0"/>
              <a:t>two can withstand him. And a threefold cord is not quickly broken.</a:t>
            </a:r>
            <a:endParaRPr lang="en-US" sz="3400" dirty="0"/>
          </a:p>
          <a:p>
            <a:endParaRPr lang="en-US" dirty="0"/>
          </a:p>
        </p:txBody>
      </p:sp>
    </p:spTree>
    <p:extLst>
      <p:ext uri="{BB962C8B-B14F-4D97-AF65-F5344CB8AC3E}">
        <p14:creationId xmlns:p14="http://schemas.microsoft.com/office/powerpoint/2010/main" val="42780809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50" y="82550"/>
            <a:ext cx="10515600" cy="6775450"/>
          </a:xfrm>
        </p:spPr>
        <p:txBody>
          <a:bodyPr>
            <a:normAutofit/>
          </a:bodyPr>
          <a:lstStyle/>
          <a:p>
            <a:r>
              <a:rPr lang="en-US" dirty="0"/>
              <a:t>Jesus gave us an example in the parable about the Good Samaritan.</a:t>
            </a:r>
          </a:p>
          <a:p>
            <a:r>
              <a:rPr lang="en-US" dirty="0"/>
              <a:t> </a:t>
            </a:r>
          </a:p>
          <a:p>
            <a:r>
              <a:rPr lang="en-US" b="1" dirty="0">
                <a:hlinkClick r:id="rId2"/>
              </a:rPr>
              <a:t>Luke 10:25</a:t>
            </a:r>
            <a:r>
              <a:rPr lang="en-US" b="1" dirty="0"/>
              <a:t> And behold, a certain lawyer stood up and tested Him, saying, "Teacher, what shall I do to inherit eternal life?"  </a:t>
            </a:r>
            <a:r>
              <a:rPr lang="en-US" b="1" baseline="30000" dirty="0"/>
              <a:t>26</a:t>
            </a:r>
            <a:r>
              <a:rPr lang="en-US" b="1" dirty="0"/>
              <a:t> He said to him, "What is written in the law? What is your reading </a:t>
            </a:r>
            <a:r>
              <a:rPr lang="en-US" b="1" i="1" dirty="0"/>
              <a:t>of it?"</a:t>
            </a:r>
            <a:r>
              <a:rPr lang="en-US" b="1" dirty="0"/>
              <a:t>  </a:t>
            </a:r>
            <a:r>
              <a:rPr lang="en-US" b="1" baseline="30000" dirty="0"/>
              <a:t>27</a:t>
            </a:r>
            <a:r>
              <a:rPr lang="en-US" b="1" dirty="0"/>
              <a:t> So he answered and said, " 'You shall love the LORD your God with all your heart, with all your soul, with all your strength, and with all your mind,' and 'your neighbor as yourself.' "  </a:t>
            </a:r>
            <a:r>
              <a:rPr lang="en-US" b="1" baseline="30000" dirty="0"/>
              <a:t>28</a:t>
            </a:r>
            <a:r>
              <a:rPr lang="en-US" b="1" dirty="0"/>
              <a:t> And He said to him, "You have answered rightly; do this and you will live."  </a:t>
            </a:r>
            <a:r>
              <a:rPr lang="en-US" b="1" baseline="30000" dirty="0"/>
              <a:t>29</a:t>
            </a:r>
            <a:r>
              <a:rPr lang="en-US" b="1" dirty="0"/>
              <a:t> But he, wanting to justify himself, said to Jesus, "And who is my neighbor?"</a:t>
            </a:r>
            <a:endParaRPr lang="en-US" dirty="0"/>
          </a:p>
          <a:p>
            <a:r>
              <a:rPr lang="en-US" b="1" dirty="0"/>
              <a:t> </a:t>
            </a:r>
            <a:endParaRPr lang="en-US" dirty="0"/>
          </a:p>
          <a:p>
            <a:r>
              <a:rPr lang="en-US" dirty="0"/>
              <a:t>      We notice  this lawyer was trying to do what every other lawyer and Pharisee had tried and that was to make Jesus make a mistake. </a:t>
            </a:r>
            <a:r>
              <a:rPr lang="en-US" dirty="0" smtClean="0"/>
              <a:t>     However</a:t>
            </a:r>
            <a:r>
              <a:rPr lang="en-US" dirty="0"/>
              <a:t>, Jesus as always has the right answer and  so the lawyer is embarrassed so he ask another question, and </a:t>
            </a:r>
            <a:r>
              <a:rPr lang="en-US" b="1" u="sng" dirty="0">
                <a:solidFill>
                  <a:srgbClr val="7030A0"/>
                </a:solidFill>
              </a:rPr>
              <a:t>who is my </a:t>
            </a:r>
            <a:r>
              <a:rPr lang="en-US" b="1" u="sng" dirty="0" smtClean="0">
                <a:solidFill>
                  <a:srgbClr val="7030A0"/>
                </a:solidFill>
              </a:rPr>
              <a:t>neighbor?</a:t>
            </a:r>
            <a:r>
              <a:rPr lang="en-US" dirty="0" smtClean="0"/>
              <a:t>. </a:t>
            </a:r>
            <a:r>
              <a:rPr lang="en-US" dirty="0"/>
              <a:t>So Jesus answer this question in a parable.</a:t>
            </a:r>
          </a:p>
        </p:txBody>
      </p:sp>
    </p:spTree>
    <p:extLst>
      <p:ext uri="{BB962C8B-B14F-4D97-AF65-F5344CB8AC3E}">
        <p14:creationId xmlns:p14="http://schemas.microsoft.com/office/powerpoint/2010/main" val="332237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0974" y="-114300"/>
            <a:ext cx="11877675" cy="6858000"/>
          </a:xfrm>
        </p:spPr>
        <p:txBody>
          <a:bodyPr>
            <a:normAutofit fontScale="92500" lnSpcReduction="10000"/>
          </a:bodyPr>
          <a:lstStyle/>
          <a:p>
            <a:r>
              <a:rPr lang="en-US" dirty="0" smtClean="0">
                <a:effectLst/>
              </a:rPr>
              <a:t> </a:t>
            </a:r>
          </a:p>
          <a:p>
            <a:r>
              <a:rPr lang="en-US" b="1" dirty="0" smtClean="0">
                <a:effectLst/>
                <a:hlinkClick r:id="rId2"/>
              </a:rPr>
              <a:t>Luke 10:30</a:t>
            </a:r>
            <a:r>
              <a:rPr lang="en-US" b="1" dirty="0" smtClean="0">
                <a:effectLst/>
              </a:rPr>
              <a:t> Then Jesus answered and said: "A certain </a:t>
            </a:r>
            <a:r>
              <a:rPr lang="en-US" b="1" i="1" dirty="0" smtClean="0">
                <a:effectLst/>
              </a:rPr>
              <a:t>man </a:t>
            </a:r>
            <a:r>
              <a:rPr lang="en-US" b="1" dirty="0" smtClean="0">
                <a:effectLst/>
              </a:rPr>
              <a:t>went down from Jerusalem to Jericho, and fell among thieves, who stripped him of his clothing, wounded </a:t>
            </a:r>
            <a:r>
              <a:rPr lang="en-US" b="1" i="1" dirty="0" smtClean="0">
                <a:effectLst/>
              </a:rPr>
              <a:t>him, </a:t>
            </a:r>
            <a:r>
              <a:rPr lang="en-US" b="1" dirty="0" smtClean="0">
                <a:effectLst/>
              </a:rPr>
              <a:t>and departed, leaving </a:t>
            </a:r>
            <a:r>
              <a:rPr lang="en-US" b="1" i="1" dirty="0" smtClean="0">
                <a:effectLst/>
              </a:rPr>
              <a:t>him </a:t>
            </a:r>
            <a:r>
              <a:rPr lang="en-US" b="1" dirty="0" smtClean="0">
                <a:effectLst/>
              </a:rPr>
              <a:t>half dead.  </a:t>
            </a:r>
            <a:r>
              <a:rPr lang="en-US" b="1" baseline="30000" dirty="0" smtClean="0">
                <a:effectLst/>
              </a:rPr>
              <a:t>31</a:t>
            </a:r>
            <a:r>
              <a:rPr lang="en-US" b="1" dirty="0" smtClean="0">
                <a:effectLst/>
              </a:rPr>
              <a:t> "Now by chance a certain priest came down that road. And when he saw him, he passed by on the other side.  </a:t>
            </a:r>
            <a:r>
              <a:rPr lang="en-US" b="1" baseline="30000" dirty="0" smtClean="0">
                <a:effectLst/>
              </a:rPr>
              <a:t>32</a:t>
            </a:r>
            <a:r>
              <a:rPr lang="en-US" b="1" dirty="0" smtClean="0">
                <a:effectLst/>
              </a:rPr>
              <a:t> "Likewise a Levite, when he arrived at the place, came and looked, and passed by on the other side.  </a:t>
            </a:r>
            <a:r>
              <a:rPr lang="en-US" b="1" baseline="30000" dirty="0" smtClean="0">
                <a:effectLst/>
              </a:rPr>
              <a:t>33</a:t>
            </a:r>
            <a:r>
              <a:rPr lang="en-US" b="1" dirty="0" smtClean="0">
                <a:effectLst/>
              </a:rPr>
              <a:t> "But a certain Samaritan, as he journeyed, came where he was. And when he saw him, he had compassion.  </a:t>
            </a:r>
            <a:r>
              <a:rPr lang="en-US" b="1" baseline="30000" dirty="0" smtClean="0">
                <a:effectLst/>
              </a:rPr>
              <a:t>34</a:t>
            </a:r>
            <a:r>
              <a:rPr lang="en-US" b="1" dirty="0" smtClean="0">
                <a:effectLst/>
              </a:rPr>
              <a:t> "So he went to </a:t>
            </a:r>
            <a:r>
              <a:rPr lang="en-US" b="1" i="1" dirty="0" smtClean="0">
                <a:effectLst/>
              </a:rPr>
              <a:t>him </a:t>
            </a:r>
            <a:r>
              <a:rPr lang="en-US" b="1" dirty="0" smtClean="0">
                <a:effectLst/>
              </a:rPr>
              <a:t>and bandaged his wounds, pouring on oil and wine; and he set him on his own animal, brought him to an inn, and took care of him.  </a:t>
            </a:r>
            <a:r>
              <a:rPr lang="en-US" b="1" baseline="30000" dirty="0" smtClean="0">
                <a:effectLst/>
              </a:rPr>
              <a:t>35</a:t>
            </a:r>
            <a:r>
              <a:rPr lang="en-US" b="1" dirty="0" smtClean="0">
                <a:effectLst/>
              </a:rPr>
              <a:t> "On the next day, when he departed, he took out two denarii, gave </a:t>
            </a:r>
            <a:r>
              <a:rPr lang="en-US" b="1" i="1" dirty="0" smtClean="0">
                <a:effectLst/>
              </a:rPr>
              <a:t>them </a:t>
            </a:r>
            <a:r>
              <a:rPr lang="en-US" b="1" dirty="0" smtClean="0">
                <a:effectLst/>
              </a:rPr>
              <a:t>to the innkeeper, and said to him, 'Take care of him; and whatever more you spend, when I come again, I will repay you.'  </a:t>
            </a:r>
            <a:r>
              <a:rPr lang="en-US" b="1" baseline="30000" dirty="0" smtClean="0">
                <a:effectLst/>
              </a:rPr>
              <a:t>36</a:t>
            </a:r>
            <a:r>
              <a:rPr lang="en-US" b="1" dirty="0" smtClean="0">
                <a:effectLst/>
              </a:rPr>
              <a:t> "So which of these three do you think was neighbor to him who fell among the thieves?"  </a:t>
            </a:r>
            <a:r>
              <a:rPr lang="en-US" b="1" baseline="30000" dirty="0" smtClean="0">
                <a:effectLst/>
              </a:rPr>
              <a:t>37</a:t>
            </a:r>
            <a:r>
              <a:rPr lang="en-US" b="1" dirty="0" smtClean="0">
                <a:effectLst/>
              </a:rPr>
              <a:t> And he said, "He who showed mercy on him." Then Jesus said to him, "Go and do likewise."</a:t>
            </a:r>
            <a:endParaRPr lang="en-US" dirty="0" smtClean="0">
              <a:effectLst/>
            </a:endParaRPr>
          </a:p>
          <a:p>
            <a:r>
              <a:rPr lang="en-US" b="1" dirty="0" smtClean="0">
                <a:effectLst/>
              </a:rPr>
              <a:t> </a:t>
            </a:r>
            <a:endParaRPr lang="en-US" dirty="0" smtClean="0">
              <a:effectLst/>
            </a:endParaRPr>
          </a:p>
          <a:p>
            <a:r>
              <a:rPr lang="en-US" dirty="0" smtClean="0">
                <a:effectLst/>
              </a:rPr>
              <a:t>Jesus taught the lawyer that everyone is your neighbor and so you are to help all those who around you. The more you focus in on helping others the less you will  be thinking  about yourself and how bad your own problems are..</a:t>
            </a:r>
          </a:p>
          <a:p>
            <a:endParaRPr lang="en-US" dirty="0"/>
          </a:p>
        </p:txBody>
      </p:sp>
    </p:spTree>
    <p:extLst>
      <p:ext uri="{BB962C8B-B14F-4D97-AF65-F5344CB8AC3E}">
        <p14:creationId xmlns:p14="http://schemas.microsoft.com/office/powerpoint/2010/main" val="9931403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 y="66675"/>
            <a:ext cx="11925300" cy="6686550"/>
          </a:xfrm>
        </p:spPr>
        <p:txBody>
          <a:bodyPr>
            <a:normAutofit lnSpcReduction="10000"/>
          </a:bodyPr>
          <a:lstStyle/>
          <a:p>
            <a:r>
              <a:rPr lang="en-US" b="1" dirty="0" smtClean="0">
                <a:effectLst/>
              </a:rPr>
              <a:t>Romans 14:7   For none of us lives to himself, and no one dies to himself.</a:t>
            </a:r>
            <a:endParaRPr lang="en-US" dirty="0" smtClean="0">
              <a:effectLst/>
            </a:endParaRPr>
          </a:p>
          <a:p>
            <a:r>
              <a:rPr lang="en-US" b="1" dirty="0" smtClean="0">
                <a:effectLst/>
              </a:rPr>
              <a:t> </a:t>
            </a:r>
            <a:endParaRPr lang="en-US" dirty="0" smtClean="0">
              <a:effectLst/>
            </a:endParaRPr>
          </a:p>
          <a:p>
            <a:r>
              <a:rPr lang="en-US" dirty="0" smtClean="0">
                <a:effectLst/>
              </a:rPr>
              <a:t>Paul </a:t>
            </a:r>
            <a:r>
              <a:rPr lang="en-US" dirty="0" smtClean="0">
                <a:effectLst/>
              </a:rPr>
              <a:t>makes it  </a:t>
            </a:r>
            <a:r>
              <a:rPr lang="en-US" dirty="0" smtClean="0">
                <a:effectLst/>
              </a:rPr>
              <a:t>clear that  </a:t>
            </a:r>
            <a:r>
              <a:rPr lang="en-US" dirty="0" smtClean="0">
                <a:effectLst/>
              </a:rPr>
              <a:t>we are  </a:t>
            </a:r>
            <a:r>
              <a:rPr lang="en-US" dirty="0" smtClean="0">
                <a:effectLst/>
              </a:rPr>
              <a:t>not to live for ourselves, instead we are to live for God and for those around us. Paul also commands the Galatians</a:t>
            </a:r>
          </a:p>
          <a:p>
            <a:r>
              <a:rPr lang="en-US" dirty="0" smtClean="0">
                <a:effectLst/>
              </a:rPr>
              <a:t> </a:t>
            </a:r>
          </a:p>
          <a:p>
            <a:r>
              <a:rPr lang="en-US" b="1" dirty="0" smtClean="0">
                <a:effectLst/>
              </a:rPr>
              <a:t>Galatians 6:2  Bear one another's burdens, and so fulfill the law of Christ.</a:t>
            </a:r>
            <a:endParaRPr lang="en-US" dirty="0" smtClean="0">
              <a:effectLst/>
            </a:endParaRPr>
          </a:p>
          <a:p>
            <a:r>
              <a:rPr lang="en-US" b="1" dirty="0" smtClean="0">
                <a:effectLst/>
              </a:rPr>
              <a:t> </a:t>
            </a:r>
            <a:endParaRPr lang="en-US" dirty="0" smtClean="0">
              <a:effectLst/>
            </a:endParaRPr>
          </a:p>
          <a:p>
            <a:r>
              <a:rPr lang="en-US" dirty="0" smtClean="0">
                <a:effectLst/>
              </a:rPr>
              <a:t>So, not only is life worth living in helping other as Christians we are commanded to help others.  </a:t>
            </a:r>
            <a:endParaRPr lang="en-US" dirty="0" smtClean="0">
              <a:effectLst/>
            </a:endParaRPr>
          </a:p>
          <a:p>
            <a:endParaRPr lang="en-US" dirty="0" smtClean="0">
              <a:effectLst/>
            </a:endParaRPr>
          </a:p>
          <a:p>
            <a:r>
              <a:rPr lang="en-US" b="1" dirty="0" smtClean="0">
                <a:effectLst/>
                <a:hlinkClick r:id="rId2"/>
              </a:rPr>
              <a:t>Philippians 2:1</a:t>
            </a:r>
            <a:r>
              <a:rPr lang="en-US" b="1" dirty="0" smtClean="0">
                <a:effectLst/>
              </a:rPr>
              <a:t> Therefore if </a:t>
            </a:r>
            <a:r>
              <a:rPr lang="en-US" b="1" i="1" dirty="0" smtClean="0">
                <a:effectLst/>
              </a:rPr>
              <a:t>there is </a:t>
            </a:r>
            <a:r>
              <a:rPr lang="en-US" b="1" dirty="0" smtClean="0">
                <a:effectLst/>
              </a:rPr>
              <a:t>any consolation in Christ, if any comfort of love, if any fellowship of the Spirit, if any affection and mercy,  </a:t>
            </a:r>
            <a:r>
              <a:rPr lang="en-US" b="1" baseline="30000" dirty="0" smtClean="0">
                <a:effectLst/>
              </a:rPr>
              <a:t>2</a:t>
            </a:r>
            <a:r>
              <a:rPr lang="en-US" b="1" dirty="0" smtClean="0">
                <a:effectLst/>
              </a:rPr>
              <a:t> fulfill my joy by being like-minded, having the same love, </a:t>
            </a:r>
            <a:r>
              <a:rPr lang="en-US" b="1" i="1" dirty="0" smtClean="0">
                <a:effectLst/>
              </a:rPr>
              <a:t>being </a:t>
            </a:r>
            <a:r>
              <a:rPr lang="en-US" b="1" dirty="0" smtClean="0">
                <a:effectLst/>
              </a:rPr>
              <a:t>of one accord, of one mind.  </a:t>
            </a:r>
            <a:r>
              <a:rPr lang="en-US" b="1" baseline="30000" dirty="0" smtClean="0">
                <a:effectLst/>
              </a:rPr>
              <a:t>3</a:t>
            </a:r>
            <a:r>
              <a:rPr lang="en-US" b="1" dirty="0" smtClean="0">
                <a:effectLst/>
              </a:rPr>
              <a:t> </a:t>
            </a:r>
            <a:r>
              <a:rPr lang="en-US" b="1" i="1" dirty="0" smtClean="0">
                <a:effectLst/>
              </a:rPr>
              <a:t>Let </a:t>
            </a:r>
            <a:r>
              <a:rPr lang="en-US" b="1" dirty="0" smtClean="0">
                <a:effectLst/>
              </a:rPr>
              <a:t>nothing </a:t>
            </a:r>
            <a:r>
              <a:rPr lang="en-US" b="1" i="1" dirty="0" smtClean="0">
                <a:effectLst/>
              </a:rPr>
              <a:t>be done </a:t>
            </a:r>
            <a:r>
              <a:rPr lang="en-US" b="1" dirty="0" smtClean="0">
                <a:effectLst/>
              </a:rPr>
              <a:t>through selfish ambition or conceit, but in lowliness of mind let each esteem others better than himself.  </a:t>
            </a:r>
            <a:r>
              <a:rPr lang="en-US" b="1" baseline="30000" dirty="0" smtClean="0">
                <a:effectLst/>
              </a:rPr>
              <a:t>4</a:t>
            </a:r>
            <a:r>
              <a:rPr lang="en-US" b="1" dirty="0" smtClean="0">
                <a:effectLst/>
              </a:rPr>
              <a:t> Let each of you look out not only for his own interests, but also for the interests of others.</a:t>
            </a:r>
            <a:endParaRPr lang="en-US" dirty="0" smtClean="0">
              <a:effectLst/>
            </a:endParaRPr>
          </a:p>
          <a:p>
            <a:endParaRPr lang="en-US" dirty="0"/>
          </a:p>
        </p:txBody>
      </p:sp>
    </p:spTree>
    <p:extLst>
      <p:ext uri="{BB962C8B-B14F-4D97-AF65-F5344CB8AC3E}">
        <p14:creationId xmlns:p14="http://schemas.microsoft.com/office/powerpoint/2010/main" val="25409624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3600" dirty="0" smtClean="0">
                <a:solidFill>
                  <a:srgbClr val="002060"/>
                </a:solidFill>
              </a:rPr>
              <a:t>   Heb. 11:1</a:t>
            </a:r>
          </a:p>
          <a:p>
            <a:r>
              <a:rPr lang="en-US" sz="3600" dirty="0">
                <a:solidFill>
                  <a:srgbClr val="002060"/>
                </a:solidFill>
              </a:rPr>
              <a:t> </a:t>
            </a:r>
            <a:r>
              <a:rPr lang="en-US" sz="3600" dirty="0" smtClean="0">
                <a:solidFill>
                  <a:srgbClr val="002060"/>
                </a:solidFill>
              </a:rPr>
              <a:t>  Heb. 11:6</a:t>
            </a:r>
          </a:p>
          <a:p>
            <a:r>
              <a:rPr lang="en-US" sz="3600" dirty="0">
                <a:solidFill>
                  <a:srgbClr val="002060"/>
                </a:solidFill>
              </a:rPr>
              <a:t> </a:t>
            </a:r>
            <a:r>
              <a:rPr lang="en-US" sz="3600" dirty="0" smtClean="0">
                <a:solidFill>
                  <a:srgbClr val="002060"/>
                </a:solidFill>
              </a:rPr>
              <a:t>  Acts 10:34,35</a:t>
            </a:r>
          </a:p>
          <a:p>
            <a:endParaRPr lang="en-US" dirty="0"/>
          </a:p>
          <a:p>
            <a:r>
              <a:rPr lang="en-US" dirty="0" smtClean="0"/>
              <a:t>   </a:t>
            </a:r>
            <a:r>
              <a:rPr lang="en-US" u="sng" dirty="0" smtClean="0">
                <a:solidFill>
                  <a:srgbClr val="0070C0"/>
                </a:solidFill>
              </a:rPr>
              <a:t>Abel did…Heb. </a:t>
            </a:r>
            <a:r>
              <a:rPr lang="en-US" u="sng" dirty="0" smtClean="0">
                <a:solidFill>
                  <a:srgbClr val="0070C0"/>
                </a:solidFill>
              </a:rPr>
              <a:t>11:4  </a:t>
            </a:r>
            <a:r>
              <a:rPr lang="en-US" dirty="0" smtClean="0"/>
              <a:t>God said he was righteous!</a:t>
            </a:r>
            <a:endParaRPr lang="en-US" dirty="0" smtClean="0"/>
          </a:p>
          <a:p>
            <a:r>
              <a:rPr lang="en-US" b="1" u="sng" dirty="0">
                <a:solidFill>
                  <a:srgbClr val="00B050"/>
                </a:solidFill>
              </a:rPr>
              <a:t> </a:t>
            </a:r>
            <a:r>
              <a:rPr lang="en-US" b="1" u="sng" dirty="0" smtClean="0">
                <a:solidFill>
                  <a:srgbClr val="00B050"/>
                </a:solidFill>
              </a:rPr>
              <a:t>  </a:t>
            </a:r>
            <a:r>
              <a:rPr lang="en-US" b="1" u="sng" dirty="0" smtClean="0">
                <a:solidFill>
                  <a:srgbClr val="00B050"/>
                </a:solidFill>
              </a:rPr>
              <a:t>Enoch did..</a:t>
            </a:r>
            <a:r>
              <a:rPr lang="en-US" b="1" u="sng" dirty="0" err="1" smtClean="0">
                <a:solidFill>
                  <a:srgbClr val="00B050"/>
                </a:solidFill>
              </a:rPr>
              <a:t>Heb</a:t>
            </a:r>
            <a:r>
              <a:rPr lang="en-US" b="1" u="sng" dirty="0" smtClean="0">
                <a:solidFill>
                  <a:srgbClr val="00B050"/>
                </a:solidFill>
              </a:rPr>
              <a:t>. 11:5  </a:t>
            </a:r>
            <a:r>
              <a:rPr lang="en-US" dirty="0" smtClean="0"/>
              <a:t>..he had this testimony from God, that</a:t>
            </a:r>
          </a:p>
          <a:p>
            <a:r>
              <a:rPr lang="en-US" dirty="0" smtClean="0"/>
              <a:t>He pleased God.  </a:t>
            </a:r>
          </a:p>
          <a:p>
            <a:r>
              <a:rPr lang="en-US" dirty="0"/>
              <a:t> </a:t>
            </a:r>
            <a:r>
              <a:rPr lang="en-US" dirty="0" smtClean="0"/>
              <a:t>  </a:t>
            </a:r>
            <a:r>
              <a:rPr lang="en-US" b="1" u="sng" dirty="0" smtClean="0">
                <a:solidFill>
                  <a:srgbClr val="FF0000"/>
                </a:solidFill>
              </a:rPr>
              <a:t>Paul did.  </a:t>
            </a:r>
            <a:r>
              <a:rPr lang="en-US" dirty="0" smtClean="0"/>
              <a:t>2 Tim.4:7,8  ; I Cor. 15:58</a:t>
            </a:r>
            <a:endParaRPr lang="en-US" dirty="0" smtClean="0"/>
          </a:p>
          <a:p>
            <a:endParaRPr lang="en-US" dirty="0"/>
          </a:p>
        </p:txBody>
      </p:sp>
      <p:sp>
        <p:nvSpPr>
          <p:cNvPr id="4" name="Title 3"/>
          <p:cNvSpPr>
            <a:spLocks noGrp="1"/>
          </p:cNvSpPr>
          <p:nvPr>
            <p:ph type="title"/>
          </p:nvPr>
        </p:nvSpPr>
        <p:spPr/>
        <p:txBody>
          <a:bodyPr>
            <a:noAutofit/>
          </a:bodyPr>
          <a:lstStyle/>
          <a:p>
            <a:r>
              <a:rPr lang="en-US" sz="4800" b="1" dirty="0" smtClean="0">
                <a:solidFill>
                  <a:srgbClr val="FF0000"/>
                </a:solidFill>
              </a:rPr>
              <a:t>The life which we </a:t>
            </a:r>
            <a:r>
              <a:rPr lang="en-US" sz="4800" b="1" dirty="0" smtClean="0">
                <a:solidFill>
                  <a:srgbClr val="00B050"/>
                </a:solidFill>
              </a:rPr>
              <a:t>NOW</a:t>
            </a:r>
            <a:r>
              <a:rPr lang="en-US" sz="4800" b="1" dirty="0" smtClean="0">
                <a:solidFill>
                  <a:srgbClr val="FF0000"/>
                </a:solidFill>
              </a:rPr>
              <a:t> live, is it a life</a:t>
            </a:r>
            <a:br>
              <a:rPr lang="en-US" sz="4800" b="1" dirty="0" smtClean="0">
                <a:solidFill>
                  <a:srgbClr val="FF0000"/>
                </a:solidFill>
              </a:rPr>
            </a:br>
            <a:r>
              <a:rPr lang="en-US" sz="4800" b="1" dirty="0" smtClean="0">
                <a:solidFill>
                  <a:srgbClr val="FF0000"/>
                </a:solidFill>
              </a:rPr>
              <a:t>where we live to please God?</a:t>
            </a:r>
            <a:endParaRPr lang="en-US" sz="4800" b="1" dirty="0">
              <a:solidFill>
                <a:srgbClr val="FF0000"/>
              </a:solidFill>
            </a:endParaRPr>
          </a:p>
        </p:txBody>
      </p:sp>
    </p:spTree>
    <p:extLst>
      <p:ext uri="{BB962C8B-B14F-4D97-AF65-F5344CB8AC3E}">
        <p14:creationId xmlns:p14="http://schemas.microsoft.com/office/powerpoint/2010/main" val="27155672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1353800" cy="6176963"/>
          </a:xfrm>
        </p:spPr>
        <p:txBody>
          <a:bodyPr>
            <a:normAutofit/>
          </a:bodyPr>
          <a:lstStyle/>
          <a:p>
            <a:pPr marL="0" lvl="0" indent="0" eaLnBrk="0" fontAlgn="base" hangingPunct="0">
              <a:lnSpc>
                <a:spcPct val="100000"/>
              </a:lnSpc>
              <a:spcBef>
                <a:spcPct val="0"/>
              </a:spcBef>
              <a:spcAft>
                <a:spcPct val="0"/>
              </a:spcAft>
              <a:buNone/>
            </a:pPr>
            <a:r>
              <a:rPr lang="en-US" altLang="en-US" sz="6600" b="1" dirty="0">
                <a:solidFill>
                  <a:srgbClr val="00B050"/>
                </a:solidFill>
                <a:latin typeface="Arial" panose="020B0604020202020204" pitchFamily="34" charset="0"/>
              </a:rPr>
              <a:t>Christianity is a way of life</a:t>
            </a:r>
            <a:r>
              <a:rPr lang="en-US" altLang="en-US" b="1" dirty="0">
                <a:latin typeface="Arial" panose="020B0604020202020204" pitchFamily="34" charset="0"/>
              </a:rPr>
              <a:t>. </a:t>
            </a:r>
          </a:p>
          <a:p>
            <a:pPr marL="0" lvl="0" indent="0" eaLnBrk="0" fontAlgn="base" hangingPunct="0">
              <a:lnSpc>
                <a:spcPct val="100000"/>
              </a:lnSpc>
              <a:spcBef>
                <a:spcPct val="0"/>
              </a:spcBef>
              <a:spcAft>
                <a:spcPct val="0"/>
              </a:spcAft>
              <a:buNone/>
            </a:pPr>
            <a:r>
              <a:rPr lang="en-US" altLang="en-US" sz="3600" b="1" dirty="0">
                <a:latin typeface="Arial" panose="020B0604020202020204" pitchFamily="34" charset="0"/>
                <a:hlinkClick r:id="rId2"/>
              </a:rPr>
              <a:t>Romans 14:8</a:t>
            </a:r>
            <a:r>
              <a:rPr lang="en-US" altLang="en-US" sz="3600" b="1" dirty="0">
                <a:latin typeface="Arial" panose="020B0604020202020204" pitchFamily="34" charset="0"/>
              </a:rPr>
              <a:t> For if we live, we live to the Lord; and if we die, we die to the Lord. Therefore, whether we live or die, we are the Lord's</a:t>
            </a:r>
            <a:r>
              <a:rPr lang="en-US" altLang="en-US" sz="3600" b="1" dirty="0" smtClean="0">
                <a:latin typeface="Arial" panose="020B0604020202020204" pitchFamily="34" charset="0"/>
              </a:rPr>
              <a:t>. </a:t>
            </a:r>
          </a:p>
          <a:p>
            <a:pPr marL="0" lvl="0" indent="0" eaLnBrk="0" fontAlgn="base" hangingPunct="0">
              <a:lnSpc>
                <a:spcPct val="100000"/>
              </a:lnSpc>
              <a:spcBef>
                <a:spcPct val="0"/>
              </a:spcBef>
              <a:spcAft>
                <a:spcPct val="0"/>
              </a:spcAft>
              <a:buNone/>
            </a:pPr>
            <a:endParaRPr lang="en-US" altLang="en-US" sz="3600" b="1" dirty="0">
              <a:latin typeface="Arial" panose="020B0604020202020204" pitchFamily="34" charset="0"/>
            </a:endParaRPr>
          </a:p>
          <a:p>
            <a:pPr marL="0" lvl="0" indent="0" eaLnBrk="0" fontAlgn="base" hangingPunct="0">
              <a:lnSpc>
                <a:spcPct val="100000"/>
              </a:lnSpc>
              <a:spcBef>
                <a:spcPct val="0"/>
              </a:spcBef>
              <a:spcAft>
                <a:spcPct val="0"/>
              </a:spcAft>
              <a:buNone/>
            </a:pPr>
            <a:r>
              <a:rPr lang="en-US" altLang="en-US" sz="3600" b="1" dirty="0">
                <a:latin typeface="Arial" panose="020B0604020202020204" pitchFamily="34" charset="0"/>
              </a:rPr>
              <a:t>. Paul understood this concept that is why he said</a:t>
            </a:r>
            <a:r>
              <a:rPr lang="en-US" altLang="en-US" sz="3600" b="1" dirty="0" smtClean="0">
                <a:latin typeface="Arial" panose="020B0604020202020204" pitchFamily="34" charset="0"/>
              </a:rPr>
              <a:t>,</a:t>
            </a:r>
          </a:p>
          <a:p>
            <a:pPr marL="0" lvl="0" indent="0" eaLnBrk="0" fontAlgn="base" hangingPunct="0">
              <a:lnSpc>
                <a:spcPct val="100000"/>
              </a:lnSpc>
              <a:spcBef>
                <a:spcPct val="0"/>
              </a:spcBef>
              <a:spcAft>
                <a:spcPct val="0"/>
              </a:spcAft>
              <a:buNone/>
            </a:pPr>
            <a:endParaRPr lang="en-US" altLang="en-US" sz="3600" b="1" dirty="0">
              <a:latin typeface="Arial" panose="020B0604020202020204" pitchFamily="34" charset="0"/>
            </a:endParaRPr>
          </a:p>
          <a:p>
            <a:pPr marL="0" lvl="0" indent="0" eaLnBrk="0" fontAlgn="base" hangingPunct="0">
              <a:lnSpc>
                <a:spcPct val="100000"/>
              </a:lnSpc>
              <a:spcBef>
                <a:spcPct val="0"/>
              </a:spcBef>
              <a:spcAft>
                <a:spcPct val="0"/>
              </a:spcAft>
              <a:buNone/>
            </a:pPr>
            <a:r>
              <a:rPr lang="en-US" altLang="en-US" sz="3600" b="1" dirty="0">
                <a:latin typeface="Arial" panose="020B0604020202020204" pitchFamily="34" charset="0"/>
                <a:hlinkClick r:id="rId3"/>
              </a:rPr>
              <a:t>Philippians 1:21</a:t>
            </a:r>
            <a:r>
              <a:rPr lang="en-US" altLang="en-US" sz="3600" b="1" dirty="0">
                <a:latin typeface="Arial" panose="020B0604020202020204" pitchFamily="34" charset="0"/>
              </a:rPr>
              <a:t>   For to me, to live </a:t>
            </a:r>
            <a:r>
              <a:rPr lang="en-US" altLang="en-US" sz="3600" b="1" i="1" dirty="0">
                <a:latin typeface="Arial" panose="020B0604020202020204" pitchFamily="34" charset="0"/>
              </a:rPr>
              <a:t>is </a:t>
            </a:r>
            <a:r>
              <a:rPr lang="en-US" altLang="en-US" sz="3600" b="1" dirty="0">
                <a:latin typeface="Arial" panose="020B0604020202020204" pitchFamily="34" charset="0"/>
              </a:rPr>
              <a:t>Christ, and to die </a:t>
            </a:r>
            <a:r>
              <a:rPr lang="en-US" altLang="en-US" sz="3600" b="1" i="1" dirty="0">
                <a:latin typeface="Arial" panose="020B0604020202020204" pitchFamily="34" charset="0"/>
              </a:rPr>
              <a:t>is </a:t>
            </a:r>
            <a:r>
              <a:rPr lang="en-US" altLang="en-US" sz="3600" b="1" dirty="0">
                <a:latin typeface="Arial" panose="020B0604020202020204" pitchFamily="34" charset="0"/>
              </a:rPr>
              <a:t>gain. and Philippians 4:13    I can do all things through Christ who strengthens me.</a:t>
            </a:r>
          </a:p>
          <a:p>
            <a:endParaRPr lang="en-US" dirty="0"/>
          </a:p>
        </p:txBody>
      </p:sp>
    </p:spTree>
    <p:extLst>
      <p:ext uri="{BB962C8B-B14F-4D97-AF65-F5344CB8AC3E}">
        <p14:creationId xmlns:p14="http://schemas.microsoft.com/office/powerpoint/2010/main" val="25713916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47650"/>
            <a:ext cx="10515600" cy="5929313"/>
          </a:xfrm>
        </p:spPr>
        <p:txBody>
          <a:bodyPr>
            <a:normAutofit/>
          </a:bodyPr>
          <a:lstStyle/>
          <a:p>
            <a:r>
              <a:rPr lang="en-US" b="1" u="sng" baseline="30000" dirty="0" smtClean="0"/>
              <a:t>ROMANS</a:t>
            </a:r>
            <a:r>
              <a:rPr lang="en-US" b="1" u="sng" dirty="0" smtClean="0"/>
              <a:t> 7:14-25</a:t>
            </a:r>
            <a:endParaRPr lang="en-US" b="1" u="sng" baseline="30000" dirty="0" smtClean="0"/>
          </a:p>
          <a:p>
            <a:r>
              <a:rPr lang="en-US" baseline="30000" dirty="0" smtClean="0"/>
              <a:t>14</a:t>
            </a:r>
            <a:r>
              <a:rPr lang="en-US" baseline="30000" dirty="0"/>
              <a:t> </a:t>
            </a:r>
            <a:r>
              <a:rPr lang="en-US" dirty="0"/>
              <a:t>For we know that the law is spiritual: but I am carnal, sold under sin.</a:t>
            </a:r>
          </a:p>
          <a:p>
            <a:r>
              <a:rPr lang="en-US" baseline="30000" dirty="0"/>
              <a:t>15 </a:t>
            </a:r>
            <a:r>
              <a:rPr lang="en-US" dirty="0"/>
              <a:t>For that which I do I allow not: for what I would, that do I not; but what I hate, that do I.</a:t>
            </a:r>
          </a:p>
          <a:p>
            <a:r>
              <a:rPr lang="en-US" baseline="30000" dirty="0"/>
              <a:t>16 </a:t>
            </a:r>
            <a:r>
              <a:rPr lang="en-US" dirty="0"/>
              <a:t>If then I do that which I would not, I consent unto the law that it is good.</a:t>
            </a:r>
          </a:p>
          <a:p>
            <a:r>
              <a:rPr lang="en-US" baseline="30000" dirty="0"/>
              <a:t>17 </a:t>
            </a:r>
            <a:r>
              <a:rPr lang="en-US" dirty="0"/>
              <a:t>Now then it is no more I that do it, but sin that </a:t>
            </a:r>
            <a:r>
              <a:rPr lang="en-US" dirty="0" err="1"/>
              <a:t>dwelleth</a:t>
            </a:r>
            <a:r>
              <a:rPr lang="en-US" dirty="0"/>
              <a:t> in me.</a:t>
            </a:r>
          </a:p>
          <a:p>
            <a:r>
              <a:rPr lang="en-US" baseline="30000" dirty="0"/>
              <a:t>18 </a:t>
            </a:r>
            <a:r>
              <a:rPr lang="en-US" dirty="0"/>
              <a:t>For I know that in me </a:t>
            </a:r>
            <a:r>
              <a:rPr lang="en-US" b="1" u="sng" dirty="0">
                <a:solidFill>
                  <a:srgbClr val="FF0000"/>
                </a:solidFill>
              </a:rPr>
              <a:t>(that is, in my flesh,) </a:t>
            </a:r>
            <a:r>
              <a:rPr lang="en-US" dirty="0" err="1"/>
              <a:t>dwelleth</a:t>
            </a:r>
            <a:r>
              <a:rPr lang="en-US" dirty="0"/>
              <a:t> no good thing: for to will is present with me; but how to perform that which is good I find not.</a:t>
            </a:r>
          </a:p>
          <a:p>
            <a:r>
              <a:rPr lang="en-US" baseline="30000" dirty="0"/>
              <a:t>19 </a:t>
            </a:r>
            <a:r>
              <a:rPr lang="en-US" dirty="0"/>
              <a:t>For the good that I would I do not: but the evil which I would not, that I do.</a:t>
            </a:r>
          </a:p>
          <a:p>
            <a:endParaRPr lang="en-US" dirty="0"/>
          </a:p>
        </p:txBody>
      </p:sp>
    </p:spTree>
    <p:extLst>
      <p:ext uri="{BB962C8B-B14F-4D97-AF65-F5344CB8AC3E}">
        <p14:creationId xmlns:p14="http://schemas.microsoft.com/office/powerpoint/2010/main" val="37505027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85725" y="-279543"/>
            <a:ext cx="12106275" cy="637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Arial" panose="020B0604020202020204" pitchFamily="34" charset="0"/>
              </a:rPr>
              <a:t>  Unfortunately </a:t>
            </a:r>
            <a:r>
              <a:rPr kumimoji="0" lang="en-US" altLang="en-US" sz="2400" b="0" i="0" u="none" strike="noStrike" cap="none" normalizeH="0" baseline="0" dirty="0" smtClean="0">
                <a:ln>
                  <a:noFill/>
                </a:ln>
                <a:solidFill>
                  <a:schemeClr val="tx1"/>
                </a:solidFill>
                <a:effectLst/>
                <a:latin typeface="Arial" panose="020B0604020202020204" pitchFamily="34" charset="0"/>
              </a:rPr>
              <a:t>many get to the point where they feel left out because they have missed thousands of opportunities to do good. </a:t>
            </a:r>
            <a:r>
              <a:rPr lang="en-US" altLang="en-US" sz="2400" dirty="0" smtClean="0">
                <a:latin typeface="Arial" panose="020B0604020202020204" pitchFamily="34" charset="0"/>
              </a:rPr>
              <a:t>Perhaps every </a:t>
            </a:r>
            <a:r>
              <a:rPr kumimoji="0" lang="en-US" altLang="en-US" sz="2400" b="0" i="0" u="none" strike="noStrike" cap="none" normalizeH="0" baseline="0" dirty="0" smtClean="0">
                <a:ln>
                  <a:noFill/>
                </a:ln>
                <a:solidFill>
                  <a:schemeClr val="tx1"/>
                </a:solidFill>
                <a:effectLst/>
                <a:latin typeface="Arial" panose="020B0604020202020204" pitchFamily="34" charset="0"/>
              </a:rPr>
              <a:t> </a:t>
            </a:r>
            <a:r>
              <a:rPr kumimoji="0" lang="en-US" altLang="en-US" sz="2400" b="0" i="0" u="none" strike="noStrike" cap="none" normalizeH="0" baseline="0" dirty="0" smtClean="0">
                <a:ln>
                  <a:noFill/>
                </a:ln>
                <a:solidFill>
                  <a:schemeClr val="tx1"/>
                </a:solidFill>
                <a:effectLst/>
                <a:latin typeface="Arial" panose="020B0604020202020204" pitchFamily="34" charset="0"/>
              </a:rPr>
              <a:t>person in this </a:t>
            </a:r>
            <a:r>
              <a:rPr lang="en-US" altLang="en-US" sz="2400" dirty="0">
                <a:latin typeface="Arial" panose="020B0604020202020204" pitchFamily="34" charset="0"/>
              </a:rPr>
              <a:t> </a:t>
            </a:r>
            <a:r>
              <a:rPr lang="en-US" altLang="en-US" sz="2400" dirty="0" smtClean="0">
                <a:latin typeface="Arial" panose="020B0604020202020204" pitchFamily="34" charset="0"/>
              </a:rPr>
              <a:t>auditorium</a:t>
            </a:r>
            <a:r>
              <a:rPr kumimoji="0" lang="en-US" altLang="en-US" sz="2400" b="0" i="0" u="none" strike="noStrike" cap="none" normalizeH="0" baseline="0" dirty="0" smtClean="0">
                <a:ln>
                  <a:noFill/>
                </a:ln>
                <a:solidFill>
                  <a:schemeClr val="tx1"/>
                </a:solidFill>
                <a:effectLst/>
                <a:latin typeface="Arial" panose="020B0604020202020204" pitchFamily="34" charset="0"/>
              </a:rPr>
              <a:t> </a:t>
            </a:r>
            <a:r>
              <a:rPr kumimoji="0" lang="en-US" altLang="en-US" sz="2400" b="0" i="0" u="none" strike="noStrike" cap="none" normalizeH="0" baseline="0" dirty="0" smtClean="0">
                <a:ln>
                  <a:noFill/>
                </a:ln>
                <a:solidFill>
                  <a:schemeClr val="tx1"/>
                </a:solidFill>
                <a:effectLst/>
                <a:latin typeface="Arial" panose="020B0604020202020204" pitchFamily="34" charset="0"/>
              </a:rPr>
              <a:t>can think of several  </a:t>
            </a:r>
            <a:r>
              <a:rPr kumimoji="0" lang="en-US" altLang="en-US" sz="2400" b="0" i="0" u="none" strike="noStrike" cap="none" normalizeH="0" baseline="0" dirty="0" smtClean="0">
                <a:ln>
                  <a:noFill/>
                </a:ln>
                <a:solidFill>
                  <a:schemeClr val="tx1"/>
                </a:solidFill>
                <a:effectLst/>
                <a:latin typeface="Arial" panose="020B0604020202020204" pitchFamily="34" charset="0"/>
              </a:rPr>
              <a:t>instances </a:t>
            </a:r>
            <a:r>
              <a:rPr kumimoji="0" lang="en-US" altLang="en-US" sz="2400" b="0" i="0" u="none" strike="noStrike" cap="none" normalizeH="0" baseline="0" dirty="0" smtClean="0">
                <a:ln>
                  <a:noFill/>
                </a:ln>
                <a:solidFill>
                  <a:schemeClr val="tx1"/>
                </a:solidFill>
                <a:effectLst/>
                <a:latin typeface="Arial" panose="020B0604020202020204" pitchFamily="34" charset="0"/>
              </a:rPr>
              <a:t>where we had an opportunity to do good but we didn’t do it. We will tell ourselves</a:t>
            </a:r>
            <a:r>
              <a:rPr kumimoji="0" lang="en-US" altLang="en-US" sz="2400" b="0" i="0" u="none" strike="noStrike" cap="none" normalizeH="0" baseline="0" dirty="0" smtClean="0">
                <a:ln>
                  <a:noFill/>
                </a:ln>
                <a:solidFill>
                  <a:schemeClr val="tx1"/>
                </a:solidFill>
                <a:effectLst/>
                <a:latin typeface="Arial" panose="020B0604020202020204" pitchFamily="34" charset="0"/>
              </a:rPr>
              <a:t>, </a:t>
            </a:r>
            <a:r>
              <a:rPr kumimoji="0" lang="en-US" altLang="en-US" sz="2400" b="0" i="0" u="none" strike="noStrike" cap="none" normalizeH="0" baseline="0" dirty="0" smtClean="0">
                <a:ln>
                  <a:noFill/>
                </a:ln>
                <a:solidFill>
                  <a:schemeClr val="tx1"/>
                </a:solidFill>
                <a:effectLst/>
                <a:latin typeface="Arial" panose="020B0604020202020204" pitchFamily="34" charset="0"/>
              </a:rPr>
              <a:t>I wish I would have done that. Why didn’t I do it? </a:t>
            </a:r>
            <a:endParaRPr kumimoji="0" lang="en-US" altLang="en-US" sz="2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Arial" panose="020B0604020202020204" pitchFamily="34" charset="0"/>
              </a:rPr>
              <a:t>     One </a:t>
            </a:r>
            <a:r>
              <a:rPr kumimoji="0" lang="en-US" altLang="en-US" sz="2400" b="0" i="0" u="none" strike="noStrike" cap="none" normalizeH="0" baseline="0" dirty="0" smtClean="0">
                <a:ln>
                  <a:noFill/>
                </a:ln>
                <a:solidFill>
                  <a:schemeClr val="tx1"/>
                </a:solidFill>
                <a:effectLst/>
                <a:latin typeface="Arial" panose="020B0604020202020204" pitchFamily="34" charset="0"/>
              </a:rPr>
              <a:t>writer put it this way</a:t>
            </a:r>
            <a:r>
              <a:rPr kumimoji="0" lang="en-US" altLang="en-US" sz="2400" b="0" i="0" u="none" strike="noStrike" cap="none" normalizeH="0" baseline="0" dirty="0" smtClean="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Arial" panose="020B0604020202020204" pitchFamily="34" charset="0"/>
              </a:rPr>
              <a:t> </a:t>
            </a:r>
            <a:endParaRPr kumimoji="0" lang="en-US" altLang="en-US" sz="2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1" i="1" u="none" strike="noStrike" cap="none" normalizeH="0" baseline="0" dirty="0" smtClean="0">
                <a:ln>
                  <a:noFill/>
                </a:ln>
                <a:solidFill>
                  <a:srgbClr val="FF0000"/>
                </a:solidFill>
                <a:effectLst/>
                <a:latin typeface="Arial" panose="020B0604020202020204" pitchFamily="34" charset="0"/>
              </a:rPr>
              <a:t>Hell </a:t>
            </a:r>
            <a:r>
              <a:rPr kumimoji="0" lang="en-US" altLang="en-US" sz="3200" b="1" i="1" u="none" strike="noStrike" cap="none" normalizeH="0" baseline="0" dirty="0" smtClean="0">
                <a:ln>
                  <a:noFill/>
                </a:ln>
                <a:solidFill>
                  <a:srgbClr val="FF0000"/>
                </a:solidFill>
                <a:effectLst/>
                <a:latin typeface="Arial" panose="020B0604020202020204" pitchFamily="34" charset="0"/>
              </a:rPr>
              <a:t>begins </a:t>
            </a:r>
            <a:r>
              <a:rPr kumimoji="0" lang="en-US" altLang="en-US" sz="3200" b="1" i="1" u="none" strike="noStrike" cap="none" normalizeH="0" baseline="0" dirty="0" smtClean="0">
                <a:ln>
                  <a:noFill/>
                </a:ln>
                <a:solidFill>
                  <a:srgbClr val="FF0000"/>
                </a:solidFill>
                <a:effectLst/>
                <a:latin typeface="Arial" panose="020B0604020202020204" pitchFamily="34" charset="0"/>
              </a:rPr>
              <a:t>on the day when God grants us a clear vision of all that we might have achieved, of all the gifts which we have wasted, of all that we might </a:t>
            </a:r>
            <a:r>
              <a:rPr kumimoji="0" lang="en-US" altLang="en-US" sz="3200" b="1" i="1" u="none" strike="noStrike" cap="none" normalizeH="0" baseline="0" dirty="0" smtClean="0">
                <a:ln>
                  <a:noFill/>
                </a:ln>
                <a:solidFill>
                  <a:srgbClr val="FF0000"/>
                </a:solidFill>
                <a:effectLst/>
                <a:latin typeface="Arial" panose="020B0604020202020204" pitchFamily="34" charset="0"/>
              </a:rPr>
              <a:t> </a:t>
            </a:r>
            <a:r>
              <a:rPr kumimoji="0" lang="en-US" altLang="en-US" sz="3200" b="1" i="1" u="none" strike="noStrike" cap="none" normalizeH="0" baseline="0" dirty="0" smtClean="0">
                <a:ln>
                  <a:noFill/>
                </a:ln>
                <a:solidFill>
                  <a:srgbClr val="FF0000"/>
                </a:solidFill>
                <a:effectLst/>
                <a:latin typeface="Arial" panose="020B0604020202020204" pitchFamily="34" charset="0"/>
              </a:rPr>
              <a:t>have done which we did not do</a:t>
            </a:r>
            <a:r>
              <a:rPr kumimoji="0" lang="en-US" altLang="en-US" sz="3200" b="1" i="0" u="none" strike="noStrike" cap="none" normalizeH="0" baseline="0" dirty="0" smtClean="0">
                <a:ln>
                  <a:noFill/>
                </a:ln>
                <a:solidFill>
                  <a:srgbClr val="FF0000"/>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Arial" panose="020B0604020202020204" pitchFamily="34" charset="0"/>
              </a:rPr>
              <a:t>So, when we see opportunity knock we better answer it because we may never have that opportunity again. </a:t>
            </a:r>
            <a:endParaRPr kumimoji="0" lang="en-US" altLang="en-US" sz="2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Arial" panose="020B0604020202020204" pitchFamily="34" charset="0"/>
              </a:rPr>
              <a:t>The </a:t>
            </a:r>
            <a:r>
              <a:rPr kumimoji="0" lang="en-US" altLang="en-US" sz="2400" b="0" i="0" u="none" strike="noStrike" cap="none" normalizeH="0" baseline="0" dirty="0" smtClean="0">
                <a:ln>
                  <a:noFill/>
                </a:ln>
                <a:solidFill>
                  <a:schemeClr val="tx1"/>
                </a:solidFill>
                <a:effectLst/>
                <a:latin typeface="Arial" panose="020B0604020202020204" pitchFamily="34" charset="0"/>
              </a:rPr>
              <a:t>Bible gives us an excellent example of what can happen if we don’t take advantages of the opportunities that we have while we are still living. </a:t>
            </a:r>
          </a:p>
        </p:txBody>
      </p:sp>
    </p:spTree>
    <p:extLst>
      <p:ext uri="{BB962C8B-B14F-4D97-AF65-F5344CB8AC3E}">
        <p14:creationId xmlns:p14="http://schemas.microsoft.com/office/powerpoint/2010/main" val="32461981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299" y="282575"/>
            <a:ext cx="11812229" cy="6489700"/>
          </a:xfrm>
        </p:spPr>
        <p:txBody>
          <a:bodyPr>
            <a:normAutofit fontScale="92500" lnSpcReduction="10000"/>
          </a:bodyPr>
          <a:lstStyle/>
          <a:p>
            <a:r>
              <a:rPr lang="en-US" b="1" dirty="0">
                <a:hlinkClick r:id="rId2"/>
              </a:rPr>
              <a:t>Luke 16:19</a:t>
            </a:r>
            <a:r>
              <a:rPr lang="en-US" b="1" dirty="0"/>
              <a:t> " There was a certain rich man who was clothed in purple and fine linen and fared sumptuously every day.  </a:t>
            </a:r>
            <a:r>
              <a:rPr lang="en-US" b="1" baseline="30000" dirty="0"/>
              <a:t>20</a:t>
            </a:r>
            <a:r>
              <a:rPr lang="en-US" b="1" dirty="0"/>
              <a:t> "But there was a certain beggar named Lazarus, full of sores, who was laid at his gate,  </a:t>
            </a:r>
            <a:r>
              <a:rPr lang="en-US" b="1" baseline="30000" dirty="0"/>
              <a:t>21</a:t>
            </a:r>
            <a:r>
              <a:rPr lang="en-US" b="1" dirty="0"/>
              <a:t> "desiring to be fed with the crumbs which fell from the rich man's table. Moreover the dogs came and licked his sores.  </a:t>
            </a:r>
            <a:r>
              <a:rPr lang="en-US" b="1" baseline="30000" dirty="0"/>
              <a:t>22</a:t>
            </a:r>
            <a:r>
              <a:rPr lang="en-US" b="1" dirty="0"/>
              <a:t> "So it was that the beggar died, and was carried by the angels to Abraham's bosom. The rich man also died and was buried.  </a:t>
            </a:r>
            <a:r>
              <a:rPr lang="en-US" b="1" baseline="30000" dirty="0"/>
              <a:t>23</a:t>
            </a:r>
            <a:r>
              <a:rPr lang="en-US" b="1" dirty="0"/>
              <a:t> "And being in torments in Hades, he lifted up his eyes and saw Abraham afar off, and Lazarus in his bosom.  </a:t>
            </a:r>
            <a:r>
              <a:rPr lang="en-US" b="1" baseline="30000" dirty="0"/>
              <a:t>24</a:t>
            </a:r>
            <a:r>
              <a:rPr lang="en-US" b="1" dirty="0"/>
              <a:t> "Then he cried and said, </a:t>
            </a:r>
            <a:r>
              <a:rPr lang="en-US" b="1" i="1" u="sng" dirty="0">
                <a:solidFill>
                  <a:srgbClr val="7030A0"/>
                </a:solidFill>
              </a:rPr>
              <a:t>'Father Abraham, have mercy on me, and send Lazarus that he may dip the tip of his finger in water and cool my tongue; for I am tormented in this flame.'  </a:t>
            </a:r>
            <a:r>
              <a:rPr lang="en-US" b="1" baseline="30000" dirty="0"/>
              <a:t>25</a:t>
            </a:r>
            <a:r>
              <a:rPr lang="en-US" b="1" dirty="0"/>
              <a:t> "But Abraham said, 'Son, remember that in your lifetime you received your good things, and likewise Lazarus evil things; but now he is comforted and you are tormented.  </a:t>
            </a:r>
            <a:r>
              <a:rPr lang="en-US" b="1" baseline="30000" dirty="0"/>
              <a:t>26</a:t>
            </a:r>
            <a:r>
              <a:rPr lang="en-US" b="1" dirty="0"/>
              <a:t> 'And besides all this, between us and you there is a great gulf fixed, so that those who want to pass from here to you cannot, nor can those from there pass to us.'  </a:t>
            </a:r>
            <a:r>
              <a:rPr lang="en-US" b="1" baseline="30000" dirty="0"/>
              <a:t>27</a:t>
            </a:r>
            <a:r>
              <a:rPr lang="en-US" b="1" dirty="0"/>
              <a:t> "Then he said, 'I beg you therefore, father, </a:t>
            </a:r>
            <a:r>
              <a:rPr lang="en-US" b="1" i="1" u="sng" dirty="0">
                <a:solidFill>
                  <a:srgbClr val="7030A0"/>
                </a:solidFill>
              </a:rPr>
              <a:t>that you would send him to my father's house,  </a:t>
            </a:r>
            <a:r>
              <a:rPr lang="en-US" b="1" baseline="30000" dirty="0"/>
              <a:t>28</a:t>
            </a:r>
            <a:r>
              <a:rPr lang="en-US" b="1" dirty="0"/>
              <a:t> 'for I have five brothers, that he may testify to them, lest they also come to this place of torment.'  </a:t>
            </a:r>
            <a:r>
              <a:rPr lang="en-US" b="1" baseline="30000" dirty="0"/>
              <a:t>29</a:t>
            </a:r>
            <a:r>
              <a:rPr lang="en-US" b="1" dirty="0"/>
              <a:t> "Abraham said to him, 'They have Moses and the prophets; </a:t>
            </a:r>
            <a:r>
              <a:rPr lang="en-US" u="sng" dirty="0">
                <a:solidFill>
                  <a:srgbClr val="7030A0"/>
                </a:solidFill>
              </a:rPr>
              <a:t>let them hear them.'  </a:t>
            </a:r>
            <a:r>
              <a:rPr lang="en-US" b="1" baseline="30000" dirty="0"/>
              <a:t>30</a:t>
            </a:r>
            <a:r>
              <a:rPr lang="en-US" b="1" dirty="0"/>
              <a:t> "And he said, 'No, father Abraham; but if one goes to them from the dead, they will repent.'  </a:t>
            </a:r>
            <a:r>
              <a:rPr lang="en-US" b="1" baseline="30000" dirty="0"/>
              <a:t>31</a:t>
            </a:r>
            <a:r>
              <a:rPr lang="en-US" b="1" dirty="0"/>
              <a:t> "But he said to him, </a:t>
            </a:r>
            <a:r>
              <a:rPr lang="en-US" b="1" u="sng" dirty="0">
                <a:solidFill>
                  <a:srgbClr val="7030A0"/>
                </a:solidFill>
              </a:rPr>
              <a:t>'If they do not hear Moses and the prophets, neither will they be persuaded though one rise from the dead</a:t>
            </a:r>
            <a:r>
              <a:rPr lang="en-US" b="1" dirty="0"/>
              <a:t>.' "  </a:t>
            </a:r>
            <a:endParaRPr lang="en-US" dirty="0"/>
          </a:p>
          <a:p>
            <a:endParaRPr lang="en-US" dirty="0"/>
          </a:p>
        </p:txBody>
      </p:sp>
    </p:spTree>
    <p:extLst>
      <p:ext uri="{BB962C8B-B14F-4D97-AF65-F5344CB8AC3E}">
        <p14:creationId xmlns:p14="http://schemas.microsoft.com/office/powerpoint/2010/main" val="10226703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12192000" cy="6696075"/>
          </a:xfrm>
        </p:spPr>
        <p:txBody>
          <a:bodyPr>
            <a:normAutofit/>
          </a:bodyPr>
          <a:lstStyle/>
          <a:p>
            <a:r>
              <a:rPr lang="en-US" b="1" dirty="0" smtClean="0">
                <a:effectLst/>
              </a:rPr>
              <a:t> </a:t>
            </a:r>
            <a:endParaRPr lang="en-US" dirty="0" smtClean="0">
              <a:effectLst/>
            </a:endParaRPr>
          </a:p>
          <a:p>
            <a:r>
              <a:rPr lang="en-US" dirty="0" smtClean="0">
                <a:effectLst/>
              </a:rPr>
              <a:t>    You </a:t>
            </a:r>
            <a:r>
              <a:rPr lang="en-US" dirty="0" smtClean="0">
                <a:effectLst/>
              </a:rPr>
              <a:t>see the rich man had </a:t>
            </a:r>
            <a:r>
              <a:rPr lang="en-US" dirty="0" smtClean="0">
                <a:effectLst/>
              </a:rPr>
              <a:t>every  </a:t>
            </a:r>
            <a:r>
              <a:rPr lang="en-US" dirty="0" smtClean="0">
                <a:effectLst/>
              </a:rPr>
              <a:t>opportunity to do good with his money but all he thought of was himself and now he finds </a:t>
            </a:r>
            <a:r>
              <a:rPr lang="en-US" dirty="0" smtClean="0">
                <a:effectLst/>
              </a:rPr>
              <a:t>himself in torment  ,suffering,  </a:t>
            </a:r>
            <a:r>
              <a:rPr lang="en-US" dirty="0" smtClean="0">
                <a:effectLst/>
              </a:rPr>
              <a:t>just hoping for a drop of water and when he realizes that </a:t>
            </a:r>
            <a:r>
              <a:rPr lang="en-US" u="sng" dirty="0" smtClean="0">
                <a:solidFill>
                  <a:srgbClr val="00B050"/>
                </a:solidFill>
                <a:effectLst/>
              </a:rPr>
              <a:t>his opportunities are lost forever </a:t>
            </a:r>
            <a:r>
              <a:rPr lang="en-US" dirty="0" smtClean="0">
                <a:effectLst/>
              </a:rPr>
              <a:t>he wants Abraham to send someone back to his brothers so they might understand that they need to  use their  opportunities  wisely so they don’t end up in the same place as him. </a:t>
            </a:r>
          </a:p>
          <a:p>
            <a:r>
              <a:rPr lang="en-US" dirty="0" smtClean="0">
                <a:effectLst/>
              </a:rPr>
              <a:t> </a:t>
            </a:r>
          </a:p>
          <a:p>
            <a:r>
              <a:rPr lang="en-US" sz="3200" b="1" dirty="0" smtClean="0">
                <a:solidFill>
                  <a:srgbClr val="0070C0"/>
                </a:solidFill>
                <a:effectLst/>
              </a:rPr>
              <a:t>God </a:t>
            </a:r>
            <a:r>
              <a:rPr lang="en-US" sz="3200" b="1" dirty="0" smtClean="0">
                <a:solidFill>
                  <a:srgbClr val="0070C0"/>
                </a:solidFill>
                <a:effectLst/>
              </a:rPr>
              <a:t>will help those who help themselves. </a:t>
            </a:r>
            <a:endParaRPr lang="en-US" sz="3200" b="1" dirty="0" smtClean="0">
              <a:solidFill>
                <a:srgbClr val="0070C0"/>
              </a:solidFill>
              <a:effectLst/>
            </a:endParaRPr>
          </a:p>
          <a:p>
            <a:endParaRPr lang="en-US" dirty="0"/>
          </a:p>
          <a:p>
            <a:r>
              <a:rPr lang="en-US" b="1" u="sng" dirty="0" smtClean="0">
                <a:solidFill>
                  <a:srgbClr val="00B050"/>
                </a:solidFill>
                <a:effectLst/>
              </a:rPr>
              <a:t>God </a:t>
            </a:r>
            <a:r>
              <a:rPr lang="en-US" b="1" u="sng" dirty="0" smtClean="0">
                <a:solidFill>
                  <a:srgbClr val="00B050"/>
                </a:solidFill>
                <a:effectLst/>
              </a:rPr>
              <a:t>provides food for the birds but he doesn’t throw  it into their nest. They have to go out and find their food </a:t>
            </a:r>
            <a:r>
              <a:rPr lang="en-US" dirty="0" smtClean="0">
                <a:effectLst/>
              </a:rPr>
              <a:t>just as we must find where we are needed.</a:t>
            </a:r>
          </a:p>
          <a:p>
            <a:endParaRPr lang="en-US" dirty="0"/>
          </a:p>
        </p:txBody>
      </p:sp>
    </p:spTree>
    <p:extLst>
      <p:ext uri="{BB962C8B-B14F-4D97-AF65-F5344CB8AC3E}">
        <p14:creationId xmlns:p14="http://schemas.microsoft.com/office/powerpoint/2010/main" val="2401045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rPr>
              <a:t>The Life we </a:t>
            </a:r>
            <a:r>
              <a:rPr lang="en-US" b="1" u="sng" dirty="0" smtClean="0">
                <a:solidFill>
                  <a:srgbClr val="00B050"/>
                </a:solidFill>
              </a:rPr>
              <a:t>NOW</a:t>
            </a:r>
            <a:r>
              <a:rPr lang="en-US" b="1" u="sng" dirty="0" smtClean="0">
                <a:solidFill>
                  <a:srgbClr val="FF0000"/>
                </a:solidFill>
              </a:rPr>
              <a:t> live, is it a life </a:t>
            </a:r>
            <a:br>
              <a:rPr lang="en-US" b="1" u="sng" dirty="0" smtClean="0">
                <a:solidFill>
                  <a:srgbClr val="FF0000"/>
                </a:solidFill>
              </a:rPr>
            </a:br>
            <a:r>
              <a:rPr lang="en-US" b="1" u="sng" dirty="0" smtClean="0">
                <a:solidFill>
                  <a:srgbClr val="FF0000"/>
                </a:solidFill>
              </a:rPr>
              <a:t>that is right?  </a:t>
            </a:r>
            <a:r>
              <a:rPr lang="en-US" dirty="0" smtClean="0"/>
              <a:t>Are we living right?</a:t>
            </a:r>
            <a:endParaRPr lang="en-US" dirty="0"/>
          </a:p>
        </p:txBody>
      </p:sp>
      <p:sp>
        <p:nvSpPr>
          <p:cNvPr id="3" name="Content Placeholder 2"/>
          <p:cNvSpPr>
            <a:spLocks noGrp="1"/>
          </p:cNvSpPr>
          <p:nvPr>
            <p:ph idx="1"/>
          </p:nvPr>
        </p:nvSpPr>
        <p:spPr/>
        <p:txBody>
          <a:bodyPr>
            <a:normAutofit fontScale="92500" lnSpcReduction="20000"/>
          </a:bodyPr>
          <a:lstStyle/>
          <a:p>
            <a:r>
              <a:rPr lang="en-US" sz="3200" dirty="0" smtClean="0"/>
              <a:t>There is a right way to live,   </a:t>
            </a:r>
            <a:r>
              <a:rPr lang="en-US" sz="3200" dirty="0" err="1" smtClean="0"/>
              <a:t>Jerm</a:t>
            </a:r>
            <a:r>
              <a:rPr lang="en-US" sz="3200" dirty="0" smtClean="0"/>
              <a:t>. 10:23;  </a:t>
            </a:r>
          </a:p>
          <a:p>
            <a:r>
              <a:rPr lang="en-US" sz="3200" dirty="0" smtClean="0"/>
              <a:t>And there is a wrong way to live</a:t>
            </a:r>
            <a:r>
              <a:rPr lang="en-US" sz="3200" dirty="0" smtClean="0"/>
              <a:t>. Prov.14:12;Prov.16:25</a:t>
            </a:r>
            <a:endParaRPr lang="en-US" sz="3200" dirty="0" smtClean="0"/>
          </a:p>
          <a:p>
            <a:endParaRPr lang="en-US" sz="3200" dirty="0"/>
          </a:p>
          <a:p>
            <a:r>
              <a:rPr lang="en-US" sz="3200" b="1" dirty="0" smtClean="0">
                <a:solidFill>
                  <a:srgbClr val="002060"/>
                </a:solidFill>
              </a:rPr>
              <a:t>Truth tells us what is right!   John 8:32</a:t>
            </a:r>
          </a:p>
          <a:p>
            <a:r>
              <a:rPr lang="en-US" sz="3200" b="1" dirty="0">
                <a:solidFill>
                  <a:srgbClr val="002060"/>
                </a:solidFill>
              </a:rPr>
              <a:t> </a:t>
            </a:r>
            <a:r>
              <a:rPr lang="en-US" sz="3200" b="1" dirty="0" smtClean="0">
                <a:solidFill>
                  <a:srgbClr val="002060"/>
                </a:solidFill>
              </a:rPr>
              <a:t>  Prov.23:23</a:t>
            </a:r>
          </a:p>
          <a:p>
            <a:endParaRPr lang="en-US" sz="3200" dirty="0"/>
          </a:p>
          <a:p>
            <a:r>
              <a:rPr lang="en-US" sz="3200" b="1" dirty="0" smtClean="0">
                <a:solidFill>
                  <a:srgbClr val="7030A0"/>
                </a:solidFill>
              </a:rPr>
              <a:t>Hypocrisy kills</a:t>
            </a:r>
            <a:r>
              <a:rPr lang="en-US" sz="3200" dirty="0" smtClean="0"/>
              <a:t>.   Are you the light of the world…</a:t>
            </a:r>
          </a:p>
          <a:p>
            <a:r>
              <a:rPr lang="en-US" sz="3200" dirty="0"/>
              <a:t> </a:t>
            </a:r>
            <a:r>
              <a:rPr lang="en-US" sz="3200" dirty="0" smtClean="0"/>
              <a:t>   Matt.5:16  </a:t>
            </a:r>
            <a:r>
              <a:rPr lang="en-US" sz="3200" dirty="0" smtClean="0"/>
              <a:t>    Matt. 23:23  “Woe unto Scribes</a:t>
            </a:r>
          </a:p>
          <a:p>
            <a:r>
              <a:rPr lang="en-US" sz="3200" dirty="0" smtClean="0"/>
              <a:t>And Pharisees, </a:t>
            </a:r>
            <a:r>
              <a:rPr lang="en-US" sz="3200" b="1" u="sng" dirty="0" smtClean="0">
                <a:solidFill>
                  <a:srgbClr val="FF0000"/>
                </a:solidFill>
              </a:rPr>
              <a:t>YE HYPOCRITES!”</a:t>
            </a:r>
            <a:endParaRPr lang="en-US" sz="3200" b="1" u="sng" dirty="0" smtClean="0">
              <a:solidFill>
                <a:srgbClr val="FF0000"/>
              </a:solidFill>
            </a:endParaRPr>
          </a:p>
          <a:p>
            <a:endParaRPr lang="en-US" dirty="0"/>
          </a:p>
        </p:txBody>
      </p:sp>
    </p:spTree>
    <p:extLst>
      <p:ext uri="{BB962C8B-B14F-4D97-AF65-F5344CB8AC3E}">
        <p14:creationId xmlns:p14="http://schemas.microsoft.com/office/powerpoint/2010/main" val="23046414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b="1" dirty="0" smtClean="0">
                <a:solidFill>
                  <a:srgbClr val="0070C0"/>
                </a:solidFill>
              </a:rPr>
              <a:t>Am I living as a hypocrite?</a:t>
            </a:r>
            <a:endParaRPr lang="en-US" sz="7200" b="1" dirty="0">
              <a:solidFill>
                <a:srgbClr val="0070C0"/>
              </a:solidFill>
            </a:endParaRPr>
          </a:p>
        </p:txBody>
      </p:sp>
      <p:sp>
        <p:nvSpPr>
          <p:cNvPr id="3" name="Content Placeholder 2"/>
          <p:cNvSpPr>
            <a:spLocks noGrp="1"/>
          </p:cNvSpPr>
          <p:nvPr>
            <p:ph idx="1"/>
          </p:nvPr>
        </p:nvSpPr>
        <p:spPr/>
        <p:txBody>
          <a:bodyPr/>
          <a:lstStyle/>
          <a:p>
            <a:r>
              <a:rPr lang="en-US" sz="4800" b="1" dirty="0" smtClean="0"/>
              <a:t>A life of a lie</a:t>
            </a:r>
          </a:p>
          <a:p>
            <a:r>
              <a:rPr lang="en-US" sz="4800" b="1" dirty="0" smtClean="0"/>
              <a:t>A life of pretend</a:t>
            </a:r>
          </a:p>
          <a:p>
            <a:r>
              <a:rPr lang="en-US" sz="4800" b="1" dirty="0" smtClean="0"/>
              <a:t>A life that sees only me, myself and I</a:t>
            </a:r>
          </a:p>
          <a:p>
            <a:r>
              <a:rPr lang="en-US" sz="4800" b="1" dirty="0" smtClean="0"/>
              <a:t>A life that is full of work, effort just for me</a:t>
            </a:r>
          </a:p>
          <a:p>
            <a:endParaRPr lang="en-US" dirty="0"/>
          </a:p>
        </p:txBody>
      </p:sp>
    </p:spTree>
    <p:extLst>
      <p:ext uri="{BB962C8B-B14F-4D97-AF65-F5344CB8AC3E}">
        <p14:creationId xmlns:p14="http://schemas.microsoft.com/office/powerpoint/2010/main" val="12480947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7030A0"/>
                </a:solidFill>
              </a:rPr>
              <a:t>The Life Which I </a:t>
            </a:r>
            <a:r>
              <a:rPr lang="en-US" b="1" u="sng" dirty="0" smtClean="0">
                <a:solidFill>
                  <a:srgbClr val="FF0000"/>
                </a:solidFill>
              </a:rPr>
              <a:t>Now</a:t>
            </a:r>
            <a:r>
              <a:rPr lang="en-US" b="1" dirty="0" smtClean="0">
                <a:solidFill>
                  <a:srgbClr val="7030A0"/>
                </a:solidFill>
              </a:rPr>
              <a:t> Live</a:t>
            </a:r>
            <a:endParaRPr lang="en-US" b="1" dirty="0">
              <a:solidFill>
                <a:srgbClr val="7030A0"/>
              </a:solidFill>
            </a:endParaRPr>
          </a:p>
        </p:txBody>
      </p:sp>
      <p:sp>
        <p:nvSpPr>
          <p:cNvPr id="3" name="Subtitle 2"/>
          <p:cNvSpPr>
            <a:spLocks noGrp="1"/>
          </p:cNvSpPr>
          <p:nvPr>
            <p:ph type="subTitle" idx="1"/>
          </p:nvPr>
        </p:nvSpPr>
        <p:spPr/>
        <p:txBody>
          <a:bodyPr>
            <a:normAutofit/>
          </a:bodyPr>
          <a:lstStyle/>
          <a:p>
            <a:r>
              <a:rPr lang="en-US" sz="4000" b="1" dirty="0" smtClean="0">
                <a:solidFill>
                  <a:srgbClr val="00B050"/>
                </a:solidFill>
              </a:rPr>
              <a:t>What kind of life are you living? </a:t>
            </a:r>
          </a:p>
        </p:txBody>
      </p:sp>
    </p:spTree>
    <p:extLst>
      <p:ext uri="{BB962C8B-B14F-4D97-AF65-F5344CB8AC3E}">
        <p14:creationId xmlns:p14="http://schemas.microsoft.com/office/powerpoint/2010/main" val="24841750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u="sng" dirty="0" smtClean="0">
                <a:solidFill>
                  <a:srgbClr val="00B050"/>
                </a:solidFill>
              </a:rPr>
              <a:t>Are you a Christian?</a:t>
            </a:r>
            <a:endParaRPr lang="en-US" sz="5400" b="1" u="sng" dirty="0">
              <a:solidFill>
                <a:srgbClr val="00B050"/>
              </a:solidFill>
            </a:endParaRPr>
          </a:p>
        </p:txBody>
      </p:sp>
      <p:sp>
        <p:nvSpPr>
          <p:cNvPr id="3" name="Content Placeholder 2"/>
          <p:cNvSpPr>
            <a:spLocks noGrp="1"/>
          </p:cNvSpPr>
          <p:nvPr>
            <p:ph idx="1"/>
          </p:nvPr>
        </p:nvSpPr>
        <p:spPr/>
        <p:txBody>
          <a:bodyPr>
            <a:normAutofit lnSpcReduction="10000"/>
          </a:bodyPr>
          <a:lstStyle/>
          <a:p>
            <a:r>
              <a:rPr lang="en-US" b="1" u="sng" dirty="0" smtClean="0">
                <a:solidFill>
                  <a:srgbClr val="00B050"/>
                </a:solidFill>
              </a:rPr>
              <a:t>Hear</a:t>
            </a:r>
            <a:r>
              <a:rPr lang="en-US" dirty="0" smtClean="0"/>
              <a:t> the word.   Rom.10:17</a:t>
            </a:r>
          </a:p>
          <a:p>
            <a:endParaRPr lang="en-US" dirty="0"/>
          </a:p>
          <a:p>
            <a:r>
              <a:rPr lang="en-US" dirty="0" smtClean="0"/>
              <a:t>   </a:t>
            </a:r>
            <a:r>
              <a:rPr lang="en-US" b="1" u="sng" dirty="0" smtClean="0">
                <a:solidFill>
                  <a:srgbClr val="00B050"/>
                </a:solidFill>
              </a:rPr>
              <a:t>Believe</a:t>
            </a:r>
            <a:r>
              <a:rPr lang="en-US" dirty="0" smtClean="0"/>
              <a:t> in Jesus.  John 8:24</a:t>
            </a:r>
          </a:p>
          <a:p>
            <a:r>
              <a:rPr lang="en-US" dirty="0"/>
              <a:t> </a:t>
            </a:r>
            <a:r>
              <a:rPr lang="en-US" dirty="0" smtClean="0"/>
              <a:t>   </a:t>
            </a:r>
          </a:p>
          <a:p>
            <a:r>
              <a:rPr lang="en-US" dirty="0"/>
              <a:t> </a:t>
            </a:r>
            <a:r>
              <a:rPr lang="en-US" dirty="0" smtClean="0"/>
              <a:t>     </a:t>
            </a:r>
            <a:r>
              <a:rPr lang="en-US" sz="3200" b="1" u="sng" dirty="0" smtClean="0">
                <a:solidFill>
                  <a:srgbClr val="00B050"/>
                </a:solidFill>
              </a:rPr>
              <a:t>Repent.  </a:t>
            </a:r>
            <a:r>
              <a:rPr lang="en-US" dirty="0" smtClean="0"/>
              <a:t>Acts 17:30-31</a:t>
            </a:r>
          </a:p>
          <a:p>
            <a:endParaRPr lang="en-US" dirty="0"/>
          </a:p>
          <a:p>
            <a:r>
              <a:rPr lang="en-US" dirty="0" smtClean="0"/>
              <a:t>        </a:t>
            </a:r>
            <a:r>
              <a:rPr lang="en-US" b="1" u="sng" dirty="0" smtClean="0">
                <a:solidFill>
                  <a:srgbClr val="00B050"/>
                </a:solidFill>
              </a:rPr>
              <a:t>Confess</a:t>
            </a:r>
            <a:r>
              <a:rPr lang="en-US" dirty="0" smtClean="0"/>
              <a:t> Christ.  Matt.10:32-33</a:t>
            </a:r>
          </a:p>
          <a:p>
            <a:endParaRPr lang="en-US" dirty="0"/>
          </a:p>
          <a:p>
            <a:r>
              <a:rPr lang="en-US" dirty="0" smtClean="0"/>
              <a:t>          </a:t>
            </a:r>
            <a:r>
              <a:rPr lang="en-US" b="1" u="sng" dirty="0" smtClean="0">
                <a:solidFill>
                  <a:srgbClr val="00B050"/>
                </a:solidFill>
              </a:rPr>
              <a:t>Be</a:t>
            </a:r>
            <a:r>
              <a:rPr lang="en-US" dirty="0" smtClean="0"/>
              <a:t> </a:t>
            </a:r>
            <a:r>
              <a:rPr lang="en-US" sz="3200" b="1" u="sng" dirty="0" smtClean="0">
                <a:solidFill>
                  <a:srgbClr val="00B050"/>
                </a:solidFill>
              </a:rPr>
              <a:t>Baptized</a:t>
            </a:r>
            <a:r>
              <a:rPr lang="en-US" dirty="0" smtClean="0"/>
              <a:t> into Christ.  Gal.3:27  </a:t>
            </a:r>
            <a:endParaRPr lang="en-US" dirty="0"/>
          </a:p>
        </p:txBody>
      </p:sp>
    </p:spTree>
    <p:extLst>
      <p:ext uri="{BB962C8B-B14F-4D97-AF65-F5344CB8AC3E}">
        <p14:creationId xmlns:p14="http://schemas.microsoft.com/office/powerpoint/2010/main" val="24850695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u="sng" dirty="0" smtClean="0">
                <a:solidFill>
                  <a:srgbClr val="0070C0"/>
                </a:solidFill>
              </a:rPr>
              <a:t>Are you Living Faithfully?</a:t>
            </a:r>
            <a:endParaRPr lang="en-US" sz="6000" b="1" u="sng" dirty="0">
              <a:solidFill>
                <a:srgbClr val="0070C0"/>
              </a:solidFill>
            </a:endParaRPr>
          </a:p>
        </p:txBody>
      </p:sp>
      <p:sp>
        <p:nvSpPr>
          <p:cNvPr id="3" name="Content Placeholder 2"/>
          <p:cNvSpPr>
            <a:spLocks noGrp="1"/>
          </p:cNvSpPr>
          <p:nvPr>
            <p:ph idx="1"/>
          </p:nvPr>
        </p:nvSpPr>
        <p:spPr>
          <a:xfrm>
            <a:off x="838200" y="1825624"/>
            <a:ext cx="10515600" cy="5032375"/>
          </a:xfrm>
        </p:spPr>
        <p:txBody>
          <a:bodyPr>
            <a:noAutofit/>
          </a:bodyPr>
          <a:lstStyle/>
          <a:p>
            <a:r>
              <a:rPr lang="en-US" sz="3200" dirty="0" smtClean="0"/>
              <a:t>I Cor. 15:58   Rev. 2:10   </a:t>
            </a:r>
          </a:p>
          <a:p>
            <a:endParaRPr lang="en-US" sz="3200" dirty="0"/>
          </a:p>
          <a:p>
            <a:r>
              <a:rPr lang="en-US" sz="3200" dirty="0" smtClean="0"/>
              <a:t>      Erring Christians:     </a:t>
            </a:r>
            <a:r>
              <a:rPr lang="en-US" sz="3200" b="1" u="sng" dirty="0" smtClean="0">
                <a:solidFill>
                  <a:srgbClr val="0070C0"/>
                </a:solidFill>
              </a:rPr>
              <a:t>Repent.  </a:t>
            </a:r>
            <a:r>
              <a:rPr lang="en-US" sz="3200" dirty="0" smtClean="0"/>
              <a:t>Acts 8:22-24</a:t>
            </a:r>
          </a:p>
          <a:p>
            <a:r>
              <a:rPr lang="en-US" sz="3200" dirty="0"/>
              <a:t> </a:t>
            </a:r>
            <a:r>
              <a:rPr lang="en-US" sz="3200" dirty="0" smtClean="0"/>
              <a:t>                                 </a:t>
            </a:r>
          </a:p>
          <a:p>
            <a:r>
              <a:rPr lang="en-US" sz="3200" dirty="0"/>
              <a:t> </a:t>
            </a:r>
            <a:r>
              <a:rPr lang="en-US" sz="3200" dirty="0" smtClean="0"/>
              <a:t>                                             </a:t>
            </a:r>
            <a:r>
              <a:rPr lang="en-US" sz="3200" b="1" u="sng" dirty="0" smtClean="0">
                <a:solidFill>
                  <a:srgbClr val="0070C0"/>
                </a:solidFill>
              </a:rPr>
              <a:t>Confess</a:t>
            </a:r>
            <a:r>
              <a:rPr lang="en-US" sz="3200" dirty="0" smtClean="0"/>
              <a:t> your sins.  I John 1:9</a:t>
            </a:r>
          </a:p>
          <a:p>
            <a:endParaRPr lang="en-US" sz="3200" dirty="0"/>
          </a:p>
          <a:p>
            <a:r>
              <a:rPr lang="en-US" sz="3200" dirty="0" smtClean="0"/>
              <a:t>                                                    </a:t>
            </a:r>
            <a:r>
              <a:rPr lang="en-US" sz="3200" b="1" u="sng" dirty="0" smtClean="0">
                <a:solidFill>
                  <a:srgbClr val="0070C0"/>
                </a:solidFill>
              </a:rPr>
              <a:t>Pray.   </a:t>
            </a:r>
            <a:r>
              <a:rPr lang="en-US" sz="3200" dirty="0" smtClean="0"/>
              <a:t>James 5:16</a:t>
            </a:r>
          </a:p>
        </p:txBody>
      </p:sp>
    </p:spTree>
    <p:extLst>
      <p:ext uri="{BB962C8B-B14F-4D97-AF65-F5344CB8AC3E}">
        <p14:creationId xmlns:p14="http://schemas.microsoft.com/office/powerpoint/2010/main" val="21322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4300"/>
            <a:ext cx="10515600" cy="6062663"/>
          </a:xfrm>
        </p:spPr>
        <p:txBody>
          <a:bodyPr>
            <a:normAutofit lnSpcReduction="10000"/>
          </a:bodyPr>
          <a:lstStyle/>
          <a:p>
            <a:r>
              <a:rPr lang="en-US" baseline="30000" dirty="0"/>
              <a:t>20 </a:t>
            </a:r>
            <a:r>
              <a:rPr lang="en-US" dirty="0"/>
              <a:t>Now if I do that I would not, it is no more I that do it, but </a:t>
            </a:r>
            <a:r>
              <a:rPr lang="en-US" b="1" u="sng" dirty="0">
                <a:solidFill>
                  <a:srgbClr val="FF0000"/>
                </a:solidFill>
              </a:rPr>
              <a:t>sin that </a:t>
            </a:r>
            <a:r>
              <a:rPr lang="en-US" b="1" u="sng" dirty="0" err="1">
                <a:solidFill>
                  <a:srgbClr val="FF0000"/>
                </a:solidFill>
              </a:rPr>
              <a:t>dwelleth</a:t>
            </a:r>
            <a:r>
              <a:rPr lang="en-US" b="1" u="sng" dirty="0">
                <a:solidFill>
                  <a:srgbClr val="FF0000"/>
                </a:solidFill>
              </a:rPr>
              <a:t> in me</a:t>
            </a:r>
            <a:r>
              <a:rPr lang="en-US" dirty="0"/>
              <a:t>.</a:t>
            </a:r>
          </a:p>
          <a:p>
            <a:r>
              <a:rPr lang="en-US" b="1" u="sng" baseline="30000" dirty="0">
                <a:solidFill>
                  <a:srgbClr val="7030A0"/>
                </a:solidFill>
              </a:rPr>
              <a:t>21 </a:t>
            </a:r>
            <a:r>
              <a:rPr lang="en-US" b="1" u="sng" dirty="0">
                <a:solidFill>
                  <a:srgbClr val="7030A0"/>
                </a:solidFill>
              </a:rPr>
              <a:t>I find then a law</a:t>
            </a:r>
            <a:r>
              <a:rPr lang="en-US" dirty="0"/>
              <a:t>, that, when I would do good, evil is present with me.</a:t>
            </a:r>
          </a:p>
          <a:p>
            <a:r>
              <a:rPr lang="en-US" baseline="30000" dirty="0"/>
              <a:t>22 </a:t>
            </a:r>
            <a:r>
              <a:rPr lang="en-US" dirty="0"/>
              <a:t>For I delight in the law of God after the inward man:</a:t>
            </a:r>
          </a:p>
          <a:p>
            <a:r>
              <a:rPr lang="en-US" baseline="30000" dirty="0"/>
              <a:t>23 </a:t>
            </a:r>
            <a:r>
              <a:rPr lang="en-US" dirty="0"/>
              <a:t>But I see another law in my members, warring against the law of my mind, and bringing me into captivity to the law of sin which is in my members.</a:t>
            </a:r>
          </a:p>
          <a:p>
            <a:r>
              <a:rPr lang="en-US" baseline="30000" dirty="0"/>
              <a:t>24 </a:t>
            </a:r>
            <a:r>
              <a:rPr lang="en-US" b="1" u="sng" dirty="0">
                <a:solidFill>
                  <a:srgbClr val="7030A0"/>
                </a:solidFill>
              </a:rPr>
              <a:t>O wretched man </a:t>
            </a:r>
            <a:r>
              <a:rPr lang="en-US" dirty="0"/>
              <a:t>that I am!</a:t>
            </a:r>
            <a:r>
              <a:rPr lang="en-US" u="sng" dirty="0"/>
              <a:t> </a:t>
            </a:r>
            <a:r>
              <a:rPr lang="en-US" sz="4000" b="1" u="sng" dirty="0">
                <a:solidFill>
                  <a:srgbClr val="FF0000"/>
                </a:solidFill>
              </a:rPr>
              <a:t>who</a:t>
            </a:r>
            <a:r>
              <a:rPr lang="en-US" u="sng" dirty="0"/>
              <a:t> shall deliver </a:t>
            </a:r>
            <a:r>
              <a:rPr lang="en-US" sz="4000" b="1" u="sng" dirty="0">
                <a:solidFill>
                  <a:srgbClr val="FF0000"/>
                </a:solidFill>
              </a:rPr>
              <a:t>me</a:t>
            </a:r>
            <a:r>
              <a:rPr lang="en-US" u="sng" dirty="0"/>
              <a:t> from the body of this death?</a:t>
            </a:r>
          </a:p>
          <a:p>
            <a:r>
              <a:rPr lang="en-US" baseline="30000" dirty="0"/>
              <a:t>25 </a:t>
            </a:r>
            <a:r>
              <a:rPr lang="en-US" b="1" u="sng" dirty="0">
                <a:solidFill>
                  <a:srgbClr val="00B050"/>
                </a:solidFill>
              </a:rPr>
              <a:t>I thank God through </a:t>
            </a:r>
            <a:r>
              <a:rPr lang="en-US" sz="4800" b="1" u="sng" dirty="0">
                <a:solidFill>
                  <a:srgbClr val="00B050"/>
                </a:solidFill>
              </a:rPr>
              <a:t>Jesus Christ our Lord</a:t>
            </a:r>
            <a:r>
              <a:rPr lang="en-US" dirty="0"/>
              <a:t>. So then with the mind I myself serve the law of God; but with the flesh the law of sin.</a:t>
            </a:r>
          </a:p>
          <a:p>
            <a:endParaRPr lang="en-US" dirty="0"/>
          </a:p>
        </p:txBody>
      </p:sp>
    </p:spTree>
    <p:extLst>
      <p:ext uri="{BB962C8B-B14F-4D97-AF65-F5344CB8AC3E}">
        <p14:creationId xmlns:p14="http://schemas.microsoft.com/office/powerpoint/2010/main" val="28976122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9075" y="120650"/>
            <a:ext cx="10515600" cy="6661150"/>
          </a:xfrm>
        </p:spPr>
        <p:txBody>
          <a:bodyPr>
            <a:normAutofit/>
          </a:bodyPr>
          <a:lstStyle/>
          <a:p>
            <a:r>
              <a:rPr lang="en-US" sz="3200" b="1" u="sng" dirty="0" smtClean="0"/>
              <a:t>Some things Paul says he had</a:t>
            </a:r>
          </a:p>
          <a:p>
            <a:r>
              <a:rPr lang="en-US" sz="3200" b="1" u="sng" dirty="0" smtClean="0"/>
              <a:t>To do constantly:</a:t>
            </a:r>
          </a:p>
          <a:p>
            <a:pPr marL="0" indent="0">
              <a:buNone/>
            </a:pPr>
            <a:r>
              <a:rPr lang="en-US" sz="3200" dirty="0" smtClean="0"/>
              <a:t>                             </a:t>
            </a:r>
            <a:r>
              <a:rPr lang="en-US" sz="3200" b="1" i="1" u="sng" dirty="0" smtClean="0">
                <a:solidFill>
                  <a:srgbClr val="0070C0"/>
                </a:solidFill>
              </a:rPr>
              <a:t>I Cor. 9:27  </a:t>
            </a:r>
            <a:endParaRPr lang="en-US" sz="3200" b="1" i="1" u="sng" dirty="0">
              <a:solidFill>
                <a:srgbClr val="0070C0"/>
              </a:solidFill>
            </a:endParaRPr>
          </a:p>
          <a:p>
            <a:r>
              <a:rPr lang="en-US" sz="3200" baseline="30000" dirty="0"/>
              <a:t>27 </a:t>
            </a:r>
            <a:r>
              <a:rPr lang="en-US" sz="3200" dirty="0"/>
              <a:t>But I keep under my body, and bring it into subjection: lest that by any means, when I have preached to others, I myself should be a </a:t>
            </a:r>
            <a:r>
              <a:rPr lang="en-US" sz="3200" dirty="0" smtClean="0"/>
              <a:t>castaway</a:t>
            </a:r>
          </a:p>
          <a:p>
            <a:r>
              <a:rPr lang="en-US" sz="3200" dirty="0" smtClean="0"/>
              <a:t>                           </a:t>
            </a:r>
            <a:r>
              <a:rPr lang="en-US" sz="3200" b="1" i="1" u="sng" dirty="0" smtClean="0">
                <a:solidFill>
                  <a:srgbClr val="0070C0"/>
                </a:solidFill>
              </a:rPr>
              <a:t>2 Cor.12:1-10</a:t>
            </a:r>
            <a:endParaRPr lang="en-US" sz="3200" b="1" i="1" u="sng" dirty="0">
              <a:solidFill>
                <a:srgbClr val="0070C0"/>
              </a:solidFill>
            </a:endParaRPr>
          </a:p>
          <a:p>
            <a:r>
              <a:rPr lang="en-US" sz="3200" dirty="0" smtClean="0"/>
              <a:t>He was given a “thorn in the </a:t>
            </a:r>
            <a:r>
              <a:rPr lang="en-US" sz="3200" dirty="0" err="1" smtClean="0"/>
              <a:t>flesh”to</a:t>
            </a:r>
            <a:r>
              <a:rPr lang="en-US" sz="3200" dirty="0" smtClean="0"/>
              <a:t> keep him  from being lifted up with Pride.   </a:t>
            </a:r>
          </a:p>
          <a:p>
            <a:endParaRPr lang="en-US" sz="3200" dirty="0"/>
          </a:p>
          <a:p>
            <a:r>
              <a:rPr lang="en-US" sz="3200" dirty="0" smtClean="0"/>
              <a:t>                          </a:t>
            </a:r>
            <a:r>
              <a:rPr lang="en-US" sz="3200" b="1" i="1" u="sng" dirty="0" smtClean="0">
                <a:solidFill>
                  <a:srgbClr val="0070C0"/>
                </a:solidFill>
              </a:rPr>
              <a:t>Phil. 3:12-14 </a:t>
            </a:r>
            <a:endParaRPr lang="en-US" sz="3200" b="1" i="1" u="sng" dirty="0">
              <a:solidFill>
                <a:srgbClr val="0070C0"/>
              </a:solidFill>
            </a:endParaRPr>
          </a:p>
          <a:p>
            <a:endParaRPr lang="en-US" dirty="0"/>
          </a:p>
        </p:txBody>
      </p:sp>
    </p:spTree>
    <p:extLst>
      <p:ext uri="{BB962C8B-B14F-4D97-AF65-F5344CB8AC3E}">
        <p14:creationId xmlns:p14="http://schemas.microsoft.com/office/powerpoint/2010/main" val="19000183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0"/>
            <a:ext cx="10515600" cy="6715125"/>
          </a:xfrm>
        </p:spPr>
        <p:txBody>
          <a:bodyPr/>
          <a:lstStyle/>
          <a:p>
            <a:endParaRPr lang="en-US" sz="7200" b="1" baseline="30000" dirty="0" smtClean="0"/>
          </a:p>
          <a:p>
            <a:r>
              <a:rPr lang="en-US" sz="7200" b="1" baseline="30000" dirty="0" smtClean="0"/>
              <a:t>Phil. 3:12-14</a:t>
            </a:r>
          </a:p>
          <a:p>
            <a:r>
              <a:rPr lang="en-US" baseline="30000" dirty="0" smtClean="0"/>
              <a:t>12</a:t>
            </a:r>
            <a:r>
              <a:rPr lang="en-US" baseline="30000" dirty="0"/>
              <a:t> </a:t>
            </a:r>
            <a:r>
              <a:rPr lang="en-US" dirty="0"/>
              <a:t>Not as though I had already attained, </a:t>
            </a:r>
            <a:r>
              <a:rPr lang="en-US" u="sng" dirty="0">
                <a:solidFill>
                  <a:srgbClr val="FF0000"/>
                </a:solidFill>
              </a:rPr>
              <a:t>either were already perfect</a:t>
            </a:r>
            <a:r>
              <a:rPr lang="en-US" dirty="0"/>
              <a:t>: but I follow after, if that I may apprehend that for which also I am apprehended of Christ Jesus.</a:t>
            </a:r>
          </a:p>
          <a:p>
            <a:r>
              <a:rPr lang="en-US" baseline="30000" dirty="0"/>
              <a:t>13 </a:t>
            </a:r>
            <a:r>
              <a:rPr lang="en-US" dirty="0"/>
              <a:t>Brethren, I count not myself to have apprehended: but this one thing I do, forgetting those things which are behind, and reaching forth unto those things which are before,</a:t>
            </a:r>
          </a:p>
          <a:p>
            <a:r>
              <a:rPr lang="en-US" baseline="30000" dirty="0"/>
              <a:t>14 </a:t>
            </a:r>
            <a:r>
              <a:rPr lang="en-US" b="1" i="1" u="sng" dirty="0">
                <a:solidFill>
                  <a:srgbClr val="7030A0"/>
                </a:solidFill>
              </a:rPr>
              <a:t>I press </a:t>
            </a:r>
            <a:r>
              <a:rPr lang="en-US" b="1" dirty="0">
                <a:solidFill>
                  <a:srgbClr val="7030A0"/>
                </a:solidFill>
              </a:rPr>
              <a:t>toward the mark for the prize of the high calling of God in Christ Jesus.</a:t>
            </a:r>
          </a:p>
          <a:p>
            <a:endParaRPr lang="en-US" dirty="0"/>
          </a:p>
        </p:txBody>
      </p:sp>
    </p:spTree>
    <p:extLst>
      <p:ext uri="{BB962C8B-B14F-4D97-AF65-F5344CB8AC3E}">
        <p14:creationId xmlns:p14="http://schemas.microsoft.com/office/powerpoint/2010/main" val="4940341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Gal.2:20</a:t>
            </a:r>
            <a:endParaRPr lang="en-US" b="1" dirty="0">
              <a:solidFill>
                <a:srgbClr val="FF0000"/>
              </a:solidFill>
            </a:endParaRPr>
          </a:p>
        </p:txBody>
      </p:sp>
      <p:sp>
        <p:nvSpPr>
          <p:cNvPr id="3" name="Content Placeholder 2"/>
          <p:cNvSpPr>
            <a:spLocks noGrp="1"/>
          </p:cNvSpPr>
          <p:nvPr>
            <p:ph idx="1"/>
          </p:nvPr>
        </p:nvSpPr>
        <p:spPr/>
        <p:txBody>
          <a:bodyPr/>
          <a:lstStyle/>
          <a:p>
            <a:r>
              <a:rPr lang="en-US" sz="3600" b="1" baseline="30000" dirty="0" smtClean="0">
                <a:solidFill>
                  <a:srgbClr val="7030A0"/>
                </a:solidFill>
              </a:rPr>
              <a:t>20</a:t>
            </a:r>
            <a:r>
              <a:rPr lang="en-US" sz="3600" b="1" baseline="30000" dirty="0">
                <a:solidFill>
                  <a:srgbClr val="7030A0"/>
                </a:solidFill>
              </a:rPr>
              <a:t> </a:t>
            </a:r>
            <a:r>
              <a:rPr lang="en-US" sz="3600" b="1" dirty="0">
                <a:solidFill>
                  <a:srgbClr val="7030A0"/>
                </a:solidFill>
              </a:rPr>
              <a:t>I am crucified with Christ: </a:t>
            </a:r>
            <a:endParaRPr lang="en-US" sz="3600" b="1" dirty="0" smtClean="0">
              <a:solidFill>
                <a:srgbClr val="7030A0"/>
              </a:solidFill>
            </a:endParaRPr>
          </a:p>
          <a:p>
            <a:r>
              <a:rPr lang="en-US" sz="3600" b="1" dirty="0" smtClean="0">
                <a:solidFill>
                  <a:srgbClr val="7030A0"/>
                </a:solidFill>
              </a:rPr>
              <a:t>nevertheless </a:t>
            </a:r>
            <a:r>
              <a:rPr lang="en-US" sz="3600" b="1" dirty="0">
                <a:solidFill>
                  <a:srgbClr val="7030A0"/>
                </a:solidFill>
              </a:rPr>
              <a:t>I live; yet not I, but Christ </a:t>
            </a:r>
            <a:r>
              <a:rPr lang="en-US" sz="3600" b="1" dirty="0" err="1">
                <a:solidFill>
                  <a:srgbClr val="7030A0"/>
                </a:solidFill>
              </a:rPr>
              <a:t>liveth</a:t>
            </a:r>
            <a:r>
              <a:rPr lang="en-US" sz="3600" b="1" dirty="0">
                <a:solidFill>
                  <a:srgbClr val="7030A0"/>
                </a:solidFill>
              </a:rPr>
              <a:t> in me: </a:t>
            </a:r>
            <a:endParaRPr lang="en-US" sz="3600" b="1" dirty="0" smtClean="0">
              <a:solidFill>
                <a:srgbClr val="7030A0"/>
              </a:solidFill>
            </a:endParaRPr>
          </a:p>
          <a:p>
            <a:r>
              <a:rPr lang="en-US" sz="3600" b="1" dirty="0" smtClean="0">
                <a:solidFill>
                  <a:srgbClr val="7030A0"/>
                </a:solidFill>
              </a:rPr>
              <a:t>and </a:t>
            </a:r>
            <a:r>
              <a:rPr lang="en-US" sz="3600" b="1" dirty="0">
                <a:solidFill>
                  <a:srgbClr val="7030A0"/>
                </a:solidFill>
              </a:rPr>
              <a:t>the life which I now live in the flesh </a:t>
            </a:r>
            <a:endParaRPr lang="en-US" sz="3600" b="1" dirty="0" smtClean="0">
              <a:solidFill>
                <a:srgbClr val="7030A0"/>
              </a:solidFill>
            </a:endParaRPr>
          </a:p>
          <a:p>
            <a:r>
              <a:rPr lang="en-US" sz="3600" b="1" dirty="0" smtClean="0">
                <a:solidFill>
                  <a:srgbClr val="7030A0"/>
                </a:solidFill>
              </a:rPr>
              <a:t>I </a:t>
            </a:r>
            <a:r>
              <a:rPr lang="en-US" sz="3600" b="1" dirty="0">
                <a:solidFill>
                  <a:srgbClr val="7030A0"/>
                </a:solidFill>
              </a:rPr>
              <a:t>live by the faith of the Son of God</a:t>
            </a:r>
            <a:r>
              <a:rPr lang="en-US" sz="3600" b="1" dirty="0" smtClean="0">
                <a:solidFill>
                  <a:srgbClr val="7030A0"/>
                </a:solidFill>
              </a:rPr>
              <a:t>,</a:t>
            </a:r>
          </a:p>
          <a:p>
            <a:r>
              <a:rPr lang="en-US" sz="3600" b="1" dirty="0" smtClean="0">
                <a:solidFill>
                  <a:srgbClr val="7030A0"/>
                </a:solidFill>
              </a:rPr>
              <a:t> </a:t>
            </a:r>
            <a:r>
              <a:rPr lang="en-US" sz="3600" b="1" dirty="0">
                <a:solidFill>
                  <a:srgbClr val="7030A0"/>
                </a:solidFill>
              </a:rPr>
              <a:t>who loved me, </a:t>
            </a:r>
            <a:endParaRPr lang="en-US" sz="3600" b="1" dirty="0" smtClean="0">
              <a:solidFill>
                <a:srgbClr val="7030A0"/>
              </a:solidFill>
            </a:endParaRPr>
          </a:p>
          <a:p>
            <a:r>
              <a:rPr lang="en-US" sz="3600" b="1" dirty="0" smtClean="0">
                <a:solidFill>
                  <a:srgbClr val="7030A0"/>
                </a:solidFill>
              </a:rPr>
              <a:t>and </a:t>
            </a:r>
            <a:r>
              <a:rPr lang="en-US" sz="3600" b="1" dirty="0">
                <a:solidFill>
                  <a:srgbClr val="7030A0"/>
                </a:solidFill>
              </a:rPr>
              <a:t>gave himself for me.</a:t>
            </a:r>
          </a:p>
          <a:p>
            <a:endParaRPr lang="en-US" dirty="0"/>
          </a:p>
        </p:txBody>
      </p:sp>
    </p:spTree>
    <p:extLst>
      <p:ext uri="{BB962C8B-B14F-4D97-AF65-F5344CB8AC3E}">
        <p14:creationId xmlns:p14="http://schemas.microsoft.com/office/powerpoint/2010/main" val="14361642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7030A0"/>
                </a:solidFill>
              </a:rPr>
              <a:t>The Life Which I </a:t>
            </a:r>
            <a:r>
              <a:rPr lang="en-US" b="1" u="sng" dirty="0" smtClean="0">
                <a:solidFill>
                  <a:srgbClr val="FF0000"/>
                </a:solidFill>
              </a:rPr>
              <a:t>Now</a:t>
            </a:r>
            <a:r>
              <a:rPr lang="en-US" b="1" dirty="0" smtClean="0">
                <a:solidFill>
                  <a:srgbClr val="7030A0"/>
                </a:solidFill>
              </a:rPr>
              <a:t> Live</a:t>
            </a:r>
            <a:endParaRPr lang="en-US" b="1" dirty="0">
              <a:solidFill>
                <a:srgbClr val="7030A0"/>
              </a:solidFill>
            </a:endParaRPr>
          </a:p>
        </p:txBody>
      </p:sp>
      <p:sp>
        <p:nvSpPr>
          <p:cNvPr id="3" name="Subtitle 2"/>
          <p:cNvSpPr>
            <a:spLocks noGrp="1"/>
          </p:cNvSpPr>
          <p:nvPr>
            <p:ph type="subTitle" idx="1"/>
          </p:nvPr>
        </p:nvSpPr>
        <p:spPr/>
        <p:txBody>
          <a:bodyPr>
            <a:normAutofit/>
          </a:bodyPr>
          <a:lstStyle/>
          <a:p>
            <a:r>
              <a:rPr lang="en-US" sz="4000" b="1" dirty="0" smtClean="0">
                <a:solidFill>
                  <a:srgbClr val="00B050"/>
                </a:solidFill>
              </a:rPr>
              <a:t>What kind of life are you living? </a:t>
            </a:r>
          </a:p>
        </p:txBody>
      </p:sp>
    </p:spTree>
    <p:extLst>
      <p:ext uri="{BB962C8B-B14F-4D97-AF65-F5344CB8AC3E}">
        <p14:creationId xmlns:p14="http://schemas.microsoft.com/office/powerpoint/2010/main" val="18529774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rPr>
              <a:t>Some Want to end it…</a:t>
            </a:r>
            <a:r>
              <a:rPr lang="en-US" b="1" u="sng" dirty="0" smtClean="0">
                <a:solidFill>
                  <a:srgbClr val="FF0000"/>
                </a:solidFill>
              </a:rPr>
              <a:t>Suicide!</a:t>
            </a:r>
            <a:endParaRPr lang="en-US" b="1" u="sng" dirty="0">
              <a:solidFill>
                <a:srgbClr val="FF0000"/>
              </a:solidFill>
            </a:endParaRPr>
          </a:p>
        </p:txBody>
      </p:sp>
      <p:sp>
        <p:nvSpPr>
          <p:cNvPr id="3" name="Content Placeholder 2"/>
          <p:cNvSpPr>
            <a:spLocks noGrp="1"/>
          </p:cNvSpPr>
          <p:nvPr>
            <p:ph idx="1"/>
          </p:nvPr>
        </p:nvSpPr>
        <p:spPr>
          <a:xfrm>
            <a:off x="838200" y="1825625"/>
            <a:ext cx="10515600" cy="4946650"/>
          </a:xfrm>
        </p:spPr>
        <p:txBody>
          <a:bodyPr>
            <a:normAutofit fontScale="85000" lnSpcReduction="20000"/>
          </a:bodyPr>
          <a:lstStyle/>
          <a:p>
            <a:r>
              <a:rPr lang="en-US" sz="3500" dirty="0" smtClean="0"/>
              <a:t>Does life seem hopeless to you?</a:t>
            </a:r>
          </a:p>
          <a:p>
            <a:endParaRPr lang="en-US" sz="3500" dirty="0"/>
          </a:p>
          <a:p>
            <a:r>
              <a:rPr lang="en-US" sz="3500" dirty="0" smtClean="0"/>
              <a:t>Are your problems almost endless, continually discouraging</a:t>
            </a:r>
          </a:p>
          <a:p>
            <a:r>
              <a:rPr lang="en-US" sz="3500" dirty="0" smtClean="0"/>
              <a:t>You?</a:t>
            </a:r>
          </a:p>
          <a:p>
            <a:endParaRPr lang="en-US" sz="3500" dirty="0"/>
          </a:p>
          <a:p>
            <a:r>
              <a:rPr lang="en-US" sz="3500" dirty="0" smtClean="0"/>
              <a:t>Is there hope for us to live </a:t>
            </a:r>
            <a:r>
              <a:rPr lang="en-US" sz="5200" b="1" dirty="0" smtClean="0">
                <a:solidFill>
                  <a:srgbClr val="7030A0"/>
                </a:solidFill>
              </a:rPr>
              <a:t>NOW </a:t>
            </a:r>
            <a:r>
              <a:rPr lang="en-US" sz="3500" dirty="0" smtClean="0"/>
              <a:t>a life acceptable and</a:t>
            </a:r>
          </a:p>
          <a:p>
            <a:r>
              <a:rPr lang="en-US" sz="3500" dirty="0" smtClean="0"/>
              <a:t>Pleasing to God?</a:t>
            </a:r>
          </a:p>
          <a:p>
            <a:endParaRPr lang="en-US" sz="3500" dirty="0"/>
          </a:p>
          <a:p>
            <a:r>
              <a:rPr lang="en-US" sz="3500" dirty="0" smtClean="0"/>
              <a:t>Some have concluded life now is not worth it…and end their lives!</a:t>
            </a:r>
          </a:p>
          <a:p>
            <a:r>
              <a:rPr lang="en-US" dirty="0"/>
              <a:t> </a:t>
            </a:r>
            <a:r>
              <a:rPr lang="en-US" dirty="0" smtClean="0"/>
              <a:t>   </a:t>
            </a:r>
            <a:endParaRPr lang="en-US" dirty="0"/>
          </a:p>
        </p:txBody>
      </p:sp>
    </p:spTree>
    <p:extLst>
      <p:ext uri="{BB962C8B-B14F-4D97-AF65-F5344CB8AC3E}">
        <p14:creationId xmlns:p14="http://schemas.microsoft.com/office/powerpoint/2010/main" val="38301698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0" y="246221"/>
            <a:ext cx="12049125"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It is estimated that about 1 million take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their own lives every year globally.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That </a:t>
            </a:r>
            <a:r>
              <a:rPr kumimoji="0" lang="en-US" altLang="en-US" sz="32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breaks down to about 1 death ever 40 seconds.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Here </a:t>
            </a:r>
            <a:r>
              <a:rPr kumimoji="0" lang="en-US" altLang="en-US" sz="32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in the United States about </a:t>
            </a:r>
            <a:r>
              <a:rPr kumimoji="0" lang="en-US" altLang="en-US" sz="3200" b="1" i="0" u="sng" strike="noStrike" cap="none" normalizeH="0" baseline="0" dirty="0" smtClean="0">
                <a:ln>
                  <a:noFill/>
                </a:ln>
                <a:solidFill>
                  <a:srgbClr val="7030A0"/>
                </a:solidFill>
                <a:effectLst/>
                <a:latin typeface="Calibri" panose="020F0502020204030204" pitchFamily="34" charset="0"/>
                <a:ea typeface="Times New Roman" panose="02020603050405020304" pitchFamily="18" charset="0"/>
                <a:cs typeface="Times New Roman" panose="02020603050405020304" pitchFamily="18" charset="0"/>
              </a:rPr>
              <a:t>31,000</a:t>
            </a:r>
            <a:r>
              <a:rPr kumimoji="0" lang="en-US" altLang="en-US" sz="32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take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their lives each year. Suicide rates have increased over the years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and ranks up in the </a:t>
            </a:r>
            <a:r>
              <a:rPr kumimoji="0" lang="en-US" altLang="en-US" sz="3200" b="1" i="0" u="sng" strike="noStrike" cap="none" normalizeH="0" baseline="0" dirty="0" smtClean="0">
                <a:ln>
                  <a:noFill/>
                </a:ln>
                <a:solidFill>
                  <a:srgbClr val="7030A0"/>
                </a:solidFill>
                <a:effectLst/>
                <a:latin typeface="Calibri" panose="020F0502020204030204" pitchFamily="34" charset="0"/>
                <a:ea typeface="Times New Roman" panose="02020603050405020304" pitchFamily="18" charset="0"/>
                <a:cs typeface="Times New Roman" panose="02020603050405020304" pitchFamily="18" charset="0"/>
              </a:rPr>
              <a:t>top 10 causes of death.</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Why is suicide increasing?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Is it because life is not worth living?</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n-US" altLang="en-US" sz="3200" b="0" i="0" u="none" strike="noStrike" cap="none" normalizeH="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One </a:t>
            </a:r>
            <a:r>
              <a:rPr kumimoji="0" lang="en-US" altLang="en-US" sz="32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reason why people commit suicide is because they personally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feel that</a:t>
            </a:r>
            <a:r>
              <a:rPr kumimoji="0" lang="en-US" altLang="en-US" sz="3200" b="0" i="0" u="none" strike="noStrike" cap="none" normalizeH="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n-US" altLang="en-US" sz="32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n-US" altLang="en-US" sz="3200" b="1" i="0" u="sng" strike="noStrike" cap="none" normalizeH="0" baseline="0" dirty="0" smtClean="0">
                <a:ln>
                  <a:noFill/>
                </a:ln>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life is not worth living. </a:t>
            </a:r>
            <a:r>
              <a:rPr kumimoji="0" lang="en-US" altLang="en-US" sz="32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That is why it is very important that we get inner self thinking correctly.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Solomon was right when he said.</a:t>
            </a:r>
            <a:endParaRPr kumimoji="0" lang="en-US" altLang="en-US" sz="4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194783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TotalTime>
  <Words>1348</Words>
  <Application>Microsoft Office PowerPoint</Application>
  <PresentationFormat>Widescreen</PresentationFormat>
  <Paragraphs>175</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Times New Roman</vt:lpstr>
      <vt:lpstr>Office Theme</vt:lpstr>
      <vt:lpstr>The Life Which I Now Live</vt:lpstr>
      <vt:lpstr>PowerPoint Presentation</vt:lpstr>
      <vt:lpstr>PowerPoint Presentation</vt:lpstr>
      <vt:lpstr>PowerPoint Presentation</vt:lpstr>
      <vt:lpstr>PowerPoint Presentation</vt:lpstr>
      <vt:lpstr>Gal.2:20</vt:lpstr>
      <vt:lpstr>The Life Which I Now Live</vt:lpstr>
      <vt:lpstr>Some Want to end it…Suicide!</vt:lpstr>
      <vt:lpstr>PowerPoint Presentation</vt:lpstr>
      <vt:lpstr>Proverbs 23:7  For as he thinks in his heart, so is he.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life which we NOW live, is it a life where we live to please God?</vt:lpstr>
      <vt:lpstr>PowerPoint Presentation</vt:lpstr>
      <vt:lpstr>PowerPoint Presentation</vt:lpstr>
      <vt:lpstr>PowerPoint Presentation</vt:lpstr>
      <vt:lpstr>PowerPoint Presentation</vt:lpstr>
      <vt:lpstr>The Life we NOW live, is it a life  that is right?  Are we living right?</vt:lpstr>
      <vt:lpstr>Am I living as a hypocrite?</vt:lpstr>
      <vt:lpstr>The Life Which I Now Live</vt:lpstr>
      <vt:lpstr>Are you a Christian?</vt:lpstr>
      <vt:lpstr>Are you Living Faithfully?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Which I Now Live</dc:title>
  <dc:creator>mac</dc:creator>
  <cp:lastModifiedBy>mac</cp:lastModifiedBy>
  <cp:revision>24</cp:revision>
  <cp:lastPrinted>2016-04-23T03:02:25Z</cp:lastPrinted>
  <dcterms:created xsi:type="dcterms:W3CDTF">2016-04-20T06:15:58Z</dcterms:created>
  <dcterms:modified xsi:type="dcterms:W3CDTF">2016-04-24T01:32:31Z</dcterms:modified>
</cp:coreProperties>
</file>