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43"/>
  </p:handoutMasterIdLst>
  <p:sldIdLst>
    <p:sldId id="312" r:id="rId2"/>
    <p:sldId id="313" r:id="rId3"/>
    <p:sldId id="323" r:id="rId4"/>
    <p:sldId id="295" r:id="rId5"/>
    <p:sldId id="289" r:id="rId6"/>
    <p:sldId id="314" r:id="rId7"/>
    <p:sldId id="315" r:id="rId8"/>
    <p:sldId id="256" r:id="rId9"/>
    <p:sldId id="296" r:id="rId10"/>
    <p:sldId id="297" r:id="rId11"/>
    <p:sldId id="316" r:id="rId12"/>
    <p:sldId id="257" r:id="rId13"/>
    <p:sldId id="258" r:id="rId14"/>
    <p:sldId id="259" r:id="rId15"/>
    <p:sldId id="260" r:id="rId16"/>
    <p:sldId id="291" r:id="rId17"/>
    <p:sldId id="317" r:id="rId18"/>
    <p:sldId id="298" r:id="rId19"/>
    <p:sldId id="299" r:id="rId20"/>
    <p:sldId id="300" r:id="rId21"/>
    <p:sldId id="301" r:id="rId22"/>
    <p:sldId id="318" r:id="rId23"/>
    <p:sldId id="324" r:id="rId24"/>
    <p:sldId id="325" r:id="rId25"/>
    <p:sldId id="326" r:id="rId26"/>
    <p:sldId id="293" r:id="rId27"/>
    <p:sldId id="319" r:id="rId28"/>
    <p:sldId id="294" r:id="rId29"/>
    <p:sldId id="292" r:id="rId30"/>
    <p:sldId id="277" r:id="rId31"/>
    <p:sldId id="327" r:id="rId32"/>
    <p:sldId id="278" r:id="rId33"/>
    <p:sldId id="328" r:id="rId34"/>
    <p:sldId id="283" r:id="rId35"/>
    <p:sldId id="303" r:id="rId36"/>
    <p:sldId id="304" r:id="rId37"/>
    <p:sldId id="305" r:id="rId38"/>
    <p:sldId id="307" r:id="rId39"/>
    <p:sldId id="308" r:id="rId40"/>
    <p:sldId id="310" r:id="rId41"/>
    <p:sldId id="330" r:id="rId42"/>
  </p:sldIdLst>
  <p:sldSz cx="12192000" cy="6858000"/>
  <p:notesSz cx="7077075" cy="902811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191" autoAdjust="0"/>
    <p:restoredTop sz="94660"/>
  </p:normalViewPr>
  <p:slideViewPr>
    <p:cSldViewPr snapToGrid="0">
      <p:cViewPr varScale="1">
        <p:scale>
          <a:sx n="91" d="100"/>
          <a:sy n="91" d="100"/>
        </p:scale>
        <p:origin x="426"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66733" cy="452974"/>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4008705" y="0"/>
            <a:ext cx="3066733" cy="452974"/>
          </a:xfrm>
          <a:prstGeom prst="rect">
            <a:avLst/>
          </a:prstGeom>
        </p:spPr>
        <p:txBody>
          <a:bodyPr vert="horz" lIns="91440" tIns="45720" rIns="91440" bIns="45720" rtlCol="0"/>
          <a:lstStyle>
            <a:lvl1pPr algn="r">
              <a:defRPr sz="1200"/>
            </a:lvl1pPr>
          </a:lstStyle>
          <a:p>
            <a:fld id="{8977A9EE-6772-4FD8-ACA7-94BC7906A3C1}" type="datetimeFigureOut">
              <a:rPr lang="en-US" smtClean="0"/>
              <a:t>5/27/2017</a:t>
            </a:fld>
            <a:endParaRPr lang="en-US"/>
          </a:p>
        </p:txBody>
      </p:sp>
      <p:sp>
        <p:nvSpPr>
          <p:cNvPr id="4" name="Footer Placeholder 3"/>
          <p:cNvSpPr>
            <a:spLocks noGrp="1"/>
          </p:cNvSpPr>
          <p:nvPr>
            <p:ph type="ftr" sz="quarter" idx="2"/>
          </p:nvPr>
        </p:nvSpPr>
        <p:spPr>
          <a:xfrm>
            <a:off x="0" y="8575141"/>
            <a:ext cx="3066733" cy="452973"/>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4008705" y="8575141"/>
            <a:ext cx="3066733" cy="452973"/>
          </a:xfrm>
          <a:prstGeom prst="rect">
            <a:avLst/>
          </a:prstGeom>
        </p:spPr>
        <p:txBody>
          <a:bodyPr vert="horz" lIns="91440" tIns="45720" rIns="91440" bIns="45720" rtlCol="0" anchor="b"/>
          <a:lstStyle>
            <a:lvl1pPr algn="r">
              <a:defRPr sz="1200"/>
            </a:lvl1pPr>
          </a:lstStyle>
          <a:p>
            <a:fld id="{20C24557-0A73-4048-A6A0-43FF6700824B}" type="slidenum">
              <a:rPr lang="en-US" smtClean="0"/>
              <a:t>‹#›</a:t>
            </a:fld>
            <a:endParaRPr lang="en-US"/>
          </a:p>
        </p:txBody>
      </p:sp>
    </p:spTree>
    <p:extLst>
      <p:ext uri="{BB962C8B-B14F-4D97-AF65-F5344CB8AC3E}">
        <p14:creationId xmlns:p14="http://schemas.microsoft.com/office/powerpoint/2010/main" val="1386396796"/>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7E53DD03-5FF2-4935-88B1-7544580D1DAE}" type="datetimeFigureOut">
              <a:rPr lang="en-US" smtClean="0"/>
              <a:t>5/27/2017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8B64B35-15D2-46E8-BE3E-38AA9793D1D6}" type="slidenum">
              <a:rPr lang="en-US" smtClean="0"/>
              <a:t>‹#›</a:t>
            </a:fld>
            <a:endParaRPr lang="en-US"/>
          </a:p>
        </p:txBody>
      </p:sp>
    </p:spTree>
    <p:extLst>
      <p:ext uri="{BB962C8B-B14F-4D97-AF65-F5344CB8AC3E}">
        <p14:creationId xmlns:p14="http://schemas.microsoft.com/office/powerpoint/2010/main" val="256675109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E53DD03-5FF2-4935-88B1-7544580D1DAE}" type="datetimeFigureOut">
              <a:rPr lang="en-US" smtClean="0"/>
              <a:t>5/27/2017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8B64B35-15D2-46E8-BE3E-38AA9793D1D6}" type="slidenum">
              <a:rPr lang="en-US" smtClean="0"/>
              <a:t>‹#›</a:t>
            </a:fld>
            <a:endParaRPr lang="en-US"/>
          </a:p>
        </p:txBody>
      </p:sp>
    </p:spTree>
    <p:extLst>
      <p:ext uri="{BB962C8B-B14F-4D97-AF65-F5344CB8AC3E}">
        <p14:creationId xmlns:p14="http://schemas.microsoft.com/office/powerpoint/2010/main" val="186950647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E53DD03-5FF2-4935-88B1-7544580D1DAE}" type="datetimeFigureOut">
              <a:rPr lang="en-US" smtClean="0"/>
              <a:t>5/27/2017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8B64B35-15D2-46E8-BE3E-38AA9793D1D6}" type="slidenum">
              <a:rPr lang="en-US" smtClean="0"/>
              <a:t>‹#›</a:t>
            </a:fld>
            <a:endParaRPr lang="en-US"/>
          </a:p>
        </p:txBody>
      </p:sp>
    </p:spTree>
    <p:extLst>
      <p:ext uri="{BB962C8B-B14F-4D97-AF65-F5344CB8AC3E}">
        <p14:creationId xmlns:p14="http://schemas.microsoft.com/office/powerpoint/2010/main" val="1717132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E53DD03-5FF2-4935-88B1-7544580D1DAE}" type="datetimeFigureOut">
              <a:rPr lang="en-US" smtClean="0"/>
              <a:t>5/27/2017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8B64B35-15D2-46E8-BE3E-38AA9793D1D6}" type="slidenum">
              <a:rPr lang="en-US" smtClean="0"/>
              <a:t>‹#›</a:t>
            </a:fld>
            <a:endParaRPr lang="en-US"/>
          </a:p>
        </p:txBody>
      </p:sp>
    </p:spTree>
    <p:extLst>
      <p:ext uri="{BB962C8B-B14F-4D97-AF65-F5344CB8AC3E}">
        <p14:creationId xmlns:p14="http://schemas.microsoft.com/office/powerpoint/2010/main" val="70998292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E53DD03-5FF2-4935-88B1-7544580D1DAE}" type="datetimeFigureOut">
              <a:rPr lang="en-US" smtClean="0"/>
              <a:t>5/27/2017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8B64B35-15D2-46E8-BE3E-38AA9793D1D6}" type="slidenum">
              <a:rPr lang="en-US" smtClean="0"/>
              <a:t>‹#›</a:t>
            </a:fld>
            <a:endParaRPr lang="en-US"/>
          </a:p>
        </p:txBody>
      </p:sp>
    </p:spTree>
    <p:extLst>
      <p:ext uri="{BB962C8B-B14F-4D97-AF65-F5344CB8AC3E}">
        <p14:creationId xmlns:p14="http://schemas.microsoft.com/office/powerpoint/2010/main" val="38576090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7E53DD03-5FF2-4935-88B1-7544580D1DAE}" type="datetimeFigureOut">
              <a:rPr lang="en-US" smtClean="0"/>
              <a:t>5/27/2017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8B64B35-15D2-46E8-BE3E-38AA9793D1D6}" type="slidenum">
              <a:rPr lang="en-US" smtClean="0"/>
              <a:t>‹#›</a:t>
            </a:fld>
            <a:endParaRPr lang="en-US"/>
          </a:p>
        </p:txBody>
      </p:sp>
    </p:spTree>
    <p:extLst>
      <p:ext uri="{BB962C8B-B14F-4D97-AF65-F5344CB8AC3E}">
        <p14:creationId xmlns:p14="http://schemas.microsoft.com/office/powerpoint/2010/main" val="36822474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7E53DD03-5FF2-4935-88B1-7544580D1DAE}" type="datetimeFigureOut">
              <a:rPr lang="en-US" smtClean="0"/>
              <a:t>5/27/2017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8B64B35-15D2-46E8-BE3E-38AA9793D1D6}" type="slidenum">
              <a:rPr lang="en-US" smtClean="0"/>
              <a:t>‹#›</a:t>
            </a:fld>
            <a:endParaRPr lang="en-US"/>
          </a:p>
        </p:txBody>
      </p:sp>
    </p:spTree>
    <p:extLst>
      <p:ext uri="{BB962C8B-B14F-4D97-AF65-F5344CB8AC3E}">
        <p14:creationId xmlns:p14="http://schemas.microsoft.com/office/powerpoint/2010/main" val="423866672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7E53DD03-5FF2-4935-88B1-7544580D1DAE}" type="datetimeFigureOut">
              <a:rPr lang="en-US" smtClean="0"/>
              <a:t>5/27/2017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8B64B35-15D2-46E8-BE3E-38AA9793D1D6}" type="slidenum">
              <a:rPr lang="en-US" smtClean="0"/>
              <a:t>‹#›</a:t>
            </a:fld>
            <a:endParaRPr lang="en-US"/>
          </a:p>
        </p:txBody>
      </p:sp>
    </p:spTree>
    <p:extLst>
      <p:ext uri="{BB962C8B-B14F-4D97-AF65-F5344CB8AC3E}">
        <p14:creationId xmlns:p14="http://schemas.microsoft.com/office/powerpoint/2010/main" val="97870603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E53DD03-5FF2-4935-88B1-7544580D1DAE}" type="datetimeFigureOut">
              <a:rPr lang="en-US" smtClean="0"/>
              <a:t>5/27/2017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8B64B35-15D2-46E8-BE3E-38AA9793D1D6}" type="slidenum">
              <a:rPr lang="en-US" smtClean="0"/>
              <a:t>‹#›</a:t>
            </a:fld>
            <a:endParaRPr lang="en-US"/>
          </a:p>
        </p:txBody>
      </p:sp>
    </p:spTree>
    <p:extLst>
      <p:ext uri="{BB962C8B-B14F-4D97-AF65-F5344CB8AC3E}">
        <p14:creationId xmlns:p14="http://schemas.microsoft.com/office/powerpoint/2010/main" val="9743779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E53DD03-5FF2-4935-88B1-7544580D1DAE}" type="datetimeFigureOut">
              <a:rPr lang="en-US" smtClean="0"/>
              <a:t>5/27/2017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8B64B35-15D2-46E8-BE3E-38AA9793D1D6}" type="slidenum">
              <a:rPr lang="en-US" smtClean="0"/>
              <a:t>‹#›</a:t>
            </a:fld>
            <a:endParaRPr lang="en-US"/>
          </a:p>
        </p:txBody>
      </p:sp>
    </p:spTree>
    <p:extLst>
      <p:ext uri="{BB962C8B-B14F-4D97-AF65-F5344CB8AC3E}">
        <p14:creationId xmlns:p14="http://schemas.microsoft.com/office/powerpoint/2010/main" val="30724777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E53DD03-5FF2-4935-88B1-7544580D1DAE}" type="datetimeFigureOut">
              <a:rPr lang="en-US" smtClean="0"/>
              <a:t>5/27/2017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8B64B35-15D2-46E8-BE3E-38AA9793D1D6}" type="slidenum">
              <a:rPr lang="en-US" smtClean="0"/>
              <a:t>‹#›</a:t>
            </a:fld>
            <a:endParaRPr lang="en-US"/>
          </a:p>
        </p:txBody>
      </p:sp>
    </p:spTree>
    <p:extLst>
      <p:ext uri="{BB962C8B-B14F-4D97-AF65-F5344CB8AC3E}">
        <p14:creationId xmlns:p14="http://schemas.microsoft.com/office/powerpoint/2010/main" val="37808667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E53DD03-5FF2-4935-88B1-7544580D1DAE}" type="datetimeFigureOut">
              <a:rPr lang="en-US" smtClean="0"/>
              <a:t>5/27/2017</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8B64B35-15D2-46E8-BE3E-38AA9793D1D6}" type="slidenum">
              <a:rPr lang="en-US" smtClean="0"/>
              <a:t>‹#›</a:t>
            </a:fld>
            <a:endParaRPr lang="en-US"/>
          </a:p>
        </p:txBody>
      </p:sp>
    </p:spTree>
    <p:extLst>
      <p:ext uri="{BB962C8B-B14F-4D97-AF65-F5344CB8AC3E}">
        <p14:creationId xmlns:p14="http://schemas.microsoft.com/office/powerpoint/2010/main" val="266559994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hyperlink" Target="https://www.biblegateway.com/passage/?search=Luke+22:19&amp;version=KJV" TargetMode="Externa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hyperlink" Target="https://www.biblegateway.com/passage/?search=1%20Corinthians+11:24&amp;version=KJV"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hyperlink" Target="https://www.biblegateway.com/passage/?search=1%20Corinthians+11:25&amp;version=KJV" TargetMode="Externa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hyperlink" Target="https://en.wikisource.org/wiki/Bible_(American_Standard)/Matthew#1:21" TargetMode="External"/><Relationship Id="rId2" Type="http://schemas.openxmlformats.org/officeDocument/2006/relationships/hyperlink" Target="https://en.wikisource.org/wiki/Bible_(American_Standard)/Luke#1:31" TargetMode="Externa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hyperlink" Target="https://en.wikipedia.org/wiki/Cruden's_Concordance"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hyperlink" Target="https://en.wikipedia.org/wiki/Early_Christianity" TargetMode="External"/><Relationship Id="rId2" Type="http://schemas.openxmlformats.org/officeDocument/2006/relationships/hyperlink" Target="https://en.wikipedia.org/wiki/Crucifixion_of_Jesus" TargetMode="External"/><Relationship Id="rId1" Type="http://schemas.openxmlformats.org/officeDocument/2006/relationships/slideLayout" Target="../slideLayouts/slideLayout2.xml"/><Relationship Id="rId4" Type="http://schemas.openxmlformats.org/officeDocument/2006/relationships/hyperlink" Target="https://en.wikisource.org/wiki/Bible_(American_Standard)/John#16:23" TargetMode="External"/></Relationships>
</file>

<file path=ppt/slides/_rels/slide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hyperlink" Target="https://en.wikipedia.org/wiki/Logos_(Christianity)" TargetMode="External"/><Relationship Id="rId7" Type="http://schemas.openxmlformats.org/officeDocument/2006/relationships/hyperlink" Target="https://en.wikisource.org/wiki/Bible_(American_Standard)/Revelation#19:13" TargetMode="External"/><Relationship Id="rId2" Type="http://schemas.openxmlformats.org/officeDocument/2006/relationships/hyperlink" Target="https://en.wikisource.org/wiki/Bible_(American_Standard)/John#1:1-18" TargetMode="External"/><Relationship Id="rId1" Type="http://schemas.openxmlformats.org/officeDocument/2006/relationships/slideLayout" Target="../slideLayouts/slideLayout2.xml"/><Relationship Id="rId6" Type="http://schemas.openxmlformats.org/officeDocument/2006/relationships/hyperlink" Target="https://en.wikisource.org/wiki/Bible_(American_Standard)/1_John#1:1" TargetMode="External"/><Relationship Id="rId5" Type="http://schemas.openxmlformats.org/officeDocument/2006/relationships/hyperlink" Target="https://en.wikipedia.org/wiki/Gospel_of_John" TargetMode="External"/><Relationship Id="rId4" Type="http://schemas.openxmlformats.org/officeDocument/2006/relationships/hyperlink" Target="https://en.wikipedia.org/wiki/Incarnation" TargetMode="Externa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304800" y="391885"/>
            <a:ext cx="11647714" cy="6466115"/>
          </a:xfrm>
        </p:spPr>
      </p:pic>
      <p:sp>
        <p:nvSpPr>
          <p:cNvPr id="5" name="TextBox 4"/>
          <p:cNvSpPr txBox="1"/>
          <p:nvPr/>
        </p:nvSpPr>
        <p:spPr>
          <a:xfrm>
            <a:off x="2133600" y="3962400"/>
            <a:ext cx="8801768" cy="1862048"/>
          </a:xfrm>
          <a:prstGeom prst="rect">
            <a:avLst/>
          </a:prstGeom>
          <a:noFill/>
        </p:spPr>
        <p:txBody>
          <a:bodyPr wrap="none" rtlCol="0">
            <a:spAutoFit/>
          </a:bodyPr>
          <a:lstStyle/>
          <a:p>
            <a:r>
              <a:rPr lang="en-US" sz="11500" b="1" dirty="0" smtClean="0"/>
              <a:t>Lest we forget</a:t>
            </a:r>
            <a:endParaRPr lang="en-US" sz="11500" b="1" dirty="0"/>
          </a:p>
        </p:txBody>
      </p:sp>
    </p:spTree>
    <p:extLst>
      <p:ext uri="{BB962C8B-B14F-4D97-AF65-F5344CB8AC3E}">
        <p14:creationId xmlns:p14="http://schemas.microsoft.com/office/powerpoint/2010/main" val="49081556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125730"/>
            <a:ext cx="11624310" cy="6572249"/>
          </a:xfrm>
        </p:spPr>
        <p:txBody>
          <a:bodyPr/>
          <a:lstStyle/>
          <a:p>
            <a:r>
              <a:rPr lang="en-US" dirty="0" smtClean="0"/>
              <a:t>      </a:t>
            </a:r>
          </a:p>
          <a:p>
            <a:r>
              <a:rPr lang="en-US" sz="4800" b="1" u="sng" dirty="0"/>
              <a:t> </a:t>
            </a:r>
            <a:r>
              <a:rPr lang="en-US" sz="4800" b="1" u="sng" dirty="0" smtClean="0"/>
              <a:t>        Do you know JESUS?</a:t>
            </a:r>
            <a:endParaRPr lang="en-US" sz="4800" b="1" u="sng" dirty="0"/>
          </a:p>
          <a:p>
            <a:r>
              <a:rPr lang="en-US" sz="3600" dirty="0" smtClean="0"/>
              <a:t>Matt. 7:21-23  </a:t>
            </a:r>
            <a:r>
              <a:rPr lang="en-US" sz="3600" baseline="30000" dirty="0"/>
              <a:t>21 </a:t>
            </a:r>
            <a:r>
              <a:rPr lang="en-US" sz="3600" dirty="0"/>
              <a:t>Not every one that </a:t>
            </a:r>
            <a:r>
              <a:rPr lang="en-US" sz="3600" dirty="0" err="1"/>
              <a:t>saith</a:t>
            </a:r>
            <a:r>
              <a:rPr lang="en-US" sz="3600" dirty="0"/>
              <a:t> unto me, Lord, Lord, shall enter into the kingdom of heaven; but he that doeth the will of my Father which is in heaven.</a:t>
            </a:r>
          </a:p>
          <a:p>
            <a:r>
              <a:rPr lang="en-US" sz="3600" baseline="30000" dirty="0"/>
              <a:t>22 </a:t>
            </a:r>
            <a:r>
              <a:rPr lang="en-US" sz="3600" dirty="0"/>
              <a:t>Many will say to me in that day, Lord, Lord, have we not prophesied in thy name? and in thy name have cast out devils? and </a:t>
            </a:r>
            <a:r>
              <a:rPr lang="en-US" sz="3600" u="sng" dirty="0"/>
              <a:t>in thy name </a:t>
            </a:r>
            <a:r>
              <a:rPr lang="en-US" sz="3600" dirty="0"/>
              <a:t>done many wonderful works?</a:t>
            </a:r>
          </a:p>
          <a:p>
            <a:r>
              <a:rPr lang="en-US" sz="3600" baseline="30000" dirty="0"/>
              <a:t>23 </a:t>
            </a:r>
            <a:r>
              <a:rPr lang="en-US" sz="3600" dirty="0"/>
              <a:t>And then will I profess unto them, I never knew you: depart from me, </a:t>
            </a:r>
            <a:r>
              <a:rPr lang="en-US" sz="3600" b="1" u="sng" dirty="0"/>
              <a:t>ye that work iniquity</a:t>
            </a:r>
            <a:r>
              <a:rPr lang="en-US" sz="3600" b="1" u="sng" dirty="0" smtClean="0"/>
              <a:t>. </a:t>
            </a:r>
            <a:endParaRPr lang="en-US" sz="3600" b="1" u="sng" dirty="0"/>
          </a:p>
          <a:p>
            <a:endParaRPr lang="en-US" dirty="0"/>
          </a:p>
        </p:txBody>
      </p:sp>
    </p:spTree>
    <p:extLst>
      <p:ext uri="{BB962C8B-B14F-4D97-AF65-F5344CB8AC3E}">
        <p14:creationId xmlns:p14="http://schemas.microsoft.com/office/powerpoint/2010/main" val="321660923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US" sz="4400" b="1" dirty="0" smtClean="0">
                <a:solidFill>
                  <a:srgbClr val="FF0000"/>
                </a:solidFill>
              </a:rPr>
              <a:t>Jesus instituted the Lord’s Supper,</a:t>
            </a:r>
          </a:p>
          <a:p>
            <a:r>
              <a:rPr lang="en-US" sz="4400" b="1" dirty="0" smtClean="0">
                <a:solidFill>
                  <a:srgbClr val="FF0000"/>
                </a:solidFill>
              </a:rPr>
              <a:t>So that we might remember Him.</a:t>
            </a:r>
            <a:endParaRPr lang="en-US" sz="4400" b="1" dirty="0">
              <a:solidFill>
                <a:srgbClr val="FF0000"/>
              </a:solidFill>
            </a:endParaRPr>
          </a:p>
        </p:txBody>
      </p:sp>
    </p:spTree>
    <p:extLst>
      <p:ext uri="{BB962C8B-B14F-4D97-AF65-F5344CB8AC3E}">
        <p14:creationId xmlns:p14="http://schemas.microsoft.com/office/powerpoint/2010/main" val="275803793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Jesus Christ , our Lord, God’s Son said:</a:t>
            </a:r>
            <a:endParaRPr lang="en-US" dirty="0"/>
          </a:p>
        </p:txBody>
      </p:sp>
      <p:sp>
        <p:nvSpPr>
          <p:cNvPr id="3" name="Content Placeholder 2"/>
          <p:cNvSpPr>
            <a:spLocks noGrp="1"/>
          </p:cNvSpPr>
          <p:nvPr>
            <p:ph idx="1"/>
          </p:nvPr>
        </p:nvSpPr>
        <p:spPr/>
        <p:txBody>
          <a:bodyPr>
            <a:noAutofit/>
          </a:bodyPr>
          <a:lstStyle/>
          <a:p>
            <a:r>
              <a:rPr lang="en-US" sz="4400" b="1" dirty="0" smtClean="0"/>
              <a:t>This</a:t>
            </a:r>
          </a:p>
          <a:p>
            <a:pPr marL="0" indent="0">
              <a:buNone/>
            </a:pPr>
            <a:r>
              <a:rPr lang="en-US" sz="4400" b="1" dirty="0" smtClean="0"/>
              <a:t>         Do</a:t>
            </a:r>
          </a:p>
          <a:p>
            <a:pPr marL="0" indent="0">
              <a:buNone/>
            </a:pPr>
            <a:r>
              <a:rPr lang="en-US" sz="4400" b="1" dirty="0" smtClean="0"/>
              <a:t>               In</a:t>
            </a:r>
          </a:p>
          <a:p>
            <a:r>
              <a:rPr lang="en-US" sz="4400" b="1" dirty="0"/>
              <a:t> </a:t>
            </a:r>
            <a:r>
              <a:rPr lang="en-US" sz="4400" b="1" dirty="0" smtClean="0"/>
              <a:t>   </a:t>
            </a:r>
            <a:r>
              <a:rPr lang="en-US" sz="4400" b="1" dirty="0"/>
              <a:t> </a:t>
            </a:r>
            <a:r>
              <a:rPr lang="en-US" sz="4400" b="1" dirty="0" smtClean="0"/>
              <a:t>                Remembrance </a:t>
            </a:r>
          </a:p>
          <a:p>
            <a:r>
              <a:rPr lang="en-US" sz="4400" b="1" dirty="0"/>
              <a:t> </a:t>
            </a:r>
            <a:r>
              <a:rPr lang="en-US" sz="4400" b="1" dirty="0" smtClean="0"/>
              <a:t>                          of          </a:t>
            </a:r>
          </a:p>
          <a:p>
            <a:r>
              <a:rPr lang="en-US" sz="4400" b="1" dirty="0"/>
              <a:t> </a:t>
            </a:r>
            <a:r>
              <a:rPr lang="en-US" sz="4400" b="1" dirty="0" smtClean="0"/>
              <a:t>                                  ME</a:t>
            </a:r>
          </a:p>
        </p:txBody>
      </p:sp>
    </p:spTree>
    <p:extLst>
      <p:ext uri="{BB962C8B-B14F-4D97-AF65-F5344CB8AC3E}">
        <p14:creationId xmlns:p14="http://schemas.microsoft.com/office/powerpoint/2010/main" val="368798273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09550" y="236854"/>
            <a:ext cx="11186160" cy="6449695"/>
          </a:xfrm>
        </p:spPr>
        <p:txBody>
          <a:bodyPr/>
          <a:lstStyle/>
          <a:p>
            <a:r>
              <a:rPr lang="en-US" sz="4800" dirty="0" smtClean="0">
                <a:hlinkClick r:id="rId2"/>
              </a:rPr>
              <a:t>Luke 22:19</a:t>
            </a:r>
            <a:endParaRPr lang="en-US" sz="4800" dirty="0" smtClean="0"/>
          </a:p>
          <a:p>
            <a:r>
              <a:rPr lang="en-US" sz="4800" dirty="0" smtClean="0"/>
              <a:t>And he took bread, and gave thanks, and brake it, and gave unto them, saying, </a:t>
            </a:r>
            <a:r>
              <a:rPr lang="en-US" sz="4800" b="1" dirty="0" smtClean="0"/>
              <a:t>This</a:t>
            </a:r>
            <a:r>
              <a:rPr lang="en-US" sz="4800" dirty="0" smtClean="0"/>
              <a:t> is my body which is given for you: </a:t>
            </a:r>
            <a:r>
              <a:rPr lang="en-US" sz="4800" b="1" u="sng" dirty="0" smtClean="0"/>
              <a:t>this</a:t>
            </a:r>
            <a:r>
              <a:rPr lang="en-US" sz="4800" u="sng" dirty="0" smtClean="0"/>
              <a:t> </a:t>
            </a:r>
            <a:r>
              <a:rPr lang="en-US" sz="4800" b="1" u="sng" dirty="0" smtClean="0"/>
              <a:t>do</a:t>
            </a:r>
            <a:r>
              <a:rPr lang="en-US" sz="4800" u="sng" dirty="0" smtClean="0"/>
              <a:t> </a:t>
            </a:r>
            <a:r>
              <a:rPr lang="en-US" sz="4800" b="1" u="sng" dirty="0" smtClean="0"/>
              <a:t>in</a:t>
            </a:r>
            <a:r>
              <a:rPr lang="en-US" sz="4800" u="sng" dirty="0" smtClean="0"/>
              <a:t> </a:t>
            </a:r>
            <a:r>
              <a:rPr lang="en-US" sz="4800" b="1" u="sng" dirty="0" smtClean="0"/>
              <a:t>remembrance</a:t>
            </a:r>
            <a:r>
              <a:rPr lang="en-US" sz="4800" u="sng" dirty="0" smtClean="0"/>
              <a:t> </a:t>
            </a:r>
            <a:r>
              <a:rPr lang="en-US" sz="4800" b="1" u="sng" dirty="0" smtClean="0"/>
              <a:t>of</a:t>
            </a:r>
            <a:r>
              <a:rPr lang="en-US" sz="4800" u="sng" dirty="0" smtClean="0"/>
              <a:t> </a:t>
            </a:r>
            <a:r>
              <a:rPr lang="en-US" sz="4800" b="1" u="sng" dirty="0" smtClean="0"/>
              <a:t>me</a:t>
            </a:r>
            <a:r>
              <a:rPr lang="en-US" sz="4800" u="sng" dirty="0" smtClean="0"/>
              <a:t>.</a:t>
            </a:r>
          </a:p>
          <a:p>
            <a:endParaRPr lang="en-US" dirty="0"/>
          </a:p>
        </p:txBody>
      </p:sp>
    </p:spTree>
    <p:extLst>
      <p:ext uri="{BB962C8B-B14F-4D97-AF65-F5344CB8AC3E}">
        <p14:creationId xmlns:p14="http://schemas.microsoft.com/office/powerpoint/2010/main" val="328055108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71450" y="80010"/>
            <a:ext cx="11235690" cy="6503670"/>
          </a:xfrm>
        </p:spPr>
        <p:txBody>
          <a:bodyPr/>
          <a:lstStyle/>
          <a:p>
            <a:endParaRPr lang="en-US" dirty="0" smtClean="0">
              <a:hlinkClick r:id="rId2"/>
            </a:endParaRPr>
          </a:p>
          <a:p>
            <a:endParaRPr lang="en-US" dirty="0">
              <a:hlinkClick r:id="rId2"/>
            </a:endParaRPr>
          </a:p>
          <a:p>
            <a:r>
              <a:rPr lang="en-US" sz="4400" dirty="0" smtClean="0">
                <a:hlinkClick r:id="rId2"/>
              </a:rPr>
              <a:t>1 Corinthians 11:24</a:t>
            </a:r>
            <a:endParaRPr lang="en-US" sz="4400" dirty="0" smtClean="0"/>
          </a:p>
          <a:p>
            <a:r>
              <a:rPr lang="en-US" sz="4400" dirty="0" smtClean="0"/>
              <a:t>And when he had given thanks, he brake it, and said, </a:t>
            </a:r>
          </a:p>
          <a:p>
            <a:r>
              <a:rPr lang="en-US" sz="4400" dirty="0" smtClean="0"/>
              <a:t>Take, eat: </a:t>
            </a:r>
            <a:r>
              <a:rPr lang="en-US" sz="4400" b="1" dirty="0" smtClean="0"/>
              <a:t>this</a:t>
            </a:r>
            <a:r>
              <a:rPr lang="en-US" sz="4400" dirty="0" smtClean="0"/>
              <a:t> is my body, which is broken for you:</a:t>
            </a:r>
          </a:p>
          <a:p>
            <a:r>
              <a:rPr lang="en-US" sz="4400" b="1" u="sng" dirty="0" smtClean="0"/>
              <a:t> this do in remembrance of me.</a:t>
            </a:r>
          </a:p>
          <a:p>
            <a:endParaRPr lang="en-US" dirty="0"/>
          </a:p>
        </p:txBody>
      </p:sp>
    </p:spTree>
    <p:extLst>
      <p:ext uri="{BB962C8B-B14F-4D97-AF65-F5344CB8AC3E}">
        <p14:creationId xmlns:p14="http://schemas.microsoft.com/office/powerpoint/2010/main" val="160294916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525780"/>
            <a:ext cx="11250930" cy="6051233"/>
          </a:xfrm>
        </p:spPr>
        <p:txBody>
          <a:bodyPr/>
          <a:lstStyle/>
          <a:p>
            <a:r>
              <a:rPr lang="en-US" sz="4000" dirty="0" smtClean="0">
                <a:hlinkClick r:id="rId2"/>
              </a:rPr>
              <a:t>1 Corinthians 11:25</a:t>
            </a:r>
            <a:endParaRPr lang="en-US" sz="4000" dirty="0" smtClean="0"/>
          </a:p>
          <a:p>
            <a:r>
              <a:rPr lang="en-US" sz="4000" dirty="0" smtClean="0"/>
              <a:t>After the same manner also he took the cup, when he had supped, saying, </a:t>
            </a:r>
            <a:r>
              <a:rPr lang="en-US" sz="4000" b="1" dirty="0" smtClean="0"/>
              <a:t>this</a:t>
            </a:r>
            <a:r>
              <a:rPr lang="en-US" sz="4000" dirty="0" smtClean="0"/>
              <a:t> cup is the new testament </a:t>
            </a:r>
            <a:r>
              <a:rPr lang="en-US" sz="4000" b="1" dirty="0" smtClean="0"/>
              <a:t>in</a:t>
            </a:r>
            <a:r>
              <a:rPr lang="en-US" sz="4000" dirty="0" smtClean="0"/>
              <a:t> my blood: </a:t>
            </a:r>
            <a:r>
              <a:rPr lang="en-US" sz="4000" b="1" u="sng" dirty="0" smtClean="0"/>
              <a:t>this</a:t>
            </a:r>
            <a:r>
              <a:rPr lang="en-US" sz="4000" u="sng" dirty="0" smtClean="0"/>
              <a:t> </a:t>
            </a:r>
            <a:r>
              <a:rPr lang="en-US" sz="4000" b="1" u="sng" dirty="0" smtClean="0"/>
              <a:t>do</a:t>
            </a:r>
            <a:r>
              <a:rPr lang="en-US" sz="4000" u="sng" dirty="0" smtClean="0"/>
              <a:t> ye, as </a:t>
            </a:r>
            <a:r>
              <a:rPr lang="en-US" sz="4000" b="1" u="sng" dirty="0" smtClean="0"/>
              <a:t>of</a:t>
            </a:r>
            <a:r>
              <a:rPr lang="en-US" sz="4000" u="sng" dirty="0" smtClean="0"/>
              <a:t>t as ye drink it, </a:t>
            </a:r>
            <a:r>
              <a:rPr lang="en-US" sz="4000" b="1" u="sng" dirty="0" smtClean="0"/>
              <a:t>in</a:t>
            </a:r>
            <a:r>
              <a:rPr lang="en-US" sz="4000" u="sng" dirty="0" smtClean="0"/>
              <a:t> </a:t>
            </a:r>
            <a:r>
              <a:rPr lang="en-US" sz="4000" b="1" u="sng" dirty="0" smtClean="0"/>
              <a:t>remembrance</a:t>
            </a:r>
            <a:r>
              <a:rPr lang="en-US" sz="4000" u="sng" dirty="0" smtClean="0"/>
              <a:t> </a:t>
            </a:r>
            <a:r>
              <a:rPr lang="en-US" sz="4000" b="1" u="sng" dirty="0" smtClean="0"/>
              <a:t>of</a:t>
            </a:r>
            <a:r>
              <a:rPr lang="en-US" sz="4000" u="sng" dirty="0" smtClean="0"/>
              <a:t> </a:t>
            </a:r>
            <a:r>
              <a:rPr lang="en-US" sz="4000" b="1" u="sng" dirty="0" smtClean="0"/>
              <a:t>me</a:t>
            </a:r>
            <a:r>
              <a:rPr lang="en-US" sz="4000" u="sng" dirty="0" smtClean="0"/>
              <a:t>.</a:t>
            </a:r>
          </a:p>
          <a:p>
            <a:endParaRPr lang="en-US" dirty="0"/>
          </a:p>
        </p:txBody>
      </p:sp>
    </p:spTree>
    <p:extLst>
      <p:ext uri="{BB962C8B-B14F-4D97-AF65-F5344CB8AC3E}">
        <p14:creationId xmlns:p14="http://schemas.microsoft.com/office/powerpoint/2010/main" val="89047982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40030" y="262890"/>
            <a:ext cx="11113770" cy="6389370"/>
          </a:xfrm>
        </p:spPr>
        <p:txBody>
          <a:bodyPr>
            <a:normAutofit lnSpcReduction="10000"/>
          </a:bodyPr>
          <a:lstStyle/>
          <a:p>
            <a:r>
              <a:rPr lang="en-US" sz="4000" b="1" u="sng" dirty="0" smtClean="0"/>
              <a:t>Lest we forget:</a:t>
            </a:r>
          </a:p>
          <a:p>
            <a:pPr marL="0" indent="0">
              <a:buNone/>
            </a:pPr>
            <a:r>
              <a:rPr lang="en-US" sz="6000" b="1" u="sng" dirty="0" smtClean="0"/>
              <a:t>WHO HE IS!    </a:t>
            </a:r>
            <a:r>
              <a:rPr lang="en-US" sz="6000" b="1" dirty="0" smtClean="0"/>
              <a:t>Matt. 1:21-23</a:t>
            </a:r>
            <a:endParaRPr lang="en-US" sz="900" b="1" dirty="0" smtClean="0"/>
          </a:p>
          <a:p>
            <a:r>
              <a:rPr lang="en-US" sz="3600" baseline="30000" dirty="0"/>
              <a:t>21 </a:t>
            </a:r>
            <a:r>
              <a:rPr lang="en-US" sz="3600" dirty="0"/>
              <a:t>And she shall bring forth a son, and thou shalt call his name </a:t>
            </a:r>
            <a:r>
              <a:rPr lang="en-US" sz="3600" b="1" u="sng" cap="small" dirty="0"/>
              <a:t>Jesus</a:t>
            </a:r>
            <a:r>
              <a:rPr lang="en-US" sz="3600" dirty="0"/>
              <a:t>: for he shall </a:t>
            </a:r>
            <a:r>
              <a:rPr lang="en-US" sz="3600" b="1" u="sng" dirty="0"/>
              <a:t>save</a:t>
            </a:r>
            <a:r>
              <a:rPr lang="en-US" sz="3600" dirty="0"/>
              <a:t> his people from their sins.</a:t>
            </a:r>
          </a:p>
          <a:p>
            <a:r>
              <a:rPr lang="en-US" sz="3600" baseline="30000" dirty="0"/>
              <a:t>22 </a:t>
            </a:r>
            <a:r>
              <a:rPr lang="en-US" sz="3600" dirty="0"/>
              <a:t>Now all this was done, that it might be fulfilled which was spoken of the Lord by the prophet, saying,</a:t>
            </a:r>
          </a:p>
          <a:p>
            <a:r>
              <a:rPr lang="en-US" sz="3600" baseline="30000" dirty="0"/>
              <a:t>23 </a:t>
            </a:r>
            <a:r>
              <a:rPr lang="en-US" sz="3600" dirty="0"/>
              <a:t>Behold, a virgin shall be with child, and shall bring forth a son, and they shall call his name </a:t>
            </a:r>
            <a:r>
              <a:rPr lang="en-US" sz="3600" b="1" u="sng" dirty="0"/>
              <a:t>Emmanuel</a:t>
            </a:r>
            <a:r>
              <a:rPr lang="en-US" sz="3600" dirty="0"/>
              <a:t>, which being interpreted is, </a:t>
            </a:r>
            <a:r>
              <a:rPr lang="en-US" sz="3600" u="sng" dirty="0"/>
              <a:t>God with us</a:t>
            </a:r>
            <a:r>
              <a:rPr lang="en-US" sz="3600" dirty="0" smtClean="0"/>
              <a:t>.</a:t>
            </a:r>
          </a:p>
          <a:p>
            <a:r>
              <a:rPr lang="en-US" sz="3600" dirty="0"/>
              <a:t> </a:t>
            </a:r>
            <a:r>
              <a:rPr lang="en-US" sz="3600" dirty="0" smtClean="0"/>
              <a:t>    </a:t>
            </a:r>
            <a:r>
              <a:rPr lang="en-US" sz="3600" b="1" dirty="0" smtClean="0"/>
              <a:t>Isa. 7:14 </a:t>
            </a:r>
          </a:p>
          <a:p>
            <a:r>
              <a:rPr lang="en-US" sz="3600" b="1" dirty="0"/>
              <a:t> </a:t>
            </a:r>
            <a:r>
              <a:rPr lang="en-US" sz="3600" b="1" dirty="0" smtClean="0"/>
              <a:t>    Isa. 8:8</a:t>
            </a:r>
            <a:endParaRPr lang="en-US" sz="3600" b="1" dirty="0"/>
          </a:p>
          <a:p>
            <a:endParaRPr lang="en-US" sz="3600" b="1" dirty="0" smtClean="0"/>
          </a:p>
          <a:p>
            <a:endParaRPr lang="en-US" dirty="0"/>
          </a:p>
        </p:txBody>
      </p:sp>
    </p:spTree>
    <p:extLst>
      <p:ext uri="{BB962C8B-B14F-4D97-AF65-F5344CB8AC3E}">
        <p14:creationId xmlns:p14="http://schemas.microsoft.com/office/powerpoint/2010/main" val="315859291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US" sz="6000" b="1" dirty="0" smtClean="0"/>
              <a:t>Is the Name of Jesus important?</a:t>
            </a:r>
            <a:endParaRPr lang="en-US" sz="6000" b="1" dirty="0"/>
          </a:p>
        </p:txBody>
      </p:sp>
    </p:spTree>
    <p:extLst>
      <p:ext uri="{BB962C8B-B14F-4D97-AF65-F5344CB8AC3E}">
        <p14:creationId xmlns:p14="http://schemas.microsoft.com/office/powerpoint/2010/main" val="3673558402"/>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91910" y="132291"/>
            <a:ext cx="11334045" cy="6641042"/>
          </a:xfrm>
        </p:spPr>
        <p:txBody>
          <a:bodyPr>
            <a:normAutofit lnSpcReduction="10000"/>
          </a:bodyPr>
          <a:lstStyle/>
          <a:p>
            <a:r>
              <a:rPr lang="en-US" sz="4400" dirty="0"/>
              <a:t>In </a:t>
            </a:r>
            <a:r>
              <a:rPr lang="en-US" sz="4400" dirty="0">
                <a:hlinkClick r:id="rId2" tooltip="wikisource:Bible (American Standard)/Luke"/>
              </a:rPr>
              <a:t>Luke 1:31</a:t>
            </a:r>
            <a:r>
              <a:rPr lang="en-US" sz="4400" dirty="0"/>
              <a:t> an angel tells Mary to name her child Jesus</a:t>
            </a:r>
            <a:r>
              <a:rPr lang="en-US" sz="4400" dirty="0" smtClean="0"/>
              <a:t>,</a:t>
            </a:r>
          </a:p>
          <a:p>
            <a:r>
              <a:rPr lang="en-US" sz="4400" baseline="30000" dirty="0"/>
              <a:t> </a:t>
            </a:r>
            <a:r>
              <a:rPr lang="en-US" sz="4400" dirty="0" smtClean="0"/>
              <a:t>   </a:t>
            </a:r>
            <a:r>
              <a:rPr lang="en-US" sz="4400" baseline="30000" dirty="0"/>
              <a:t> </a:t>
            </a:r>
            <a:r>
              <a:rPr lang="en-US" sz="4400" dirty="0"/>
              <a:t>And, behold, thou shalt conceive in thy womb, and bring forth a son, and shalt call his name </a:t>
            </a:r>
            <a:r>
              <a:rPr lang="en-US" sz="4400" cap="small" dirty="0"/>
              <a:t>Jesus</a:t>
            </a:r>
            <a:r>
              <a:rPr lang="en-US" sz="4400" dirty="0"/>
              <a:t>.</a:t>
            </a:r>
          </a:p>
          <a:p>
            <a:endParaRPr lang="en-US" dirty="0" smtClean="0"/>
          </a:p>
          <a:p>
            <a:pPr marL="0" indent="0">
              <a:buNone/>
            </a:pPr>
            <a:r>
              <a:rPr lang="en-US" dirty="0" smtClean="0"/>
              <a:t> </a:t>
            </a:r>
            <a:r>
              <a:rPr lang="en-US" sz="4000" dirty="0"/>
              <a:t>and in </a:t>
            </a:r>
            <a:r>
              <a:rPr lang="en-US" sz="4000" dirty="0">
                <a:hlinkClick r:id="rId3" tooltip="wikisource:Bible (American Standard)/Matthew"/>
              </a:rPr>
              <a:t>Matthew 1:21</a:t>
            </a:r>
            <a:r>
              <a:rPr lang="en-US" sz="4000" dirty="0"/>
              <a:t> an angel tells Joseph to name the child Jesus</a:t>
            </a:r>
            <a:r>
              <a:rPr lang="en-US" sz="4000" dirty="0" smtClean="0"/>
              <a:t>.</a:t>
            </a:r>
          </a:p>
          <a:p>
            <a:r>
              <a:rPr lang="en-US" sz="4000" baseline="30000" dirty="0" smtClean="0"/>
              <a:t>21</a:t>
            </a:r>
            <a:r>
              <a:rPr lang="en-US" sz="4000" baseline="30000" dirty="0"/>
              <a:t> </a:t>
            </a:r>
            <a:r>
              <a:rPr lang="en-US" sz="4000" dirty="0"/>
              <a:t>And she shall bring forth a son, and thou shalt call his name </a:t>
            </a:r>
            <a:r>
              <a:rPr lang="en-US" sz="4000" cap="small" dirty="0"/>
              <a:t>Jesus</a:t>
            </a:r>
            <a:r>
              <a:rPr lang="en-US" sz="4000" dirty="0"/>
              <a:t>: for he shall save his people from their sins.</a:t>
            </a:r>
          </a:p>
          <a:p>
            <a:endParaRPr lang="en-US" dirty="0"/>
          </a:p>
        </p:txBody>
      </p:sp>
    </p:spTree>
    <p:extLst>
      <p:ext uri="{BB962C8B-B14F-4D97-AF65-F5344CB8AC3E}">
        <p14:creationId xmlns:p14="http://schemas.microsoft.com/office/powerpoint/2010/main" val="2381239737"/>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80621" y="109714"/>
            <a:ext cx="11413067" cy="6539442"/>
          </a:xfrm>
        </p:spPr>
        <p:txBody>
          <a:bodyPr>
            <a:noAutofit/>
          </a:bodyPr>
          <a:lstStyle/>
          <a:p>
            <a:r>
              <a:rPr lang="en-US" sz="4000" dirty="0" smtClean="0"/>
              <a:t>There are some 198 </a:t>
            </a:r>
            <a:r>
              <a:rPr lang="en-US" sz="4000" dirty="0"/>
              <a:t>different names and titles of Jesus in the Bible </a:t>
            </a:r>
            <a:r>
              <a:rPr lang="en-US" sz="4000" dirty="0" smtClean="0"/>
              <a:t>as </a:t>
            </a:r>
            <a:r>
              <a:rPr lang="en-US" sz="4000" dirty="0"/>
              <a:t>listed in </a:t>
            </a:r>
            <a:r>
              <a:rPr lang="en-US" sz="4000" dirty="0" err="1">
                <a:hlinkClick r:id="rId2" tooltip="Cruden's Concordance"/>
              </a:rPr>
              <a:t>Cruden's</a:t>
            </a:r>
            <a:r>
              <a:rPr lang="en-US" sz="4000" dirty="0">
                <a:hlinkClick r:id="rId2" tooltip="Cruden's Concordance"/>
              </a:rPr>
              <a:t> Concordance</a:t>
            </a:r>
            <a:r>
              <a:rPr lang="en-US" sz="4000" dirty="0"/>
              <a:t>, first published in 1737, and continuously in print ever since. The first index of the book (following the royal dedications and author's preface) is entitled "A collection of the Names and Titles given to Jesus Christ", with 198 names listed, each accompanied by a biblical reference</a:t>
            </a:r>
          </a:p>
        </p:txBody>
      </p:sp>
    </p:spTree>
    <p:extLst>
      <p:ext uri="{BB962C8B-B14F-4D97-AF65-F5344CB8AC3E}">
        <p14:creationId xmlns:p14="http://schemas.microsoft.com/office/powerpoint/2010/main" val="175489732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u="sng" dirty="0" smtClean="0">
                <a:solidFill>
                  <a:srgbClr val="FF0000"/>
                </a:solidFill>
              </a:rPr>
              <a:t>Let us be thankful today for all those who</a:t>
            </a:r>
            <a:br>
              <a:rPr lang="en-US" b="1" u="sng" dirty="0" smtClean="0">
                <a:solidFill>
                  <a:srgbClr val="FF0000"/>
                </a:solidFill>
              </a:rPr>
            </a:br>
            <a:r>
              <a:rPr lang="en-US" b="1" u="sng" dirty="0" smtClean="0">
                <a:solidFill>
                  <a:srgbClr val="FF0000"/>
                </a:solidFill>
              </a:rPr>
              <a:t>paid with their lives for the freedom that we have</a:t>
            </a:r>
            <a:r>
              <a:rPr lang="en-US" dirty="0" smtClean="0"/>
              <a:t>.</a:t>
            </a:r>
            <a:endParaRPr lang="en-US" dirty="0"/>
          </a:p>
        </p:txBody>
      </p:sp>
      <p:sp>
        <p:nvSpPr>
          <p:cNvPr id="3" name="Content Placeholder 2"/>
          <p:cNvSpPr>
            <a:spLocks noGrp="1"/>
          </p:cNvSpPr>
          <p:nvPr>
            <p:ph idx="1"/>
          </p:nvPr>
        </p:nvSpPr>
        <p:spPr/>
        <p:txBody>
          <a:bodyPr/>
          <a:lstStyle/>
          <a:p>
            <a:endParaRPr lang="en-US" dirty="0"/>
          </a:p>
        </p:txBody>
      </p:sp>
    </p:spTree>
    <p:extLst>
      <p:ext uri="{BB962C8B-B14F-4D97-AF65-F5344CB8AC3E}">
        <p14:creationId xmlns:p14="http://schemas.microsoft.com/office/powerpoint/2010/main" val="2260874585"/>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8289" y="0"/>
            <a:ext cx="10515600" cy="1325563"/>
          </a:xfrm>
        </p:spPr>
        <p:txBody>
          <a:bodyPr/>
          <a:lstStyle/>
          <a:p>
            <a:r>
              <a:rPr lang="en-US" b="1" dirty="0" smtClean="0">
                <a:solidFill>
                  <a:srgbClr val="7030A0"/>
                </a:solidFill>
              </a:rPr>
              <a:t>Lest we forget:</a:t>
            </a:r>
            <a:endParaRPr lang="en-US" b="1" dirty="0">
              <a:solidFill>
                <a:srgbClr val="7030A0"/>
              </a:solidFill>
            </a:endParaRPr>
          </a:p>
        </p:txBody>
      </p:sp>
      <p:sp>
        <p:nvSpPr>
          <p:cNvPr id="3" name="Content Placeholder 2"/>
          <p:cNvSpPr>
            <a:spLocks noGrp="1"/>
          </p:cNvSpPr>
          <p:nvPr>
            <p:ph idx="1"/>
          </p:nvPr>
        </p:nvSpPr>
        <p:spPr>
          <a:xfrm>
            <a:off x="138289" y="1095022"/>
            <a:ext cx="11215511" cy="5762978"/>
          </a:xfrm>
        </p:spPr>
        <p:txBody>
          <a:bodyPr>
            <a:normAutofit fontScale="92500" lnSpcReduction="10000"/>
          </a:bodyPr>
          <a:lstStyle/>
          <a:p>
            <a:r>
              <a:rPr lang="en-US" sz="4200" b="1" u="sng" dirty="0" smtClean="0"/>
              <a:t>Jesus has all authority in Heaven and in earth.</a:t>
            </a:r>
          </a:p>
          <a:p>
            <a:pPr marL="0" indent="0">
              <a:buNone/>
            </a:pPr>
            <a:r>
              <a:rPr lang="en-US" sz="4200" dirty="0" smtClean="0"/>
              <a:t>Matt. 28:18-20 </a:t>
            </a:r>
            <a:r>
              <a:rPr lang="en-US" sz="4200" baseline="30000" dirty="0" smtClean="0"/>
              <a:t>18</a:t>
            </a:r>
            <a:r>
              <a:rPr lang="en-US" sz="4200" baseline="30000" dirty="0"/>
              <a:t> </a:t>
            </a:r>
            <a:r>
              <a:rPr lang="en-US" sz="4200" dirty="0"/>
              <a:t>And Jesus came and </a:t>
            </a:r>
            <a:r>
              <a:rPr lang="en-US" sz="4200" dirty="0" err="1"/>
              <a:t>spake</a:t>
            </a:r>
            <a:r>
              <a:rPr lang="en-US" sz="4200" dirty="0"/>
              <a:t> unto them, saying, All </a:t>
            </a:r>
            <a:r>
              <a:rPr lang="en-US" sz="4200" u="sng" dirty="0"/>
              <a:t>power is given unto me in heaven and in earth.</a:t>
            </a:r>
          </a:p>
          <a:p>
            <a:r>
              <a:rPr lang="en-US" sz="4200" baseline="30000" dirty="0"/>
              <a:t>19 </a:t>
            </a:r>
            <a:r>
              <a:rPr lang="en-US" sz="4200" dirty="0"/>
              <a:t>Go ye therefore, and teach all nations, baptizing them in the name of the Father, and of the Son, and of the Holy Ghost:</a:t>
            </a:r>
          </a:p>
          <a:p>
            <a:r>
              <a:rPr lang="en-US" sz="4200" baseline="30000" dirty="0"/>
              <a:t>20 </a:t>
            </a:r>
            <a:r>
              <a:rPr lang="en-US" sz="4200" b="1" u="sng" dirty="0">
                <a:solidFill>
                  <a:srgbClr val="7030A0"/>
                </a:solidFill>
              </a:rPr>
              <a:t>Teaching them to </a:t>
            </a:r>
            <a:r>
              <a:rPr lang="en-US" sz="4200" dirty="0"/>
              <a:t>observe all things whatsoever I have commanded you: and, lo, I am with you always, even unto the end of the world. Amen.</a:t>
            </a:r>
          </a:p>
          <a:p>
            <a:endParaRPr lang="en-US" dirty="0"/>
          </a:p>
        </p:txBody>
      </p:sp>
    </p:spTree>
    <p:extLst>
      <p:ext uri="{BB962C8B-B14F-4D97-AF65-F5344CB8AC3E}">
        <p14:creationId xmlns:p14="http://schemas.microsoft.com/office/powerpoint/2010/main" val="2238264499"/>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0311" y="0"/>
            <a:ext cx="11263489" cy="6857999"/>
          </a:xfrm>
        </p:spPr>
        <p:txBody>
          <a:bodyPr>
            <a:noAutofit/>
          </a:bodyPr>
          <a:lstStyle/>
          <a:p>
            <a:r>
              <a:rPr lang="en-US" sz="3600" b="1" u="sng" dirty="0" smtClean="0">
                <a:solidFill>
                  <a:srgbClr val="7030A0"/>
                </a:solidFill>
              </a:rPr>
              <a:t>Lest we Forget</a:t>
            </a:r>
            <a:r>
              <a:rPr lang="en-US" sz="3600" b="1" dirty="0" smtClean="0">
                <a:solidFill>
                  <a:srgbClr val="7030A0"/>
                </a:solidFill>
              </a:rPr>
              <a:t>:  Every single thing that we do in Jesus’ name,  Must be done in Jesus name!.  </a:t>
            </a:r>
          </a:p>
          <a:p>
            <a:r>
              <a:rPr lang="en-US" sz="3600" b="1" dirty="0">
                <a:solidFill>
                  <a:srgbClr val="FF0000"/>
                </a:solidFill>
              </a:rPr>
              <a:t> </a:t>
            </a:r>
            <a:r>
              <a:rPr lang="en-US" sz="3600" b="1" dirty="0" smtClean="0">
                <a:solidFill>
                  <a:srgbClr val="FF0000"/>
                </a:solidFill>
              </a:rPr>
              <a:t>   Giving a ‘thus </a:t>
            </a:r>
            <a:r>
              <a:rPr lang="en-US" sz="3600" b="1" dirty="0" err="1" smtClean="0">
                <a:solidFill>
                  <a:srgbClr val="FF0000"/>
                </a:solidFill>
              </a:rPr>
              <a:t>saith</a:t>
            </a:r>
            <a:r>
              <a:rPr lang="en-US" sz="3600" b="1" dirty="0" smtClean="0">
                <a:solidFill>
                  <a:srgbClr val="FF0000"/>
                </a:solidFill>
              </a:rPr>
              <a:t> the Lord” for everything.</a:t>
            </a:r>
          </a:p>
          <a:p>
            <a:pPr marL="0" indent="0">
              <a:buNone/>
            </a:pPr>
            <a:r>
              <a:rPr lang="en-US" sz="3600" b="1" dirty="0" smtClean="0">
                <a:solidFill>
                  <a:srgbClr val="FF0000"/>
                </a:solidFill>
              </a:rPr>
              <a:t>      </a:t>
            </a:r>
            <a:r>
              <a:rPr lang="en-US" sz="3600" b="1" dirty="0" smtClean="0">
                <a:solidFill>
                  <a:srgbClr val="FF0000"/>
                </a:solidFill>
              </a:rPr>
              <a:t>Singing:Col.3:16   </a:t>
            </a:r>
            <a:r>
              <a:rPr lang="en-US" sz="3600" b="1" dirty="0" smtClean="0">
                <a:solidFill>
                  <a:srgbClr val="FF0000"/>
                </a:solidFill>
              </a:rPr>
              <a:t>not playing an instrument of music</a:t>
            </a:r>
          </a:p>
          <a:p>
            <a:r>
              <a:rPr lang="en-US" sz="3600" b="1" dirty="0">
                <a:solidFill>
                  <a:srgbClr val="FF0000"/>
                </a:solidFill>
              </a:rPr>
              <a:t> </a:t>
            </a:r>
            <a:r>
              <a:rPr lang="en-US" sz="3600" b="1" dirty="0" smtClean="0">
                <a:solidFill>
                  <a:srgbClr val="FF0000"/>
                </a:solidFill>
              </a:rPr>
              <a:t>   Eating the Lord’s Supper:  Acts 20:7   On Sunday, the</a:t>
            </a:r>
          </a:p>
          <a:p>
            <a:r>
              <a:rPr lang="en-US" sz="3600" b="1" dirty="0">
                <a:solidFill>
                  <a:srgbClr val="FF0000"/>
                </a:solidFill>
              </a:rPr>
              <a:t> </a:t>
            </a:r>
            <a:r>
              <a:rPr lang="en-US" sz="3600" b="1" dirty="0" smtClean="0">
                <a:solidFill>
                  <a:srgbClr val="FF0000"/>
                </a:solidFill>
              </a:rPr>
              <a:t>    Lord’s day…not on Wednesday!</a:t>
            </a:r>
          </a:p>
          <a:p>
            <a:r>
              <a:rPr lang="en-US" sz="3600" b="1" dirty="0">
                <a:solidFill>
                  <a:srgbClr val="FF0000"/>
                </a:solidFill>
              </a:rPr>
              <a:t> </a:t>
            </a:r>
            <a:r>
              <a:rPr lang="en-US" sz="3600" b="1" dirty="0" smtClean="0">
                <a:solidFill>
                  <a:srgbClr val="FF0000"/>
                </a:solidFill>
              </a:rPr>
              <a:t>  Giving of our </a:t>
            </a:r>
            <a:r>
              <a:rPr lang="en-US" sz="3600" b="1" dirty="0" err="1" smtClean="0">
                <a:solidFill>
                  <a:srgbClr val="FF0000"/>
                </a:solidFill>
              </a:rPr>
              <a:t>prosperity..on</a:t>
            </a:r>
            <a:r>
              <a:rPr lang="en-US" sz="3600" b="1" dirty="0" smtClean="0">
                <a:solidFill>
                  <a:srgbClr val="FF0000"/>
                </a:solidFill>
              </a:rPr>
              <a:t> Sunday, I Cor. </a:t>
            </a:r>
            <a:r>
              <a:rPr lang="en-US" sz="3600" b="1" dirty="0" smtClean="0">
                <a:solidFill>
                  <a:srgbClr val="FF0000"/>
                </a:solidFill>
              </a:rPr>
              <a:t>16:1-2</a:t>
            </a:r>
          </a:p>
          <a:p>
            <a:r>
              <a:rPr lang="en-US" sz="3600" b="1" dirty="0">
                <a:solidFill>
                  <a:srgbClr val="FF0000"/>
                </a:solidFill>
              </a:rPr>
              <a:t> </a:t>
            </a:r>
            <a:r>
              <a:rPr lang="en-US" sz="3600" b="1" dirty="0" smtClean="0">
                <a:solidFill>
                  <a:srgbClr val="FF0000"/>
                </a:solidFill>
              </a:rPr>
              <a:t>   not another day of the week.</a:t>
            </a:r>
            <a:endParaRPr lang="en-US" sz="3600" b="1" dirty="0" smtClean="0">
              <a:solidFill>
                <a:srgbClr val="FF0000"/>
              </a:solidFill>
            </a:endParaRPr>
          </a:p>
          <a:p>
            <a:r>
              <a:rPr lang="en-US" sz="3600" b="1" dirty="0">
                <a:solidFill>
                  <a:srgbClr val="FF0000"/>
                </a:solidFill>
              </a:rPr>
              <a:t> </a:t>
            </a:r>
            <a:r>
              <a:rPr lang="en-US" sz="3600" b="1" dirty="0" smtClean="0">
                <a:solidFill>
                  <a:srgbClr val="FF0000"/>
                </a:solidFill>
              </a:rPr>
              <a:t>  Praying in the ‘name of Jesus’ </a:t>
            </a:r>
            <a:r>
              <a:rPr lang="en-US" sz="3600" b="1" dirty="0" smtClean="0">
                <a:solidFill>
                  <a:srgbClr val="FF0000"/>
                </a:solidFill>
              </a:rPr>
              <a:t>.Col. 3:17.not </a:t>
            </a:r>
            <a:r>
              <a:rPr lang="en-US" sz="3600" b="1" dirty="0" smtClean="0">
                <a:solidFill>
                  <a:srgbClr val="FF0000"/>
                </a:solidFill>
              </a:rPr>
              <a:t>in the name of </a:t>
            </a:r>
            <a:r>
              <a:rPr lang="en-US" sz="3600" b="1" dirty="0" smtClean="0">
                <a:solidFill>
                  <a:srgbClr val="FF0000"/>
                </a:solidFill>
              </a:rPr>
              <a:t>Mary, or </a:t>
            </a:r>
            <a:r>
              <a:rPr lang="en-US" sz="3600" b="1" dirty="0" smtClean="0">
                <a:solidFill>
                  <a:srgbClr val="FF0000"/>
                </a:solidFill>
              </a:rPr>
              <a:t>one of the apostles.</a:t>
            </a:r>
          </a:p>
          <a:p>
            <a:r>
              <a:rPr lang="en-US" sz="3600" b="1" dirty="0">
                <a:solidFill>
                  <a:srgbClr val="FF0000"/>
                </a:solidFill>
              </a:rPr>
              <a:t> </a:t>
            </a:r>
            <a:r>
              <a:rPr lang="en-US" sz="3600" b="1" dirty="0" smtClean="0">
                <a:solidFill>
                  <a:srgbClr val="FF0000"/>
                </a:solidFill>
              </a:rPr>
              <a:t>  </a:t>
            </a:r>
            <a:r>
              <a:rPr lang="en-US" sz="3600" b="1" dirty="0" err="1" smtClean="0">
                <a:solidFill>
                  <a:srgbClr val="FF0000"/>
                </a:solidFill>
              </a:rPr>
              <a:t>Preaching..the</a:t>
            </a:r>
            <a:r>
              <a:rPr lang="en-US" sz="3600" b="1" dirty="0" smtClean="0">
                <a:solidFill>
                  <a:srgbClr val="FF0000"/>
                </a:solidFill>
              </a:rPr>
              <a:t> </a:t>
            </a:r>
            <a:r>
              <a:rPr lang="en-US" sz="3600" b="1" dirty="0" smtClean="0">
                <a:solidFill>
                  <a:srgbClr val="FF0000"/>
                </a:solidFill>
              </a:rPr>
              <a:t>Gospel…Mk.16:15-16  what </a:t>
            </a:r>
            <a:r>
              <a:rPr lang="en-US" sz="3600" b="1" dirty="0" smtClean="0">
                <a:solidFill>
                  <a:srgbClr val="FF0000"/>
                </a:solidFill>
              </a:rPr>
              <a:t>God says not what man says!</a:t>
            </a:r>
            <a:endParaRPr lang="en-US" sz="3600" b="1" dirty="0">
              <a:solidFill>
                <a:srgbClr val="FF0000"/>
              </a:solidFill>
            </a:endParaRPr>
          </a:p>
        </p:txBody>
      </p:sp>
    </p:spTree>
    <p:extLst>
      <p:ext uri="{BB962C8B-B14F-4D97-AF65-F5344CB8AC3E}">
        <p14:creationId xmlns:p14="http://schemas.microsoft.com/office/powerpoint/2010/main" val="1325450043"/>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83029" y="261256"/>
            <a:ext cx="11713028" cy="6596743"/>
          </a:xfrm>
        </p:spPr>
        <p:txBody>
          <a:bodyPr/>
          <a:lstStyle/>
          <a:p>
            <a:r>
              <a:rPr lang="en-US" sz="4000" b="1" u="sng" dirty="0"/>
              <a:t>Jesus, “Son of God”</a:t>
            </a:r>
          </a:p>
          <a:p>
            <a:r>
              <a:rPr lang="en-US" sz="4000" b="1" dirty="0"/>
              <a:t>  The relationship of Jesus with God…Jesus is God’s Son!</a:t>
            </a:r>
          </a:p>
          <a:p>
            <a:r>
              <a:rPr lang="en-US" sz="4000" b="1" dirty="0"/>
              <a:t>  Jesus uses the term “my Father” as a direct and unequivocal assertion of </a:t>
            </a:r>
          </a:p>
          <a:p>
            <a:r>
              <a:rPr lang="en-US" sz="4000" b="1" dirty="0"/>
              <a:t>      his </a:t>
            </a:r>
            <a:r>
              <a:rPr lang="en-US" sz="4000" b="1" dirty="0" err="1"/>
              <a:t>sonship</a:t>
            </a:r>
            <a:r>
              <a:rPr lang="en-US" sz="4000" b="1" dirty="0"/>
              <a:t>.  </a:t>
            </a:r>
          </a:p>
          <a:p>
            <a:r>
              <a:rPr lang="en-US" sz="4000" b="1" dirty="0"/>
              <a:t>        </a:t>
            </a:r>
            <a:r>
              <a:rPr lang="en-US" sz="4000" b="1" dirty="0" smtClean="0"/>
              <a:t>    </a:t>
            </a:r>
          </a:p>
          <a:p>
            <a:r>
              <a:rPr lang="en-US" sz="4000" b="1" dirty="0" smtClean="0"/>
              <a:t>Consider:</a:t>
            </a:r>
            <a:endParaRPr lang="en-US" dirty="0"/>
          </a:p>
        </p:txBody>
      </p:sp>
    </p:spTree>
    <p:extLst>
      <p:ext uri="{BB962C8B-B14F-4D97-AF65-F5344CB8AC3E}">
        <p14:creationId xmlns:p14="http://schemas.microsoft.com/office/powerpoint/2010/main" val="4235705433"/>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normAutofit/>
          </a:bodyPr>
          <a:lstStyle/>
          <a:p>
            <a:r>
              <a:rPr lang="en-US" sz="4000" dirty="0" smtClean="0"/>
              <a:t>Matt. 11:27  </a:t>
            </a:r>
            <a:r>
              <a:rPr lang="en-US" sz="4000" baseline="30000" dirty="0"/>
              <a:t>27 </a:t>
            </a:r>
            <a:r>
              <a:rPr lang="en-US" sz="4000" dirty="0"/>
              <a:t>All things are delivered unto me of my Father: and no man </a:t>
            </a:r>
            <a:r>
              <a:rPr lang="en-US" sz="4000" dirty="0" err="1"/>
              <a:t>knoweth</a:t>
            </a:r>
            <a:r>
              <a:rPr lang="en-US" sz="4000" dirty="0"/>
              <a:t> the Son, but the Father; neither </a:t>
            </a:r>
            <a:r>
              <a:rPr lang="en-US" sz="4000" dirty="0" err="1"/>
              <a:t>knoweth</a:t>
            </a:r>
            <a:r>
              <a:rPr lang="en-US" sz="4000" dirty="0"/>
              <a:t> any man the Father, save the Son, and he to whomsoever the Son will reveal him.</a:t>
            </a:r>
          </a:p>
        </p:txBody>
      </p:sp>
    </p:spTree>
    <p:extLst>
      <p:ext uri="{BB962C8B-B14F-4D97-AF65-F5344CB8AC3E}">
        <p14:creationId xmlns:p14="http://schemas.microsoft.com/office/powerpoint/2010/main" val="137635947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399393"/>
            <a:ext cx="10515600" cy="5777570"/>
          </a:xfrm>
        </p:spPr>
        <p:txBody>
          <a:bodyPr>
            <a:normAutofit/>
          </a:bodyPr>
          <a:lstStyle/>
          <a:p>
            <a:endParaRPr lang="en-US" sz="5400" dirty="0" smtClean="0"/>
          </a:p>
          <a:p>
            <a:r>
              <a:rPr lang="en-US" sz="5400" dirty="0" smtClean="0"/>
              <a:t>John 5:23</a:t>
            </a:r>
            <a:endParaRPr lang="en-US" sz="5400" dirty="0"/>
          </a:p>
          <a:p>
            <a:r>
              <a:rPr lang="en-US" sz="5400" dirty="0" smtClean="0"/>
              <a:t>   That </a:t>
            </a:r>
            <a:r>
              <a:rPr lang="en-US" sz="5400" dirty="0"/>
              <a:t>all men should </a:t>
            </a:r>
            <a:r>
              <a:rPr lang="en-US" sz="5400" dirty="0" err="1"/>
              <a:t>honour</a:t>
            </a:r>
            <a:r>
              <a:rPr lang="en-US" sz="5400" dirty="0"/>
              <a:t> the Son, even as they </a:t>
            </a:r>
            <a:r>
              <a:rPr lang="en-US" sz="5400" dirty="0" err="1"/>
              <a:t>honour</a:t>
            </a:r>
            <a:r>
              <a:rPr lang="en-US" sz="5400" dirty="0"/>
              <a:t> the Father. He that </a:t>
            </a:r>
            <a:r>
              <a:rPr lang="en-US" sz="5400" dirty="0" err="1"/>
              <a:t>honoureth</a:t>
            </a:r>
            <a:r>
              <a:rPr lang="en-US" sz="5400" dirty="0"/>
              <a:t> not the Son </a:t>
            </a:r>
            <a:r>
              <a:rPr lang="en-US" sz="5400" dirty="0" err="1"/>
              <a:t>honoureth</a:t>
            </a:r>
            <a:r>
              <a:rPr lang="en-US" sz="5400" dirty="0"/>
              <a:t> not the Father which hath sent him.</a:t>
            </a:r>
          </a:p>
        </p:txBody>
      </p:sp>
    </p:spTree>
    <p:extLst>
      <p:ext uri="{BB962C8B-B14F-4D97-AF65-F5344CB8AC3E}">
        <p14:creationId xmlns:p14="http://schemas.microsoft.com/office/powerpoint/2010/main" val="41043292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r>
              <a:rPr lang="en-US" sz="4000" b="1" dirty="0"/>
              <a:t>John </a:t>
            </a:r>
            <a:r>
              <a:rPr lang="en-US" sz="4000" b="1" dirty="0" smtClean="0"/>
              <a:t>5:26</a:t>
            </a:r>
          </a:p>
          <a:p>
            <a:r>
              <a:rPr lang="en-US" sz="4000" baseline="30000" dirty="0"/>
              <a:t> </a:t>
            </a:r>
            <a:r>
              <a:rPr lang="en-US" sz="4000" dirty="0"/>
              <a:t>For as the Father hath life in himself; so hath he given to the Son to have life in himself;</a:t>
            </a:r>
          </a:p>
          <a:p>
            <a:endParaRPr lang="en-US" dirty="0"/>
          </a:p>
        </p:txBody>
      </p:sp>
    </p:spTree>
    <p:extLst>
      <p:ext uri="{BB962C8B-B14F-4D97-AF65-F5344CB8AC3E}">
        <p14:creationId xmlns:p14="http://schemas.microsoft.com/office/powerpoint/2010/main" val="149647197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2870" y="213994"/>
            <a:ext cx="11475720" cy="6495415"/>
          </a:xfrm>
        </p:spPr>
        <p:txBody>
          <a:bodyPr>
            <a:normAutofit/>
          </a:bodyPr>
          <a:lstStyle/>
          <a:p>
            <a:r>
              <a:rPr lang="en-US" sz="4000" b="1" dirty="0" smtClean="0"/>
              <a:t>Even </a:t>
            </a:r>
            <a:r>
              <a:rPr lang="en-US" sz="4000" b="1" dirty="0" smtClean="0"/>
              <a:t>at the age of 12, Jesus refers to God as His Father:</a:t>
            </a:r>
          </a:p>
          <a:p>
            <a:r>
              <a:rPr lang="en-US" sz="4000" b="1" dirty="0"/>
              <a:t> </a:t>
            </a:r>
            <a:r>
              <a:rPr lang="en-US" sz="4000" b="1" dirty="0" smtClean="0"/>
              <a:t>     Luke 2:49  I must be about my Father’s business…</a:t>
            </a:r>
          </a:p>
          <a:p>
            <a:r>
              <a:rPr lang="en-US" sz="4000" b="1" dirty="0"/>
              <a:t> </a:t>
            </a:r>
            <a:r>
              <a:rPr lang="en-US" sz="4000" b="1" dirty="0" smtClean="0"/>
              <a:t>          In ‘his Father’s house’  (John 14:1-6) </a:t>
            </a:r>
          </a:p>
          <a:p>
            <a:r>
              <a:rPr lang="en-US" sz="4000" b="1" dirty="0"/>
              <a:t> </a:t>
            </a:r>
            <a:r>
              <a:rPr lang="en-US" sz="4000" b="1" dirty="0" smtClean="0"/>
              <a:t>     John 2:16  In the cleansing of the temple</a:t>
            </a:r>
          </a:p>
          <a:p>
            <a:r>
              <a:rPr lang="en-US" sz="4000" b="1" dirty="0"/>
              <a:t> </a:t>
            </a:r>
            <a:r>
              <a:rPr lang="en-US" sz="4000" b="1" dirty="0" smtClean="0"/>
              <a:t>   And God refers to Jesus as His Son:</a:t>
            </a:r>
          </a:p>
          <a:p>
            <a:r>
              <a:rPr lang="en-US" sz="4000" b="1" dirty="0"/>
              <a:t> </a:t>
            </a:r>
            <a:r>
              <a:rPr lang="en-US" sz="4000" b="1" dirty="0" smtClean="0"/>
              <a:t>        1.  </a:t>
            </a:r>
            <a:r>
              <a:rPr lang="en-US" sz="4000" b="1" dirty="0" smtClean="0"/>
              <a:t>At Jesus’ baptism:   </a:t>
            </a:r>
            <a:r>
              <a:rPr lang="en-US" sz="4000" b="1" dirty="0" err="1" smtClean="0"/>
              <a:t>Mtt</a:t>
            </a:r>
            <a:r>
              <a:rPr lang="en-US" sz="4000" b="1" dirty="0" smtClean="0"/>
              <a:t>. </a:t>
            </a:r>
            <a:r>
              <a:rPr lang="en-US" sz="4000" b="1" dirty="0" smtClean="0"/>
              <a:t>3:13-17</a:t>
            </a:r>
            <a:endParaRPr lang="en-US" sz="4000" b="1" dirty="0" smtClean="0"/>
          </a:p>
          <a:p>
            <a:r>
              <a:rPr lang="en-US" sz="4000" b="1" dirty="0"/>
              <a:t> </a:t>
            </a:r>
            <a:r>
              <a:rPr lang="en-US" sz="4000" b="1" dirty="0" smtClean="0"/>
              <a:t>        2. At the transfiguration.  Matt. 17:1-5</a:t>
            </a:r>
          </a:p>
          <a:p>
            <a:endParaRPr lang="en-US" dirty="0"/>
          </a:p>
        </p:txBody>
      </p:sp>
    </p:spTree>
    <p:extLst>
      <p:ext uri="{BB962C8B-B14F-4D97-AF65-F5344CB8AC3E}">
        <p14:creationId xmlns:p14="http://schemas.microsoft.com/office/powerpoint/2010/main" val="4012193524"/>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0" y="413657"/>
            <a:ext cx="10515600" cy="5763306"/>
          </a:xfrm>
        </p:spPr>
        <p:txBody>
          <a:bodyPr>
            <a:normAutofit/>
          </a:bodyPr>
          <a:lstStyle/>
          <a:p>
            <a:r>
              <a:rPr lang="en-US" sz="7200" b="1" dirty="0" smtClean="0"/>
              <a:t>Is His Name Important??</a:t>
            </a:r>
            <a:endParaRPr lang="en-US" sz="7200" b="1" dirty="0"/>
          </a:p>
        </p:txBody>
      </p:sp>
    </p:spTree>
    <p:extLst>
      <p:ext uri="{BB962C8B-B14F-4D97-AF65-F5344CB8AC3E}">
        <p14:creationId xmlns:p14="http://schemas.microsoft.com/office/powerpoint/2010/main" val="186688393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205740"/>
            <a:ext cx="11353800" cy="6572250"/>
          </a:xfrm>
        </p:spPr>
        <p:txBody>
          <a:bodyPr>
            <a:normAutofit fontScale="85000" lnSpcReduction="20000"/>
          </a:bodyPr>
          <a:lstStyle/>
          <a:p>
            <a:endParaRPr lang="en-US" b="1" dirty="0" smtClean="0"/>
          </a:p>
          <a:p>
            <a:r>
              <a:rPr lang="en-US" sz="3900" b="1" dirty="0" smtClean="0"/>
              <a:t>Philippians 2:8-12</a:t>
            </a:r>
            <a:r>
              <a:rPr lang="en-US" sz="3900" baseline="30000" dirty="0" smtClean="0"/>
              <a:t>8</a:t>
            </a:r>
            <a:r>
              <a:rPr lang="en-US" sz="3900" baseline="30000" dirty="0"/>
              <a:t> </a:t>
            </a:r>
            <a:r>
              <a:rPr lang="en-US" sz="3900" dirty="0"/>
              <a:t>And being found in fashion as a man, he humbled himself, and became obedient unto death, even the death of the cross.</a:t>
            </a:r>
          </a:p>
          <a:p>
            <a:r>
              <a:rPr lang="en-US" sz="3900" baseline="30000" dirty="0"/>
              <a:t>9 </a:t>
            </a:r>
            <a:r>
              <a:rPr lang="en-US" sz="3900" dirty="0"/>
              <a:t>Wherefore God also hath highly exalted him, and given him </a:t>
            </a:r>
            <a:r>
              <a:rPr lang="en-US" sz="3900" b="1" u="sng" dirty="0"/>
              <a:t>a name </a:t>
            </a:r>
            <a:r>
              <a:rPr lang="en-US" sz="3900" dirty="0"/>
              <a:t>which is </a:t>
            </a:r>
            <a:r>
              <a:rPr lang="en-US" sz="3900" b="1" u="sng" dirty="0">
                <a:solidFill>
                  <a:srgbClr val="FF0000"/>
                </a:solidFill>
              </a:rPr>
              <a:t>above every name</a:t>
            </a:r>
            <a:r>
              <a:rPr lang="en-US" sz="3900" dirty="0"/>
              <a:t>:</a:t>
            </a:r>
          </a:p>
          <a:p>
            <a:r>
              <a:rPr lang="en-US" sz="3900" baseline="30000" dirty="0"/>
              <a:t>10 </a:t>
            </a:r>
            <a:r>
              <a:rPr lang="en-US" sz="3900" dirty="0"/>
              <a:t>That at the </a:t>
            </a:r>
            <a:r>
              <a:rPr lang="en-US" sz="3900" b="1" u="sng" dirty="0"/>
              <a:t>name of Jesus </a:t>
            </a:r>
            <a:r>
              <a:rPr lang="en-US" sz="3900" dirty="0"/>
              <a:t>every knee should bow, of things in heaven, and things in earth, and things under the earth;</a:t>
            </a:r>
          </a:p>
          <a:p>
            <a:r>
              <a:rPr lang="en-US" sz="3900" baseline="30000" dirty="0"/>
              <a:t>11 </a:t>
            </a:r>
            <a:r>
              <a:rPr lang="en-US" sz="3900" dirty="0"/>
              <a:t>And that every tongue should</a:t>
            </a:r>
            <a:r>
              <a:rPr lang="en-US" sz="3900" dirty="0">
                <a:solidFill>
                  <a:srgbClr val="FF0000"/>
                </a:solidFill>
              </a:rPr>
              <a:t> </a:t>
            </a:r>
            <a:r>
              <a:rPr lang="en-US" sz="3900" b="1" u="sng" dirty="0">
                <a:solidFill>
                  <a:srgbClr val="FF0000"/>
                </a:solidFill>
              </a:rPr>
              <a:t>confess that Jesus Christ is Lord</a:t>
            </a:r>
            <a:r>
              <a:rPr lang="en-US" sz="3900" dirty="0"/>
              <a:t>, to the glory of God the Father.</a:t>
            </a:r>
          </a:p>
          <a:p>
            <a:r>
              <a:rPr lang="en-US" sz="3900" baseline="30000" dirty="0"/>
              <a:t>12 </a:t>
            </a:r>
            <a:r>
              <a:rPr lang="en-US" sz="3900" dirty="0"/>
              <a:t>Wherefore, my beloved, as ye have always obeyed, not as in my presence only, but now much more in my absence, </a:t>
            </a:r>
            <a:r>
              <a:rPr lang="en-US" sz="3900" u="sng" dirty="0"/>
              <a:t>work out your own salvation with fear and trembling</a:t>
            </a:r>
            <a:r>
              <a:rPr lang="en-US" sz="3900" dirty="0" smtClean="0"/>
              <a:t>.</a:t>
            </a:r>
          </a:p>
          <a:p>
            <a:r>
              <a:rPr lang="en-US" sz="3900" baseline="30000" dirty="0" smtClean="0"/>
              <a:t>13</a:t>
            </a:r>
            <a:r>
              <a:rPr lang="en-US" sz="3900" baseline="30000" dirty="0"/>
              <a:t> </a:t>
            </a:r>
            <a:r>
              <a:rPr lang="en-US" sz="3900" dirty="0"/>
              <a:t>For </a:t>
            </a:r>
            <a:r>
              <a:rPr lang="en-US" sz="3900" b="1" u="sng" dirty="0"/>
              <a:t>it is God which </a:t>
            </a:r>
            <a:r>
              <a:rPr lang="en-US" sz="3900" b="1" u="sng" dirty="0" err="1"/>
              <a:t>worketh</a:t>
            </a:r>
            <a:r>
              <a:rPr lang="en-US" sz="3900" b="1" u="sng" dirty="0"/>
              <a:t> in you </a:t>
            </a:r>
            <a:r>
              <a:rPr lang="en-US" sz="3900" dirty="0"/>
              <a:t>both to will and to do of his good pleasure</a:t>
            </a:r>
          </a:p>
          <a:p>
            <a:endParaRPr lang="en-US" dirty="0"/>
          </a:p>
        </p:txBody>
      </p:sp>
    </p:spTree>
    <p:extLst>
      <p:ext uri="{BB962C8B-B14F-4D97-AF65-F5344CB8AC3E}">
        <p14:creationId xmlns:p14="http://schemas.microsoft.com/office/powerpoint/2010/main" val="201787750"/>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69333" y="112889"/>
            <a:ext cx="11184467" cy="6064074"/>
          </a:xfrm>
        </p:spPr>
        <p:txBody>
          <a:bodyPr/>
          <a:lstStyle/>
          <a:p>
            <a:r>
              <a:rPr lang="en-US" sz="3600" dirty="0"/>
              <a:t>After the </a:t>
            </a:r>
            <a:r>
              <a:rPr lang="en-US" sz="3600" dirty="0">
                <a:hlinkClick r:id="rId2" tooltip="Crucifixion of Jesus"/>
              </a:rPr>
              <a:t>Crucifixion of Jesus</a:t>
            </a:r>
            <a:r>
              <a:rPr lang="en-US" sz="3600" dirty="0"/>
              <a:t> the </a:t>
            </a:r>
            <a:r>
              <a:rPr lang="en-US" sz="3600" dirty="0">
                <a:hlinkClick r:id="rId3" tooltip="Early Christianity"/>
              </a:rPr>
              <a:t>early </a:t>
            </a:r>
            <a:r>
              <a:rPr lang="en-US" sz="3600" dirty="0" smtClean="0">
                <a:hlinkClick r:id="rId3" tooltip="Early Christianity"/>
              </a:rPr>
              <a:t>Church</a:t>
            </a:r>
            <a:endParaRPr lang="en-US" sz="3600" dirty="0" smtClean="0"/>
          </a:p>
          <a:p>
            <a:r>
              <a:rPr lang="en-US" sz="3600" dirty="0" smtClean="0"/>
              <a:t> </a:t>
            </a:r>
            <a:r>
              <a:rPr lang="en-US" sz="3600" dirty="0"/>
              <a:t>did </a:t>
            </a:r>
            <a:r>
              <a:rPr lang="en-US" sz="3600" dirty="0" smtClean="0"/>
              <a:t>repeat </a:t>
            </a:r>
            <a:r>
              <a:rPr lang="en-US" sz="3600" dirty="0"/>
              <a:t>his messages, </a:t>
            </a:r>
            <a:r>
              <a:rPr lang="en-US" sz="3600" dirty="0" smtClean="0"/>
              <a:t>and </a:t>
            </a:r>
            <a:endParaRPr lang="en-US" sz="3600" dirty="0" smtClean="0"/>
          </a:p>
          <a:p>
            <a:r>
              <a:rPr lang="en-US" sz="3600" dirty="0" smtClean="0"/>
              <a:t>        </a:t>
            </a:r>
            <a:r>
              <a:rPr lang="en-US" sz="3600" dirty="0" smtClean="0"/>
              <a:t> focused </a:t>
            </a:r>
            <a:r>
              <a:rPr lang="en-US" sz="3600" dirty="0"/>
              <a:t>on him, </a:t>
            </a:r>
            <a:r>
              <a:rPr lang="en-US" sz="3600" dirty="0" smtClean="0"/>
              <a:t>and </a:t>
            </a:r>
            <a:endParaRPr lang="en-US" sz="3600" dirty="0" smtClean="0"/>
          </a:p>
          <a:p>
            <a:r>
              <a:rPr lang="en-US" sz="3600" dirty="0" smtClean="0"/>
              <a:t>         </a:t>
            </a:r>
            <a:r>
              <a:rPr lang="en-US" sz="3600" dirty="0" smtClean="0"/>
              <a:t>proclaimed </a:t>
            </a:r>
            <a:r>
              <a:rPr lang="en-US" sz="3600" dirty="0"/>
              <a:t>him, </a:t>
            </a:r>
            <a:endParaRPr lang="en-US" sz="3600" dirty="0" smtClean="0"/>
          </a:p>
          <a:p>
            <a:r>
              <a:rPr lang="en-US" sz="3600" dirty="0" smtClean="0"/>
              <a:t>:</a:t>
            </a:r>
            <a:r>
              <a:rPr lang="en-US" sz="4400" b="1" dirty="0" smtClean="0">
                <a:solidFill>
                  <a:srgbClr val="FF0000"/>
                </a:solidFill>
              </a:rPr>
              <a:t> </a:t>
            </a:r>
            <a:endParaRPr lang="en-US" sz="4400" b="1" dirty="0" smtClean="0">
              <a:solidFill>
                <a:srgbClr val="FF0000"/>
              </a:solidFill>
            </a:endParaRPr>
          </a:p>
          <a:p>
            <a:r>
              <a:rPr lang="en-US" sz="4400" b="1" i="1" u="sng" dirty="0" smtClean="0">
                <a:solidFill>
                  <a:srgbClr val="FF0000"/>
                </a:solidFill>
              </a:rPr>
              <a:t>the </a:t>
            </a:r>
            <a:r>
              <a:rPr lang="en-US" sz="4400" b="1" i="1" u="sng" dirty="0">
                <a:solidFill>
                  <a:srgbClr val="FF0000"/>
                </a:solidFill>
              </a:rPr>
              <a:t>proclaimer became the </a:t>
            </a:r>
            <a:r>
              <a:rPr lang="en-US" sz="4400" b="1" i="1" u="sng" dirty="0" smtClean="0">
                <a:solidFill>
                  <a:srgbClr val="FF0000"/>
                </a:solidFill>
              </a:rPr>
              <a:t>proclaimed</a:t>
            </a:r>
          </a:p>
          <a:p>
            <a:r>
              <a:rPr lang="en-US" sz="3600" dirty="0" smtClean="0"/>
              <a:t>The </a:t>
            </a:r>
            <a:r>
              <a:rPr lang="en-US" sz="3600" dirty="0"/>
              <a:t>use of the name of Jesus in petitions is stressed in </a:t>
            </a:r>
            <a:r>
              <a:rPr lang="en-US" sz="3600" dirty="0">
                <a:hlinkClick r:id="rId4" tooltip="wikisource:Bible (American Standard)/John"/>
              </a:rPr>
              <a:t>John 16:23</a:t>
            </a:r>
            <a:r>
              <a:rPr lang="en-US" sz="3600" dirty="0"/>
              <a:t> when Jesus states: "If you ask the Father anything </a:t>
            </a:r>
            <a:r>
              <a:rPr lang="en-US" sz="3600" b="1" u="sng" dirty="0"/>
              <a:t>in my name </a:t>
            </a:r>
            <a:r>
              <a:rPr lang="en-US" sz="3600" dirty="0"/>
              <a:t>he will give it you."</a:t>
            </a:r>
            <a:endParaRPr lang="en-US" sz="3600" baseline="30000" dirty="0"/>
          </a:p>
          <a:p>
            <a:endParaRPr lang="en-US" dirty="0"/>
          </a:p>
        </p:txBody>
      </p:sp>
    </p:spTree>
    <p:extLst>
      <p:ext uri="{BB962C8B-B14F-4D97-AF65-F5344CB8AC3E}">
        <p14:creationId xmlns:p14="http://schemas.microsoft.com/office/powerpoint/2010/main" val="360440036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73573" y="105103"/>
            <a:ext cx="11666482" cy="6632028"/>
          </a:xfrm>
        </p:spPr>
      </p:pic>
    </p:spTree>
    <p:extLst>
      <p:ext uri="{BB962C8B-B14F-4D97-AF65-F5344CB8AC3E}">
        <p14:creationId xmlns:p14="http://schemas.microsoft.com/office/powerpoint/2010/main" val="3807275310"/>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00742" y="0"/>
            <a:ext cx="11451772" cy="6618514"/>
          </a:xfrm>
        </p:spPr>
        <p:txBody>
          <a:bodyPr>
            <a:normAutofit/>
          </a:bodyPr>
          <a:lstStyle/>
          <a:p>
            <a:r>
              <a:rPr lang="en-US" sz="3600" b="1" u="sng" dirty="0" smtClean="0"/>
              <a:t>Christ  (Messiah…the Anointed One)</a:t>
            </a:r>
          </a:p>
          <a:p>
            <a:r>
              <a:rPr lang="en-US" sz="3600" dirty="0" smtClean="0"/>
              <a:t>Jesus is Lord    ..appears </a:t>
            </a:r>
            <a:r>
              <a:rPr lang="en-US" sz="3600" b="1" dirty="0" smtClean="0">
                <a:solidFill>
                  <a:srgbClr val="FF0000"/>
                </a:solidFill>
              </a:rPr>
              <a:t>over 700 times in NT</a:t>
            </a:r>
            <a:r>
              <a:rPr lang="en-US" sz="3600" dirty="0" smtClean="0"/>
              <a:t>. </a:t>
            </a:r>
            <a:endParaRPr lang="en-US" sz="3600" dirty="0" smtClean="0"/>
          </a:p>
          <a:p>
            <a:r>
              <a:rPr lang="en-US" sz="7200" b="1" dirty="0" smtClean="0"/>
              <a:t> </a:t>
            </a:r>
            <a:r>
              <a:rPr lang="en-US" sz="9600" b="1" dirty="0" smtClean="0"/>
              <a:t>Lord over all</a:t>
            </a:r>
          </a:p>
          <a:p>
            <a:endParaRPr lang="en-US" sz="3600" dirty="0" smtClean="0"/>
          </a:p>
          <a:p>
            <a:endParaRPr lang="en-US" dirty="0"/>
          </a:p>
        </p:txBody>
      </p:sp>
    </p:spTree>
    <p:extLst>
      <p:ext uri="{BB962C8B-B14F-4D97-AF65-F5344CB8AC3E}">
        <p14:creationId xmlns:p14="http://schemas.microsoft.com/office/powerpoint/2010/main" val="154981832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31228" y="304800"/>
            <a:ext cx="11782096" cy="6348248"/>
          </a:xfrm>
        </p:spPr>
        <p:txBody>
          <a:bodyPr>
            <a:normAutofit fontScale="92500" lnSpcReduction="20000"/>
          </a:bodyPr>
          <a:lstStyle/>
          <a:p>
            <a:r>
              <a:rPr lang="en-US" sz="4300" b="1" dirty="0"/>
              <a:t>Luke </a:t>
            </a:r>
            <a:r>
              <a:rPr lang="en-US" sz="4300" b="1" dirty="0" smtClean="0"/>
              <a:t>5:5-8</a:t>
            </a:r>
            <a:r>
              <a:rPr lang="en-US" sz="4300" baseline="30000" dirty="0" smtClean="0"/>
              <a:t>5</a:t>
            </a:r>
            <a:r>
              <a:rPr lang="en-US" sz="4300" baseline="30000" dirty="0"/>
              <a:t> </a:t>
            </a:r>
            <a:r>
              <a:rPr lang="en-US" sz="4300" dirty="0"/>
              <a:t>And Simon answering said unto him, </a:t>
            </a:r>
            <a:r>
              <a:rPr lang="en-US" sz="3900" b="1" u="sng" dirty="0">
                <a:solidFill>
                  <a:srgbClr val="FF0000"/>
                </a:solidFill>
              </a:rPr>
              <a:t>Master</a:t>
            </a:r>
            <a:r>
              <a:rPr lang="en-US" sz="3900" b="1" dirty="0">
                <a:solidFill>
                  <a:srgbClr val="FF0000"/>
                </a:solidFill>
              </a:rPr>
              <a:t>, </a:t>
            </a:r>
            <a:r>
              <a:rPr lang="en-US" sz="4300" dirty="0"/>
              <a:t>we have toiled all the night, and have taken nothing: nevertheless at thy word I will let down the net.</a:t>
            </a:r>
          </a:p>
          <a:p>
            <a:r>
              <a:rPr lang="en-US" sz="4300" baseline="30000" dirty="0"/>
              <a:t>6 </a:t>
            </a:r>
            <a:r>
              <a:rPr lang="en-US" sz="4300" dirty="0"/>
              <a:t>And when they had this done, they </a:t>
            </a:r>
            <a:r>
              <a:rPr lang="en-US" sz="4300" dirty="0" err="1"/>
              <a:t>inclosed</a:t>
            </a:r>
            <a:r>
              <a:rPr lang="en-US" sz="4300" dirty="0"/>
              <a:t> a great multitude of fishes: and their net brake.</a:t>
            </a:r>
          </a:p>
          <a:p>
            <a:r>
              <a:rPr lang="en-US" sz="4300" baseline="30000" dirty="0"/>
              <a:t>7 </a:t>
            </a:r>
            <a:r>
              <a:rPr lang="en-US" sz="4300" dirty="0"/>
              <a:t>And they beckoned unto their partners, which were in the other ship, that they should come and help them. And they came, and filled both the ships, so that they began to sink.</a:t>
            </a:r>
          </a:p>
          <a:p>
            <a:r>
              <a:rPr lang="en-US" sz="4300" baseline="30000" dirty="0"/>
              <a:t>8 </a:t>
            </a:r>
            <a:r>
              <a:rPr lang="en-US" sz="4300" dirty="0"/>
              <a:t>When Simon Peter saw it, he fell down at Jesus' knees, saying, Depart from me; for I am a sinful man, O </a:t>
            </a:r>
            <a:r>
              <a:rPr lang="en-US" sz="4300" b="1" u="sng" dirty="0">
                <a:solidFill>
                  <a:srgbClr val="FF0000"/>
                </a:solidFill>
              </a:rPr>
              <a:t>Lord.</a:t>
            </a:r>
          </a:p>
          <a:p>
            <a:endParaRPr lang="en-US" dirty="0"/>
          </a:p>
        </p:txBody>
      </p:sp>
    </p:spTree>
    <p:extLst>
      <p:ext uri="{BB962C8B-B14F-4D97-AF65-F5344CB8AC3E}">
        <p14:creationId xmlns:p14="http://schemas.microsoft.com/office/powerpoint/2010/main" val="218008707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61257" y="391886"/>
            <a:ext cx="11625943" cy="6052457"/>
          </a:xfrm>
        </p:spPr>
        <p:txBody>
          <a:bodyPr/>
          <a:lstStyle/>
          <a:p>
            <a:r>
              <a:rPr lang="en-US" sz="4000" dirty="0" smtClean="0">
                <a:hlinkClick r:id="rId2" tooltip="wikisource:Bible (American Standard)/John"/>
              </a:rPr>
              <a:t>Logos . The </a:t>
            </a:r>
            <a:r>
              <a:rPr lang="en-US" sz="4000" dirty="0" smtClean="0">
                <a:hlinkClick r:id="rId2" tooltip="wikisource:Bible (American Standard)/John"/>
              </a:rPr>
              <a:t>Word…Jesus Christ!</a:t>
            </a:r>
            <a:endParaRPr lang="en-US" sz="4000" dirty="0" smtClean="0">
              <a:hlinkClick r:id="rId2" tooltip="wikisource:Bible (American Standard)/John"/>
            </a:endParaRPr>
          </a:p>
          <a:p>
            <a:endParaRPr lang="en-US" sz="4000" dirty="0" smtClean="0">
              <a:hlinkClick r:id="rId2" tooltip="wikisource:Bible (American Standard)/John"/>
            </a:endParaRPr>
          </a:p>
          <a:p>
            <a:r>
              <a:rPr lang="en-US" sz="4000" dirty="0">
                <a:hlinkClick r:id="rId2" tooltip="wikisource:Bible (American Standard)/John"/>
              </a:rPr>
              <a:t> </a:t>
            </a:r>
            <a:r>
              <a:rPr lang="en-US" sz="4000" dirty="0" smtClean="0">
                <a:hlinkClick r:id="rId2" tooltip="wikisource:Bible (American Standard)/John"/>
              </a:rPr>
              <a:t> </a:t>
            </a:r>
            <a:r>
              <a:rPr lang="en-US" sz="4000" dirty="0" smtClean="0">
                <a:hlinkClick r:id="rId2" tooltip="wikisource:Bible (American Standard)/John"/>
              </a:rPr>
              <a:t>John </a:t>
            </a:r>
            <a:r>
              <a:rPr lang="en-US" sz="4000" dirty="0" smtClean="0">
                <a:hlinkClick r:id="rId2" tooltip="wikisource:Bible (American Standard)/John"/>
              </a:rPr>
              <a:t>1:1-18</a:t>
            </a:r>
            <a:r>
              <a:rPr lang="en-US" sz="4000" dirty="0" smtClean="0"/>
              <a:t> calls Jesus the </a:t>
            </a:r>
            <a:r>
              <a:rPr lang="en-US" sz="4000" i="1" dirty="0" smtClean="0">
                <a:hlinkClick r:id="rId3" tooltip="Logos (Christianity)"/>
              </a:rPr>
              <a:t>Logos</a:t>
            </a:r>
            <a:r>
              <a:rPr lang="en-US" sz="4000" dirty="0" smtClean="0"/>
              <a:t> </a:t>
            </a:r>
            <a:r>
              <a:rPr lang="en-US" sz="4000" dirty="0" smtClean="0"/>
              <a:t>("</a:t>
            </a:r>
            <a:r>
              <a:rPr lang="en-US" sz="4000" dirty="0" smtClean="0"/>
              <a:t>the Word" </a:t>
            </a:r>
            <a:r>
              <a:rPr lang="en-US" sz="4000" dirty="0" smtClean="0"/>
              <a:t>) </a:t>
            </a:r>
          </a:p>
          <a:p>
            <a:r>
              <a:rPr lang="en-US" sz="4000" dirty="0" smtClean="0"/>
              <a:t>    The </a:t>
            </a:r>
            <a:r>
              <a:rPr lang="en-US" sz="4000" dirty="0" smtClean="0"/>
              <a:t>identification of Jesus as the Logos which became </a:t>
            </a:r>
            <a:r>
              <a:rPr lang="en-US" sz="4000" dirty="0" smtClean="0">
                <a:hlinkClick r:id="rId4" tooltip="Incarnation"/>
              </a:rPr>
              <a:t>Incarnate</a:t>
            </a:r>
            <a:r>
              <a:rPr lang="en-US" sz="4000" dirty="0" smtClean="0"/>
              <a:t> appears only at the beginning of the </a:t>
            </a:r>
            <a:r>
              <a:rPr lang="en-US" sz="4000" dirty="0" smtClean="0">
                <a:hlinkClick r:id="rId5" tooltip="Gospel of John"/>
              </a:rPr>
              <a:t>Gospel of John</a:t>
            </a:r>
            <a:r>
              <a:rPr lang="en-US" sz="4000" dirty="0" smtClean="0"/>
              <a:t> and the term Logos/Word is used only in two other </a:t>
            </a:r>
            <a:r>
              <a:rPr lang="en-US" sz="4000" dirty="0" smtClean="0"/>
              <a:t>times by John in </a:t>
            </a:r>
            <a:r>
              <a:rPr lang="en-US" sz="4000" dirty="0" smtClean="0"/>
              <a:t>  </a:t>
            </a:r>
            <a:r>
              <a:rPr lang="en-US" sz="4000" dirty="0" smtClean="0">
                <a:hlinkClick r:id="rId6" tooltip="wikisource:Bible (American Standard)/1 John"/>
              </a:rPr>
              <a:t>1 John 1:1</a:t>
            </a:r>
            <a:r>
              <a:rPr lang="en-US" sz="4000" dirty="0" smtClean="0"/>
              <a:t> and </a:t>
            </a:r>
            <a:r>
              <a:rPr lang="en-US" sz="4000" dirty="0" smtClean="0">
                <a:hlinkClick r:id="rId7" tooltip="wikisource:Bible (American Standard)/Revelation"/>
              </a:rPr>
              <a:t>Revelation 19:13</a:t>
            </a:r>
            <a:r>
              <a:rPr lang="en-US" sz="4000" dirty="0" smtClean="0"/>
              <a:t>. It appears nowhere else in the New Testament</a:t>
            </a:r>
          </a:p>
          <a:p>
            <a:endParaRPr lang="en-US" dirty="0"/>
          </a:p>
        </p:txBody>
      </p:sp>
    </p:spTree>
    <p:extLst>
      <p:ext uri="{BB962C8B-B14F-4D97-AF65-F5344CB8AC3E}">
        <p14:creationId xmlns:p14="http://schemas.microsoft.com/office/powerpoint/2010/main" val="108968306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u="sng" dirty="0" smtClean="0">
                <a:solidFill>
                  <a:srgbClr val="FF0000"/>
                </a:solidFill>
              </a:rPr>
              <a:t>Lest We Forget:   </a:t>
            </a:r>
            <a:endParaRPr lang="en-US" b="1" u="sng" dirty="0">
              <a:solidFill>
                <a:srgbClr val="FF0000"/>
              </a:solidFill>
            </a:endParaRPr>
          </a:p>
        </p:txBody>
      </p:sp>
      <p:sp>
        <p:nvSpPr>
          <p:cNvPr id="3" name="Content Placeholder 2"/>
          <p:cNvSpPr>
            <a:spLocks noGrp="1"/>
          </p:cNvSpPr>
          <p:nvPr>
            <p:ph idx="1"/>
          </p:nvPr>
        </p:nvSpPr>
        <p:spPr/>
        <p:txBody>
          <a:bodyPr>
            <a:normAutofit/>
          </a:bodyPr>
          <a:lstStyle/>
          <a:p>
            <a:r>
              <a:rPr lang="en-US" sz="4000" dirty="0" smtClean="0"/>
              <a:t>         JESUS IS OUR ONLY SAVIOUR…(Acts4:12).</a:t>
            </a:r>
          </a:p>
          <a:p>
            <a:r>
              <a:rPr lang="en-US" sz="4000" dirty="0"/>
              <a:t> </a:t>
            </a:r>
            <a:r>
              <a:rPr lang="en-US" sz="4000" dirty="0" smtClean="0"/>
              <a:t>        JESUS IS TO BE RESPECTED, AND HIS     AUTHORITY  PREACHED AND OBEYED!</a:t>
            </a:r>
          </a:p>
          <a:p>
            <a:pPr marL="0" indent="0">
              <a:buNone/>
            </a:pPr>
            <a:r>
              <a:rPr lang="en-US" sz="4000" dirty="0" smtClean="0"/>
              <a:t>                  Heb.  5:8,9</a:t>
            </a:r>
            <a:endParaRPr lang="en-US" sz="4000" dirty="0"/>
          </a:p>
        </p:txBody>
      </p:sp>
    </p:spTree>
    <p:extLst>
      <p:ext uri="{BB962C8B-B14F-4D97-AF65-F5344CB8AC3E}">
        <p14:creationId xmlns:p14="http://schemas.microsoft.com/office/powerpoint/2010/main" val="2245798301"/>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normAutofit lnSpcReduction="10000"/>
          </a:bodyPr>
          <a:lstStyle/>
          <a:p>
            <a:r>
              <a:rPr lang="en-US" sz="7200" dirty="0" smtClean="0"/>
              <a:t>Lamb of God</a:t>
            </a:r>
          </a:p>
          <a:p>
            <a:r>
              <a:rPr lang="en-US" sz="7200" dirty="0" smtClean="0"/>
              <a:t>Light of the world</a:t>
            </a:r>
          </a:p>
          <a:p>
            <a:r>
              <a:rPr lang="en-US" sz="7200" dirty="0" smtClean="0"/>
              <a:t>King of The Jews</a:t>
            </a:r>
          </a:p>
          <a:p>
            <a:r>
              <a:rPr lang="en-US" sz="7200" dirty="0" smtClean="0"/>
              <a:t>Rabbi</a:t>
            </a:r>
          </a:p>
          <a:p>
            <a:endParaRPr lang="en-US" dirty="0"/>
          </a:p>
        </p:txBody>
      </p:sp>
    </p:spTree>
    <p:extLst>
      <p:ext uri="{BB962C8B-B14F-4D97-AF65-F5344CB8AC3E}">
        <p14:creationId xmlns:p14="http://schemas.microsoft.com/office/powerpoint/2010/main" val="3947484291"/>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7200" b="1" dirty="0" smtClean="0"/>
              <a:t>Lest we Forget</a:t>
            </a:r>
            <a:endParaRPr lang="en-US" sz="7200" b="1" dirty="0"/>
          </a:p>
        </p:txBody>
      </p:sp>
      <p:sp>
        <p:nvSpPr>
          <p:cNvPr id="3" name="Content Placeholder 2"/>
          <p:cNvSpPr>
            <a:spLocks noGrp="1"/>
          </p:cNvSpPr>
          <p:nvPr>
            <p:ph idx="1"/>
          </p:nvPr>
        </p:nvSpPr>
        <p:spPr/>
        <p:txBody>
          <a:bodyPr/>
          <a:lstStyle/>
          <a:p>
            <a:r>
              <a:rPr lang="en-US" sz="3600" b="1" dirty="0" smtClean="0"/>
              <a:t>If </a:t>
            </a:r>
            <a:r>
              <a:rPr lang="en-US" sz="3600" b="1" dirty="0" smtClean="0"/>
              <a:t>Christians can be called by denominational names,</a:t>
            </a:r>
          </a:p>
          <a:p>
            <a:r>
              <a:rPr lang="en-US" sz="3600" b="1" dirty="0" smtClean="0"/>
              <a:t>Which do not honor Christ, why </a:t>
            </a:r>
            <a:r>
              <a:rPr lang="en-US" sz="3600" b="1" dirty="0" smtClean="0"/>
              <a:t>does the Bible</a:t>
            </a:r>
          </a:p>
          <a:p>
            <a:r>
              <a:rPr lang="en-US" sz="3600" b="1" dirty="0" smtClean="0"/>
              <a:t>call early disciples  Christians?:..</a:t>
            </a:r>
            <a:endParaRPr lang="en-US" sz="3600" b="1" dirty="0" smtClean="0"/>
          </a:p>
          <a:p>
            <a:r>
              <a:rPr lang="en-US" sz="3600" b="1" dirty="0"/>
              <a:t> </a:t>
            </a:r>
            <a:r>
              <a:rPr lang="en-US" sz="3600" b="1" dirty="0" smtClean="0"/>
              <a:t>   Acts 11:26;  Acts 26:28; I Pet 4:16  </a:t>
            </a:r>
          </a:p>
          <a:p>
            <a:endParaRPr lang="en-US" dirty="0"/>
          </a:p>
        </p:txBody>
      </p:sp>
    </p:spTree>
    <p:extLst>
      <p:ext uri="{BB962C8B-B14F-4D97-AF65-F5344CB8AC3E}">
        <p14:creationId xmlns:p14="http://schemas.microsoft.com/office/powerpoint/2010/main" val="1748284385"/>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6600" b="1" dirty="0" smtClean="0"/>
              <a:t>Lest we forget!!</a:t>
            </a:r>
            <a:endParaRPr lang="en-US" sz="6600" b="1" dirty="0"/>
          </a:p>
        </p:txBody>
      </p:sp>
      <p:sp>
        <p:nvSpPr>
          <p:cNvPr id="3" name="Content Placeholder 2"/>
          <p:cNvSpPr>
            <a:spLocks noGrp="1"/>
          </p:cNvSpPr>
          <p:nvPr>
            <p:ph idx="1"/>
          </p:nvPr>
        </p:nvSpPr>
        <p:spPr/>
        <p:txBody>
          <a:bodyPr/>
          <a:lstStyle/>
          <a:p>
            <a:r>
              <a:rPr lang="en-US" sz="4400" dirty="0" smtClean="0"/>
              <a:t>Old Time Religion, practiced by people who truly</a:t>
            </a:r>
          </a:p>
          <a:p>
            <a:r>
              <a:rPr lang="en-US" sz="4400" dirty="0" smtClean="0"/>
              <a:t>Walked by the authority of Jesus Christ,</a:t>
            </a:r>
          </a:p>
          <a:p>
            <a:r>
              <a:rPr lang="en-US" sz="4400" dirty="0"/>
              <a:t> </a:t>
            </a:r>
            <a:r>
              <a:rPr lang="en-US" sz="4400" dirty="0" smtClean="0"/>
              <a:t>  is a religion that has weathered the times…</a:t>
            </a:r>
          </a:p>
          <a:p>
            <a:r>
              <a:rPr lang="en-US" sz="4400" dirty="0"/>
              <a:t> </a:t>
            </a:r>
            <a:r>
              <a:rPr lang="en-US" sz="4400" dirty="0" smtClean="0"/>
              <a:t>  It is relevant to our times.</a:t>
            </a:r>
          </a:p>
          <a:p>
            <a:endParaRPr lang="en-US" dirty="0"/>
          </a:p>
          <a:p>
            <a:endParaRPr lang="en-US" dirty="0"/>
          </a:p>
        </p:txBody>
      </p:sp>
    </p:spTree>
    <p:extLst>
      <p:ext uri="{BB962C8B-B14F-4D97-AF65-F5344CB8AC3E}">
        <p14:creationId xmlns:p14="http://schemas.microsoft.com/office/powerpoint/2010/main" val="3620537012"/>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349956"/>
            <a:ext cx="11082867" cy="6333873"/>
          </a:xfrm>
        </p:spPr>
        <p:txBody>
          <a:bodyPr>
            <a:normAutofit fontScale="62500" lnSpcReduction="20000"/>
          </a:bodyPr>
          <a:lstStyle/>
          <a:p>
            <a:endParaRPr lang="en-US" sz="4800" b="1" dirty="0" smtClean="0"/>
          </a:p>
          <a:p>
            <a:r>
              <a:rPr lang="en-US" sz="6300" b="1" dirty="0" smtClean="0"/>
              <a:t>Lest we forget:  </a:t>
            </a:r>
            <a:r>
              <a:rPr lang="en-US" sz="6300" b="1" dirty="0" smtClean="0"/>
              <a:t>Our </a:t>
            </a:r>
            <a:r>
              <a:rPr lang="en-US" sz="6300" b="1" dirty="0" smtClean="0"/>
              <a:t>homes are not at rest.</a:t>
            </a:r>
          </a:p>
          <a:p>
            <a:r>
              <a:rPr lang="en-US" sz="5100" dirty="0"/>
              <a:t> </a:t>
            </a:r>
            <a:r>
              <a:rPr lang="en-US" sz="5100" dirty="0" smtClean="0"/>
              <a:t> People are practicing ‘living together’ without marriage</a:t>
            </a:r>
          </a:p>
          <a:p>
            <a:r>
              <a:rPr lang="en-US" sz="5100" dirty="0"/>
              <a:t> </a:t>
            </a:r>
            <a:r>
              <a:rPr lang="en-US" sz="5100" dirty="0" smtClean="0"/>
              <a:t> “marriage between same sex couples”</a:t>
            </a:r>
          </a:p>
          <a:p>
            <a:r>
              <a:rPr lang="en-US" sz="5100" dirty="0"/>
              <a:t> </a:t>
            </a:r>
            <a:r>
              <a:rPr lang="en-US" sz="5100" dirty="0" smtClean="0"/>
              <a:t> “husband NOT the head of the wife”  </a:t>
            </a:r>
          </a:p>
          <a:p>
            <a:r>
              <a:rPr lang="en-US" sz="5100" dirty="0"/>
              <a:t> </a:t>
            </a:r>
            <a:r>
              <a:rPr lang="en-US" sz="5100" dirty="0" smtClean="0"/>
              <a:t> </a:t>
            </a:r>
            <a:r>
              <a:rPr lang="en-US" sz="5100" dirty="0" smtClean="0"/>
              <a:t>“some men  </a:t>
            </a:r>
            <a:r>
              <a:rPr lang="en-US" sz="5100" dirty="0" smtClean="0"/>
              <a:t>want to look like women”; and </a:t>
            </a:r>
            <a:r>
              <a:rPr lang="en-US" sz="5100" dirty="0" smtClean="0"/>
              <a:t>“some women </a:t>
            </a:r>
            <a:r>
              <a:rPr lang="en-US" sz="5100" dirty="0" smtClean="0"/>
              <a:t>want to</a:t>
            </a:r>
          </a:p>
          <a:p>
            <a:r>
              <a:rPr lang="en-US" sz="5100" dirty="0"/>
              <a:t> </a:t>
            </a:r>
            <a:r>
              <a:rPr lang="en-US" sz="5100" dirty="0" smtClean="0"/>
              <a:t>  look like men</a:t>
            </a:r>
            <a:r>
              <a:rPr lang="en-US" sz="5100" dirty="0" smtClean="0"/>
              <a:t>”     </a:t>
            </a:r>
            <a:endParaRPr lang="en-US" sz="5100" dirty="0" smtClean="0"/>
          </a:p>
          <a:p>
            <a:r>
              <a:rPr lang="en-US" sz="5100" dirty="0"/>
              <a:t> </a:t>
            </a:r>
            <a:r>
              <a:rPr lang="en-US" sz="5100" dirty="0" smtClean="0"/>
              <a:t>   </a:t>
            </a:r>
            <a:r>
              <a:rPr lang="en-US" sz="5100" dirty="0" smtClean="0"/>
              <a:t>And look what some mothers do:</a:t>
            </a:r>
            <a:endParaRPr lang="en-US" sz="5100" dirty="0" smtClean="0"/>
          </a:p>
          <a:p>
            <a:r>
              <a:rPr lang="en-US" sz="5100" dirty="0"/>
              <a:t> </a:t>
            </a:r>
            <a:r>
              <a:rPr lang="en-US" sz="5100" dirty="0" smtClean="0"/>
              <a:t>      </a:t>
            </a:r>
            <a:r>
              <a:rPr lang="en-US" sz="5800" u="sng" dirty="0" smtClean="0">
                <a:solidFill>
                  <a:srgbClr val="FF0000"/>
                </a:solidFill>
              </a:rPr>
              <a:t>Illustration:   </a:t>
            </a:r>
            <a:endParaRPr lang="en-US" sz="5100" u="sng" dirty="0" smtClean="0">
              <a:solidFill>
                <a:srgbClr val="FF0000"/>
              </a:solidFill>
            </a:endParaRPr>
          </a:p>
          <a:p>
            <a:r>
              <a:rPr lang="en-US" sz="5100" dirty="0"/>
              <a:t> </a:t>
            </a:r>
            <a:r>
              <a:rPr lang="en-US" sz="5100" dirty="0" smtClean="0"/>
              <a:t>    Have we forgotten?   Do we not remember what God says?</a:t>
            </a:r>
          </a:p>
          <a:p>
            <a:r>
              <a:rPr lang="en-US" sz="5100" dirty="0" smtClean="0"/>
              <a:t>Or does it not matter to us </a:t>
            </a:r>
            <a:r>
              <a:rPr lang="en-US" sz="5100" dirty="0" smtClean="0"/>
              <a:t>anymore?.”  </a:t>
            </a:r>
            <a:endParaRPr lang="en-US" sz="5100" dirty="0" smtClean="0"/>
          </a:p>
          <a:p>
            <a:endParaRPr lang="en-US" dirty="0" smtClean="0"/>
          </a:p>
          <a:p>
            <a:r>
              <a:rPr lang="en-US" dirty="0"/>
              <a:t> </a:t>
            </a:r>
            <a:r>
              <a:rPr lang="en-US" dirty="0" smtClean="0"/>
              <a:t> </a:t>
            </a:r>
            <a:endParaRPr lang="en-US" dirty="0"/>
          </a:p>
        </p:txBody>
      </p:sp>
    </p:spTree>
    <p:extLst>
      <p:ext uri="{BB962C8B-B14F-4D97-AF65-F5344CB8AC3E}">
        <p14:creationId xmlns:p14="http://schemas.microsoft.com/office/powerpoint/2010/main" val="2007411728"/>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152400"/>
            <a:ext cx="12192000" cy="6705600"/>
          </a:xfrm>
        </p:spPr>
        <p:txBody>
          <a:bodyPr/>
          <a:lstStyle/>
          <a:p>
            <a:r>
              <a:rPr lang="en-US" sz="3600" b="1" u="sng" dirty="0" smtClean="0"/>
              <a:t>Lest we forget!</a:t>
            </a:r>
          </a:p>
          <a:p>
            <a:endParaRPr lang="en-US" sz="4000" dirty="0"/>
          </a:p>
          <a:p>
            <a:r>
              <a:rPr lang="en-US" sz="4000" dirty="0" smtClean="0"/>
              <a:t>Who will Remember </a:t>
            </a:r>
            <a:r>
              <a:rPr lang="en-US" sz="4000" dirty="0" smtClean="0"/>
              <a:t>Jesus?</a:t>
            </a:r>
            <a:endParaRPr lang="en-US" sz="4000" dirty="0" smtClean="0"/>
          </a:p>
          <a:p>
            <a:r>
              <a:rPr lang="en-US" sz="4000" dirty="0" smtClean="0"/>
              <a:t>Who will Remember the truth about the </a:t>
            </a:r>
            <a:r>
              <a:rPr lang="en-US" sz="4000" dirty="0" smtClean="0"/>
              <a:t>church?</a:t>
            </a:r>
            <a:endParaRPr lang="en-US" sz="4000" dirty="0" smtClean="0"/>
          </a:p>
          <a:p>
            <a:r>
              <a:rPr lang="en-US" sz="4000" dirty="0" smtClean="0"/>
              <a:t>Who will Remember the home as God designed </a:t>
            </a:r>
            <a:r>
              <a:rPr lang="en-US" sz="4000" dirty="0" smtClean="0"/>
              <a:t>it?</a:t>
            </a:r>
            <a:endParaRPr lang="en-US" sz="4000" dirty="0" smtClean="0"/>
          </a:p>
          <a:p>
            <a:r>
              <a:rPr lang="en-US" sz="4000" dirty="0" smtClean="0"/>
              <a:t>Who will Remember a nation built on “In God we Trust”?</a:t>
            </a:r>
          </a:p>
          <a:p>
            <a:endParaRPr lang="en-US" dirty="0"/>
          </a:p>
        </p:txBody>
      </p:sp>
    </p:spTree>
    <p:extLst>
      <p:ext uri="{BB962C8B-B14F-4D97-AF65-F5344CB8AC3E}">
        <p14:creationId xmlns:p14="http://schemas.microsoft.com/office/powerpoint/2010/main" val="1396086845"/>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174171"/>
            <a:ext cx="12192000" cy="6002792"/>
          </a:xfrm>
        </p:spPr>
        <p:txBody>
          <a:bodyPr>
            <a:normAutofit lnSpcReduction="10000"/>
          </a:bodyPr>
          <a:lstStyle/>
          <a:p>
            <a:r>
              <a:rPr lang="en-US" sz="4000" b="1" dirty="0" smtClean="0"/>
              <a:t>May we Never Forget:</a:t>
            </a:r>
          </a:p>
          <a:p>
            <a:r>
              <a:rPr lang="en-US" sz="4000" b="1" dirty="0"/>
              <a:t> </a:t>
            </a:r>
            <a:r>
              <a:rPr lang="en-US" sz="4000" b="1" dirty="0" smtClean="0"/>
              <a:t>   </a:t>
            </a:r>
            <a:r>
              <a:rPr lang="en-US" sz="4000" b="1" dirty="0" err="1" smtClean="0"/>
              <a:t>Jerm</a:t>
            </a:r>
            <a:r>
              <a:rPr lang="en-US" sz="4000" b="1" dirty="0" smtClean="0"/>
              <a:t>. 6:16   Ask for the Old </a:t>
            </a:r>
            <a:r>
              <a:rPr lang="en-US" sz="4000" b="1" dirty="0" err="1" smtClean="0"/>
              <a:t>Paths..and</a:t>
            </a:r>
            <a:r>
              <a:rPr lang="en-US" sz="4000" b="1" dirty="0" smtClean="0"/>
              <a:t> walk</a:t>
            </a:r>
          </a:p>
          <a:p>
            <a:r>
              <a:rPr lang="en-US" sz="4000" b="1" dirty="0"/>
              <a:t> </a:t>
            </a:r>
            <a:r>
              <a:rPr lang="en-US" sz="4000" b="1" dirty="0" smtClean="0"/>
              <a:t>   therein.  But they said:  We will not walk</a:t>
            </a:r>
          </a:p>
          <a:p>
            <a:r>
              <a:rPr lang="en-US" sz="4000" b="1" dirty="0"/>
              <a:t> </a:t>
            </a:r>
            <a:r>
              <a:rPr lang="en-US" sz="4000" b="1" dirty="0" smtClean="0"/>
              <a:t>   therein!</a:t>
            </a:r>
          </a:p>
          <a:p>
            <a:r>
              <a:rPr lang="en-US" sz="4000" b="1" dirty="0"/>
              <a:t> </a:t>
            </a:r>
            <a:r>
              <a:rPr lang="en-US" sz="4000" b="1" dirty="0" smtClean="0"/>
              <a:t>     Many in the church like that today!</a:t>
            </a:r>
          </a:p>
          <a:p>
            <a:endParaRPr lang="en-US" sz="4000" b="1" dirty="0"/>
          </a:p>
          <a:p>
            <a:r>
              <a:rPr lang="en-US" sz="4000" b="1" dirty="0" smtClean="0"/>
              <a:t>Let us remember:  Prov. 14:34  </a:t>
            </a:r>
          </a:p>
          <a:p>
            <a:r>
              <a:rPr lang="en-US" sz="4000" b="1" dirty="0"/>
              <a:t> </a:t>
            </a:r>
            <a:r>
              <a:rPr lang="en-US" sz="4000" b="1" dirty="0" smtClean="0"/>
              <a:t> Righteousness </a:t>
            </a:r>
            <a:r>
              <a:rPr lang="en-US" sz="4000" b="1" dirty="0" err="1" smtClean="0"/>
              <a:t>exalteth</a:t>
            </a:r>
            <a:r>
              <a:rPr lang="en-US" sz="4000" b="1" dirty="0" smtClean="0"/>
              <a:t> a nation, but sin is a </a:t>
            </a:r>
          </a:p>
          <a:p>
            <a:r>
              <a:rPr lang="en-US" sz="4000" b="1" dirty="0"/>
              <a:t> </a:t>
            </a:r>
            <a:r>
              <a:rPr lang="en-US" sz="4000" b="1" dirty="0" smtClean="0"/>
              <a:t> reproach to any people.!</a:t>
            </a:r>
            <a:endParaRPr lang="en-US" sz="4000" b="1" dirty="0"/>
          </a:p>
        </p:txBody>
      </p:sp>
    </p:spTree>
    <p:extLst>
      <p:ext uri="{BB962C8B-B14F-4D97-AF65-F5344CB8AC3E}">
        <p14:creationId xmlns:p14="http://schemas.microsoft.com/office/powerpoint/2010/main" val="246645444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38150" y="271144"/>
            <a:ext cx="11357610" cy="6426835"/>
          </a:xfrm>
        </p:spPr>
        <p:txBody>
          <a:bodyPr/>
          <a:lstStyle/>
          <a:p>
            <a:endParaRPr lang="en-US" dirty="0" smtClean="0"/>
          </a:p>
          <a:p>
            <a:endParaRPr lang="en-US" sz="4000" dirty="0"/>
          </a:p>
          <a:p>
            <a:r>
              <a:rPr lang="en-US" sz="4800" b="1" dirty="0" smtClean="0"/>
              <a:t>God of our fathers, known of old</a:t>
            </a:r>
          </a:p>
          <a:p>
            <a:r>
              <a:rPr lang="en-US" sz="4800" b="1" dirty="0" smtClean="0"/>
              <a:t>Lord of our far-flung battle line,</a:t>
            </a:r>
          </a:p>
          <a:p>
            <a:r>
              <a:rPr lang="en-US" sz="4800" b="1" dirty="0" smtClean="0"/>
              <a:t>Beneath whose awful hand we hold</a:t>
            </a:r>
          </a:p>
          <a:p>
            <a:r>
              <a:rPr lang="en-US" sz="4800" b="1" dirty="0" smtClean="0"/>
              <a:t>Dominion over palm and pine—</a:t>
            </a:r>
          </a:p>
          <a:p>
            <a:r>
              <a:rPr lang="en-US" sz="4800" b="1" dirty="0" smtClean="0"/>
              <a:t>Lord God of Hosts, be with us yet,</a:t>
            </a:r>
          </a:p>
          <a:p>
            <a:r>
              <a:rPr lang="en-US" sz="4800" b="1" u="sng" dirty="0" smtClean="0"/>
              <a:t>Lest we forget</a:t>
            </a:r>
            <a:r>
              <a:rPr lang="en-US" sz="4800" b="1" dirty="0" smtClean="0"/>
              <a:t>—</a:t>
            </a:r>
            <a:r>
              <a:rPr lang="en-US" sz="4800" b="1" u="sng" dirty="0" smtClean="0"/>
              <a:t>lest we forget!</a:t>
            </a:r>
            <a:endParaRPr lang="en-US" sz="4800" b="1" u="sng" dirty="0"/>
          </a:p>
        </p:txBody>
      </p:sp>
    </p:spTree>
    <p:extLst>
      <p:ext uri="{BB962C8B-B14F-4D97-AF65-F5344CB8AC3E}">
        <p14:creationId xmlns:p14="http://schemas.microsoft.com/office/powerpoint/2010/main" val="2919613852"/>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304800"/>
            <a:ext cx="12039600" cy="5872163"/>
          </a:xfrm>
        </p:spPr>
        <p:txBody>
          <a:bodyPr>
            <a:normAutofit/>
          </a:bodyPr>
          <a:lstStyle/>
          <a:p>
            <a:r>
              <a:rPr lang="en-US" sz="4400" b="1" dirty="0" smtClean="0"/>
              <a:t>Lest we forget…</a:t>
            </a:r>
          </a:p>
          <a:p>
            <a:r>
              <a:rPr lang="en-US" sz="4400" b="1" dirty="0" smtClean="0"/>
              <a:t>Elders…listen to the Great Shepherd of the Sheep.</a:t>
            </a:r>
          </a:p>
          <a:p>
            <a:r>
              <a:rPr lang="en-US" sz="4400" b="1" dirty="0" smtClean="0"/>
              <a:t>Deacons…Be busy…do your work for the Lord.</a:t>
            </a:r>
          </a:p>
          <a:p>
            <a:r>
              <a:rPr lang="en-US" sz="4400" b="1" dirty="0"/>
              <a:t>Preachers.   Preach the Word of God.</a:t>
            </a:r>
          </a:p>
          <a:p>
            <a:r>
              <a:rPr lang="en-US" sz="4400" b="1" dirty="0"/>
              <a:t>Teachers:  Teach the Word of God.</a:t>
            </a:r>
          </a:p>
          <a:p>
            <a:endParaRPr lang="en-US" sz="4400" b="1" dirty="0" smtClean="0"/>
          </a:p>
          <a:p>
            <a:r>
              <a:rPr lang="en-US" sz="4400" b="1" dirty="0" err="1" smtClean="0"/>
              <a:t>Christians..Stand</a:t>
            </a:r>
            <a:r>
              <a:rPr lang="en-US" sz="4400" b="1" dirty="0" smtClean="0"/>
              <a:t> up for Jesus…do His will.</a:t>
            </a:r>
          </a:p>
          <a:p>
            <a:r>
              <a:rPr lang="en-US" sz="4400" b="1" dirty="0"/>
              <a:t> </a:t>
            </a:r>
            <a:r>
              <a:rPr lang="en-US" sz="4400" b="1" dirty="0" smtClean="0"/>
              <a:t>    Lest we forget, lest we forget! </a:t>
            </a:r>
            <a:endParaRPr lang="en-US" sz="4400" b="1" dirty="0"/>
          </a:p>
        </p:txBody>
      </p:sp>
    </p:spTree>
    <p:extLst>
      <p:ext uri="{BB962C8B-B14F-4D97-AF65-F5344CB8AC3E}">
        <p14:creationId xmlns:p14="http://schemas.microsoft.com/office/powerpoint/2010/main" val="1240079758"/>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304800" y="391885"/>
            <a:ext cx="11647714" cy="6466115"/>
          </a:xfrm>
        </p:spPr>
      </p:pic>
      <p:sp>
        <p:nvSpPr>
          <p:cNvPr id="5" name="TextBox 4"/>
          <p:cNvSpPr txBox="1"/>
          <p:nvPr/>
        </p:nvSpPr>
        <p:spPr>
          <a:xfrm>
            <a:off x="2133600" y="3962400"/>
            <a:ext cx="8801768" cy="1862048"/>
          </a:xfrm>
          <a:prstGeom prst="rect">
            <a:avLst/>
          </a:prstGeom>
          <a:noFill/>
        </p:spPr>
        <p:txBody>
          <a:bodyPr wrap="none" rtlCol="0">
            <a:spAutoFit/>
          </a:bodyPr>
          <a:lstStyle/>
          <a:p>
            <a:r>
              <a:rPr lang="en-US" sz="11500" b="1" dirty="0" smtClean="0"/>
              <a:t>Lest we forget</a:t>
            </a:r>
            <a:endParaRPr lang="en-US" sz="11500" b="1" dirty="0"/>
          </a:p>
        </p:txBody>
      </p:sp>
    </p:spTree>
    <p:extLst>
      <p:ext uri="{BB962C8B-B14F-4D97-AF65-F5344CB8AC3E}">
        <p14:creationId xmlns:p14="http://schemas.microsoft.com/office/powerpoint/2010/main" val="358149490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4300" y="194310"/>
            <a:ext cx="11239500" cy="6583680"/>
          </a:xfrm>
        </p:spPr>
        <p:txBody>
          <a:bodyPr>
            <a:normAutofit/>
          </a:bodyPr>
          <a:lstStyle/>
          <a:p>
            <a:r>
              <a:rPr lang="en-US" sz="3600" b="1" dirty="0"/>
              <a:t>Deuteronomy </a:t>
            </a:r>
            <a:r>
              <a:rPr lang="en-US" sz="3600" b="1" dirty="0" smtClean="0"/>
              <a:t>4:7-9</a:t>
            </a:r>
            <a:r>
              <a:rPr lang="en-US" sz="3600" baseline="30000" dirty="0" smtClean="0"/>
              <a:t>7</a:t>
            </a:r>
            <a:r>
              <a:rPr lang="en-US" sz="3600" baseline="30000" dirty="0"/>
              <a:t> </a:t>
            </a:r>
            <a:r>
              <a:rPr lang="en-US" sz="3600" dirty="0"/>
              <a:t>For what nation is there so great, who hath God so nigh unto them, as the </a:t>
            </a:r>
            <a:r>
              <a:rPr lang="en-US" sz="3600" cap="small" dirty="0"/>
              <a:t>Lord</a:t>
            </a:r>
            <a:r>
              <a:rPr lang="en-US" sz="3600" dirty="0"/>
              <a:t> our God is in all things that we call upon him for?</a:t>
            </a:r>
          </a:p>
          <a:p>
            <a:r>
              <a:rPr lang="en-US" sz="3600" baseline="30000" dirty="0"/>
              <a:t>8 </a:t>
            </a:r>
            <a:r>
              <a:rPr lang="en-US" sz="3600" dirty="0"/>
              <a:t>And what nation is there so great, that hath statutes and judgments so righteous as all this law, which I set before you this day?</a:t>
            </a:r>
          </a:p>
          <a:p>
            <a:r>
              <a:rPr lang="en-US" sz="3600" baseline="30000" dirty="0"/>
              <a:t>9 </a:t>
            </a:r>
            <a:r>
              <a:rPr lang="en-US" sz="3600" dirty="0"/>
              <a:t>Only take heed to thyself, and keep thy soul diligently, </a:t>
            </a:r>
            <a:r>
              <a:rPr lang="en-US" sz="3600" b="1" u="sng" dirty="0"/>
              <a:t>lest thou forget </a:t>
            </a:r>
            <a:r>
              <a:rPr lang="en-US" sz="3600" dirty="0"/>
              <a:t>the things which thine eyes have seen, and lest they depart from thy heart all the days of thy life: but teach them thy sons, and thy sons' sons;</a:t>
            </a:r>
          </a:p>
        </p:txBody>
      </p:sp>
    </p:spTree>
    <p:extLst>
      <p:ext uri="{BB962C8B-B14F-4D97-AF65-F5344CB8AC3E}">
        <p14:creationId xmlns:p14="http://schemas.microsoft.com/office/powerpoint/2010/main" val="160720167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normAutofit/>
          </a:bodyPr>
          <a:lstStyle/>
          <a:p>
            <a:pPr marL="0" indent="0">
              <a:buNone/>
            </a:pPr>
            <a:r>
              <a:rPr lang="en-US" sz="4800" b="1" dirty="0" smtClean="0"/>
              <a:t>Lest we forget:   Let us pray for our Nation, and</a:t>
            </a:r>
          </a:p>
          <a:p>
            <a:pPr marL="0" indent="0">
              <a:buNone/>
            </a:pPr>
            <a:r>
              <a:rPr lang="en-US" sz="4800" b="1" dirty="0" smtClean="0"/>
              <a:t>For those who are directing the affairs of men.</a:t>
            </a:r>
            <a:endParaRPr lang="en-US" sz="4800" b="1" dirty="0"/>
          </a:p>
        </p:txBody>
      </p:sp>
    </p:spTree>
    <p:extLst>
      <p:ext uri="{BB962C8B-B14F-4D97-AF65-F5344CB8AC3E}">
        <p14:creationId xmlns:p14="http://schemas.microsoft.com/office/powerpoint/2010/main" val="386403927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r>
              <a:rPr lang="en-US" sz="7200" u="sng" dirty="0" smtClean="0"/>
              <a:t>But today, I want to use this statement with reference to</a:t>
            </a:r>
          </a:p>
          <a:p>
            <a:endParaRPr lang="en-US" dirty="0"/>
          </a:p>
        </p:txBody>
      </p:sp>
    </p:spTree>
    <p:extLst>
      <p:ext uri="{BB962C8B-B14F-4D97-AF65-F5344CB8AC3E}">
        <p14:creationId xmlns:p14="http://schemas.microsoft.com/office/powerpoint/2010/main" val="208443757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sz="7200" b="1" u="sng" dirty="0" smtClean="0">
                <a:solidFill>
                  <a:srgbClr val="FF0000"/>
                </a:solidFill>
              </a:rPr>
              <a:t>Jesus our Lord</a:t>
            </a:r>
            <a:endParaRPr lang="en-US" sz="7200" b="1" u="sng" dirty="0">
              <a:solidFill>
                <a:srgbClr val="FF0000"/>
              </a:solidFill>
            </a:endParaRPr>
          </a:p>
        </p:txBody>
      </p:sp>
      <p:sp>
        <p:nvSpPr>
          <p:cNvPr id="3" name="Subtitle 2"/>
          <p:cNvSpPr>
            <a:spLocks noGrp="1"/>
          </p:cNvSpPr>
          <p:nvPr>
            <p:ph type="subTitle" idx="1"/>
          </p:nvPr>
        </p:nvSpPr>
        <p:spPr/>
        <p:txBody>
          <a:bodyPr/>
          <a:lstStyle/>
          <a:p>
            <a:endParaRPr lang="en-US"/>
          </a:p>
        </p:txBody>
      </p:sp>
    </p:spTree>
    <p:extLst>
      <p:ext uri="{BB962C8B-B14F-4D97-AF65-F5344CB8AC3E}">
        <p14:creationId xmlns:p14="http://schemas.microsoft.com/office/powerpoint/2010/main" val="371150586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US" sz="8000" b="1" dirty="0" smtClean="0"/>
              <a:t>Song:  Do you know my Jesus?</a:t>
            </a:r>
            <a:endParaRPr lang="en-US" sz="8000" b="1" dirty="0"/>
          </a:p>
        </p:txBody>
      </p:sp>
    </p:spTree>
    <p:extLst>
      <p:ext uri="{BB962C8B-B14F-4D97-AF65-F5344CB8AC3E}">
        <p14:creationId xmlns:p14="http://schemas.microsoft.com/office/powerpoint/2010/main" val="116537405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991</TotalTime>
  <Words>1209</Words>
  <Application>Microsoft Office PowerPoint</Application>
  <PresentationFormat>Widescreen</PresentationFormat>
  <Paragraphs>170</Paragraphs>
  <Slides>41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41</vt:i4>
      </vt:variant>
    </vt:vector>
  </HeadingPairs>
  <TitlesOfParts>
    <vt:vector size="45" baseType="lpstr">
      <vt:lpstr>Arial</vt:lpstr>
      <vt:lpstr>Calibri</vt:lpstr>
      <vt:lpstr>Calibri Light</vt:lpstr>
      <vt:lpstr>Office Theme</vt:lpstr>
      <vt:lpstr>PowerPoint Presentation</vt:lpstr>
      <vt:lpstr>Let us be thankful today for all those who paid with their lives for the freedom that we have.</vt:lpstr>
      <vt:lpstr>PowerPoint Presentation</vt:lpstr>
      <vt:lpstr>PowerPoint Presentation</vt:lpstr>
      <vt:lpstr>PowerPoint Presentation</vt:lpstr>
      <vt:lpstr>PowerPoint Presentation</vt:lpstr>
      <vt:lpstr>PowerPoint Presentation</vt:lpstr>
      <vt:lpstr>Jesus our Lord</vt:lpstr>
      <vt:lpstr>PowerPoint Presentation</vt:lpstr>
      <vt:lpstr>PowerPoint Presentation</vt:lpstr>
      <vt:lpstr>PowerPoint Presentation</vt:lpstr>
      <vt:lpstr>Jesus Christ , our Lord, God’s Son said:</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Lest we forget:</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Lest We Forget:   </vt:lpstr>
      <vt:lpstr>PowerPoint Presentation</vt:lpstr>
      <vt:lpstr>Lest we Forget</vt:lpstr>
      <vt:lpstr>Lest we forget!!</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Jesus our Lord</dc:title>
  <dc:creator>mac</dc:creator>
  <cp:lastModifiedBy>mac</cp:lastModifiedBy>
  <cp:revision>34</cp:revision>
  <cp:lastPrinted>2017-05-26T05:14:25Z</cp:lastPrinted>
  <dcterms:created xsi:type="dcterms:W3CDTF">2017-05-25T08:12:17Z</dcterms:created>
  <dcterms:modified xsi:type="dcterms:W3CDTF">2017-05-28T00:18:11Z</dcterms:modified>
</cp:coreProperties>
</file>