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71" r:id="rId12"/>
    <p:sldId id="281" r:id="rId13"/>
    <p:sldId id="282" r:id="rId14"/>
    <p:sldId id="283" r:id="rId15"/>
    <p:sldId id="284" r:id="rId16"/>
    <p:sldId id="288" r:id="rId17"/>
    <p:sldId id="290" r:id="rId18"/>
    <p:sldId id="296" r:id="rId19"/>
    <p:sldId id="298" r:id="rId20"/>
    <p:sldId id="302" r:id="rId21"/>
    <p:sldId id="303" r:id="rId22"/>
    <p:sldId id="299" r:id="rId23"/>
    <p:sldId id="300" r:id="rId24"/>
    <p:sldId id="307" r:id="rId25"/>
    <p:sldId id="301" r:id="rId26"/>
    <p:sldId id="308" r:id="rId27"/>
    <p:sldId id="310" r:id="rId28"/>
    <p:sldId id="289" r:id="rId29"/>
    <p:sldId id="257" r:id="rId30"/>
    <p:sldId id="259" r:id="rId31"/>
    <p:sldId id="260" r:id="rId32"/>
    <p:sldId id="261" r:id="rId33"/>
    <p:sldId id="262" r:id="rId34"/>
    <p:sldId id="263" r:id="rId35"/>
    <p:sldId id="264" r:id="rId36"/>
    <p:sldId id="265" r:id="rId37"/>
    <p:sldId id="266" r:id="rId38"/>
    <p:sldId id="267" r:id="rId39"/>
    <p:sldId id="268" r:id="rId40"/>
    <p:sldId id="269" r:id="rId41"/>
    <p:sldId id="270" r:id="rId42"/>
    <p:sldId id="258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3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8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1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3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4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6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0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7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5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5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CC6E6-E83E-40FC-AC90-617FF7F00EDB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EB8D-022F-4DA3-9D1A-01D03CB4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Strength of a Woman’s </a:t>
            </a:r>
            <a:br>
              <a:rPr lang="en-US" dirty="0" smtClean="0"/>
            </a:br>
            <a:r>
              <a:rPr lang="en-US" dirty="0" smtClean="0"/>
              <a:t>Heart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MOTHER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She believed what the prophet said to her!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aseline="30000" dirty="0"/>
              <a:t>17 </a:t>
            </a:r>
            <a:r>
              <a:rPr lang="en-US" sz="3200" dirty="0"/>
              <a:t>Then Eli answered and said, Go in peace: and the God of Israel grant thee thy petition that thou hast asked of him.</a:t>
            </a:r>
          </a:p>
          <a:p>
            <a:r>
              <a:rPr lang="en-US" sz="3200" baseline="30000" dirty="0"/>
              <a:t>18 </a:t>
            </a:r>
            <a:r>
              <a:rPr lang="en-US" sz="3200" dirty="0"/>
              <a:t>And she said, Let thine handmaid find grace in thy sight. So </a:t>
            </a:r>
            <a:r>
              <a:rPr lang="en-US" sz="3200" dirty="0">
                <a:solidFill>
                  <a:srgbClr val="00B050"/>
                </a:solidFill>
              </a:rPr>
              <a:t>the woman went her way, and did eat, and her countenance was no more sad.</a:t>
            </a:r>
          </a:p>
          <a:p>
            <a:r>
              <a:rPr lang="en-US" sz="3200" baseline="30000" dirty="0"/>
              <a:t>19 </a:t>
            </a:r>
            <a:r>
              <a:rPr lang="en-US" sz="3200" dirty="0"/>
              <a:t>And they rose up in the morning early, and worshipped before the </a:t>
            </a:r>
            <a:r>
              <a:rPr lang="en-US" sz="3200" cap="small" dirty="0"/>
              <a:t>Lord</a:t>
            </a:r>
            <a:r>
              <a:rPr lang="en-US" sz="3200" dirty="0"/>
              <a:t>, and returned, and came to their house to Ramah: and </a:t>
            </a:r>
            <a:r>
              <a:rPr lang="en-US" sz="3200" dirty="0" err="1"/>
              <a:t>Elkanah</a:t>
            </a:r>
            <a:r>
              <a:rPr lang="en-US" sz="3200" dirty="0"/>
              <a:t> knew Hannah his wife; and the </a:t>
            </a:r>
            <a:r>
              <a:rPr lang="en-US" sz="3200" cap="small" dirty="0"/>
              <a:t>Lord</a:t>
            </a:r>
            <a:r>
              <a:rPr lang="en-US" sz="3200" dirty="0"/>
              <a:t> remembered 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4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50"/>
                </a:solidFill>
              </a:rPr>
              <a:t>The Strength of a Woman’s Heart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6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5400" baseline="30000" dirty="0"/>
              <a:t>20 </a:t>
            </a:r>
            <a:r>
              <a:rPr lang="en-US" sz="5400" dirty="0"/>
              <a:t>Wherefore it came to pass, when the time was come about after Hannah had conceived, that</a:t>
            </a:r>
            <a:r>
              <a:rPr lang="en-US" sz="5400" u="sng" dirty="0">
                <a:solidFill>
                  <a:srgbClr val="FF0000"/>
                </a:solidFill>
              </a:rPr>
              <a:t> she bare a son</a:t>
            </a:r>
            <a:r>
              <a:rPr lang="en-US" sz="5400" dirty="0"/>
              <a:t>, and called his name Samuel, saying, Because I have asked him of the </a:t>
            </a:r>
            <a:r>
              <a:rPr lang="en-US" sz="5400" cap="small" dirty="0"/>
              <a:t>Lord</a:t>
            </a:r>
            <a:r>
              <a:rPr lang="en-US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971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Hannah Remembered what she had vowed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to the Lord!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baseline="30000" dirty="0">
                <a:solidFill>
                  <a:srgbClr val="00B050"/>
                </a:solidFill>
              </a:rPr>
              <a:t>21 </a:t>
            </a:r>
            <a:r>
              <a:rPr lang="en-US" sz="3600" b="1" dirty="0">
                <a:solidFill>
                  <a:srgbClr val="00B050"/>
                </a:solidFill>
              </a:rPr>
              <a:t>And the man </a:t>
            </a:r>
            <a:r>
              <a:rPr lang="en-US" sz="3600" b="1" dirty="0" err="1">
                <a:solidFill>
                  <a:srgbClr val="00B050"/>
                </a:solidFill>
              </a:rPr>
              <a:t>Elkanah</a:t>
            </a:r>
            <a:r>
              <a:rPr lang="en-US" sz="3600" b="1" dirty="0">
                <a:solidFill>
                  <a:srgbClr val="00B050"/>
                </a:solidFill>
              </a:rPr>
              <a:t>, and all his house, went up to offer unto the </a:t>
            </a:r>
            <a:r>
              <a:rPr lang="en-US" sz="3600" b="1" cap="small" dirty="0">
                <a:solidFill>
                  <a:srgbClr val="00B050"/>
                </a:solidFill>
              </a:rPr>
              <a:t>Lord</a:t>
            </a:r>
            <a:r>
              <a:rPr lang="en-US" sz="3600" b="1" dirty="0">
                <a:solidFill>
                  <a:srgbClr val="00B050"/>
                </a:solidFill>
              </a:rPr>
              <a:t> the yearly sacrifice, and his vow.</a:t>
            </a:r>
          </a:p>
          <a:p>
            <a:r>
              <a:rPr lang="en-US" sz="3600" b="1" baseline="30000" dirty="0">
                <a:solidFill>
                  <a:srgbClr val="00B050"/>
                </a:solidFill>
              </a:rPr>
              <a:t>22 </a:t>
            </a:r>
            <a:r>
              <a:rPr lang="en-US" sz="3600" b="1" dirty="0">
                <a:solidFill>
                  <a:srgbClr val="00B050"/>
                </a:solidFill>
              </a:rPr>
              <a:t>But Hannah went not up; for she said unto her husband, I will not go up until the child be weaned, and then I will bring him, that he may appear before the </a:t>
            </a:r>
            <a:r>
              <a:rPr lang="en-US" sz="3600" b="1" cap="small" dirty="0">
                <a:solidFill>
                  <a:srgbClr val="00B050"/>
                </a:solidFill>
              </a:rPr>
              <a:t>Lord</a:t>
            </a:r>
            <a:r>
              <a:rPr lang="en-US" sz="3600" b="1" dirty="0">
                <a:solidFill>
                  <a:srgbClr val="00B050"/>
                </a:solidFill>
              </a:rPr>
              <a:t>, and there abide for ever.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10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aseline="30000" dirty="0"/>
              <a:t>23 </a:t>
            </a:r>
            <a:r>
              <a:rPr lang="en-US" sz="3600" dirty="0"/>
              <a:t>And </a:t>
            </a:r>
            <a:r>
              <a:rPr lang="en-US" sz="3600" dirty="0" err="1"/>
              <a:t>Elkanah</a:t>
            </a:r>
            <a:r>
              <a:rPr lang="en-US" sz="3600" dirty="0"/>
              <a:t> her husband said unto her, Do what </a:t>
            </a:r>
            <a:r>
              <a:rPr lang="en-US" sz="3600" dirty="0" err="1"/>
              <a:t>seemeth</a:t>
            </a:r>
            <a:r>
              <a:rPr lang="en-US" sz="3600" dirty="0"/>
              <a:t> thee good; </a:t>
            </a:r>
            <a:r>
              <a:rPr lang="en-US" sz="4000" u="sng" dirty="0">
                <a:solidFill>
                  <a:srgbClr val="7030A0"/>
                </a:solidFill>
              </a:rPr>
              <a:t>tarry until thou have weaned him</a:t>
            </a:r>
            <a:r>
              <a:rPr lang="en-US" sz="3600" dirty="0"/>
              <a:t>; only the </a:t>
            </a:r>
            <a:r>
              <a:rPr lang="en-US" sz="3600" cap="small" dirty="0"/>
              <a:t>Lord</a:t>
            </a:r>
            <a:r>
              <a:rPr lang="en-US" sz="3600" dirty="0"/>
              <a:t> establish his word. So the woman abode, and gave her son suck until she weaned him.</a:t>
            </a:r>
          </a:p>
          <a:p>
            <a:r>
              <a:rPr lang="en-US" sz="3600" baseline="30000" dirty="0"/>
              <a:t>24 </a:t>
            </a:r>
            <a:r>
              <a:rPr lang="en-US" sz="4000" b="1" dirty="0">
                <a:solidFill>
                  <a:srgbClr val="7030A0"/>
                </a:solidFill>
              </a:rPr>
              <a:t>And when she had weaned him</a:t>
            </a:r>
            <a:r>
              <a:rPr lang="en-US" sz="3600" dirty="0"/>
              <a:t>, she took him up with her, with three bullocks, and one </a:t>
            </a:r>
            <a:r>
              <a:rPr lang="en-US" sz="3600" dirty="0" err="1"/>
              <a:t>ephah</a:t>
            </a:r>
            <a:r>
              <a:rPr lang="en-US" sz="3600" dirty="0"/>
              <a:t> of flour, and a bottle of wine, and brought him unto the house of the </a:t>
            </a:r>
            <a:r>
              <a:rPr lang="en-US" sz="3600" cap="small" dirty="0"/>
              <a:t>Lord</a:t>
            </a:r>
            <a:r>
              <a:rPr lang="en-US" sz="3600" dirty="0"/>
              <a:t> in Shiloh: </a:t>
            </a:r>
            <a:r>
              <a:rPr lang="en-US" sz="4000" b="1" u="sng" dirty="0"/>
              <a:t>and the child was young</a:t>
            </a:r>
            <a:r>
              <a:rPr lang="en-US" sz="3600" u="sng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5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Hannah took that which God had given her</a:t>
            </a:r>
            <a:r>
              <a:rPr lang="en-US" b="1" u="sng" dirty="0" smtClean="0"/>
              <a:t>..&amp;</a:t>
            </a:r>
            <a:br>
              <a:rPr lang="en-US" b="1" u="sng" dirty="0" smtClean="0"/>
            </a:br>
            <a:r>
              <a:rPr lang="en-US" b="1" u="sng" dirty="0" smtClean="0"/>
              <a:t>gave it back:   </a:t>
            </a:r>
            <a:r>
              <a:rPr lang="en-US" b="1" u="sng" dirty="0" smtClean="0"/>
              <a:t>She </a:t>
            </a:r>
            <a:r>
              <a:rPr lang="en-US" b="1" u="sng" dirty="0" smtClean="0"/>
              <a:t>was a woman of great strength…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26 </a:t>
            </a:r>
            <a:r>
              <a:rPr lang="en-US" sz="3600" dirty="0"/>
              <a:t>And she said, Oh my lord, as thy soul </a:t>
            </a:r>
            <a:r>
              <a:rPr lang="en-US" sz="3600" dirty="0" err="1"/>
              <a:t>liveth</a:t>
            </a:r>
            <a:r>
              <a:rPr lang="en-US" sz="3600" dirty="0"/>
              <a:t>, my lord, I am the woman that stood by thee here, praying unto the </a:t>
            </a:r>
            <a:r>
              <a:rPr lang="en-US" sz="3600" cap="small" dirty="0"/>
              <a:t>Lord</a:t>
            </a:r>
            <a:r>
              <a:rPr lang="en-US" sz="3600" dirty="0"/>
              <a:t>.</a:t>
            </a:r>
          </a:p>
          <a:p>
            <a:r>
              <a:rPr lang="en-US" sz="3600" baseline="30000" dirty="0"/>
              <a:t>27 </a:t>
            </a:r>
            <a:r>
              <a:rPr lang="en-US" sz="3600" dirty="0"/>
              <a:t>For this child I prayed; and the </a:t>
            </a:r>
            <a:r>
              <a:rPr lang="en-US" sz="3600" cap="small" dirty="0"/>
              <a:t>Lord</a:t>
            </a:r>
            <a:r>
              <a:rPr lang="en-US" sz="3600" dirty="0"/>
              <a:t> hath given me my petition which I asked of him:</a:t>
            </a:r>
          </a:p>
          <a:p>
            <a:r>
              <a:rPr lang="en-US" sz="3600" baseline="30000" dirty="0"/>
              <a:t>28 </a:t>
            </a:r>
            <a:r>
              <a:rPr lang="en-US" sz="3600" b="1" u="sng" dirty="0">
                <a:solidFill>
                  <a:srgbClr val="7030A0"/>
                </a:solidFill>
              </a:rPr>
              <a:t>Therefore also I have lent him to the </a:t>
            </a:r>
            <a:r>
              <a:rPr lang="en-US" sz="3600" b="1" u="sng" cap="small" dirty="0">
                <a:solidFill>
                  <a:srgbClr val="7030A0"/>
                </a:solidFill>
              </a:rPr>
              <a:t>Lord</a:t>
            </a:r>
            <a:r>
              <a:rPr lang="en-US" sz="3600" b="1" u="sng" dirty="0">
                <a:solidFill>
                  <a:srgbClr val="7030A0"/>
                </a:solidFill>
              </a:rPr>
              <a:t>; as long as he </a:t>
            </a:r>
            <a:r>
              <a:rPr lang="en-US" sz="3600" b="1" u="sng" dirty="0" err="1">
                <a:solidFill>
                  <a:srgbClr val="7030A0"/>
                </a:solidFill>
              </a:rPr>
              <a:t>liveth</a:t>
            </a:r>
            <a:r>
              <a:rPr lang="en-US" sz="3600" b="1" u="sng" dirty="0">
                <a:solidFill>
                  <a:srgbClr val="7030A0"/>
                </a:solidFill>
              </a:rPr>
              <a:t> he shall be lent to the </a:t>
            </a:r>
            <a:r>
              <a:rPr lang="en-US" sz="3600" b="1" u="sng" cap="small" dirty="0">
                <a:solidFill>
                  <a:srgbClr val="7030A0"/>
                </a:solidFill>
              </a:rPr>
              <a:t>Lord</a:t>
            </a:r>
            <a:r>
              <a:rPr lang="en-US" sz="3600" b="1" u="sng" dirty="0">
                <a:solidFill>
                  <a:srgbClr val="7030A0"/>
                </a:solidFill>
              </a:rPr>
              <a:t>. </a:t>
            </a:r>
            <a:r>
              <a:rPr lang="en-US" sz="3600" dirty="0"/>
              <a:t>And he worshipped the </a:t>
            </a:r>
            <a:r>
              <a:rPr lang="en-US" sz="3600" cap="small" dirty="0"/>
              <a:t>Lord</a:t>
            </a:r>
            <a:r>
              <a:rPr lang="en-US" sz="3600" dirty="0"/>
              <a:t> there.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5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Hannah had other children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baseline="30000" dirty="0"/>
              <a:t>21 </a:t>
            </a:r>
            <a:r>
              <a:rPr lang="en-US" sz="5400" b="1" dirty="0"/>
              <a:t>And the </a:t>
            </a:r>
            <a:r>
              <a:rPr lang="en-US" sz="5400" b="1" cap="small" dirty="0"/>
              <a:t>Lord</a:t>
            </a:r>
            <a:r>
              <a:rPr lang="en-US" sz="5400" b="1" dirty="0"/>
              <a:t> visited Hannah</a:t>
            </a:r>
            <a:r>
              <a:rPr lang="en-US" sz="5400" b="1" dirty="0" smtClean="0"/>
              <a:t>, </a:t>
            </a:r>
          </a:p>
          <a:p>
            <a:r>
              <a:rPr lang="en-US" sz="5400" b="1" dirty="0" smtClean="0"/>
              <a:t> </a:t>
            </a:r>
            <a:r>
              <a:rPr lang="en-US" sz="5400" b="1" dirty="0"/>
              <a:t>so that she conceived, and bare </a:t>
            </a:r>
            <a:endParaRPr lang="en-US" sz="5400" b="1" dirty="0" smtClean="0"/>
          </a:p>
          <a:p>
            <a:r>
              <a:rPr lang="en-US" sz="5400" b="1" dirty="0" smtClean="0"/>
              <a:t>three </a:t>
            </a:r>
            <a:r>
              <a:rPr lang="en-US" sz="5400" b="1" dirty="0"/>
              <a:t>sons and two daughters. </a:t>
            </a:r>
            <a:r>
              <a:rPr lang="en-US" sz="5400" b="1" dirty="0" smtClean="0"/>
              <a:t>And</a:t>
            </a:r>
          </a:p>
          <a:p>
            <a:r>
              <a:rPr lang="en-US" sz="5400" b="1" dirty="0" smtClean="0"/>
              <a:t> </a:t>
            </a:r>
            <a:r>
              <a:rPr lang="en-US" sz="5400" b="1" dirty="0"/>
              <a:t>the child Samuel grew before the </a:t>
            </a:r>
            <a:r>
              <a:rPr lang="en-US" sz="5400" b="1" cap="small" dirty="0"/>
              <a:t>Lord</a:t>
            </a:r>
            <a:r>
              <a:rPr lang="en-US" sz="5400" b="1" dirty="0"/>
              <a:t>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57440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</a:rPr>
              <a:t>Each year she would travel the 15 miles</a:t>
            </a:r>
            <a:br>
              <a:rPr lang="en-US" b="1" u="sng" dirty="0" smtClean="0">
                <a:solidFill>
                  <a:srgbClr val="7030A0"/>
                </a:solidFill>
              </a:rPr>
            </a:br>
            <a:r>
              <a:rPr lang="en-US" b="1" u="sng" dirty="0" smtClean="0">
                <a:solidFill>
                  <a:srgbClr val="7030A0"/>
                </a:solidFill>
              </a:rPr>
              <a:t>back to Shiloh to worship and see her son</a:t>
            </a:r>
            <a:endParaRPr lang="en-US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67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B050"/>
                </a:solidFill>
              </a:rPr>
              <a:t>Hannah was a woman that showed</a:t>
            </a:r>
            <a:br>
              <a:rPr lang="en-US" b="1" u="sng" dirty="0" smtClean="0">
                <a:solidFill>
                  <a:srgbClr val="00B050"/>
                </a:solidFill>
              </a:rPr>
            </a:br>
            <a:r>
              <a:rPr lang="en-US" b="1" u="sng" dirty="0" smtClean="0">
                <a:solidFill>
                  <a:srgbClr val="00B050"/>
                </a:solidFill>
              </a:rPr>
              <a:t>the strength of a woman’s heart.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5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(1)  The Strength of a woman’s heart is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seen in her influence as a Godly mother.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 Godly mothers can instill an authentic faith in their children.</a:t>
            </a:r>
          </a:p>
          <a:p>
            <a:r>
              <a:rPr lang="en-US" dirty="0" smtClean="0"/>
              <a:t>2 Tim. 1:5     </a:t>
            </a:r>
            <a:r>
              <a:rPr lang="en-US" b="1" u="sng" dirty="0" smtClean="0">
                <a:solidFill>
                  <a:srgbClr val="00B050"/>
                </a:solidFill>
              </a:rPr>
              <a:t>Faith is not inherited.  </a:t>
            </a:r>
            <a:r>
              <a:rPr lang="en-US" dirty="0" smtClean="0"/>
              <a:t>It must be learned.  Eunice’s</a:t>
            </a:r>
          </a:p>
          <a:p>
            <a:r>
              <a:rPr lang="en-US" dirty="0" smtClean="0"/>
              <a:t>Faith was real and genuine. </a:t>
            </a:r>
          </a:p>
          <a:p>
            <a:r>
              <a:rPr lang="en-US" dirty="0" smtClean="0"/>
              <a:t>2.  Mothers need to demonstrate their faith by reading the Bible,</a:t>
            </a:r>
          </a:p>
          <a:p>
            <a:r>
              <a:rPr lang="en-US" dirty="0" smtClean="0"/>
              <a:t>Worshipping, teaching their children and others.  </a:t>
            </a:r>
          </a:p>
          <a:p>
            <a:r>
              <a:rPr lang="en-US" dirty="0" smtClean="0"/>
              <a:t>3</a:t>
            </a:r>
            <a:r>
              <a:rPr lang="en-US" dirty="0" smtClean="0">
                <a:solidFill>
                  <a:srgbClr val="002060"/>
                </a:solidFill>
              </a:rPr>
              <a:t>.  Someone has said: A mother must be more interested in her children’s souls Than in their clothes; more concerned about their eternal life than their success in life; more interested in their relationship with Jesus than their popularity; more concerned with their standing before God than their social status; their spirituality than their intellectual or athletic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Accomplishments. 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97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558" y="1054100"/>
            <a:ext cx="5801784" cy="4737100"/>
          </a:xfrm>
        </p:spPr>
      </p:pic>
    </p:spTree>
    <p:extLst>
      <p:ext uri="{BB962C8B-B14F-4D97-AF65-F5344CB8AC3E}">
        <p14:creationId xmlns:p14="http://schemas.microsoft.com/office/powerpoint/2010/main" val="28417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 Godly Mother will: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as Eunice did:  teach Timothy the word from the time </a:t>
            </a:r>
          </a:p>
          <a:p>
            <a:r>
              <a:rPr lang="en-US" dirty="0" smtClean="0"/>
              <a:t>He was a baby.  </a:t>
            </a:r>
          </a:p>
          <a:p>
            <a:r>
              <a:rPr lang="en-US" dirty="0"/>
              <a:t> </a:t>
            </a:r>
            <a:r>
              <a:rPr lang="en-US" dirty="0" smtClean="0"/>
              <a:t> Deut. 6:4-7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19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</a:rPr>
              <a:t>Deut. 6:4-7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 dirty="0"/>
              <a:t>4 </a:t>
            </a:r>
            <a:r>
              <a:rPr lang="en-US" dirty="0"/>
              <a:t>Hear, O Israel: The </a:t>
            </a:r>
            <a:r>
              <a:rPr lang="en-US" cap="small" dirty="0"/>
              <a:t>Lord</a:t>
            </a:r>
            <a:r>
              <a:rPr lang="en-US" dirty="0"/>
              <a:t> our God is one </a:t>
            </a:r>
            <a:r>
              <a:rPr lang="en-US" cap="small" dirty="0"/>
              <a:t>Lord</a:t>
            </a:r>
            <a:r>
              <a:rPr lang="en-US" dirty="0"/>
              <a:t>:</a:t>
            </a:r>
          </a:p>
          <a:p>
            <a:r>
              <a:rPr lang="en-US" baseline="30000" dirty="0"/>
              <a:t>5 </a:t>
            </a:r>
            <a:r>
              <a:rPr lang="en-US" dirty="0"/>
              <a:t>And thou shalt love the </a:t>
            </a:r>
            <a:r>
              <a:rPr lang="en-US" cap="small" dirty="0"/>
              <a:t>Lord</a:t>
            </a:r>
            <a:r>
              <a:rPr lang="en-US" dirty="0"/>
              <a:t> thy God with all thine heart, and with all thy soul, and with all thy might.</a:t>
            </a:r>
          </a:p>
          <a:p>
            <a:r>
              <a:rPr lang="en-US" baseline="30000" dirty="0"/>
              <a:t>6 </a:t>
            </a:r>
            <a:r>
              <a:rPr lang="en-US" dirty="0"/>
              <a:t>And these words, which I command thee this day, shall be in thine heart:</a:t>
            </a:r>
          </a:p>
          <a:p>
            <a:r>
              <a:rPr lang="en-US" baseline="30000" dirty="0"/>
              <a:t>7 </a:t>
            </a:r>
            <a:r>
              <a:rPr lang="en-US" dirty="0"/>
              <a:t>And thou shalt teach them diligently unto thy children, and shalt talk of them when thou </a:t>
            </a:r>
            <a:r>
              <a:rPr lang="en-US" dirty="0" err="1"/>
              <a:t>sittest</a:t>
            </a:r>
            <a:r>
              <a:rPr lang="en-US" dirty="0"/>
              <a:t> in thine house, and when thou </a:t>
            </a:r>
            <a:r>
              <a:rPr lang="en-US" dirty="0" err="1"/>
              <a:t>walkest</a:t>
            </a:r>
            <a:r>
              <a:rPr lang="en-US" dirty="0"/>
              <a:t> by the way, and when thou </a:t>
            </a:r>
            <a:r>
              <a:rPr lang="en-US" dirty="0" err="1"/>
              <a:t>liest</a:t>
            </a:r>
            <a:r>
              <a:rPr lang="en-US" dirty="0"/>
              <a:t> down, and when thou </a:t>
            </a:r>
            <a:r>
              <a:rPr lang="en-US" dirty="0" err="1"/>
              <a:t>risest</a:t>
            </a:r>
            <a:r>
              <a:rPr lang="en-US" dirty="0"/>
              <a:t> 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61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u="sng" dirty="0" smtClean="0">
                <a:solidFill>
                  <a:srgbClr val="002060"/>
                </a:solidFill>
              </a:rPr>
              <a:t>(2)  The strength of a woman’s heart is seen</a:t>
            </a:r>
            <a:br>
              <a:rPr lang="en-US" b="1" u="sng" dirty="0" smtClean="0">
                <a:solidFill>
                  <a:srgbClr val="002060"/>
                </a:solidFill>
              </a:rPr>
            </a:br>
            <a:r>
              <a:rPr lang="en-US" b="1" u="sng" dirty="0" smtClean="0">
                <a:solidFill>
                  <a:srgbClr val="002060"/>
                </a:solidFill>
              </a:rPr>
              <a:t>in the work of a Godly mother.</a:t>
            </a:r>
            <a:endParaRPr lang="en-US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1.  Titus 2:3-5 </a:t>
            </a:r>
            <a:r>
              <a:rPr lang="en-US" baseline="30000" dirty="0"/>
              <a:t> </a:t>
            </a:r>
            <a:r>
              <a:rPr lang="en-US" dirty="0"/>
              <a:t>The aged women likewise, that they be in </a:t>
            </a:r>
            <a:r>
              <a:rPr lang="en-US" dirty="0" err="1"/>
              <a:t>behaviour</a:t>
            </a:r>
            <a:r>
              <a:rPr lang="en-US" dirty="0"/>
              <a:t> as </a:t>
            </a:r>
            <a:r>
              <a:rPr lang="en-US" dirty="0" err="1"/>
              <a:t>becometh</a:t>
            </a:r>
            <a:r>
              <a:rPr lang="en-US" dirty="0"/>
              <a:t> holiness, not false accusers, not given to much wine, teachers of good things;</a:t>
            </a:r>
          </a:p>
          <a:p>
            <a:r>
              <a:rPr lang="en-US" baseline="30000" dirty="0"/>
              <a:t>4 </a:t>
            </a:r>
            <a:r>
              <a:rPr lang="en-US" dirty="0"/>
              <a:t>That they may teach the young women to be sober, to love their husbands, to love their children,</a:t>
            </a:r>
          </a:p>
          <a:p>
            <a:r>
              <a:rPr lang="en-US" baseline="30000" dirty="0"/>
              <a:t>5 </a:t>
            </a:r>
            <a:r>
              <a:rPr lang="en-US" dirty="0"/>
              <a:t>To be discreet, chaste, keepers at home, good, obedient to their own husbands, that the word of God be not blasphemed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sz="3000" u="sng" dirty="0" smtClean="0">
                <a:solidFill>
                  <a:srgbClr val="002060"/>
                </a:solidFill>
              </a:rPr>
              <a:t>Illustration:  </a:t>
            </a:r>
            <a:r>
              <a:rPr lang="en-US" dirty="0" smtClean="0"/>
              <a:t>“The godly mother puts on the </a:t>
            </a:r>
            <a:r>
              <a:rPr lang="en-US" b="1" u="sng" dirty="0" smtClean="0">
                <a:solidFill>
                  <a:srgbClr val="FF0000"/>
                </a:solidFill>
              </a:rPr>
              <a:t> lipstick </a:t>
            </a:r>
            <a:r>
              <a:rPr lang="en-US" dirty="0" smtClean="0"/>
              <a:t>of a kind tongue,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Blush</a:t>
            </a:r>
            <a:r>
              <a:rPr lang="en-US" dirty="0" smtClean="0"/>
              <a:t> of purity and innocence, </a:t>
            </a:r>
            <a:r>
              <a:rPr lang="en-US" b="1" u="sng" dirty="0" smtClean="0">
                <a:solidFill>
                  <a:srgbClr val="FF0000"/>
                </a:solidFill>
              </a:rPr>
              <a:t>foundation</a:t>
            </a:r>
            <a:r>
              <a:rPr lang="en-US" dirty="0" smtClean="0"/>
              <a:t> of godliness, </a:t>
            </a:r>
            <a:r>
              <a:rPr lang="en-US" b="1" u="sng" dirty="0" smtClean="0">
                <a:solidFill>
                  <a:srgbClr val="FF0000"/>
                </a:solidFill>
              </a:rPr>
              <a:t>eyeliner</a:t>
            </a:r>
          </a:p>
          <a:p>
            <a:r>
              <a:rPr lang="en-US" dirty="0" smtClean="0"/>
              <a:t>Of compassion, and</a:t>
            </a:r>
            <a:r>
              <a:rPr lang="en-US" b="1" u="sng" dirty="0" smtClean="0">
                <a:solidFill>
                  <a:srgbClr val="FF0000"/>
                </a:solidFill>
              </a:rPr>
              <a:t> mascara </a:t>
            </a:r>
            <a:r>
              <a:rPr lang="en-US" dirty="0" smtClean="0"/>
              <a:t>of sincerity.”  (Unknown)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2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u="sng" dirty="0" smtClean="0">
                <a:solidFill>
                  <a:srgbClr val="00B050"/>
                </a:solidFill>
              </a:rPr>
              <a:t>(3.)  The strength of a woman’s heart is</a:t>
            </a:r>
            <a:br>
              <a:rPr lang="en-US" b="1" u="sng" dirty="0" smtClean="0">
                <a:solidFill>
                  <a:srgbClr val="00B050"/>
                </a:solidFill>
              </a:rPr>
            </a:br>
            <a:r>
              <a:rPr lang="en-US" b="1" u="sng" dirty="0" smtClean="0">
                <a:solidFill>
                  <a:srgbClr val="00B050"/>
                </a:solidFill>
              </a:rPr>
              <a:t>seen in being a good example to her children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400" dirty="0" smtClean="0"/>
              <a:t>I </a:t>
            </a:r>
            <a:r>
              <a:rPr lang="en-US" sz="4400" dirty="0" smtClean="0"/>
              <a:t>Sam. 1:11,28  Hannah, gave Samuel to the work of the Lord.</a:t>
            </a:r>
          </a:p>
          <a:p>
            <a:r>
              <a:rPr lang="en-US" sz="4400" dirty="0" smtClean="0"/>
              <a:t>I Pet. 3:1-6  </a:t>
            </a:r>
            <a:r>
              <a:rPr lang="en-US" sz="4400" dirty="0" smtClean="0"/>
              <a:t>Sarah- (vs.5-6) </a:t>
            </a:r>
            <a:r>
              <a:rPr lang="en-US" sz="4400" baseline="30000" dirty="0"/>
              <a:t> </a:t>
            </a:r>
            <a:r>
              <a:rPr lang="en-US" sz="4400" dirty="0"/>
              <a:t>For after this manner in the old time the holy women also, who trusted in God, adorned themselves, being in subjection unto their own husbands:</a:t>
            </a:r>
          </a:p>
          <a:p>
            <a:r>
              <a:rPr lang="en-US" sz="4400" baseline="30000" dirty="0"/>
              <a:t>6 </a:t>
            </a:r>
            <a:r>
              <a:rPr lang="en-US" sz="4400" dirty="0"/>
              <a:t>Even as Sara obeyed Abraham, calling him lord: whose daughters ye are, as long as ye do well, and are not afraid with any amazement.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246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925" y="1690689"/>
            <a:ext cx="6086475" cy="4957762"/>
          </a:xfrm>
        </p:spPr>
      </p:pic>
    </p:spTree>
    <p:extLst>
      <p:ext uri="{BB962C8B-B14F-4D97-AF65-F5344CB8AC3E}">
        <p14:creationId xmlns:p14="http://schemas.microsoft.com/office/powerpoint/2010/main" val="274524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view of all of this:  Godly mothers</a:t>
            </a:r>
            <a:br>
              <a:rPr lang="en-US" dirty="0" smtClean="0"/>
            </a:br>
            <a:r>
              <a:rPr lang="en-US" dirty="0" smtClean="0"/>
              <a:t>should be honored. 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Proverbs 31:28  </a:t>
            </a:r>
          </a:p>
          <a:p>
            <a:r>
              <a:rPr lang="en-US" sz="4800" b="1" dirty="0" smtClean="0"/>
              <a:t>Her </a:t>
            </a:r>
            <a:r>
              <a:rPr lang="en-US" sz="4800" b="1" dirty="0"/>
              <a:t>children arise up, and call her blessed; her husband also, and he </a:t>
            </a:r>
            <a:r>
              <a:rPr lang="en-US" sz="4800" b="1" dirty="0" err="1"/>
              <a:t>praiseth</a:t>
            </a:r>
            <a:r>
              <a:rPr lang="en-US" sz="4800" b="1" dirty="0"/>
              <a:t> her.</a:t>
            </a:r>
          </a:p>
        </p:txBody>
      </p:sp>
    </p:spTree>
    <p:extLst>
      <p:ext uri="{BB962C8B-B14F-4D97-AF65-F5344CB8AC3E}">
        <p14:creationId xmlns:p14="http://schemas.microsoft.com/office/powerpoint/2010/main" val="329147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0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5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2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hard worker</a:t>
            </a:r>
          </a:p>
          <a:p>
            <a:r>
              <a:rPr lang="en-US" dirty="0"/>
              <a:t> </a:t>
            </a:r>
            <a:r>
              <a:rPr lang="en-US" dirty="0" smtClean="0"/>
              <a:t>   In the basement of our home in Cleveland, Ohio,</a:t>
            </a:r>
          </a:p>
          <a:p>
            <a:r>
              <a:rPr lang="en-US" dirty="0" smtClean="0"/>
              <a:t>Mom would wash clothes and hang them up to dry.</a:t>
            </a:r>
          </a:p>
          <a:p>
            <a:r>
              <a:rPr lang="en-US" dirty="0"/>
              <a:t> </a:t>
            </a:r>
            <a:r>
              <a:rPr lang="en-US" dirty="0" smtClean="0"/>
              <a:t>  In the side of the dining room, they had a bed that</a:t>
            </a:r>
          </a:p>
          <a:p>
            <a:r>
              <a:rPr lang="en-US" dirty="0" smtClean="0"/>
              <a:t>Would pull down and they could use it at night.  Then,</a:t>
            </a:r>
          </a:p>
          <a:p>
            <a:r>
              <a:rPr lang="en-US" dirty="0" smtClean="0"/>
              <a:t>It would go back into the wall for additional space in the </a:t>
            </a:r>
          </a:p>
          <a:p>
            <a:r>
              <a:rPr lang="en-US" dirty="0" smtClean="0"/>
              <a:t>Room..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5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Illustration: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junior high school science teacher discussed magnets and their</a:t>
            </a:r>
          </a:p>
          <a:p>
            <a:r>
              <a:rPr lang="en-US" dirty="0" smtClean="0"/>
              <a:t>Properties.  The next day he gave a quiz with this question.</a:t>
            </a:r>
          </a:p>
          <a:p>
            <a:r>
              <a:rPr lang="en-US" dirty="0"/>
              <a:t> </a:t>
            </a:r>
            <a:r>
              <a:rPr lang="en-US" dirty="0" smtClean="0"/>
              <a:t> “My name begins with “M,”</a:t>
            </a:r>
          </a:p>
          <a:p>
            <a:r>
              <a:rPr lang="en-US" dirty="0"/>
              <a:t> </a:t>
            </a:r>
            <a:r>
              <a:rPr lang="en-US" dirty="0" smtClean="0"/>
              <a:t>   My name has six letters</a:t>
            </a:r>
          </a:p>
          <a:p>
            <a:r>
              <a:rPr lang="en-US" dirty="0"/>
              <a:t> </a:t>
            </a:r>
            <a:r>
              <a:rPr lang="en-US" dirty="0" smtClean="0"/>
              <a:t>   I pick up things.  </a:t>
            </a:r>
          </a:p>
          <a:p>
            <a:r>
              <a:rPr lang="en-US" dirty="0"/>
              <a:t> </a:t>
            </a:r>
            <a:r>
              <a:rPr lang="en-US" dirty="0" smtClean="0"/>
              <a:t>   What am I? “   </a:t>
            </a:r>
          </a:p>
          <a:p>
            <a:endParaRPr lang="en-US" dirty="0"/>
          </a:p>
          <a:p>
            <a:r>
              <a:rPr lang="en-US" dirty="0" smtClean="0"/>
              <a:t>Over half of the class replied:  “Mother!”  </a:t>
            </a:r>
          </a:p>
          <a:p>
            <a:r>
              <a:rPr lang="en-US" dirty="0"/>
              <a:t> </a:t>
            </a:r>
            <a:r>
              <a:rPr lang="en-US" dirty="0" smtClean="0"/>
              <a:t> A mother is “The hand that rocks the cradle, rules the world”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8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Thrifty…</a:t>
            </a:r>
          </a:p>
          <a:p>
            <a:r>
              <a:rPr lang="en-US" dirty="0"/>
              <a:t> </a:t>
            </a:r>
            <a:r>
              <a:rPr lang="en-US" dirty="0" smtClean="0"/>
              <a:t>  always had money in a little bag that was penned to</a:t>
            </a:r>
          </a:p>
          <a:p>
            <a:r>
              <a:rPr lang="en-US" dirty="0" smtClean="0"/>
              <a:t>Inside her bra.   Traveling…Dad would ask her for money</a:t>
            </a:r>
          </a:p>
          <a:p>
            <a:r>
              <a:rPr lang="en-US" dirty="0" smtClean="0"/>
              <a:t>For gas…Mom would always </a:t>
            </a:r>
            <a:r>
              <a:rPr lang="en-US" dirty="0" err="1" smtClean="0"/>
              <a:t>descreetly</a:t>
            </a:r>
            <a:r>
              <a:rPr lang="en-US" dirty="0" smtClean="0"/>
              <a:t> get it for him.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4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Hospitable.   </a:t>
            </a:r>
          </a:p>
          <a:p>
            <a:r>
              <a:rPr lang="en-US" dirty="0"/>
              <a:t> </a:t>
            </a:r>
            <a:r>
              <a:rPr lang="en-US" dirty="0" smtClean="0"/>
              <a:t>  The more the better.  Folks would come home with</a:t>
            </a:r>
          </a:p>
          <a:p>
            <a:r>
              <a:rPr lang="en-US" dirty="0" smtClean="0"/>
              <a:t>Us from church and eat at my Mom’s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5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Loved coming back to Alabama for</a:t>
            </a:r>
            <a:br>
              <a:rPr lang="en-US" dirty="0" smtClean="0"/>
            </a:br>
            <a:r>
              <a:rPr lang="en-US" dirty="0" smtClean="0"/>
              <a:t>vacations.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They owned a big farm in North Alabama.  They would</a:t>
            </a:r>
          </a:p>
          <a:p>
            <a:r>
              <a:rPr lang="en-US" dirty="0" smtClean="0"/>
              <a:t>Come back for vacations…take the lumber off the windows</a:t>
            </a:r>
          </a:p>
          <a:p>
            <a:r>
              <a:rPr lang="en-US" dirty="0" smtClean="0"/>
              <a:t>And doors and open it up for us all the have some together.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7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Very Clean 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Dishes…unless she was sick, the dishes were done </a:t>
            </a:r>
          </a:p>
          <a:p>
            <a:r>
              <a:rPr lang="en-US" dirty="0" smtClean="0"/>
              <a:t>Immediately after the meal.  She would supervise</a:t>
            </a:r>
          </a:p>
          <a:p>
            <a:r>
              <a:rPr lang="en-US" dirty="0" smtClean="0"/>
              <a:t>My sisters and each had their jobs to do.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4751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Neat Dresser…clothes ,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61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Time:    Supper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Knew when Dad would get home from work, and she would</a:t>
            </a:r>
          </a:p>
          <a:p>
            <a:r>
              <a:rPr lang="en-US" dirty="0" smtClean="0"/>
              <a:t>Have his meal ready.  All of us were to get to the table when</a:t>
            </a:r>
          </a:p>
          <a:p>
            <a:r>
              <a:rPr lang="en-US" dirty="0" smtClean="0"/>
              <a:t>She called…and Dad would generally then have prayer for</a:t>
            </a:r>
          </a:p>
          <a:p>
            <a:r>
              <a:rPr lang="en-US" dirty="0" smtClean="0"/>
              <a:t>The food.</a:t>
            </a:r>
          </a:p>
          <a:p>
            <a:r>
              <a:rPr lang="en-US" dirty="0"/>
              <a:t> </a:t>
            </a:r>
            <a:r>
              <a:rPr lang="en-US" dirty="0" smtClean="0"/>
              <a:t>  There was not misbehaving.   If you got tickled, after the first</a:t>
            </a:r>
          </a:p>
          <a:p>
            <a:r>
              <a:rPr lang="en-US" dirty="0" smtClean="0"/>
              <a:t>Or second admonishment by Dad, you were sent from the</a:t>
            </a:r>
          </a:p>
          <a:p>
            <a:r>
              <a:rPr lang="en-US" dirty="0" smtClean="0"/>
              <a:t>Table and no meal for you that night.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8703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our house, there were these signs on the 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B050"/>
                </a:solidFill>
              </a:rPr>
              <a:t>Christ, the unseen Guest at every meal</a:t>
            </a:r>
          </a:p>
          <a:p>
            <a:endParaRPr lang="en-US" sz="4800" b="1" dirty="0">
              <a:solidFill>
                <a:srgbClr val="00B050"/>
              </a:solidFill>
            </a:endParaRPr>
          </a:p>
          <a:p>
            <a:r>
              <a:rPr lang="en-US" sz="4800" b="1" dirty="0" smtClean="0">
                <a:solidFill>
                  <a:srgbClr val="00B050"/>
                </a:solidFill>
              </a:rPr>
              <a:t>God bless our home</a:t>
            </a:r>
          </a:p>
          <a:p>
            <a:endParaRPr lang="en-US" sz="4800" b="1" dirty="0">
              <a:solidFill>
                <a:srgbClr val="00B050"/>
              </a:solidFill>
            </a:endParaRPr>
          </a:p>
          <a:p>
            <a:r>
              <a:rPr lang="en-US" sz="4800" b="1" dirty="0" smtClean="0">
                <a:solidFill>
                  <a:srgbClr val="00B050"/>
                </a:solidFill>
              </a:rPr>
              <a:t>Thanks, Lord, for being here with us.</a:t>
            </a:r>
            <a:endParaRPr lang="en-US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8121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Bible was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my Mom and Dad loved the Bible…and my</a:t>
            </a:r>
          </a:p>
          <a:p>
            <a:r>
              <a:rPr lang="en-US" dirty="0" smtClean="0"/>
              <a:t>Dad would read , study it, write notes in his bible.</a:t>
            </a:r>
          </a:p>
          <a:p>
            <a:endParaRPr lang="en-US" dirty="0"/>
          </a:p>
          <a:p>
            <a:r>
              <a:rPr lang="en-US" dirty="0" smtClean="0"/>
              <a:t>I have both of my parents bibles.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2704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Sickness</a:t>
            </a:r>
          </a:p>
          <a:p>
            <a:r>
              <a:rPr lang="en-US" dirty="0" smtClean="0"/>
              <a:t>In Good times</a:t>
            </a:r>
          </a:p>
          <a:p>
            <a:r>
              <a:rPr lang="en-US" dirty="0" smtClean="0"/>
              <a:t>When things were going good</a:t>
            </a:r>
          </a:p>
          <a:p>
            <a:r>
              <a:rPr lang="en-US" dirty="0" smtClean="0"/>
              <a:t>When things were going bad</a:t>
            </a:r>
          </a:p>
          <a:p>
            <a:endParaRPr lang="en-US" dirty="0"/>
          </a:p>
          <a:p>
            <a:r>
              <a:rPr lang="en-US" dirty="0" smtClean="0"/>
              <a:t>One place my folks turned to, was to God.</a:t>
            </a:r>
          </a:p>
          <a:p>
            <a:r>
              <a:rPr lang="en-US" dirty="0" smtClean="0"/>
              <a:t>My Dad was a Sunday School teacher</a:t>
            </a:r>
          </a:p>
          <a:p>
            <a:r>
              <a:rPr lang="en-US" dirty="0" smtClean="0"/>
              <a:t>He led in prayer…and even had church services in their home.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2780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B050"/>
                </a:solidFill>
              </a:rPr>
              <a:t>My Dad:   Dead at 64 years of age</a:t>
            </a:r>
            <a:br>
              <a:rPr lang="en-US" b="1" u="sng" dirty="0" smtClean="0">
                <a:solidFill>
                  <a:srgbClr val="00B050"/>
                </a:solidFill>
              </a:rPr>
            </a:br>
            <a:r>
              <a:rPr lang="en-US" b="1" u="sng" dirty="0" smtClean="0">
                <a:solidFill>
                  <a:srgbClr val="00B050"/>
                </a:solidFill>
              </a:rPr>
              <a:t>My Mom: Dead at 92 years of age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  Their bodies lie next to each other.</a:t>
            </a:r>
          </a:p>
          <a:p>
            <a:r>
              <a:rPr lang="en-US" dirty="0"/>
              <a:t> </a:t>
            </a:r>
            <a:r>
              <a:rPr lang="en-US" dirty="0" smtClean="0"/>
              <a:t>  They lived together for 44 years.    1922 to 1966 </a:t>
            </a:r>
          </a:p>
          <a:p>
            <a:endParaRPr lang="en-US" dirty="0"/>
          </a:p>
          <a:p>
            <a:r>
              <a:rPr lang="en-US" dirty="0" smtClean="0"/>
              <a:t>   They had 9 children…4 boys and 5 girls.</a:t>
            </a:r>
          </a:p>
          <a:p>
            <a:r>
              <a:rPr lang="en-US" dirty="0"/>
              <a:t> </a:t>
            </a:r>
            <a:r>
              <a:rPr lang="en-US" dirty="0" smtClean="0"/>
              <a:t>      My 3 brothers are all dead</a:t>
            </a:r>
          </a:p>
          <a:p>
            <a:r>
              <a:rPr lang="en-US" dirty="0"/>
              <a:t> </a:t>
            </a:r>
            <a:r>
              <a:rPr lang="en-US" dirty="0" smtClean="0"/>
              <a:t>      and 2 of my sisters have died.</a:t>
            </a:r>
          </a:p>
          <a:p>
            <a:r>
              <a:rPr lang="en-US" dirty="0"/>
              <a:t> </a:t>
            </a:r>
            <a:r>
              <a:rPr lang="en-US" dirty="0" smtClean="0"/>
              <a:t>           I am the only boy left in the family and </a:t>
            </a:r>
          </a:p>
          <a:p>
            <a:r>
              <a:rPr lang="en-US" dirty="0"/>
              <a:t> </a:t>
            </a:r>
            <a:r>
              <a:rPr lang="en-US" dirty="0" smtClean="0"/>
              <a:t>           we have 3 sisters left.      The oldest sister: Lydia   91 years old</a:t>
            </a:r>
          </a:p>
          <a:p>
            <a:r>
              <a:rPr lang="en-US" dirty="0"/>
              <a:t> </a:t>
            </a:r>
            <a:r>
              <a:rPr lang="en-US" dirty="0" smtClean="0"/>
              <a:t>           the youngest Dian, 70 years old…and the middle Christine,</a:t>
            </a:r>
          </a:p>
          <a:p>
            <a:r>
              <a:rPr lang="en-US" dirty="0"/>
              <a:t> </a:t>
            </a:r>
            <a:r>
              <a:rPr lang="en-US" dirty="0" smtClean="0"/>
              <a:t>           82 years old.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5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I </a:t>
            </a:r>
            <a:r>
              <a:rPr lang="en-US" dirty="0" err="1" smtClean="0"/>
              <a:t>Samuel,we</a:t>
            </a:r>
            <a:r>
              <a:rPr lang="en-US" dirty="0" smtClean="0"/>
              <a:t> learn about a woman</a:t>
            </a:r>
            <a:br>
              <a:rPr lang="en-US" dirty="0" smtClean="0"/>
            </a:br>
            <a:r>
              <a:rPr lang="en-US" dirty="0" smtClean="0"/>
              <a:t>whose name is “Hannah”.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Hannah was married to a man whose name is </a:t>
            </a:r>
            <a:r>
              <a:rPr lang="en-US" dirty="0" err="1" smtClean="0"/>
              <a:t>Elkannah</a:t>
            </a:r>
            <a:r>
              <a:rPr lang="en-US" dirty="0" smtClean="0"/>
              <a:t> who</a:t>
            </a:r>
          </a:p>
          <a:p>
            <a:r>
              <a:rPr lang="en-US" dirty="0" smtClean="0"/>
              <a:t>Had taken two wives, Hannah and </a:t>
            </a:r>
            <a:r>
              <a:rPr lang="en-US" dirty="0" err="1" smtClean="0"/>
              <a:t>Peninah</a:t>
            </a:r>
            <a:r>
              <a:rPr lang="en-US" dirty="0" smtClean="0"/>
              <a:t>.  </a:t>
            </a:r>
          </a:p>
          <a:p>
            <a:endParaRPr lang="en-US" dirty="0"/>
          </a:p>
          <a:p>
            <a:r>
              <a:rPr lang="en-US" dirty="0" err="1" smtClean="0"/>
              <a:t>Elkannah</a:t>
            </a:r>
            <a:r>
              <a:rPr lang="en-US" dirty="0" smtClean="0"/>
              <a:t>  is described as an “</a:t>
            </a:r>
            <a:r>
              <a:rPr lang="en-US" dirty="0" err="1" smtClean="0"/>
              <a:t>Ephraimite</a:t>
            </a:r>
            <a:r>
              <a:rPr lang="en-US" dirty="0" smtClean="0"/>
              <a:t>  because he lived in</a:t>
            </a:r>
          </a:p>
          <a:p>
            <a:r>
              <a:rPr lang="en-US" dirty="0" err="1" smtClean="0"/>
              <a:t>Ephramin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By tribe, he was a Levite (I Chron.  6:27-28) and the Levites had</a:t>
            </a:r>
          </a:p>
          <a:p>
            <a:r>
              <a:rPr lang="en-US" dirty="0" smtClean="0"/>
              <a:t>No territory of their own. </a:t>
            </a:r>
          </a:p>
          <a:p>
            <a:r>
              <a:rPr lang="en-US" dirty="0" smtClean="0"/>
              <a:t>The Levites were the priestly tribe and, as such, were scattered </a:t>
            </a:r>
          </a:p>
          <a:p>
            <a:r>
              <a:rPr lang="en-US" dirty="0" smtClean="0"/>
              <a:t>Throughout Israel.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1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lot of love for all of us.</a:t>
            </a:r>
          </a:p>
          <a:p>
            <a:r>
              <a:rPr lang="en-US" dirty="0" smtClean="0"/>
              <a:t>A farm of 106 acres…sold to the USA for Water project..</a:t>
            </a:r>
          </a:p>
          <a:p>
            <a:r>
              <a:rPr lang="en-US" dirty="0"/>
              <a:t> </a:t>
            </a:r>
            <a:r>
              <a:rPr lang="en-US" dirty="0" smtClean="0"/>
              <a:t>   Dad died in 1966 </a:t>
            </a:r>
          </a:p>
          <a:p>
            <a:r>
              <a:rPr lang="en-US" dirty="0"/>
              <a:t> </a:t>
            </a:r>
            <a:r>
              <a:rPr lang="en-US" dirty="0" smtClean="0"/>
              <a:t>   Mom sold the farm to the government in 1970….</a:t>
            </a:r>
          </a:p>
          <a:p>
            <a:r>
              <a:rPr lang="en-US" dirty="0"/>
              <a:t> </a:t>
            </a:r>
            <a:r>
              <a:rPr lang="en-US" dirty="0" smtClean="0"/>
              <a:t>     We bought her a new house with basement on Julie Street</a:t>
            </a:r>
          </a:p>
          <a:p>
            <a:r>
              <a:rPr lang="en-US" dirty="0" smtClean="0"/>
              <a:t>..3 bedrooms, l and half bath, den, 2 car garage, living room</a:t>
            </a:r>
          </a:p>
          <a:p>
            <a:r>
              <a:rPr lang="en-US" dirty="0"/>
              <a:t> </a:t>
            </a:r>
            <a:r>
              <a:rPr lang="en-US" dirty="0" smtClean="0"/>
              <a:t> She lived in this house with my sister Lydia’s constant care</a:t>
            </a:r>
          </a:p>
          <a:p>
            <a:r>
              <a:rPr lang="en-US" dirty="0"/>
              <a:t> </a:t>
            </a:r>
            <a:r>
              <a:rPr lang="en-US" dirty="0" smtClean="0"/>
              <a:t> for almost 20 years before her death…she was 72 when she</a:t>
            </a:r>
          </a:p>
          <a:p>
            <a:r>
              <a:rPr lang="en-US" dirty="0" smtClean="0"/>
              <a:t>Moved into the new house.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20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Their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Both were Christians.</a:t>
            </a:r>
          </a:p>
          <a:p>
            <a:r>
              <a:rPr lang="en-US" dirty="0" smtClean="0"/>
              <a:t>Mom came home from church when she was 90 years old,</a:t>
            </a:r>
          </a:p>
          <a:p>
            <a:r>
              <a:rPr lang="en-US" dirty="0" smtClean="0"/>
              <a:t>And was taking off her coat when she failed by her bed</a:t>
            </a:r>
          </a:p>
          <a:p>
            <a:r>
              <a:rPr lang="en-US" dirty="0" smtClean="0"/>
              <a:t>And broke her hip.  This ultimately led to her death.  She</a:t>
            </a:r>
          </a:p>
          <a:p>
            <a:r>
              <a:rPr lang="en-US" dirty="0" smtClean="0"/>
              <a:t>Was put in the Nursing Home in November of 1995 and</a:t>
            </a:r>
          </a:p>
          <a:p>
            <a:r>
              <a:rPr lang="en-US" dirty="0" smtClean="0"/>
              <a:t>Died on March 17, 1996 .</a:t>
            </a:r>
          </a:p>
          <a:p>
            <a:r>
              <a:rPr lang="en-US" dirty="0"/>
              <a:t> </a:t>
            </a:r>
            <a:r>
              <a:rPr lang="en-US" dirty="0" smtClean="0"/>
              <a:t>  I truly believe that my Mom and Dad were faithful to death.</a:t>
            </a:r>
          </a:p>
          <a:p>
            <a:r>
              <a:rPr lang="en-US" dirty="0" smtClean="0"/>
              <a:t>I was the only child of the family with both of them when they</a:t>
            </a:r>
          </a:p>
          <a:p>
            <a:r>
              <a:rPr lang="en-US" dirty="0" smtClean="0"/>
              <a:t>Died.   May God have mercy upon them and give them </a:t>
            </a:r>
          </a:p>
          <a:p>
            <a:r>
              <a:rPr lang="en-US" dirty="0" smtClean="0"/>
              <a:t>Rest and peace forever in </a:t>
            </a:r>
            <a:r>
              <a:rPr lang="en-US" smtClean="0"/>
              <a:t>Heaven with Him.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815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9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</a:t>
            </a:r>
            <a:r>
              <a:rPr lang="en-US" dirty="0" err="1" smtClean="0"/>
              <a:t>Elkanah</a:t>
            </a:r>
            <a:r>
              <a:rPr lang="en-US" dirty="0" smtClean="0"/>
              <a:t> and Hannah lived in the hill country of Ephraim.</a:t>
            </a:r>
          </a:p>
          <a:p>
            <a:r>
              <a:rPr lang="en-US" dirty="0" smtClean="0"/>
              <a:t>2.  Periodically they would travel the 15 miles from their</a:t>
            </a:r>
          </a:p>
          <a:p>
            <a:r>
              <a:rPr lang="en-US" dirty="0" smtClean="0"/>
              <a:t>Home in Ramah to  worship at the tabernacle in Shiloh.  </a:t>
            </a:r>
          </a:p>
          <a:p>
            <a:r>
              <a:rPr lang="en-US" dirty="0" smtClean="0"/>
              <a:t>3.  This helps us to understand </a:t>
            </a:r>
            <a:r>
              <a:rPr lang="en-US" dirty="0" smtClean="0"/>
              <a:t>what</a:t>
            </a:r>
            <a:r>
              <a:rPr lang="en-US" dirty="0" smtClean="0"/>
              <a:t> </a:t>
            </a:r>
            <a:r>
              <a:rPr lang="en-US" dirty="0" smtClean="0"/>
              <a:t>is forthcoming:  When</a:t>
            </a:r>
          </a:p>
          <a:p>
            <a:r>
              <a:rPr lang="en-US" dirty="0" smtClean="0"/>
              <a:t>Samuel is later dropped off with Eli, he would be about</a:t>
            </a:r>
          </a:p>
          <a:p>
            <a:r>
              <a:rPr lang="en-US" dirty="0" smtClean="0"/>
              <a:t>15 miles away from home and would be able to see his </a:t>
            </a:r>
          </a:p>
          <a:p>
            <a:r>
              <a:rPr lang="en-US" dirty="0" smtClean="0"/>
              <a:t>Folks when </a:t>
            </a:r>
            <a:r>
              <a:rPr lang="en-US" dirty="0" err="1" smtClean="0"/>
              <a:t>Elkanah</a:t>
            </a:r>
            <a:r>
              <a:rPr lang="en-US" dirty="0" smtClean="0"/>
              <a:t> and Hannah came to Shiloh to worship.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49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Hannah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She had no children.  </a:t>
            </a:r>
            <a:r>
              <a:rPr lang="en-US" sz="3200" dirty="0" smtClean="0"/>
              <a:t>She </a:t>
            </a:r>
            <a:r>
              <a:rPr lang="en-US" sz="3200" dirty="0" smtClean="0"/>
              <a:t>long for a baby.</a:t>
            </a:r>
          </a:p>
          <a:p>
            <a:r>
              <a:rPr lang="en-US" sz="3200" baseline="30000" dirty="0">
                <a:solidFill>
                  <a:srgbClr val="7030A0"/>
                </a:solidFill>
              </a:rPr>
              <a:t>11 </a:t>
            </a:r>
            <a:r>
              <a:rPr lang="en-US" sz="3200" dirty="0">
                <a:solidFill>
                  <a:srgbClr val="7030A0"/>
                </a:solidFill>
              </a:rPr>
              <a:t>And she vowed a vow, and said, O </a:t>
            </a:r>
            <a:r>
              <a:rPr lang="en-US" sz="3200" cap="small" dirty="0">
                <a:solidFill>
                  <a:srgbClr val="7030A0"/>
                </a:solidFill>
              </a:rPr>
              <a:t>Lord</a:t>
            </a:r>
            <a:r>
              <a:rPr lang="en-US" sz="3200" dirty="0">
                <a:solidFill>
                  <a:srgbClr val="7030A0"/>
                </a:solidFill>
              </a:rPr>
              <a:t> of hosts, if thou wilt indeed look on the affliction of thine handmaid, and remember me, and not forget thine handmaid, but wilt give unto thine handmaid a man child, then I will give him unto the </a:t>
            </a:r>
            <a:r>
              <a:rPr lang="en-US" sz="3200" cap="small" dirty="0">
                <a:solidFill>
                  <a:srgbClr val="7030A0"/>
                </a:solidFill>
              </a:rPr>
              <a:t>Lord</a:t>
            </a:r>
            <a:r>
              <a:rPr lang="en-US" sz="3200" dirty="0">
                <a:solidFill>
                  <a:srgbClr val="7030A0"/>
                </a:solidFill>
              </a:rPr>
              <a:t> all the days of his life, and there shall no razor come upon his head.</a:t>
            </a:r>
            <a:endParaRPr lang="en-US" sz="3200" dirty="0" smtClean="0">
              <a:solidFill>
                <a:srgbClr val="7030A0"/>
              </a:solidFill>
            </a:endParaRPr>
          </a:p>
          <a:p>
            <a:r>
              <a:rPr lang="en-US" sz="3200" dirty="0" smtClean="0"/>
              <a:t>Eli the priest saw her lips moving but did not hear the words </a:t>
            </a:r>
            <a:r>
              <a:rPr lang="en-US" sz="3200" dirty="0" smtClean="0"/>
              <a:t>that she </a:t>
            </a:r>
            <a:r>
              <a:rPr lang="en-US" sz="3200" dirty="0" smtClean="0"/>
              <a:t>spoke in her heart.</a:t>
            </a:r>
          </a:p>
        </p:txBody>
      </p:sp>
    </p:spTree>
    <p:extLst>
      <p:ext uri="{BB962C8B-B14F-4D97-AF65-F5344CB8AC3E}">
        <p14:creationId xmlns:p14="http://schemas.microsoft.com/office/powerpoint/2010/main" val="33989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aseline="30000" dirty="0"/>
              <a:t>12 </a:t>
            </a:r>
            <a:r>
              <a:rPr lang="en-US" sz="4400" dirty="0"/>
              <a:t>And it came to pass, as she continued praying before the </a:t>
            </a:r>
            <a:r>
              <a:rPr lang="en-US" sz="4400" cap="small" dirty="0"/>
              <a:t>Lord</a:t>
            </a:r>
            <a:r>
              <a:rPr lang="en-US" sz="4400" dirty="0"/>
              <a:t>, that Eli marked her mouth.</a:t>
            </a:r>
          </a:p>
          <a:p>
            <a:r>
              <a:rPr lang="en-US" sz="4400" baseline="30000" dirty="0"/>
              <a:t>13 </a:t>
            </a:r>
            <a:r>
              <a:rPr lang="en-US" sz="4400" dirty="0"/>
              <a:t>Now Hannah, she </a:t>
            </a:r>
            <a:r>
              <a:rPr lang="en-US" sz="4400" dirty="0" err="1"/>
              <a:t>spake</a:t>
            </a:r>
            <a:r>
              <a:rPr lang="en-US" sz="4400" dirty="0"/>
              <a:t> in her heart; only her lips moved, but her voice was not heard: therefore </a:t>
            </a:r>
            <a:r>
              <a:rPr lang="en-US" sz="4400" u="sng" dirty="0">
                <a:solidFill>
                  <a:srgbClr val="FF0000"/>
                </a:solidFill>
              </a:rPr>
              <a:t>Eli thought she had been drunken</a:t>
            </a:r>
            <a:r>
              <a:rPr lang="en-US" sz="4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0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She was misjudged by Eli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5400" baseline="30000" dirty="0"/>
              <a:t>14 </a:t>
            </a:r>
            <a:r>
              <a:rPr lang="en-US" sz="5400" dirty="0"/>
              <a:t>And Eli said unto her, How long wilt thou be drunken? put away thy wine from thee.</a:t>
            </a:r>
          </a:p>
        </p:txBody>
      </p:sp>
    </p:spTree>
    <p:extLst>
      <p:ext uri="{BB962C8B-B14F-4D97-AF65-F5344CB8AC3E}">
        <p14:creationId xmlns:p14="http://schemas.microsoft.com/office/powerpoint/2010/main" val="8426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B050"/>
                </a:solidFill>
              </a:rPr>
              <a:t>Easy to be guilty of misjudging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15 </a:t>
            </a:r>
            <a:r>
              <a:rPr lang="en-US" sz="3600" dirty="0"/>
              <a:t>And Hannah answered and said, No, my lord, I am a woman of a sorrowful spirit: I have drunk neither wine nor strong drink, but have poured out my soul before the </a:t>
            </a:r>
            <a:r>
              <a:rPr lang="en-US" sz="3600" cap="small" dirty="0"/>
              <a:t>Lord</a:t>
            </a:r>
            <a:r>
              <a:rPr lang="en-US" sz="3600" dirty="0"/>
              <a:t>.</a:t>
            </a:r>
          </a:p>
          <a:p>
            <a:r>
              <a:rPr lang="en-US" sz="3600" baseline="30000" dirty="0"/>
              <a:t>16 </a:t>
            </a:r>
            <a:r>
              <a:rPr lang="en-US" sz="3600" dirty="0"/>
              <a:t>Count not thine handmaid for a daughter of Belial: for out of the abundance of my complaint and grief have I spoken hitherto.</a:t>
            </a:r>
          </a:p>
        </p:txBody>
      </p:sp>
    </p:spTree>
    <p:extLst>
      <p:ext uri="{BB962C8B-B14F-4D97-AF65-F5344CB8AC3E}">
        <p14:creationId xmlns:p14="http://schemas.microsoft.com/office/powerpoint/2010/main" val="150551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1257</Words>
  <Application>Microsoft Office PowerPoint</Application>
  <PresentationFormat>Widescreen</PresentationFormat>
  <Paragraphs>176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The Strength of a Woman’s  Heart</vt:lpstr>
      <vt:lpstr>PowerPoint Presentation</vt:lpstr>
      <vt:lpstr>Illustration:</vt:lpstr>
      <vt:lpstr>In I Samuel,we learn about a woman whose name is “Hannah”.  </vt:lpstr>
      <vt:lpstr>PowerPoint Presentation</vt:lpstr>
      <vt:lpstr>Hannah</vt:lpstr>
      <vt:lpstr>PowerPoint Presentation</vt:lpstr>
      <vt:lpstr>She was misjudged by Eli</vt:lpstr>
      <vt:lpstr>Easy to be guilty of misjudging</vt:lpstr>
      <vt:lpstr>She believed what the prophet said to her!</vt:lpstr>
      <vt:lpstr>The Strength of a Woman’s Heart</vt:lpstr>
      <vt:lpstr>PowerPoint Presentation</vt:lpstr>
      <vt:lpstr>Hannah Remembered what she had vowed to the Lord!</vt:lpstr>
      <vt:lpstr>PowerPoint Presentation</vt:lpstr>
      <vt:lpstr>Hannah took that which God had given her..&amp; gave it back:   She was a woman of great strength…</vt:lpstr>
      <vt:lpstr>Hannah had other children</vt:lpstr>
      <vt:lpstr>Each year she would travel the 15 miles back to Shiloh to worship and see her son</vt:lpstr>
      <vt:lpstr>Hannah was a woman that showed the strength of a woman’s heart.</vt:lpstr>
      <vt:lpstr>(1)  The Strength of a woman’s heart is seen in her influence as a Godly mother.</vt:lpstr>
      <vt:lpstr>A Godly Mother will:</vt:lpstr>
      <vt:lpstr>Deut. 6:4-7</vt:lpstr>
      <vt:lpstr>(2)  The strength of a woman’s heart is seen in the work of a Godly mother.</vt:lpstr>
      <vt:lpstr>(3.)  The strength of a woman’s heart is seen in being a good example to her children</vt:lpstr>
      <vt:lpstr>PowerPoint Presentation</vt:lpstr>
      <vt:lpstr>In view of all of this:  Godly mothers should be honored.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Loved coming back to Alabama for vacations.</vt:lpstr>
      <vt:lpstr>Very Clean House</vt:lpstr>
      <vt:lpstr>Neat Dresser…clothes , </vt:lpstr>
      <vt:lpstr>On Time:    Supper Time</vt:lpstr>
      <vt:lpstr>In our house, there were these signs on the wall</vt:lpstr>
      <vt:lpstr>Bible was read</vt:lpstr>
      <vt:lpstr>Prayers</vt:lpstr>
      <vt:lpstr>My Dad:   Dead at 64 years of age My Mom: Dead at 92 years of age</vt:lpstr>
      <vt:lpstr>PowerPoint Presentation</vt:lpstr>
      <vt:lpstr>Their Faith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Mother</dc:title>
  <dc:creator>mac</dc:creator>
  <cp:lastModifiedBy>mac</cp:lastModifiedBy>
  <cp:revision>18</cp:revision>
  <dcterms:created xsi:type="dcterms:W3CDTF">2016-05-03T12:36:41Z</dcterms:created>
  <dcterms:modified xsi:type="dcterms:W3CDTF">2016-05-08T02:48:12Z</dcterms:modified>
</cp:coreProperties>
</file>