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90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92" r:id="rId25"/>
    <p:sldId id="278" r:id="rId26"/>
    <p:sldId id="279" r:id="rId27"/>
    <p:sldId id="280" r:id="rId28"/>
    <p:sldId id="293" r:id="rId29"/>
    <p:sldId id="289" r:id="rId30"/>
    <p:sldId id="296" r:id="rId31"/>
    <p:sldId id="286" r:id="rId32"/>
    <p:sldId id="298" r:id="rId33"/>
    <p:sldId id="284" r:id="rId34"/>
    <p:sldId id="285" r:id="rId35"/>
    <p:sldId id="294" r:id="rId36"/>
    <p:sldId id="295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39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1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1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17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96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148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6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73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332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85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70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478EE-03E9-43BA-8123-3173D4359B8E}" type="datetimeFigureOut">
              <a:rPr lang="en-US" smtClean="0"/>
              <a:t>2/10/2019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7CAF8-2736-43C9-9BC4-6EC89EA21E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69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Daniel+4:1-40&amp;version=NKJV#fen-NKJV-21852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Daniel+4:1-40&amp;version=NKJV#fen-NKJV-21854b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Daniel+4:1-40&amp;version=NKJV#fen-NKJV-21857d" TargetMode="External"/><Relationship Id="rId2" Type="http://schemas.openxmlformats.org/officeDocument/2006/relationships/hyperlink" Target="https://www.biblegateway.com/passage/?search=Daniel+4:1-40&amp;version=NKJV#fen-NKJV-21857c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Daniel+4:1-40&amp;version=NKJV#fen-NKJV-21863f" TargetMode="External"/><Relationship Id="rId2" Type="http://schemas.openxmlformats.org/officeDocument/2006/relationships/hyperlink" Target="https://www.biblegateway.com/passage/?search=Daniel+4:1-40&amp;version=NKJV#fen-NKJV-21861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Daniel+4:1-40&amp;version=NKJV#fen-NKJV-21865h" TargetMode="External"/><Relationship Id="rId2" Type="http://schemas.openxmlformats.org/officeDocument/2006/relationships/hyperlink" Target="https://www.biblegateway.com/passage/?search=Daniel+4:1-40&amp;version=NKJV#fen-NKJV-21864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Daniel+4:1-40&amp;version=NKJV#fen-NKJV-21867i" TargetMode="External"/><Relationship Id="rId2" Type="http://schemas.openxmlformats.org/officeDocument/2006/relationships/hyperlink" Target="https://www.kingjamesbibleonline.org/Proverbs-16-18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Daniel+4:1-40&amp;version=NKJV#fen-NKJV-21870j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Daniel+4:1-40&amp;version=NKJV#fen-NKJV-21872k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Proverbs-16-5/" TargetMode="External"/><Relationship Id="rId2" Type="http://schemas.openxmlformats.org/officeDocument/2006/relationships/hyperlink" Target="https://www.kingjamesbibleonline.org/Proverbs-11-2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Proverbs-29-23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Galatians-6-3/" TargetMode="External"/><Relationship Id="rId2" Type="http://schemas.openxmlformats.org/officeDocument/2006/relationships/hyperlink" Target="https://www.kingjamesbibleonline.org/Proverbs-16-18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James-4-6/" TargetMode="Externa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Proverbs-8-13/" TargetMode="External"/><Relationship Id="rId2" Type="http://schemas.openxmlformats.org/officeDocument/2006/relationships/hyperlink" Target="https://www.kingjamesbibleonline.org/Proverbs-26-12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ingjamesbibleonline.org/1-John-2-16/" TargetMode="External"/><Relationship Id="rId2" Type="http://schemas.openxmlformats.org/officeDocument/2006/relationships/hyperlink" Target="https://www.kingjamesbibleonline.org/Jeremiah-9-23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ingjamesbibleonline.org/Romans-12-16/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Proverbs-27-2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ingjamesbibleonline.org/Philippians-2-3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Prov.+6:1-40&amp;version=NKJV#fen-NKJV-16558i" TargetMode="External"/><Relationship Id="rId2" Type="http://schemas.openxmlformats.org/officeDocument/2006/relationships/hyperlink" Target="https://www.biblegateway.com/passage/?search=Prov.+6:1-40&amp;version=NKJV#fen-NKJV-16557h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effectLst/>
              </a:rPr>
              <a:t> </a:t>
            </a:r>
            <a:r>
              <a:rPr lang="en-US" sz="8000" b="1" dirty="0" smtClean="0">
                <a:effectLst/>
              </a:rPr>
              <a:t>NEBUCHADNEZZAR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chemeClr val="accent1">
                    <a:lumMod val="75000"/>
                  </a:schemeClr>
                </a:solidFill>
              </a:rPr>
              <a:t>Daniel 4</a:t>
            </a:r>
            <a:endParaRPr lang="en-US" sz="60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10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Let’s look at what God says in His Word in</a:t>
            </a:r>
          </a:p>
          <a:p>
            <a:r>
              <a:rPr lang="en-US" sz="4800" dirty="0" smtClean="0"/>
              <a:t>Daniel 4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314847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554" y="197427"/>
            <a:ext cx="11762510" cy="6660573"/>
          </a:xfrm>
        </p:spPr>
        <p:txBody>
          <a:bodyPr>
            <a:normAutofit/>
          </a:bodyPr>
          <a:lstStyle/>
          <a:p>
            <a:endParaRPr lang="en-US" sz="3600" baseline="30000" dirty="0" smtClean="0"/>
          </a:p>
          <a:p>
            <a:r>
              <a:rPr lang="en-US" sz="3600" baseline="30000" dirty="0" smtClean="0"/>
              <a:t> Daniel</a:t>
            </a:r>
            <a:r>
              <a:rPr lang="en-US" sz="3600" dirty="0" smtClean="0"/>
              <a:t> 4: 4 I, Nebuchadnezzar, was at rest in my house, and flourishing in my palace. </a:t>
            </a:r>
            <a:r>
              <a:rPr lang="en-US" sz="3600" baseline="30000" dirty="0" smtClean="0"/>
              <a:t>5 </a:t>
            </a:r>
            <a:r>
              <a:rPr lang="en-US" sz="3600" dirty="0" smtClean="0"/>
              <a:t>I saw a dream which made me afraid, and the thoughts on my bed and the visions of my head troubled me. </a:t>
            </a:r>
            <a:r>
              <a:rPr lang="en-US" sz="3600" baseline="30000" dirty="0" smtClean="0"/>
              <a:t>6 </a:t>
            </a:r>
            <a:r>
              <a:rPr lang="en-US" sz="3600" dirty="0" smtClean="0"/>
              <a:t>Therefore I issued a decree to bring in all the wise </a:t>
            </a:r>
            <a:r>
              <a:rPr lang="en-US" sz="3600" i="1" dirty="0" smtClean="0"/>
              <a:t>men</a:t>
            </a:r>
            <a:r>
              <a:rPr lang="en-US" sz="3600" dirty="0" smtClean="0"/>
              <a:t> of Babylon before me, that they might make known to me the interpretation of the dream. </a:t>
            </a:r>
            <a:r>
              <a:rPr lang="en-US" sz="3600" baseline="30000" dirty="0" smtClean="0"/>
              <a:t>7 </a:t>
            </a:r>
            <a:r>
              <a:rPr lang="en-US" sz="3600" dirty="0" smtClean="0"/>
              <a:t>Then the magicians, the astrologers, the Chaldeans, and the soothsayers came in, and I told them the dream; but they did not make known to me its interpretation.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47765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12461"/>
            <a:ext cx="12095018" cy="6206548"/>
          </a:xfrm>
        </p:spPr>
        <p:txBody>
          <a:bodyPr>
            <a:normAutofit/>
          </a:bodyPr>
          <a:lstStyle/>
          <a:p>
            <a:endParaRPr lang="en-US" sz="3600" baseline="30000" dirty="0" smtClean="0"/>
          </a:p>
          <a:p>
            <a:r>
              <a:rPr lang="en-US" sz="3600" baseline="30000" dirty="0" smtClean="0"/>
              <a:t>8 </a:t>
            </a:r>
            <a:r>
              <a:rPr lang="en-US" sz="3600" dirty="0" smtClean="0"/>
              <a:t>But at last Daniel came before me (his name </a:t>
            </a:r>
            <a:r>
              <a:rPr lang="en-US" sz="3600" i="1" dirty="0" smtClean="0"/>
              <a:t>is</a:t>
            </a:r>
            <a:r>
              <a:rPr lang="en-US" sz="3600" dirty="0" smtClean="0"/>
              <a:t> </a:t>
            </a:r>
            <a:r>
              <a:rPr lang="en-US" sz="3600" dirty="0" err="1" smtClean="0"/>
              <a:t>Belteshazzar</a:t>
            </a:r>
            <a:r>
              <a:rPr lang="en-US" sz="3600" dirty="0" smtClean="0"/>
              <a:t>, according to the name of my god; in him </a:t>
            </a:r>
            <a:r>
              <a:rPr lang="en-US" sz="3600" i="1" dirty="0" smtClean="0"/>
              <a:t>is</a:t>
            </a:r>
            <a:r>
              <a:rPr lang="en-US" sz="3600" dirty="0" smtClean="0"/>
              <a:t> the Spirit of the Holy God), and I told the dream before him, </a:t>
            </a:r>
            <a:r>
              <a:rPr lang="en-US" sz="3600" i="1" dirty="0" smtClean="0"/>
              <a:t>saying:</a:t>
            </a:r>
            <a:r>
              <a:rPr lang="en-US" sz="3600" dirty="0" smtClean="0"/>
              <a:t> </a:t>
            </a:r>
            <a:r>
              <a:rPr lang="en-US" sz="3600" baseline="30000" dirty="0" smtClean="0"/>
              <a:t>9 </a:t>
            </a:r>
            <a:r>
              <a:rPr lang="en-US" sz="3600" dirty="0" smtClean="0"/>
              <a:t>“</a:t>
            </a:r>
            <a:r>
              <a:rPr lang="en-US" sz="3600" dirty="0" err="1" smtClean="0"/>
              <a:t>Belteshazzar</a:t>
            </a:r>
            <a:r>
              <a:rPr lang="en-US" sz="3600" dirty="0" smtClean="0"/>
              <a:t>, chief of the magicians, because I know that the Spirit of the Holy God </a:t>
            </a:r>
            <a:r>
              <a:rPr lang="en-US" sz="3600" i="1" dirty="0" smtClean="0"/>
              <a:t>is</a:t>
            </a:r>
            <a:r>
              <a:rPr lang="en-US" sz="3600" dirty="0" smtClean="0"/>
              <a:t> in you, and no secret troubles you, explain to me the visions of my dream that I have seen, and its interpretation.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0272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74236" cy="6858000"/>
          </a:xfrm>
        </p:spPr>
        <p:txBody>
          <a:bodyPr>
            <a:normAutofit/>
          </a:bodyPr>
          <a:lstStyle/>
          <a:p>
            <a:r>
              <a:rPr lang="en-US" sz="3600" baseline="30000" dirty="0" smtClean="0"/>
              <a:t>10 </a:t>
            </a:r>
            <a:r>
              <a:rPr lang="en-US" sz="3600" dirty="0" smtClean="0"/>
              <a:t>“These </a:t>
            </a:r>
            <a:r>
              <a:rPr lang="en-US" sz="3600" i="1" dirty="0" smtClean="0"/>
              <a:t>were</a:t>
            </a:r>
            <a:r>
              <a:rPr lang="en-US" sz="3600" dirty="0" smtClean="0"/>
              <a:t> the visions of my head </a:t>
            </a:r>
            <a:r>
              <a:rPr lang="en-US" sz="3600" i="1" dirty="0" smtClean="0"/>
              <a:t>while</a:t>
            </a:r>
            <a:r>
              <a:rPr lang="en-US" sz="3600" dirty="0" smtClean="0"/>
              <a:t> on my bed:</a:t>
            </a:r>
          </a:p>
          <a:p>
            <a:r>
              <a:rPr lang="en-US" sz="3600" dirty="0" smtClean="0"/>
              <a:t>I was looking, and behold,</a:t>
            </a:r>
            <a:br>
              <a:rPr lang="en-US" sz="3600" dirty="0" smtClean="0"/>
            </a:br>
            <a:r>
              <a:rPr lang="en-US" sz="3600" dirty="0" smtClean="0"/>
              <a:t>A tree in the midst of the earth,</a:t>
            </a:r>
            <a:br>
              <a:rPr lang="en-US" sz="3600" dirty="0" smtClean="0"/>
            </a:br>
            <a:r>
              <a:rPr lang="en-US" sz="3600" dirty="0" smtClean="0"/>
              <a:t>And its height was great.</a:t>
            </a:r>
            <a:br>
              <a:rPr lang="en-US" sz="3600" dirty="0" smtClean="0"/>
            </a:br>
            <a:r>
              <a:rPr lang="en-US" sz="3600" baseline="30000" dirty="0" smtClean="0"/>
              <a:t>11 </a:t>
            </a:r>
            <a:r>
              <a:rPr lang="en-US" sz="3600" dirty="0" smtClean="0"/>
              <a:t>The tree grew and became strong;</a:t>
            </a:r>
            <a:br>
              <a:rPr lang="en-US" sz="3600" dirty="0" smtClean="0"/>
            </a:br>
            <a:r>
              <a:rPr lang="en-US" sz="3600" dirty="0" smtClean="0"/>
              <a:t>Its height reached to the heavens,</a:t>
            </a:r>
            <a:br>
              <a:rPr lang="en-US" sz="3600" dirty="0" smtClean="0"/>
            </a:br>
            <a:r>
              <a:rPr lang="en-US" sz="3600" dirty="0" smtClean="0"/>
              <a:t>And it could be seen to the ends of all the earth.</a:t>
            </a:r>
            <a:br>
              <a:rPr lang="en-US" sz="3600" dirty="0" smtClean="0"/>
            </a:br>
            <a:r>
              <a:rPr lang="en-US" sz="3600" baseline="30000" dirty="0" smtClean="0"/>
              <a:t>12 </a:t>
            </a:r>
            <a:r>
              <a:rPr lang="en-US" sz="3600" dirty="0" smtClean="0"/>
              <a:t>Its leaves </a:t>
            </a:r>
            <a:r>
              <a:rPr lang="en-US" sz="3600" i="1" dirty="0" smtClean="0"/>
              <a:t>were</a:t>
            </a:r>
            <a:r>
              <a:rPr lang="en-US" sz="3600" dirty="0" smtClean="0"/>
              <a:t> lovely,</a:t>
            </a:r>
            <a:br>
              <a:rPr lang="en-US" sz="3600" dirty="0" smtClean="0"/>
            </a:br>
            <a:r>
              <a:rPr lang="en-US" sz="3600" dirty="0" smtClean="0"/>
              <a:t>Its fruit abundant,</a:t>
            </a:r>
            <a:br>
              <a:rPr lang="en-US" sz="3600" dirty="0" smtClean="0"/>
            </a:br>
            <a:r>
              <a:rPr lang="en-US" sz="3600" dirty="0" smtClean="0"/>
              <a:t>And in it </a:t>
            </a:r>
            <a:r>
              <a:rPr lang="en-US" sz="3600" i="1" dirty="0" smtClean="0"/>
              <a:t>was</a:t>
            </a:r>
            <a:r>
              <a:rPr lang="en-US" sz="3600" dirty="0" smtClean="0"/>
              <a:t> food for all.</a:t>
            </a:r>
            <a:br>
              <a:rPr lang="en-US" sz="3600" dirty="0" smtClean="0"/>
            </a:br>
            <a:r>
              <a:rPr lang="en-US" sz="3600" dirty="0" smtClean="0"/>
              <a:t>The beasts of the field found shade under it,</a:t>
            </a:r>
            <a:br>
              <a:rPr lang="en-US" sz="3600" dirty="0" smtClean="0"/>
            </a:br>
            <a:r>
              <a:rPr lang="en-US" sz="3600" dirty="0" smtClean="0"/>
              <a:t>The birds of the heavens dwelt in its branches,</a:t>
            </a:r>
            <a:br>
              <a:rPr lang="en-US" sz="3600" dirty="0" smtClean="0"/>
            </a:br>
            <a:r>
              <a:rPr lang="en-US" sz="3600" dirty="0" smtClean="0"/>
              <a:t>And all flesh was fed from 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6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91" y="155864"/>
            <a:ext cx="11890664" cy="6702136"/>
          </a:xfrm>
        </p:spPr>
        <p:txBody>
          <a:bodyPr>
            <a:normAutofit/>
          </a:bodyPr>
          <a:lstStyle/>
          <a:p>
            <a:r>
              <a:rPr lang="en-US" sz="3600" baseline="30000" dirty="0" smtClean="0"/>
              <a:t>Daniel 4:  13 </a:t>
            </a:r>
            <a:r>
              <a:rPr lang="en-US" sz="3600" dirty="0" smtClean="0"/>
              <a:t>“I saw in the visions of my head </a:t>
            </a:r>
            <a:r>
              <a:rPr lang="en-US" sz="3600" i="1" dirty="0" smtClean="0"/>
              <a:t>while</a:t>
            </a:r>
            <a:r>
              <a:rPr lang="en-US" sz="3600" dirty="0" smtClean="0"/>
              <a:t> on my bed, and there was a watcher, a holy one, coming down from heaven. </a:t>
            </a:r>
            <a:r>
              <a:rPr lang="en-US" sz="3600" baseline="30000" dirty="0" smtClean="0"/>
              <a:t>14 </a:t>
            </a:r>
            <a:r>
              <a:rPr lang="en-US" sz="3600" dirty="0" smtClean="0"/>
              <a:t>He cried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2" tooltip="See footnote a"/>
              </a:rPr>
              <a:t>a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aloud and said thus:</a:t>
            </a:r>
          </a:p>
          <a:p>
            <a:r>
              <a:rPr lang="en-US" sz="3600" dirty="0" smtClean="0"/>
              <a:t>‘Chop down the tree and cut off its branches,</a:t>
            </a:r>
            <a:br>
              <a:rPr lang="en-US" sz="3600" dirty="0" smtClean="0"/>
            </a:br>
            <a:r>
              <a:rPr lang="en-US" sz="3600" dirty="0" smtClean="0"/>
              <a:t>Strip off its leaves and scatter its fruit.</a:t>
            </a:r>
            <a:br>
              <a:rPr lang="en-US" sz="3600" dirty="0" smtClean="0"/>
            </a:br>
            <a:r>
              <a:rPr lang="en-US" sz="3600" dirty="0" smtClean="0"/>
              <a:t>Let the beasts get out from under it,</a:t>
            </a:r>
            <a:br>
              <a:rPr lang="en-US" sz="3600" dirty="0" smtClean="0"/>
            </a:br>
            <a:r>
              <a:rPr lang="en-US" sz="3600" dirty="0" smtClean="0"/>
              <a:t>And the birds from its branches.</a:t>
            </a:r>
            <a:br>
              <a:rPr lang="en-US" sz="3600" dirty="0" smtClean="0"/>
            </a:br>
            <a:r>
              <a:rPr lang="en-US" sz="3600" baseline="30000" dirty="0" smtClean="0"/>
              <a:t>15 </a:t>
            </a:r>
            <a:r>
              <a:rPr lang="en-US" sz="3600" dirty="0" smtClean="0"/>
              <a:t>Nevertheless leave the stump and roots in the earth,</a:t>
            </a:r>
            <a:br>
              <a:rPr lang="en-US" sz="3600" dirty="0" smtClean="0"/>
            </a:br>
            <a:r>
              <a:rPr lang="en-US" sz="3600" i="1" dirty="0" smtClean="0"/>
              <a:t>Bound</a:t>
            </a:r>
            <a:r>
              <a:rPr lang="en-US" sz="3600" dirty="0" smtClean="0"/>
              <a:t> with a band of iron and bronze,</a:t>
            </a:r>
            <a:br>
              <a:rPr lang="en-US" sz="3600" dirty="0" smtClean="0"/>
            </a:br>
            <a:r>
              <a:rPr lang="en-US" sz="3600" dirty="0" smtClean="0"/>
              <a:t>In the tender grass of the field.</a:t>
            </a:r>
            <a:br>
              <a:rPr lang="en-US" sz="3600" dirty="0" smtClean="0"/>
            </a:br>
            <a:r>
              <a:rPr lang="en-US" sz="3600" dirty="0" smtClean="0"/>
              <a:t>Let it be wet with the dew of heaven,</a:t>
            </a:r>
            <a:br>
              <a:rPr lang="en-US" sz="3600" dirty="0" smtClean="0"/>
            </a:br>
            <a:r>
              <a:rPr lang="en-US" sz="3600" dirty="0" smtClean="0"/>
              <a:t>And </a:t>
            </a:r>
            <a:r>
              <a:rPr lang="en-US" sz="3600" i="1" dirty="0" smtClean="0"/>
              <a:t>let</a:t>
            </a:r>
            <a:r>
              <a:rPr lang="en-US" sz="3600" dirty="0" smtClean="0"/>
              <a:t> him graze with the beasts</a:t>
            </a:r>
            <a:br>
              <a:rPr lang="en-US" sz="3600" dirty="0" smtClean="0"/>
            </a:br>
            <a:r>
              <a:rPr lang="en-US" sz="3600" dirty="0" smtClean="0"/>
              <a:t>On the grass of the earth.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84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9" y="103908"/>
            <a:ext cx="11918373" cy="6754091"/>
          </a:xfrm>
        </p:spPr>
        <p:txBody>
          <a:bodyPr>
            <a:normAutofit/>
          </a:bodyPr>
          <a:lstStyle/>
          <a:p>
            <a:r>
              <a:rPr lang="en-US" dirty="0" smtClean="0"/>
              <a:t>.</a:t>
            </a:r>
            <a:br>
              <a:rPr lang="en-US" dirty="0" smtClean="0"/>
            </a:br>
            <a:r>
              <a:rPr lang="en-US" sz="3600" dirty="0" smtClean="0"/>
              <a:t>Daniel 4: </a:t>
            </a:r>
            <a:r>
              <a:rPr lang="en-US" sz="3600" baseline="30000" dirty="0" smtClean="0"/>
              <a:t>16 </a:t>
            </a:r>
            <a:r>
              <a:rPr lang="en-US" sz="3600" dirty="0" smtClean="0"/>
              <a:t>Let his heart be changed from </a:t>
            </a:r>
            <a:r>
              <a:rPr lang="en-US" sz="3600" i="1" dirty="0" smtClean="0"/>
              <a:t>that of</a:t>
            </a:r>
            <a:r>
              <a:rPr lang="en-US" sz="3600" dirty="0" smtClean="0"/>
              <a:t> a man,</a:t>
            </a:r>
            <a:br>
              <a:rPr lang="en-US" sz="3600" dirty="0" smtClean="0"/>
            </a:br>
            <a:r>
              <a:rPr lang="en-US" sz="3600" b="1" u="sng" dirty="0" smtClean="0"/>
              <a:t>Let him be given the heart of a beast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And let seven times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2" tooltip="See footnote b"/>
              </a:rPr>
              <a:t>b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 pass over him.</a:t>
            </a:r>
          </a:p>
          <a:p>
            <a:r>
              <a:rPr lang="en-US" sz="3600" baseline="30000" dirty="0" smtClean="0"/>
              <a:t>17 </a:t>
            </a:r>
            <a:r>
              <a:rPr lang="en-US" sz="3600" dirty="0" smtClean="0"/>
              <a:t>‘This decision </a:t>
            </a:r>
            <a:r>
              <a:rPr lang="en-US" sz="3600" i="1" dirty="0" smtClean="0"/>
              <a:t>is</a:t>
            </a:r>
            <a:r>
              <a:rPr lang="en-US" sz="3600" dirty="0" smtClean="0"/>
              <a:t> by the decree of the watchers,</a:t>
            </a:r>
            <a:br>
              <a:rPr lang="en-US" sz="3600" dirty="0" smtClean="0"/>
            </a:br>
            <a:r>
              <a:rPr lang="en-US" sz="3600" dirty="0" smtClean="0"/>
              <a:t>And the sentence by the word of the holy ones,</a:t>
            </a:r>
            <a:br>
              <a:rPr lang="en-US" sz="3600" dirty="0" smtClean="0"/>
            </a:br>
            <a:r>
              <a:rPr lang="en-US" sz="3600" dirty="0" smtClean="0"/>
              <a:t>In order that the living may know</a:t>
            </a:r>
            <a:br>
              <a:rPr lang="en-US" sz="3600" dirty="0" smtClean="0"/>
            </a:br>
            <a:r>
              <a:rPr lang="en-US" sz="3600" dirty="0" smtClean="0"/>
              <a:t>That the Most High rules in the kingdom of men,</a:t>
            </a:r>
            <a:br>
              <a:rPr lang="en-US" sz="3600" dirty="0" smtClean="0"/>
            </a:br>
            <a:r>
              <a:rPr lang="en-US" sz="3600" b="1" dirty="0" smtClean="0">
                <a:solidFill>
                  <a:srgbClr val="FF0000"/>
                </a:solidFill>
              </a:rPr>
              <a:t>Gives it to whomever He will,</a:t>
            </a:r>
            <a:br>
              <a:rPr lang="en-US" sz="3600" b="1" dirty="0" smtClean="0">
                <a:solidFill>
                  <a:srgbClr val="FF0000"/>
                </a:solidFill>
              </a:rPr>
            </a:br>
            <a:r>
              <a:rPr lang="en-US" sz="3600" b="1" dirty="0" smtClean="0">
                <a:solidFill>
                  <a:srgbClr val="FF0000"/>
                </a:solidFill>
              </a:rPr>
              <a:t>And sets over it the lowest of 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14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082" y="93518"/>
            <a:ext cx="11939154" cy="6681355"/>
          </a:xfrm>
        </p:spPr>
        <p:txBody>
          <a:bodyPr>
            <a:normAutofit/>
          </a:bodyPr>
          <a:lstStyle/>
          <a:p>
            <a:endParaRPr lang="en-US" sz="3600" baseline="30000" dirty="0" smtClean="0"/>
          </a:p>
          <a:p>
            <a:endParaRPr lang="en-US" sz="3600" baseline="30000" dirty="0" smtClean="0"/>
          </a:p>
          <a:p>
            <a:endParaRPr lang="en-US" sz="3600" baseline="30000" dirty="0"/>
          </a:p>
          <a:p>
            <a:r>
              <a:rPr lang="en-US" sz="3600" baseline="30000" dirty="0" smtClean="0"/>
              <a:t>Daniel 4: 18 </a:t>
            </a:r>
            <a:r>
              <a:rPr lang="en-US" sz="3600" dirty="0" smtClean="0"/>
              <a:t>“This dream I, King Nebuchadnezzar, have seen. Now you, </a:t>
            </a:r>
            <a:r>
              <a:rPr lang="en-US" sz="3600" dirty="0" err="1" smtClean="0"/>
              <a:t>Belteshazzar</a:t>
            </a:r>
            <a:r>
              <a:rPr lang="en-US" sz="3600" dirty="0" smtClean="0"/>
              <a:t>, declare its interpretation, since all the wise </a:t>
            </a:r>
            <a:r>
              <a:rPr lang="en-US" sz="3600" i="1" dirty="0" smtClean="0"/>
              <a:t>men</a:t>
            </a:r>
            <a:r>
              <a:rPr lang="en-US" sz="3600" dirty="0" smtClean="0"/>
              <a:t> of my kingdom are not able to make known to me the interpretation; but you </a:t>
            </a:r>
            <a:r>
              <a:rPr lang="en-US" sz="3600" i="1" dirty="0" smtClean="0"/>
              <a:t>are</a:t>
            </a:r>
            <a:r>
              <a:rPr lang="en-US" sz="3600" dirty="0" smtClean="0"/>
              <a:t> able, for the Spirit of the Holy God </a:t>
            </a:r>
            <a:r>
              <a:rPr lang="en-US" sz="3600" i="1" dirty="0" smtClean="0"/>
              <a:t>is</a:t>
            </a:r>
            <a:r>
              <a:rPr lang="en-US" sz="3600" dirty="0" smtClean="0"/>
              <a:t> in you.”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9391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4" y="342899"/>
            <a:ext cx="12025745" cy="6411191"/>
          </a:xfrm>
        </p:spPr>
        <p:txBody>
          <a:bodyPr/>
          <a:lstStyle/>
          <a:p>
            <a:r>
              <a:rPr lang="en-US" sz="3600" b="1" dirty="0" smtClean="0"/>
              <a:t>Daniel Explains the  Dream</a:t>
            </a:r>
          </a:p>
          <a:p>
            <a:r>
              <a:rPr lang="en-US" sz="3600" baseline="30000" dirty="0" smtClean="0"/>
              <a:t>19 </a:t>
            </a:r>
            <a:r>
              <a:rPr lang="en-US" sz="3600" dirty="0" smtClean="0"/>
              <a:t>Then Daniel, whose name </a:t>
            </a:r>
            <a:r>
              <a:rPr lang="en-US" sz="3600" i="1" dirty="0" smtClean="0"/>
              <a:t>was</a:t>
            </a:r>
            <a:r>
              <a:rPr lang="en-US" sz="3600" dirty="0" smtClean="0"/>
              <a:t> </a:t>
            </a:r>
            <a:r>
              <a:rPr lang="en-US" sz="3600" b="1" dirty="0" err="1" smtClean="0">
                <a:solidFill>
                  <a:schemeClr val="accent1">
                    <a:lumMod val="75000"/>
                  </a:schemeClr>
                </a:solidFill>
              </a:rPr>
              <a:t>Belteshazzar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, was astonished for a time, and his thoughts troubled him</a:t>
            </a:r>
            <a:r>
              <a:rPr lang="en-US" sz="3600" b="1" dirty="0" smtClean="0"/>
              <a:t>. </a:t>
            </a:r>
          </a:p>
          <a:p>
            <a:r>
              <a:rPr lang="en-US" sz="3600" b="1" i="1" u="sng" dirty="0">
                <a:solidFill>
                  <a:srgbClr val="FF0000"/>
                </a:solidFill>
              </a:rPr>
              <a:t>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  So</a:t>
            </a:r>
            <a:r>
              <a:rPr lang="en-US" sz="3600" b="1" u="sng" dirty="0" smtClean="0">
                <a:solidFill>
                  <a:srgbClr val="FF0000"/>
                </a:solidFill>
              </a:rPr>
              <a:t> the king spoke, and said</a:t>
            </a:r>
            <a:r>
              <a:rPr lang="en-US" sz="3600" dirty="0" smtClean="0"/>
              <a:t>, “</a:t>
            </a:r>
            <a:r>
              <a:rPr lang="en-US" sz="3600" dirty="0" err="1" smtClean="0"/>
              <a:t>Belteshazzar</a:t>
            </a:r>
            <a:r>
              <a:rPr lang="en-US" sz="3600" dirty="0" smtClean="0"/>
              <a:t>, do not let the dream or its interpretation trouble you.”</a:t>
            </a:r>
          </a:p>
          <a:p>
            <a:r>
              <a:rPr lang="en-US" sz="3600" dirty="0" smtClean="0"/>
              <a:t>   </a:t>
            </a:r>
            <a:r>
              <a:rPr lang="en-US" sz="3600" dirty="0" err="1" smtClean="0"/>
              <a:t>Belteshazzar</a:t>
            </a:r>
            <a:r>
              <a:rPr lang="en-US" sz="3600" dirty="0" smtClean="0"/>
              <a:t> answered and said, “My lord, </a:t>
            </a:r>
            <a:r>
              <a:rPr lang="en-US" sz="3600" i="1" dirty="0" smtClean="0"/>
              <a:t>may</a:t>
            </a:r>
            <a:r>
              <a:rPr lang="en-US" sz="3600" dirty="0" smtClean="0"/>
              <a:t> the dream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2" tooltip="See footnote c"/>
              </a:rPr>
              <a:t>c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concern those who hate you, and its interpretation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3" tooltip="See footnote d"/>
              </a:rPr>
              <a:t>d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concern your enemies!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6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835" y="100734"/>
            <a:ext cx="11973791" cy="6757266"/>
          </a:xfrm>
        </p:spPr>
        <p:txBody>
          <a:bodyPr>
            <a:normAutofit/>
          </a:bodyPr>
          <a:lstStyle/>
          <a:p>
            <a:endParaRPr lang="en-US" sz="3600" baseline="30000" dirty="0" smtClean="0"/>
          </a:p>
          <a:p>
            <a:endParaRPr lang="en-US" sz="3600" baseline="30000" dirty="0"/>
          </a:p>
          <a:p>
            <a:r>
              <a:rPr lang="en-US" sz="3600" baseline="30000" dirty="0" smtClean="0"/>
              <a:t>20 </a:t>
            </a:r>
            <a:r>
              <a:rPr lang="en-US" sz="3600" dirty="0" smtClean="0"/>
              <a:t>“The tree that you saw, which grew and became strong, whose height reached to the heavens and which </a:t>
            </a:r>
            <a:r>
              <a:rPr lang="en-US" sz="3600" i="1" dirty="0" smtClean="0"/>
              <a:t>could be</a:t>
            </a:r>
            <a:r>
              <a:rPr lang="en-US" sz="3600" dirty="0" smtClean="0"/>
              <a:t> seen by all the earth, </a:t>
            </a:r>
            <a:r>
              <a:rPr lang="en-US" sz="3600" baseline="30000" dirty="0" smtClean="0"/>
              <a:t>21 </a:t>
            </a:r>
            <a:r>
              <a:rPr lang="en-US" sz="3600" dirty="0" smtClean="0"/>
              <a:t>whose leaves </a:t>
            </a:r>
            <a:r>
              <a:rPr lang="en-US" sz="3600" i="1" dirty="0" smtClean="0"/>
              <a:t>were</a:t>
            </a:r>
            <a:r>
              <a:rPr lang="en-US" sz="3600" dirty="0" smtClean="0"/>
              <a:t> lovely and its fruit abundant, in which </a:t>
            </a:r>
            <a:r>
              <a:rPr lang="en-US" sz="3600" i="1" dirty="0" smtClean="0"/>
              <a:t>was</a:t>
            </a:r>
            <a:r>
              <a:rPr lang="en-US" sz="3600" dirty="0" smtClean="0"/>
              <a:t> food for all, under which the beasts of the field dwelt, and in whose branches the birds of the heaven had their home— </a:t>
            </a:r>
            <a:r>
              <a:rPr lang="en-US" sz="3600" b="1" i="1" u="sng" baseline="30000" dirty="0" smtClean="0">
                <a:solidFill>
                  <a:schemeClr val="accent1">
                    <a:lumMod val="75000"/>
                  </a:schemeClr>
                </a:solidFill>
              </a:rPr>
              <a:t>22 </a:t>
            </a:r>
            <a:r>
              <a:rPr lang="en-US" sz="3600" b="1" i="1" u="sng" dirty="0" smtClean="0">
                <a:solidFill>
                  <a:schemeClr val="accent1">
                    <a:lumMod val="75000"/>
                  </a:schemeClr>
                </a:solidFill>
              </a:rPr>
              <a:t>it is you, O king</a:t>
            </a:r>
            <a:r>
              <a:rPr lang="en-US" sz="3600" dirty="0" smtClean="0"/>
              <a:t>, who have grown and become strong; for your greatness has grown and reaches to the heavens, and your dominion to the end of the earth.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cf.  Nathan to David..2 Sam. 12:7    ‘thou art the man’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1402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0"/>
            <a:ext cx="12108873" cy="6858000"/>
          </a:xfrm>
        </p:spPr>
        <p:txBody>
          <a:bodyPr>
            <a:normAutofit/>
          </a:bodyPr>
          <a:lstStyle/>
          <a:p>
            <a:r>
              <a:rPr lang="en-US" sz="3600" baseline="30000" dirty="0" smtClean="0"/>
              <a:t>23 </a:t>
            </a:r>
            <a:r>
              <a:rPr lang="en-US" sz="3600" dirty="0" smtClean="0"/>
              <a:t>“And inasmuch as the king saw a watcher, a holy one, coming down from heaven and saying, ‘Chop down the tree and destroy it, but leave its stump and roots in the earth, </a:t>
            </a:r>
            <a:r>
              <a:rPr lang="en-US" sz="3600" i="1" dirty="0" smtClean="0"/>
              <a:t>bound</a:t>
            </a:r>
            <a:r>
              <a:rPr lang="en-US" sz="3600" dirty="0" smtClean="0"/>
              <a:t> with a band of iron and bronze in the tender grass of the field; let it be wet with the dew of heaven, and let him graze with the beasts of the field, till seven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2" tooltip="See footnote e"/>
              </a:rPr>
              <a:t>e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times pass over him’; </a:t>
            </a:r>
            <a:r>
              <a:rPr lang="en-US" sz="3600" baseline="30000" dirty="0" smtClean="0"/>
              <a:t>24 </a:t>
            </a:r>
            <a:r>
              <a:rPr lang="en-US" sz="3600" dirty="0" smtClean="0"/>
              <a:t>this is the interpretation, O king, and this is the decree of the Most High, which has come upon my lord the king: </a:t>
            </a:r>
            <a:r>
              <a:rPr lang="en-US" sz="3600" baseline="30000" dirty="0" smtClean="0"/>
              <a:t>25 </a:t>
            </a:r>
            <a:r>
              <a:rPr lang="en-US" sz="3600" dirty="0" smtClean="0"/>
              <a:t>They shall drive you from men, your </a:t>
            </a:r>
            <a:r>
              <a:rPr lang="en-US" sz="3600" dirty="0" smtClean="0">
                <a:solidFill>
                  <a:srgbClr val="FF0000"/>
                </a:solidFill>
              </a:rPr>
              <a:t>dwelling shall be with the beasts of the field</a:t>
            </a:r>
            <a:r>
              <a:rPr lang="en-US" sz="3600" dirty="0" smtClean="0"/>
              <a:t>, and </a:t>
            </a:r>
            <a:r>
              <a:rPr lang="en-US" sz="3600" b="1" dirty="0" smtClean="0">
                <a:solidFill>
                  <a:srgbClr val="FF0000"/>
                </a:solidFill>
              </a:rPr>
              <a:t>they shall make you eat grass like oxen. </a:t>
            </a:r>
            <a:r>
              <a:rPr lang="en-US" sz="3600" dirty="0" smtClean="0"/>
              <a:t>They shall </a:t>
            </a:r>
            <a:r>
              <a:rPr lang="en-US" sz="3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wet you with the dew of heaven</a:t>
            </a:r>
            <a:r>
              <a:rPr lang="en-US" sz="3600" dirty="0" smtClean="0"/>
              <a:t>, and </a:t>
            </a:r>
            <a:r>
              <a:rPr lang="en-US" sz="3600" b="1" u="sng" dirty="0" smtClean="0"/>
              <a:t>seven </a:t>
            </a:r>
            <a:r>
              <a:rPr lang="en-US" sz="3600" b="1" u="sng" baseline="30000" dirty="0" smtClean="0"/>
              <a:t>[</a:t>
            </a:r>
            <a:r>
              <a:rPr lang="en-US" sz="3600" b="1" u="sng" baseline="30000" dirty="0" smtClean="0">
                <a:hlinkClick r:id="rId3" tooltip="See footnote f"/>
              </a:rPr>
              <a:t>f</a:t>
            </a:r>
            <a:r>
              <a:rPr lang="en-US" sz="3600" b="1" u="sng" baseline="30000" dirty="0" smtClean="0"/>
              <a:t>]</a:t>
            </a:r>
            <a:r>
              <a:rPr lang="en-US" sz="3600" b="1" u="sng" dirty="0" smtClean="0"/>
              <a:t>times </a:t>
            </a:r>
            <a:r>
              <a:rPr lang="en-US" sz="3600" dirty="0" smtClean="0"/>
              <a:t>shall pass over you, till you know that the Most High rules in the kingdom of men, and gives it to whomever He chooses.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26443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55" y="166254"/>
            <a:ext cx="11187545" cy="6619009"/>
          </a:xfrm>
        </p:spPr>
        <p:txBody>
          <a:bodyPr>
            <a:normAutofit/>
          </a:bodyPr>
          <a:lstStyle/>
          <a:p>
            <a:endParaRPr lang="en-US" sz="3600" dirty="0" smtClean="0">
              <a:effectLst/>
            </a:endParaRPr>
          </a:p>
          <a:p>
            <a:endParaRPr lang="en-US" sz="3600" b="1" dirty="0"/>
          </a:p>
          <a:p>
            <a:r>
              <a:rPr lang="en-US" sz="3600" b="1" dirty="0" smtClean="0">
                <a:effectLst/>
              </a:rPr>
              <a:t>Nebuchadnezzar was king of Babylon</a:t>
            </a:r>
            <a:r>
              <a:rPr lang="en-US" sz="3600" dirty="0" smtClean="0">
                <a:effectLst/>
              </a:rPr>
              <a:t>, and ruler over the defeated Jews.</a:t>
            </a:r>
          </a:p>
          <a:p>
            <a:r>
              <a:rPr lang="en-US" sz="3600" dirty="0" smtClean="0">
                <a:effectLst/>
              </a:rPr>
              <a:t> In his final assault on Jerusalem in 586 BC, </a:t>
            </a:r>
          </a:p>
          <a:p>
            <a:r>
              <a:rPr lang="en-US" sz="3600" dirty="0" smtClean="0">
                <a:effectLst/>
              </a:rPr>
              <a:t>he took captive most of the Jews, with the exception of the elderly and a few that were of no threat to him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3111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4643"/>
            <a:ext cx="12115800" cy="6455929"/>
          </a:xfrm>
        </p:spPr>
        <p:txBody>
          <a:bodyPr>
            <a:normAutofit/>
          </a:bodyPr>
          <a:lstStyle/>
          <a:p>
            <a:endParaRPr lang="en-US" sz="3600" baseline="30000" dirty="0" smtClean="0"/>
          </a:p>
          <a:p>
            <a:r>
              <a:rPr lang="en-US" sz="3600" baseline="30000" dirty="0" smtClean="0"/>
              <a:t>26 </a:t>
            </a:r>
            <a:r>
              <a:rPr lang="en-US" sz="3600" dirty="0" smtClean="0"/>
              <a:t>“And inasmuch as they gave the command to leave the stump </a:t>
            </a:r>
            <a:r>
              <a:rPr lang="en-US" sz="3600" i="1" dirty="0" smtClean="0"/>
              <a:t>and</a:t>
            </a:r>
            <a:r>
              <a:rPr lang="en-US" sz="3600" dirty="0" smtClean="0"/>
              <a:t> roots of the tree, your kingdom shall be assured to you, </a:t>
            </a: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</a:rPr>
              <a:t>after</a:t>
            </a:r>
            <a:r>
              <a:rPr lang="en-US" sz="3600" b="1" dirty="0" smtClean="0"/>
              <a:t> you come </a:t>
            </a:r>
            <a:r>
              <a:rPr lang="en-US" sz="3600" b="1" u="sng" dirty="0" smtClean="0"/>
              <a:t>to know that Heaven</a:t>
            </a:r>
            <a:r>
              <a:rPr lang="en-US" sz="3600" b="1" u="sng" baseline="30000" dirty="0" smtClean="0"/>
              <a:t>[</a:t>
            </a:r>
            <a:r>
              <a:rPr lang="en-US" sz="3600" b="1" u="sng" baseline="30000" dirty="0" smtClean="0">
                <a:hlinkClick r:id="rId2" tooltip="See footnote g"/>
              </a:rPr>
              <a:t>g</a:t>
            </a:r>
            <a:r>
              <a:rPr lang="en-US" sz="3600" b="1" u="sng" baseline="30000" dirty="0" smtClean="0"/>
              <a:t>]</a:t>
            </a:r>
            <a:r>
              <a:rPr lang="en-US" sz="3600" b="1" u="sng" dirty="0" smtClean="0"/>
              <a:t> rules. </a:t>
            </a:r>
            <a:r>
              <a:rPr lang="en-US" sz="3600" baseline="30000" dirty="0" smtClean="0"/>
              <a:t>27 </a:t>
            </a:r>
            <a:r>
              <a:rPr lang="en-US" sz="3600" dirty="0" smtClean="0"/>
              <a:t>Therefore, O king, let my advice be acceptable to you; break off your sins by </a:t>
            </a:r>
            <a:r>
              <a:rPr lang="en-US" sz="3600" i="1" dirty="0" smtClean="0"/>
              <a:t>being</a:t>
            </a:r>
            <a:r>
              <a:rPr lang="en-US" sz="3600" dirty="0" smtClean="0"/>
              <a:t> righteous, and your iniquities by showing mercy to </a:t>
            </a:r>
            <a:r>
              <a:rPr lang="en-US" sz="3600" i="1" dirty="0" smtClean="0"/>
              <a:t>the</a:t>
            </a:r>
            <a:r>
              <a:rPr lang="en-US" sz="3600" dirty="0" smtClean="0"/>
              <a:t> poor. Perhaps there may be a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3" tooltip="See footnote h"/>
              </a:rPr>
              <a:t>h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lengthening of your prosperity.”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121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67591"/>
            <a:ext cx="12115800" cy="6390409"/>
          </a:xfrm>
        </p:spPr>
        <p:txBody>
          <a:bodyPr/>
          <a:lstStyle/>
          <a:p>
            <a:r>
              <a:rPr lang="en-US" sz="3600" b="1" dirty="0" smtClean="0"/>
              <a:t>Nebuchadnezzar’s Humiliation</a:t>
            </a:r>
          </a:p>
          <a:p>
            <a:endParaRPr lang="en-US" sz="3600" b="1" dirty="0"/>
          </a:p>
          <a:p>
            <a:r>
              <a:rPr lang="en-US" sz="3600" b="1" dirty="0">
                <a:hlinkClick r:id="rId2" tooltip="Proverbs 16:18"/>
              </a:rPr>
              <a:t>Proverbs 16:18</a:t>
            </a:r>
            <a:r>
              <a:rPr lang="en-US" sz="3600" dirty="0"/>
              <a:t> - Pride [</a:t>
            </a:r>
            <a:r>
              <a:rPr lang="en-US" sz="3600" dirty="0" err="1"/>
              <a:t>goeth</a:t>
            </a:r>
            <a:r>
              <a:rPr lang="en-US" sz="3600" dirty="0"/>
              <a:t>] before destruction, and an haughty spirit before a fall</a:t>
            </a:r>
            <a:r>
              <a:rPr lang="en-US" sz="3600" dirty="0" smtClean="0"/>
              <a:t>.</a:t>
            </a:r>
          </a:p>
          <a:p>
            <a:endParaRPr lang="en-US" sz="3600" b="1" dirty="0" smtClean="0"/>
          </a:p>
          <a:p>
            <a:r>
              <a:rPr lang="en-US" sz="3600" baseline="30000" dirty="0" smtClean="0"/>
              <a:t>28 </a:t>
            </a:r>
            <a:r>
              <a:rPr lang="en-US" sz="3600" dirty="0" smtClean="0"/>
              <a:t>All </a:t>
            </a:r>
            <a:r>
              <a:rPr lang="en-US" sz="3600" i="1" dirty="0" smtClean="0"/>
              <a:t>this</a:t>
            </a:r>
            <a:r>
              <a:rPr lang="en-US" sz="3600" dirty="0" smtClean="0"/>
              <a:t> came upon King Nebuchadnezzar. </a:t>
            </a:r>
            <a:r>
              <a:rPr lang="en-US" sz="3600" baseline="30000" dirty="0" smtClean="0"/>
              <a:t>29 </a:t>
            </a:r>
            <a:r>
              <a:rPr lang="en-US" sz="3600" dirty="0" smtClean="0"/>
              <a:t>At the end of the twelve months he was walking </a:t>
            </a:r>
            <a:r>
              <a:rPr lang="en-US" sz="3600" baseline="30000" dirty="0" smtClean="0"/>
              <a:t>[</a:t>
            </a:r>
            <a:r>
              <a:rPr lang="en-US" sz="3600" baseline="30000" dirty="0" err="1" smtClean="0">
                <a:hlinkClick r:id="rId3" tooltip="See footnote i"/>
              </a:rPr>
              <a:t>i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about the royal palace of Babylon. </a:t>
            </a:r>
            <a:r>
              <a:rPr lang="en-US" sz="3600" baseline="30000" dirty="0" smtClean="0"/>
              <a:t>30 </a:t>
            </a:r>
            <a:r>
              <a:rPr lang="en-US" sz="3600" dirty="0" smtClean="0"/>
              <a:t>The king spoke, saying,</a:t>
            </a:r>
            <a:r>
              <a:rPr lang="en-US" sz="3600" b="1" dirty="0" smtClean="0"/>
              <a:t> “Is not this great Babylon, that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en-US" sz="3600" b="1" dirty="0" smtClean="0"/>
              <a:t> have built for a royal dwelling by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my </a:t>
            </a:r>
            <a:r>
              <a:rPr lang="en-US" sz="3600" b="1" dirty="0" smtClean="0"/>
              <a:t>mighty power and for the honor of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my</a:t>
            </a:r>
            <a:r>
              <a:rPr lang="en-US" sz="3600" b="1" dirty="0" smtClean="0"/>
              <a:t> majesty?”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73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90945"/>
            <a:ext cx="12060382" cy="6567055"/>
          </a:xfrm>
        </p:spPr>
        <p:txBody>
          <a:bodyPr/>
          <a:lstStyle/>
          <a:p>
            <a:endParaRPr lang="en-US" baseline="30000" dirty="0" smtClean="0"/>
          </a:p>
          <a:p>
            <a:r>
              <a:rPr lang="en-US" sz="3600" baseline="30000" dirty="0" smtClean="0"/>
              <a:t>Daniel</a:t>
            </a:r>
            <a:r>
              <a:rPr lang="en-US" sz="3600" dirty="0" smtClean="0"/>
              <a:t> 4: </a:t>
            </a:r>
            <a:r>
              <a:rPr lang="en-US" sz="3600" baseline="30000" dirty="0" smtClean="0"/>
              <a:t>31 </a:t>
            </a:r>
            <a:r>
              <a:rPr lang="en-US" sz="3600" dirty="0" smtClean="0"/>
              <a:t>While the word </a:t>
            </a:r>
            <a:r>
              <a:rPr lang="en-US" sz="3600" i="1" dirty="0" smtClean="0"/>
              <a:t>was still</a:t>
            </a:r>
            <a:r>
              <a:rPr lang="en-US" sz="3600" dirty="0" smtClean="0"/>
              <a:t> in the king’s mouth, a voice fell from heaven: </a:t>
            </a:r>
            <a:r>
              <a:rPr lang="en-US" sz="3600" u="sng" dirty="0" smtClean="0"/>
              <a:t>“King Nebuchadnezzar, to you it is spoken: the </a:t>
            </a:r>
            <a:r>
              <a:rPr lang="en-US" sz="3600" b="1" u="sng" dirty="0" smtClean="0"/>
              <a:t>kingdom has departed from you!</a:t>
            </a:r>
            <a:r>
              <a:rPr lang="en-US" sz="3600" u="sng" dirty="0" smtClean="0"/>
              <a:t> </a:t>
            </a:r>
            <a:r>
              <a:rPr lang="en-US" sz="3600" baseline="30000" dirty="0" smtClean="0"/>
              <a:t>32 </a:t>
            </a:r>
            <a:r>
              <a:rPr lang="en-US" sz="3600" dirty="0" smtClean="0"/>
              <a:t>And they shall drive you from men, and your </a:t>
            </a:r>
            <a:r>
              <a:rPr lang="en-US" sz="3600" b="1" dirty="0" smtClean="0"/>
              <a:t>dwelling</a:t>
            </a:r>
            <a:r>
              <a:rPr lang="en-US" sz="3600" dirty="0" smtClean="0"/>
              <a:t> </a:t>
            </a:r>
            <a:r>
              <a:rPr lang="en-US" sz="3600" i="1" dirty="0" smtClean="0"/>
              <a:t>shall be</a:t>
            </a:r>
            <a:r>
              <a:rPr lang="en-US" sz="3600" dirty="0" smtClean="0"/>
              <a:t> with </a:t>
            </a:r>
            <a:r>
              <a:rPr lang="en-US" sz="3600" b="1" dirty="0" smtClean="0"/>
              <a:t>the beasts of the field</a:t>
            </a:r>
            <a:r>
              <a:rPr lang="en-US" sz="3600" dirty="0" smtClean="0"/>
              <a:t>. They shall make </a:t>
            </a:r>
            <a:r>
              <a:rPr lang="en-US" sz="3600" b="1" dirty="0" smtClean="0"/>
              <a:t>you eat grass like oxen</a:t>
            </a:r>
            <a:r>
              <a:rPr lang="en-US" sz="3600" dirty="0" smtClean="0"/>
              <a:t>; and</a:t>
            </a:r>
            <a:r>
              <a:rPr lang="en-US" sz="3600" b="1" dirty="0" smtClean="0"/>
              <a:t> seven </a:t>
            </a:r>
            <a:r>
              <a:rPr lang="en-US" sz="3600" b="1" baseline="30000" dirty="0" smtClean="0"/>
              <a:t>[</a:t>
            </a:r>
            <a:r>
              <a:rPr lang="en-US" sz="3600" b="1" baseline="30000" dirty="0" smtClean="0">
                <a:hlinkClick r:id="rId2" tooltip="See footnote j"/>
              </a:rPr>
              <a:t>j</a:t>
            </a:r>
            <a:r>
              <a:rPr lang="en-US" sz="3600" b="1" baseline="30000" dirty="0" smtClean="0"/>
              <a:t>]</a:t>
            </a:r>
            <a:r>
              <a:rPr lang="en-US" sz="3600" b="1" dirty="0" smtClean="0"/>
              <a:t>times </a:t>
            </a:r>
            <a:r>
              <a:rPr lang="en-US" sz="3600" dirty="0" smtClean="0"/>
              <a:t>shall pass over you,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until</a:t>
            </a:r>
            <a:r>
              <a:rPr lang="en-US" sz="3600" dirty="0" smtClean="0"/>
              <a:t> you know that the Most High rules in the kingdom of men, and gives it to whomever He chooses.”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0302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662" y="0"/>
            <a:ext cx="12036137" cy="6743700"/>
          </a:xfrm>
        </p:spPr>
        <p:txBody>
          <a:bodyPr>
            <a:normAutofit/>
          </a:bodyPr>
          <a:lstStyle/>
          <a:p>
            <a:endParaRPr lang="en-US" sz="4000" baseline="30000" dirty="0" smtClean="0"/>
          </a:p>
          <a:p>
            <a:r>
              <a:rPr lang="en-US" sz="4000" baseline="30000" dirty="0" smtClean="0"/>
              <a:t>Daniel 4: 33 </a:t>
            </a:r>
            <a:r>
              <a:rPr lang="en-US" sz="4000" b="1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very hour the word </a:t>
            </a:r>
            <a:r>
              <a:rPr lang="en-US" sz="4000" dirty="0" smtClean="0"/>
              <a:t>was fulfilled concerning Nebuchadnezzar; </a:t>
            </a:r>
          </a:p>
          <a:p>
            <a:r>
              <a:rPr lang="en-US" sz="4000" dirty="0" smtClean="0"/>
              <a:t>1)he was driven from men and ate grass like oxen;</a:t>
            </a:r>
          </a:p>
          <a:p>
            <a:r>
              <a:rPr lang="en-US" sz="4000" dirty="0" smtClean="0"/>
              <a:t>2) his body was wet with the dew of heaven till his </a:t>
            </a:r>
            <a:r>
              <a:rPr lang="en-US" sz="4000" b="1" u="sng" dirty="0" smtClean="0"/>
              <a:t>hair</a:t>
            </a:r>
            <a:r>
              <a:rPr lang="en-US" sz="4000" dirty="0" smtClean="0"/>
              <a:t> had grown </a:t>
            </a:r>
            <a:r>
              <a:rPr lang="en-US" sz="4000" b="1" u="sng" dirty="0" smtClean="0"/>
              <a:t>like eagles’ </a:t>
            </a:r>
            <a:r>
              <a:rPr lang="en-US" sz="4000" b="1" i="1" u="sng" dirty="0" smtClean="0"/>
              <a:t>feathers</a:t>
            </a:r>
            <a:r>
              <a:rPr lang="en-US" sz="4000" b="1" u="sng" dirty="0" smtClean="0"/>
              <a:t> </a:t>
            </a:r>
            <a:r>
              <a:rPr lang="en-US" sz="4000" dirty="0" smtClean="0"/>
              <a:t>and </a:t>
            </a:r>
            <a:r>
              <a:rPr lang="en-US" sz="4000" b="1" dirty="0" smtClean="0"/>
              <a:t>his nails like birds’ </a:t>
            </a:r>
            <a:r>
              <a:rPr lang="en-US" sz="4000" b="1" i="1" dirty="0" smtClean="0"/>
              <a:t>claws.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82474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399" y="589105"/>
            <a:ext cx="11838709" cy="6009121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   It has happened to him just as God said.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God never makes a mistake.  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We must learn to ’listen’ to the Word of the Lord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Psalm 119:11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Prov. 30:5-6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John 12:48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Heb. 4:12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83971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152688"/>
            <a:ext cx="11630891" cy="6518276"/>
          </a:xfrm>
        </p:spPr>
        <p:txBody>
          <a:bodyPr/>
          <a:lstStyle/>
          <a:p>
            <a:r>
              <a:rPr lang="en-US" sz="4000" b="1" dirty="0" smtClean="0"/>
              <a:t>Nebuchadnezzar Praises God</a:t>
            </a:r>
          </a:p>
          <a:p>
            <a:endParaRPr lang="en-US" sz="4000" baseline="30000" dirty="0" smtClean="0"/>
          </a:p>
          <a:p>
            <a:r>
              <a:rPr lang="en-US" sz="4000" baseline="30000" dirty="0" smtClean="0"/>
              <a:t>Daniel 4:34 </a:t>
            </a:r>
            <a:r>
              <a:rPr lang="en-US" sz="4000" dirty="0" smtClean="0"/>
              <a:t>And at the end of the </a:t>
            </a:r>
            <a:r>
              <a:rPr lang="en-US" sz="4000" baseline="30000" dirty="0" smtClean="0"/>
              <a:t>[</a:t>
            </a:r>
            <a:r>
              <a:rPr lang="en-US" sz="4000" baseline="30000" dirty="0" smtClean="0">
                <a:hlinkClick r:id="rId2" tooltip="See footnote k"/>
              </a:rPr>
              <a:t>k</a:t>
            </a:r>
            <a:r>
              <a:rPr lang="en-US" sz="4000" baseline="30000" dirty="0" smtClean="0"/>
              <a:t>]</a:t>
            </a:r>
            <a:r>
              <a:rPr lang="en-US" sz="4000" dirty="0" smtClean="0"/>
              <a:t>time I, Nebuchadnezzar, lifted my eyes to heaven, and my understanding returned to me; and I blessed the Most High and praised and honored Him who lives forever: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22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64" y="176645"/>
            <a:ext cx="11824854" cy="6577446"/>
          </a:xfrm>
        </p:spPr>
        <p:txBody>
          <a:bodyPr>
            <a:normAutofit/>
          </a:bodyPr>
          <a:lstStyle/>
          <a:p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For His dominion </a:t>
            </a:r>
            <a:r>
              <a:rPr lang="en-US" sz="3600" i="1" dirty="0" smtClean="0"/>
              <a:t>is</a:t>
            </a:r>
            <a:r>
              <a:rPr lang="en-US" sz="3600" dirty="0" smtClean="0"/>
              <a:t> an everlasting dominion,</a:t>
            </a:r>
            <a:br>
              <a:rPr lang="en-US" sz="3600" dirty="0" smtClean="0"/>
            </a:br>
            <a:r>
              <a:rPr lang="en-US" sz="3600" dirty="0" smtClean="0"/>
              <a:t>And His kingdom </a:t>
            </a:r>
            <a:r>
              <a:rPr lang="en-US" sz="3600" i="1" dirty="0" smtClean="0"/>
              <a:t>is</a:t>
            </a:r>
            <a:r>
              <a:rPr lang="en-US" sz="3600" dirty="0" smtClean="0"/>
              <a:t> from generation to generation.</a:t>
            </a:r>
            <a:br>
              <a:rPr lang="en-US" sz="3600" dirty="0" smtClean="0"/>
            </a:br>
            <a:r>
              <a:rPr lang="en-US" sz="3600" baseline="30000" dirty="0" smtClean="0"/>
              <a:t>35 </a:t>
            </a:r>
            <a:r>
              <a:rPr lang="en-US" sz="3600" dirty="0" smtClean="0"/>
              <a:t>All the inhabitants of the earth </a:t>
            </a:r>
            <a:r>
              <a:rPr lang="en-US" sz="3600" i="1" dirty="0" smtClean="0"/>
              <a:t>are</a:t>
            </a:r>
            <a:r>
              <a:rPr lang="en-US" sz="3600" dirty="0" smtClean="0"/>
              <a:t> reputed as nothing;</a:t>
            </a:r>
            <a:br>
              <a:rPr lang="en-US" sz="3600" dirty="0" smtClean="0"/>
            </a:br>
            <a:r>
              <a:rPr lang="en-US" sz="3600" dirty="0" smtClean="0"/>
              <a:t>He does according to His will in the army of heaven</a:t>
            </a:r>
            <a:br>
              <a:rPr lang="en-US" sz="3600" dirty="0" smtClean="0"/>
            </a:br>
            <a:r>
              <a:rPr lang="en-US" sz="3600" dirty="0" smtClean="0"/>
              <a:t>And </a:t>
            </a:r>
            <a:r>
              <a:rPr lang="en-US" sz="3600" i="1" dirty="0" smtClean="0"/>
              <a:t>among</a:t>
            </a:r>
            <a:r>
              <a:rPr lang="en-US" sz="3600" dirty="0" smtClean="0"/>
              <a:t> the inhabitants of the earth.</a:t>
            </a:r>
            <a:br>
              <a:rPr lang="en-US" sz="3600" dirty="0" smtClean="0"/>
            </a:br>
            <a:r>
              <a:rPr lang="en-US" sz="3600" dirty="0" smtClean="0"/>
              <a:t>No one can restrain His hand</a:t>
            </a:r>
            <a:br>
              <a:rPr lang="en-US" sz="3600" dirty="0" smtClean="0"/>
            </a:br>
            <a:r>
              <a:rPr lang="en-US" sz="3600" dirty="0" smtClean="0"/>
              <a:t>Or say to Him, “What have You done?”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9221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74236" cy="6858000"/>
          </a:xfrm>
        </p:spPr>
        <p:txBody>
          <a:bodyPr>
            <a:normAutofit/>
          </a:bodyPr>
          <a:lstStyle/>
          <a:p>
            <a:endParaRPr lang="en-US" sz="4000" baseline="30000" dirty="0" smtClean="0"/>
          </a:p>
          <a:p>
            <a:r>
              <a:rPr lang="en-US" sz="4000" baseline="30000" dirty="0" smtClean="0"/>
              <a:t>Daniel  4:  36 </a:t>
            </a:r>
            <a:r>
              <a:rPr lang="en-US" sz="4000" dirty="0" smtClean="0"/>
              <a:t>At the same time my reason returned to me, and for the glory of my kingdom, my honor and splendor returned to me. My counselors and nobles resorted to me, I was restored to my kingdom, and excellent majesty was added to me. </a:t>
            </a:r>
            <a:r>
              <a:rPr lang="en-US" sz="4000" baseline="30000" dirty="0" smtClean="0"/>
              <a:t>37 </a:t>
            </a:r>
            <a:r>
              <a:rPr lang="en-US" sz="4800" b="1" u="sng" dirty="0" smtClean="0">
                <a:solidFill>
                  <a:schemeClr val="accent1">
                    <a:lumMod val="75000"/>
                  </a:schemeClr>
                </a:solidFill>
              </a:rPr>
              <a:t>Now I</a:t>
            </a:r>
            <a:r>
              <a:rPr lang="en-US" sz="4000" dirty="0" smtClean="0"/>
              <a:t>, </a:t>
            </a:r>
            <a:r>
              <a:rPr lang="en-US" sz="4000" b="1" u="sng" dirty="0" smtClean="0">
                <a:solidFill>
                  <a:schemeClr val="accent1">
                    <a:lumMod val="75000"/>
                  </a:schemeClr>
                </a:solidFill>
              </a:rPr>
              <a:t>Nebuchadnezzar, </a:t>
            </a:r>
            <a:r>
              <a:rPr lang="en-US" sz="4000" dirty="0" smtClean="0"/>
              <a:t>praise and extol and honor the King of heaven, all of whose works </a:t>
            </a:r>
            <a:r>
              <a:rPr lang="en-US" sz="4000" i="1" dirty="0" smtClean="0"/>
              <a:t>are</a:t>
            </a:r>
            <a:r>
              <a:rPr lang="en-US" sz="4000" dirty="0" smtClean="0"/>
              <a:t> truth, and His ways justice. </a:t>
            </a:r>
            <a:r>
              <a:rPr lang="en-US" sz="4000" b="1" u="sng" dirty="0" smtClean="0"/>
              <a:t>And those who walk in pride</a:t>
            </a:r>
            <a:r>
              <a:rPr lang="en-US" sz="4000" dirty="0" smtClean="0"/>
              <a:t> He is able to put down.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9875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This account of NEBUCHADNEZZAR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helps us to view the sin of “Pride” as God views it!.  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3541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173" y="374071"/>
            <a:ext cx="11693236" cy="6224155"/>
          </a:xfrm>
        </p:spPr>
        <p:txBody>
          <a:bodyPr/>
          <a:lstStyle/>
          <a:p>
            <a:r>
              <a:rPr lang="en-US" sz="3600" b="1" dirty="0" smtClean="0">
                <a:hlinkClick r:id="rId2" tooltip="Proverbs 11:2"/>
              </a:rPr>
              <a:t>Proverbs 11:2</a:t>
            </a:r>
            <a:r>
              <a:rPr lang="en-US" sz="3600" dirty="0" smtClean="0"/>
              <a:t> - [When] pride cometh, then cometh shame: but with the lowly [is] wisdom.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hlinkClick r:id="rId3" tooltip="Proverbs 16:5"/>
              </a:rPr>
              <a:t>Proverbs 16:5</a:t>
            </a:r>
            <a:r>
              <a:rPr lang="en-US" sz="3600" dirty="0" smtClean="0"/>
              <a:t> - Every one [that is] proud in heart [is] an abomination to the LORD: [though] hand [join] in hand, he shall not be unpunished.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hlinkClick r:id="rId4" tooltip="Proverbs 29:23"/>
              </a:rPr>
              <a:t>Proverbs 29:23</a:t>
            </a:r>
            <a:r>
              <a:rPr lang="en-US" sz="3600" dirty="0" smtClean="0"/>
              <a:t> - A man's pride shall bring him low: but </a:t>
            </a:r>
            <a:r>
              <a:rPr lang="en-US" sz="3600" dirty="0" err="1" smtClean="0"/>
              <a:t>honour</a:t>
            </a:r>
            <a:r>
              <a:rPr lang="en-US" sz="3600" dirty="0" smtClean="0"/>
              <a:t> shall uphold the humble in spirit.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89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76644"/>
            <a:ext cx="12032673" cy="6681355"/>
          </a:xfrm>
        </p:spPr>
        <p:txBody>
          <a:bodyPr>
            <a:normAutofit/>
          </a:bodyPr>
          <a:lstStyle/>
          <a:p>
            <a:endParaRPr lang="en-US" sz="3600" b="1" i="1" u="sng" dirty="0" smtClean="0">
              <a:effectLst/>
            </a:endParaRPr>
          </a:p>
          <a:p>
            <a:endParaRPr lang="en-US" sz="3600" b="1" i="1" u="sng" dirty="0"/>
          </a:p>
          <a:p>
            <a:r>
              <a:rPr lang="en-US" sz="3600" b="1" i="1" u="sng" dirty="0" smtClean="0">
                <a:effectLst/>
              </a:rPr>
              <a:t>Nebuchadnezzar was a man lifted up in pride. </a:t>
            </a:r>
          </a:p>
          <a:p>
            <a:r>
              <a:rPr lang="en-US" sz="3600" dirty="0" smtClean="0">
                <a:effectLst/>
              </a:rPr>
              <a:t>He was so proud that he decided to have a statute made in his likeness.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>
                <a:effectLst/>
              </a:rPr>
              <a:t> So magnificent was this statue that it stood some 60 feet tall and was made of gold.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</a:t>
            </a:r>
            <a:r>
              <a:rPr lang="en-US" sz="3600" dirty="0" smtClean="0">
                <a:effectLst/>
              </a:rPr>
              <a:t> He sent out a decree that at the sound of music, all the inhabitants of Babylon were required </a:t>
            </a:r>
            <a:r>
              <a:rPr lang="en-US" sz="3600" b="1" u="sng" dirty="0" smtClean="0">
                <a:effectLst/>
              </a:rPr>
              <a:t>to bow before his image and worship him.</a:t>
            </a:r>
            <a:endParaRPr lang="en-US" sz="3600" b="1" u="sng" dirty="0"/>
          </a:p>
        </p:txBody>
      </p:sp>
    </p:spTree>
    <p:extLst>
      <p:ext uri="{BB962C8B-B14F-4D97-AF65-F5344CB8AC3E}">
        <p14:creationId xmlns:p14="http://schemas.microsoft.com/office/powerpoint/2010/main" val="348060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1124"/>
            <a:ext cx="12022282" cy="6746876"/>
          </a:xfrm>
        </p:spPr>
        <p:txBody>
          <a:bodyPr>
            <a:normAutofit/>
          </a:bodyPr>
          <a:lstStyle/>
          <a:p>
            <a:r>
              <a:rPr lang="en-US" sz="3600" b="1" dirty="0">
                <a:hlinkClick r:id="rId2" tooltip="Proverbs 16:18"/>
              </a:rPr>
              <a:t>Proverbs 16:18</a:t>
            </a:r>
            <a:r>
              <a:rPr lang="en-US" sz="3600" dirty="0"/>
              <a:t> - Pride [</a:t>
            </a:r>
            <a:r>
              <a:rPr lang="en-US" sz="3600" dirty="0" err="1"/>
              <a:t>goeth</a:t>
            </a:r>
            <a:r>
              <a:rPr lang="en-US" sz="3600" dirty="0"/>
              <a:t>] before destruction, and an haughty spirit before a fall.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Galatians 6:3"/>
              </a:rPr>
              <a:t>Galatians 6:3</a:t>
            </a:r>
            <a:r>
              <a:rPr lang="en-US" sz="3600" dirty="0"/>
              <a:t> - For if a man think himself to be something, when he is nothing, he </a:t>
            </a:r>
            <a:r>
              <a:rPr lang="en-US" sz="3600" dirty="0" err="1"/>
              <a:t>deceiveth</a:t>
            </a:r>
            <a:r>
              <a:rPr lang="en-US" sz="3600" dirty="0"/>
              <a:t> himself.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4" tooltip="James 4:6"/>
              </a:rPr>
              <a:t>James 4:6</a:t>
            </a:r>
            <a:r>
              <a:rPr lang="en-US" sz="3600" dirty="0"/>
              <a:t> - But he giveth more grace. Wherefore he </a:t>
            </a:r>
            <a:r>
              <a:rPr lang="en-US" sz="3600" dirty="0" err="1"/>
              <a:t>saith</a:t>
            </a:r>
            <a:r>
              <a:rPr lang="en-US" sz="3600" dirty="0"/>
              <a:t>, God </a:t>
            </a:r>
            <a:r>
              <a:rPr lang="en-US" sz="3600" dirty="0" err="1"/>
              <a:t>resisteth</a:t>
            </a:r>
            <a:r>
              <a:rPr lang="en-US" sz="3600" dirty="0"/>
              <a:t> the proud, but giveth grace unto the humble.</a:t>
            </a:r>
          </a:p>
        </p:txBody>
      </p:sp>
    </p:spTree>
    <p:extLst>
      <p:ext uri="{BB962C8B-B14F-4D97-AF65-F5344CB8AC3E}">
        <p14:creationId xmlns:p14="http://schemas.microsoft.com/office/powerpoint/2010/main" val="414160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sz="3600" b="1" dirty="0" smtClean="0">
              <a:hlinkClick r:id="rId2" tooltip="Proverbs 26:12"/>
            </a:endParaRPr>
          </a:p>
          <a:p>
            <a:r>
              <a:rPr lang="en-US" sz="3600" b="1" dirty="0" smtClean="0">
                <a:hlinkClick r:id="rId2" tooltip="Proverbs 26:12"/>
              </a:rPr>
              <a:t>Proverbs 26:12</a:t>
            </a:r>
            <a:r>
              <a:rPr lang="en-US" sz="3600" dirty="0" smtClean="0"/>
              <a:t> - </a:t>
            </a:r>
            <a:r>
              <a:rPr lang="en-US" sz="3600" dirty="0" err="1" smtClean="0"/>
              <a:t>Seest</a:t>
            </a:r>
            <a:r>
              <a:rPr lang="en-US" sz="3600" dirty="0" smtClean="0"/>
              <a:t> thou a man wise in his own conceit? [there is] more hope of a fool than of him.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hlinkClick r:id="rId3" tooltip="Proverbs 8:13"/>
              </a:rPr>
              <a:t>Proverbs 8:13</a:t>
            </a:r>
            <a:r>
              <a:rPr lang="en-US" sz="3600" dirty="0" smtClean="0"/>
              <a:t> - The fear of the LORD [is] to hate evil: pride, and </a:t>
            </a:r>
            <a:r>
              <a:rPr lang="en-US" sz="3600" dirty="0" err="1" smtClean="0"/>
              <a:t>arrogancy</a:t>
            </a:r>
            <a:r>
              <a:rPr lang="en-US" sz="3600" dirty="0" smtClean="0"/>
              <a:t>, and the evil way, and the </a:t>
            </a:r>
            <a:r>
              <a:rPr lang="en-US" sz="3600" dirty="0" err="1" smtClean="0"/>
              <a:t>froward</a:t>
            </a:r>
            <a:r>
              <a:rPr lang="en-US" sz="3600" dirty="0" smtClean="0"/>
              <a:t> mouth, do I hate.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793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906"/>
            <a:ext cx="12043064" cy="6726093"/>
          </a:xfrm>
        </p:spPr>
        <p:txBody>
          <a:bodyPr>
            <a:normAutofit/>
          </a:bodyPr>
          <a:lstStyle/>
          <a:p>
            <a:r>
              <a:rPr lang="en-US" sz="3600" b="1" dirty="0">
                <a:hlinkClick r:id="rId2" tooltip="Jeremiah 9:23"/>
              </a:rPr>
              <a:t>Jeremiah 9:23</a:t>
            </a:r>
            <a:r>
              <a:rPr lang="en-US" sz="3600" dirty="0"/>
              <a:t> - Thus </a:t>
            </a:r>
            <a:r>
              <a:rPr lang="en-US" sz="3600" dirty="0" err="1"/>
              <a:t>saith</a:t>
            </a:r>
            <a:r>
              <a:rPr lang="en-US" sz="3600" dirty="0"/>
              <a:t> the LORD, Let not the wise [man] glory in his wisdom, neither let the mighty [man] glory in his might, let not the rich [man] glory in his riches: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3" tooltip="1 John 2:16"/>
              </a:rPr>
              <a:t>1 John 2:16</a:t>
            </a:r>
            <a:r>
              <a:rPr lang="en-US" sz="3600" dirty="0"/>
              <a:t> - For all that [is] in the world, the lust of the flesh, and the lust of the eyes, and the pride of life, is not of the Father, but is of the world.</a:t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b="1" dirty="0">
                <a:hlinkClick r:id="rId4" tooltip="Romans 12:16"/>
              </a:rPr>
              <a:t>Romans 12:16</a:t>
            </a:r>
            <a:r>
              <a:rPr lang="en-US" sz="3600" dirty="0"/>
              <a:t> - [Be] of the same mind one toward another. Mind not high things, but condescend to men of low estate. Be not wise in your own conceits.</a:t>
            </a:r>
          </a:p>
        </p:txBody>
      </p:sp>
    </p:spTree>
    <p:extLst>
      <p:ext uri="{BB962C8B-B14F-4D97-AF65-F5344CB8AC3E}">
        <p14:creationId xmlns:p14="http://schemas.microsoft.com/office/powerpoint/2010/main" val="198393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1811000" cy="6010708"/>
          </a:xfrm>
        </p:spPr>
        <p:txBody>
          <a:bodyPr/>
          <a:lstStyle/>
          <a:p>
            <a:pPr marL="0" indent="0">
              <a:buNone/>
            </a:pPr>
            <a:endParaRPr lang="en-US" b="1" dirty="0" smtClean="0">
              <a:hlinkClick r:id="rId2" tooltip="Proverbs 27:2"/>
            </a:endParaRPr>
          </a:p>
          <a:p>
            <a:pPr marL="0" indent="0">
              <a:buNone/>
            </a:pPr>
            <a:endParaRPr lang="en-US" b="1" dirty="0">
              <a:hlinkClick r:id="rId2" tooltip="Proverbs 27:2"/>
            </a:endParaRPr>
          </a:p>
          <a:p>
            <a:pPr marL="0" indent="0">
              <a:buNone/>
            </a:pPr>
            <a:r>
              <a:rPr lang="en-US" sz="3600" b="1" dirty="0" smtClean="0">
                <a:hlinkClick r:id="rId2" tooltip="Proverbs 27:2"/>
              </a:rPr>
              <a:t>Proverbs 27:2</a:t>
            </a:r>
            <a:r>
              <a:rPr lang="en-US" sz="3600" dirty="0" smtClean="0"/>
              <a:t> - Let another man praise thee, and not thine own mouth; a stranger, and not thine own lips.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9465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27" y="228600"/>
            <a:ext cx="11970328" cy="6525491"/>
          </a:xfrm>
        </p:spPr>
        <p:txBody>
          <a:bodyPr/>
          <a:lstStyle/>
          <a:p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 smtClean="0">
                <a:hlinkClick r:id="rId2" tooltip="Philippians 2:3"/>
              </a:rPr>
              <a:t>Philippians 2:3</a:t>
            </a:r>
            <a:r>
              <a:rPr lang="en-US" sz="3600" dirty="0" smtClean="0"/>
              <a:t> - [Let] nothing [be done] through strife or vainglory; but in lowliness of mind let each esteem other better than themselves.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01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173470"/>
            <a:ext cx="12001500" cy="668453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Prov. 16:</a:t>
            </a:r>
            <a:r>
              <a:rPr lang="en-US" sz="3600" baseline="30000" dirty="0" smtClean="0"/>
              <a:t> 16 </a:t>
            </a:r>
            <a:r>
              <a:rPr lang="en-US" sz="3600" dirty="0" smtClean="0"/>
              <a:t>These six </a:t>
            </a:r>
            <a:r>
              <a:rPr lang="en-US" sz="3600" i="1" dirty="0" smtClean="0"/>
              <a:t>things</a:t>
            </a:r>
            <a:r>
              <a:rPr lang="en-US" sz="3600" dirty="0" smtClean="0"/>
              <a:t> the </a:t>
            </a:r>
            <a:r>
              <a:rPr lang="en-US" sz="3600" cap="small" dirty="0" smtClean="0">
                <a:effectLst/>
              </a:rPr>
              <a:t>Lord</a:t>
            </a:r>
            <a:r>
              <a:rPr lang="en-US" sz="3600" dirty="0" smtClean="0"/>
              <a:t> hates,</a:t>
            </a:r>
            <a:br>
              <a:rPr lang="en-US" sz="3600" dirty="0" smtClean="0"/>
            </a:br>
            <a:r>
              <a:rPr lang="en-US" sz="3600" dirty="0" smtClean="0"/>
              <a:t>Yes, seven </a:t>
            </a:r>
            <a:r>
              <a:rPr lang="en-US" sz="3600" i="1" dirty="0" smtClean="0"/>
              <a:t>are</a:t>
            </a:r>
            <a:r>
              <a:rPr lang="en-US" sz="3600" dirty="0" smtClean="0"/>
              <a:t> an abomination to </a:t>
            </a:r>
            <a:r>
              <a:rPr lang="en-US" sz="3600" baseline="30000" dirty="0" smtClean="0"/>
              <a:t>[</a:t>
            </a:r>
            <a:r>
              <a:rPr lang="en-US" sz="3600" baseline="30000" dirty="0" smtClean="0">
                <a:hlinkClick r:id="rId2" tooltip="See footnote h"/>
              </a:rPr>
              <a:t>h</a:t>
            </a:r>
            <a:r>
              <a:rPr lang="en-US" sz="3600" baseline="30000" dirty="0" smtClean="0"/>
              <a:t>]</a:t>
            </a:r>
            <a:r>
              <a:rPr lang="en-US" sz="3600" dirty="0" smtClean="0"/>
              <a:t>Him:</a:t>
            </a:r>
            <a:br>
              <a:rPr lang="en-US" sz="3600" dirty="0" smtClean="0"/>
            </a:br>
            <a:r>
              <a:rPr lang="en-US" sz="3600" b="1" u="sng" baseline="30000" dirty="0" smtClean="0"/>
              <a:t>17 </a:t>
            </a:r>
            <a:r>
              <a:rPr lang="en-US" sz="3600" b="1" u="sng" dirty="0" smtClean="0"/>
              <a:t>A</a:t>
            </a:r>
            <a:r>
              <a:rPr lang="en-US" sz="3600" b="1" u="sng" baseline="30000" dirty="0" smtClean="0"/>
              <a:t>[</a:t>
            </a:r>
            <a:r>
              <a:rPr lang="en-US" sz="3600" b="1" u="sng" baseline="30000" dirty="0" err="1" smtClean="0">
                <a:hlinkClick r:id="rId3" tooltip="See footnote i"/>
              </a:rPr>
              <a:t>i</a:t>
            </a:r>
            <a:r>
              <a:rPr lang="en-US" sz="3600" b="1" u="sng" baseline="30000" dirty="0" smtClean="0"/>
              <a:t>]</a:t>
            </a:r>
            <a:r>
              <a:rPr lang="en-US" sz="3600" b="1" u="sng" dirty="0" smtClean="0"/>
              <a:t> proud look,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 lying tongue,</a:t>
            </a:r>
            <a:br>
              <a:rPr lang="en-US" sz="3600" dirty="0" smtClean="0"/>
            </a:br>
            <a:r>
              <a:rPr lang="en-US" sz="3600" dirty="0" smtClean="0"/>
              <a:t>Hands that shed innocent blood,</a:t>
            </a:r>
            <a:br>
              <a:rPr lang="en-US" sz="3600" dirty="0" smtClean="0"/>
            </a:br>
            <a:r>
              <a:rPr lang="en-US" sz="3600" baseline="30000" dirty="0" smtClean="0"/>
              <a:t>18 </a:t>
            </a:r>
            <a:r>
              <a:rPr lang="en-US" sz="3600" dirty="0" smtClean="0"/>
              <a:t>A heart that devises wicked plans,</a:t>
            </a:r>
            <a:br>
              <a:rPr lang="en-US" sz="3600" dirty="0" smtClean="0"/>
            </a:br>
            <a:r>
              <a:rPr lang="en-US" sz="3600" dirty="0" smtClean="0"/>
              <a:t>Feet that are swift in running to evil,</a:t>
            </a:r>
            <a:br>
              <a:rPr lang="en-US" sz="3600" dirty="0" smtClean="0"/>
            </a:br>
            <a:r>
              <a:rPr lang="en-US" sz="3600" baseline="30000" dirty="0" smtClean="0"/>
              <a:t>19 </a:t>
            </a:r>
            <a:r>
              <a:rPr lang="en-US" sz="3600" dirty="0" smtClean="0"/>
              <a:t>A false witness </a:t>
            </a:r>
            <a:r>
              <a:rPr lang="en-US" sz="3600" i="1" dirty="0" smtClean="0"/>
              <a:t>who</a:t>
            </a:r>
            <a:r>
              <a:rPr lang="en-US" sz="3600" dirty="0" smtClean="0"/>
              <a:t> speaks lies,</a:t>
            </a:r>
            <a:br>
              <a:rPr lang="en-US" sz="3600" dirty="0" smtClean="0"/>
            </a:br>
            <a:r>
              <a:rPr lang="en-US" sz="3600" dirty="0" smtClean="0"/>
              <a:t>And one who sows discord among brethren.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7731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963" y="79952"/>
            <a:ext cx="11859491" cy="6570229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Peter makes it clear to all of us:</a:t>
            </a:r>
          </a:p>
          <a:p>
            <a:pPr marL="0" indent="0">
              <a:buNone/>
            </a:pPr>
            <a:r>
              <a:rPr lang="en-US" sz="3600" dirty="0" smtClean="0"/>
              <a:t>               I Pet. 5:5-6</a:t>
            </a:r>
            <a:endParaRPr lang="en-US" sz="3600" dirty="0"/>
          </a:p>
          <a:p>
            <a:r>
              <a:rPr lang="en-US" sz="3600" dirty="0" smtClean="0"/>
              <a:t> </a:t>
            </a:r>
            <a:r>
              <a:rPr lang="en-US" sz="3600" baseline="30000" dirty="0" smtClean="0"/>
              <a:t>5 </a:t>
            </a:r>
            <a:r>
              <a:rPr lang="en-US" sz="3600" dirty="0" smtClean="0"/>
              <a:t>Likewise you younger people, submit yourselves to </a:t>
            </a:r>
            <a:r>
              <a:rPr lang="en-US" sz="3600" i="1" dirty="0" smtClean="0"/>
              <a:t>your</a:t>
            </a:r>
            <a:r>
              <a:rPr lang="en-US" sz="3600" dirty="0" smtClean="0"/>
              <a:t> elders. Yes, all of </a:t>
            </a:r>
            <a:r>
              <a:rPr lang="en-US" sz="3600" i="1" dirty="0" smtClean="0"/>
              <a:t>you</a:t>
            </a:r>
            <a:r>
              <a:rPr lang="en-US" sz="3600" dirty="0" smtClean="0"/>
              <a:t> be submissive to one another, and be clothed with humility, for</a:t>
            </a:r>
          </a:p>
          <a:p>
            <a:r>
              <a:rPr lang="en-US" sz="3600" b="1" i="1" u="sng" dirty="0" smtClean="0">
                <a:solidFill>
                  <a:schemeClr val="accent1">
                    <a:lumMod val="75000"/>
                  </a:schemeClr>
                </a:solidFill>
              </a:rPr>
              <a:t>“God resists the proud,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But gives grace to the humble.”</a:t>
            </a:r>
          </a:p>
          <a:p>
            <a:r>
              <a:rPr lang="en-US" sz="3600" baseline="30000" dirty="0" smtClean="0"/>
              <a:t>6 </a:t>
            </a:r>
            <a:r>
              <a:rPr lang="en-US" sz="3600" dirty="0" smtClean="0"/>
              <a:t>Therefore </a:t>
            </a:r>
            <a:r>
              <a:rPr lang="en-US" sz="3600" b="1" u="sng" dirty="0" smtClean="0">
                <a:solidFill>
                  <a:schemeClr val="accent1">
                    <a:lumMod val="75000"/>
                  </a:schemeClr>
                </a:solidFill>
              </a:rPr>
              <a:t>humble yourselves </a:t>
            </a:r>
            <a:r>
              <a:rPr lang="en-US" sz="3600" dirty="0" smtClean="0"/>
              <a:t>under the mighty hand of God, that He may exalt you in due time,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1295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18" y="360506"/>
            <a:ext cx="11942618" cy="6424758"/>
          </a:xfrm>
        </p:spPr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  <a:p>
            <a:r>
              <a:rPr lang="en-US" sz="4400" dirty="0" smtClean="0">
                <a:effectLst/>
              </a:rPr>
              <a:t>God said, "I've had enough! So He makes the decision to bring Nebuchadnezzar down off his high horse.</a:t>
            </a:r>
          </a:p>
          <a:p>
            <a:endParaRPr lang="en-US" sz="4400" dirty="0"/>
          </a:p>
          <a:p>
            <a:r>
              <a:rPr lang="en-US" sz="4400" dirty="0" smtClean="0">
                <a:effectLst/>
              </a:rPr>
              <a:t>Daniel 4: 37 says, "...and those who walk in pride He is able to abase."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3483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1921836" cy="6857999"/>
          </a:xfrm>
        </p:spPr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  <a:p>
            <a:r>
              <a:rPr lang="en-US" sz="3600" dirty="0" smtClean="0">
                <a:effectLst/>
              </a:rPr>
              <a:t>God gives Nebuchadnezzar a dream, detailing his fall and demise. </a:t>
            </a:r>
          </a:p>
          <a:p>
            <a:r>
              <a:rPr lang="en-US" sz="3600" dirty="0" smtClean="0">
                <a:effectLst/>
              </a:rPr>
              <a:t>Nebuchadnezzar was not able to interpret the dream nor were his magicians.</a:t>
            </a:r>
          </a:p>
          <a:p>
            <a:r>
              <a:rPr lang="en-US" sz="3600" dirty="0" smtClean="0">
                <a:effectLst/>
              </a:rPr>
              <a:t>  So he calls for Daniel. </a:t>
            </a:r>
          </a:p>
          <a:p>
            <a:r>
              <a:rPr lang="en-US" sz="3600" dirty="0" smtClean="0">
                <a:effectLst/>
              </a:rPr>
              <a:t>  Daniel was one of the young Jews taken from Jerusalem into captivity.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</a:t>
            </a:r>
            <a:r>
              <a:rPr lang="en-US" sz="3600" dirty="0" smtClean="0">
                <a:effectLst/>
              </a:rPr>
              <a:t>Because the Spirit of God dwelt in Daniel, he was able to interpret the dream.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24912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effectLst/>
              </a:rPr>
              <a:t>The revelation of the dream was so shocking to Daniel, the Bible says he </a:t>
            </a:r>
            <a:r>
              <a:rPr lang="en-US" sz="4400" u="sng" dirty="0" smtClean="0">
                <a:effectLst/>
              </a:rPr>
              <a:t>"was astonished for one hour, and his thoughts troubled him" (vs.19).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It was hard for Daniel to cope with</a:t>
            </a:r>
          </a:p>
          <a:p>
            <a:r>
              <a:rPr lang="en-US" sz="4400" dirty="0"/>
              <a:t> </a:t>
            </a:r>
            <a:r>
              <a:rPr lang="en-US" sz="4400" dirty="0" smtClean="0"/>
              <a:t>   the news that had been revealed to him!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7147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5082"/>
            <a:ext cx="12192000" cy="6619009"/>
          </a:xfrm>
        </p:spPr>
        <p:txBody>
          <a:bodyPr/>
          <a:lstStyle/>
          <a:p>
            <a:r>
              <a:rPr lang="en-US" dirty="0" smtClean="0">
                <a:effectLst/>
              </a:rPr>
              <a:t/>
            </a:r>
            <a:br>
              <a:rPr lang="en-US" dirty="0" smtClean="0">
                <a:effectLst/>
              </a:rPr>
            </a:br>
            <a:endParaRPr lang="en-US" dirty="0" smtClean="0">
              <a:effectLst/>
            </a:endParaRPr>
          </a:p>
          <a:p>
            <a:endParaRPr lang="en-US" sz="3600" dirty="0"/>
          </a:p>
          <a:p>
            <a:r>
              <a:rPr lang="en-US" sz="3600" b="1" u="sng" dirty="0" smtClean="0">
                <a:effectLst/>
              </a:rPr>
              <a:t>Nebuchadnezzar's dream revealed that</a:t>
            </a:r>
          </a:p>
          <a:p>
            <a:r>
              <a:rPr lang="en-US" sz="3600" dirty="0" smtClean="0"/>
              <a:t>A) </a:t>
            </a:r>
            <a:r>
              <a:rPr lang="en-US" sz="3600" dirty="0" smtClean="0">
                <a:effectLst/>
              </a:rPr>
              <a:t> he would be given the mind of an animal</a:t>
            </a:r>
          </a:p>
          <a:p>
            <a:r>
              <a:rPr lang="en-US" sz="3600" dirty="0" smtClean="0"/>
              <a:t>B) </a:t>
            </a:r>
            <a:r>
              <a:rPr lang="en-US" sz="3600" dirty="0" smtClean="0">
                <a:effectLst/>
              </a:rPr>
              <a:t> and driven from power to live with the beasts of the field, and </a:t>
            </a:r>
          </a:p>
          <a:p>
            <a:r>
              <a:rPr lang="en-US" sz="3600" dirty="0" smtClean="0"/>
              <a:t>C) </a:t>
            </a:r>
            <a:r>
              <a:rPr lang="en-US" sz="3600" dirty="0" smtClean="0">
                <a:effectLst/>
              </a:rPr>
              <a:t>eat grass like an oxen for a period of 7 times (probably  years.)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186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412460"/>
            <a:ext cx="12074236" cy="6352021"/>
          </a:xfrm>
        </p:spPr>
        <p:txBody>
          <a:bodyPr/>
          <a:lstStyle/>
          <a:p>
            <a:endParaRPr lang="en-US" dirty="0" smtClean="0">
              <a:effectLst/>
            </a:endParaRPr>
          </a:p>
          <a:p>
            <a:endParaRPr lang="en-US" dirty="0"/>
          </a:p>
          <a:p>
            <a:r>
              <a:rPr lang="en-US" sz="3600" dirty="0" smtClean="0">
                <a:effectLst/>
              </a:rPr>
              <a:t>Following Nebuchadnezzar's 7 years of living like and animal, he comes to his senses. We read again in 4:34, "And at the end of the days I Nebuchadnezzar lifted up mine eyes unto heaven, and mine understanding returned unto me, and I blessed the most High, and I praised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42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445" y="183861"/>
            <a:ext cx="10515600" cy="4351338"/>
          </a:xfrm>
        </p:spPr>
        <p:txBody>
          <a:bodyPr>
            <a:normAutofit/>
          </a:bodyPr>
          <a:lstStyle/>
          <a:p>
            <a:endParaRPr lang="en-US" sz="4000" dirty="0" smtClean="0"/>
          </a:p>
          <a:p>
            <a:r>
              <a:rPr lang="en-US" sz="4000" dirty="0" smtClean="0"/>
              <a:t>He would act like an animal  (like an oxen ?)</a:t>
            </a:r>
          </a:p>
          <a:p>
            <a:r>
              <a:rPr lang="en-US" sz="4000" dirty="0" smtClean="0"/>
              <a:t>He would eat like an animal (grass)</a:t>
            </a:r>
          </a:p>
          <a:p>
            <a:r>
              <a:rPr lang="en-US" sz="4000" dirty="0" smtClean="0"/>
              <a:t>And his body looked odd…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His hair was like ‘eagle’s feathers’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 His nails…like birds claws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294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675</Words>
  <Application>Microsoft Office PowerPoint</Application>
  <PresentationFormat>Widescreen</PresentationFormat>
  <Paragraphs>113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 NEBUCHADNEZZAR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HUMBLING OF NEBUCHADNEZZAR</dc:title>
  <dc:creator>mac</dc:creator>
  <cp:lastModifiedBy>Eddie Gooch</cp:lastModifiedBy>
  <cp:revision>15</cp:revision>
  <dcterms:created xsi:type="dcterms:W3CDTF">2019-02-10T18:48:30Z</dcterms:created>
  <dcterms:modified xsi:type="dcterms:W3CDTF">2019-02-10T22:29:37Z</dcterms:modified>
</cp:coreProperties>
</file>