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83" r:id="rId2"/>
    <p:sldId id="324" r:id="rId3"/>
    <p:sldId id="325" r:id="rId4"/>
    <p:sldId id="305" r:id="rId5"/>
    <p:sldId id="306" r:id="rId6"/>
    <p:sldId id="307" r:id="rId7"/>
    <p:sldId id="309" r:id="rId8"/>
    <p:sldId id="310" r:id="rId9"/>
    <p:sldId id="311" r:id="rId10"/>
    <p:sldId id="312" r:id="rId11"/>
    <p:sldId id="313" r:id="rId12"/>
    <p:sldId id="317" r:id="rId13"/>
    <p:sldId id="316" r:id="rId14"/>
    <p:sldId id="318" r:id="rId15"/>
    <p:sldId id="320" r:id="rId16"/>
    <p:sldId id="303" r:id="rId17"/>
    <p:sldId id="257" r:id="rId18"/>
    <p:sldId id="304" r:id="rId19"/>
    <p:sldId id="258" r:id="rId20"/>
    <p:sldId id="259" r:id="rId21"/>
    <p:sldId id="260" r:id="rId22"/>
    <p:sldId id="326" r:id="rId23"/>
    <p:sldId id="295" r:id="rId24"/>
    <p:sldId id="296" r:id="rId25"/>
    <p:sldId id="297" r:id="rId26"/>
    <p:sldId id="298" r:id="rId27"/>
    <p:sldId id="299" r:id="rId28"/>
    <p:sldId id="300" r:id="rId29"/>
    <p:sldId id="322" r:id="rId30"/>
    <p:sldId id="323" r:id="rId31"/>
    <p:sldId id="301" r:id="rId32"/>
    <p:sldId id="302" r:id="rId33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41" autoAdjust="0"/>
    <p:restoredTop sz="84422" autoAdjust="0"/>
  </p:normalViewPr>
  <p:slideViewPr>
    <p:cSldViewPr snapToGrid="0">
      <p:cViewPr varScale="1">
        <p:scale>
          <a:sx n="87" d="100"/>
          <a:sy n="87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929F4-800F-4A69-BA01-1D4C55AD8FAA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97130-5653-4DD3-85F1-C31F56918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03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2E0AE-BCE4-4E77-B421-C47CF195C514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0263" y="1128713"/>
            <a:ext cx="5416550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44780"/>
            <a:ext cx="5661660" cy="35548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1DB5E-172D-4561-8818-F3C99F59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394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1DB5E-172D-4561-8818-F3C99F59F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6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3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1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0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0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2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5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5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4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9E82A-9434-4589-97E3-8AB5135D9295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72348-764B-44AB-B3BF-DD45B4F73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1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Good News From God:  Draw Near to God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and He will Draw near to you…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Draw Near to God</a:t>
            </a:r>
          </a:p>
          <a:p>
            <a:r>
              <a:rPr lang="en-US" sz="7200" b="1" dirty="0"/>
              <a:t> </a:t>
            </a:r>
            <a:r>
              <a:rPr lang="en-US" sz="7200" b="1" dirty="0" smtClean="0"/>
              <a:t>  and He will Draw near to </a:t>
            </a:r>
            <a:r>
              <a:rPr lang="en-US" sz="7200" b="1" dirty="0" smtClean="0"/>
              <a:t>you       James 4:8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3891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The Good news:   Draw near to God, and He will draw near to you. V. 8.  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Cleanse your hands, ye sinners;</a:t>
            </a:r>
          </a:p>
          <a:p>
            <a:r>
              <a:rPr lang="en-US" sz="3600" dirty="0" smtClean="0"/>
              <a:t>And purify your hearts, ye double minded.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466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225" y="457200"/>
            <a:ext cx="11123644" cy="625160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Be afflicted and mourn and weep.   Do something about your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    Condition </a:t>
            </a:r>
            <a:r>
              <a:rPr lang="en-US" sz="3600" b="1" dirty="0" smtClean="0">
                <a:solidFill>
                  <a:srgbClr val="FF0000"/>
                </a:solidFill>
              </a:rPr>
              <a:t>before God.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It is not a time of laughter, but rather a time to mourn and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Turn your joy to heaviness.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00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Humble yourselves in the sight of the Lord, and he shall lift You up.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 We usually want to work on someone else:  but James says you!</a:t>
            </a:r>
          </a:p>
          <a:p>
            <a:r>
              <a:rPr lang="en-US" sz="4800" dirty="0" smtClean="0"/>
              <a:t>You humble yourselves in The Lord’s sight.   When you do this, He will lift</a:t>
            </a:r>
          </a:p>
          <a:p>
            <a:r>
              <a:rPr lang="en-US" sz="4800" u="sng" dirty="0" smtClean="0">
                <a:solidFill>
                  <a:srgbClr val="FF0000"/>
                </a:solidFill>
              </a:rPr>
              <a:t>You</a:t>
            </a:r>
            <a:r>
              <a:rPr lang="en-US" sz="4800" dirty="0" smtClean="0"/>
              <a:t> up!</a:t>
            </a:r>
          </a:p>
        </p:txBody>
      </p:sp>
    </p:spTree>
    <p:extLst>
      <p:ext uri="{BB962C8B-B14F-4D97-AF65-F5344CB8AC3E}">
        <p14:creationId xmlns:p14="http://schemas.microsoft.com/office/powerpoint/2010/main" val="248963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3" y="447870"/>
            <a:ext cx="10999236" cy="5850392"/>
          </a:xfrm>
        </p:spPr>
        <p:txBody>
          <a:bodyPr>
            <a:noAutofit/>
          </a:bodyPr>
          <a:lstStyle/>
          <a:p>
            <a:r>
              <a:rPr lang="en-US" sz="3600" dirty="0" smtClean="0"/>
              <a:t>Quit speaking evil of others, brethren!</a:t>
            </a:r>
          </a:p>
          <a:p>
            <a:r>
              <a:rPr lang="en-US" sz="3600" dirty="0" smtClean="0"/>
              <a:t>Quit judging your brothers.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If you </a:t>
            </a:r>
            <a:r>
              <a:rPr lang="en-US" sz="3600" dirty="0" smtClean="0"/>
              <a:t>think you are qualified to </a:t>
            </a:r>
            <a:r>
              <a:rPr lang="en-US" sz="3600" dirty="0" smtClean="0"/>
              <a:t> be a judge </a:t>
            </a:r>
            <a:r>
              <a:rPr lang="en-US" sz="3600" dirty="0" smtClean="0"/>
              <a:t>of the law, you are not a doer of </a:t>
            </a:r>
            <a:r>
              <a:rPr lang="en-US" sz="3600" dirty="0" smtClean="0"/>
              <a:t>the Law</a:t>
            </a:r>
            <a:r>
              <a:rPr lang="en-US" sz="3600" dirty="0" smtClean="0"/>
              <a:t>, but rather a judge.</a:t>
            </a:r>
          </a:p>
          <a:p>
            <a:endParaRPr lang="en-US" sz="3600" dirty="0"/>
          </a:p>
          <a:p>
            <a:r>
              <a:rPr lang="en-US" sz="3600" dirty="0" smtClean="0"/>
              <a:t>It is certain that there is only one lawgiver and He is able to</a:t>
            </a:r>
          </a:p>
          <a:p>
            <a:r>
              <a:rPr lang="en-US" sz="3600" dirty="0" smtClean="0"/>
              <a:t>Save and to destroy.</a:t>
            </a:r>
          </a:p>
          <a:p>
            <a:r>
              <a:rPr lang="en-US" sz="3600" dirty="0" smtClean="0"/>
              <a:t>  Who are you that </a:t>
            </a:r>
            <a:r>
              <a:rPr lang="en-US" sz="3600" dirty="0" err="1" smtClean="0"/>
              <a:t>judgest</a:t>
            </a:r>
            <a:r>
              <a:rPr lang="en-US" sz="3600" dirty="0" smtClean="0"/>
              <a:t> another?   God is the Judge.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Leave the judging to the Judge!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19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To whom is James talking?  Who are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those who are  to receive this instruction?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203236" cy="5753981"/>
          </a:xfrm>
        </p:spPr>
        <p:txBody>
          <a:bodyPr>
            <a:noAutofit/>
          </a:bodyPr>
          <a:lstStyle/>
          <a:p>
            <a:r>
              <a:rPr lang="en-US" sz="3200" dirty="0" smtClean="0"/>
              <a:t>V.1..  Brethren who generate wars and </a:t>
            </a:r>
            <a:r>
              <a:rPr lang="en-US" sz="3200" dirty="0" err="1" smtClean="0"/>
              <a:t>fightings</a:t>
            </a:r>
            <a:r>
              <a:rPr lang="en-US" sz="3200" dirty="0" smtClean="0"/>
              <a:t> among brethren. </a:t>
            </a:r>
          </a:p>
          <a:p>
            <a:pPr marL="0" indent="0">
              <a:buNone/>
            </a:pPr>
            <a:r>
              <a:rPr lang="en-US" sz="3200" dirty="0" smtClean="0"/>
              <a:t>V. 2 Those who lust, kill, and desire to have, but</a:t>
            </a:r>
          </a:p>
          <a:p>
            <a:r>
              <a:rPr lang="en-US" sz="3200" dirty="0" smtClean="0"/>
              <a:t>Never get what they want!  </a:t>
            </a:r>
          </a:p>
          <a:p>
            <a:endParaRPr lang="en-US" sz="3200" dirty="0"/>
          </a:p>
          <a:p>
            <a:r>
              <a:rPr lang="en-US" sz="3200" dirty="0" smtClean="0"/>
              <a:t>V.3. They don’t get help, because they do not ask God for</a:t>
            </a:r>
          </a:p>
          <a:p>
            <a:r>
              <a:rPr lang="en-US" sz="3200" dirty="0" smtClean="0"/>
              <a:t>His direction.  When they do pray, they ask amiss, without</a:t>
            </a:r>
          </a:p>
          <a:p>
            <a:r>
              <a:rPr lang="en-US" sz="3200" dirty="0" smtClean="0"/>
              <a:t>Praying effectively.  They are people who just want to </a:t>
            </a:r>
          </a:p>
          <a:p>
            <a:r>
              <a:rPr lang="en-US" sz="3200" dirty="0" smtClean="0"/>
              <a:t>Consume it upon their own desires or lusts.</a:t>
            </a:r>
          </a:p>
        </p:txBody>
      </p:sp>
    </p:spTree>
    <p:extLst>
      <p:ext uri="{BB962C8B-B14F-4D97-AF65-F5344CB8AC3E}">
        <p14:creationId xmlns:p14="http://schemas.microsoft.com/office/powerpoint/2010/main" val="230407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9658"/>
            <a:ext cx="11049000" cy="6290631"/>
          </a:xfrm>
        </p:spPr>
        <p:txBody>
          <a:bodyPr/>
          <a:lstStyle/>
          <a:p>
            <a:r>
              <a:rPr lang="en-US" sz="3600" dirty="0" smtClean="0"/>
              <a:t>V.5,6 ,7  The proud brethren </a:t>
            </a:r>
          </a:p>
          <a:p>
            <a:endParaRPr lang="en-US" sz="3600" dirty="0"/>
          </a:p>
          <a:p>
            <a:r>
              <a:rPr lang="en-US" sz="3600" dirty="0" smtClean="0"/>
              <a:t>V. 7  Brethren who need to Submit themselves to God.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Brethren who need to Resist the devil.</a:t>
            </a:r>
          </a:p>
          <a:p>
            <a:endParaRPr lang="en-US" sz="3600" dirty="0"/>
          </a:p>
          <a:p>
            <a:r>
              <a:rPr lang="en-US" sz="3600" dirty="0" smtClean="0"/>
              <a:t>V.8-10  Brethren who need to draw near to God.</a:t>
            </a:r>
          </a:p>
          <a:p>
            <a:endParaRPr lang="en-US" sz="3600" dirty="0"/>
          </a:p>
          <a:p>
            <a:r>
              <a:rPr lang="en-US" sz="3600" dirty="0" smtClean="0"/>
              <a:t>V. 11-12 Brethren who speak evil about other brethren.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What does it mean to draw near to God?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US" sz="4000" dirty="0" smtClean="0"/>
              <a:t>It </a:t>
            </a:r>
            <a:r>
              <a:rPr lang="en-US" sz="4000" dirty="0"/>
              <a:t>means to draw near in </a:t>
            </a:r>
            <a:r>
              <a:rPr lang="en-US" sz="4000" i="1" dirty="0"/>
              <a:t>worship, praise, and in prayer</a:t>
            </a:r>
            <a:r>
              <a:rPr lang="en-US" sz="4000" dirty="0"/>
              <a:t>.</a:t>
            </a:r>
          </a:p>
          <a:p>
            <a:pPr fontAlgn="ctr"/>
            <a:r>
              <a:rPr lang="en-US" sz="4000" dirty="0"/>
              <a:t>It means to draw near by </a:t>
            </a:r>
            <a:r>
              <a:rPr lang="en-US" sz="4000" i="1" dirty="0"/>
              <a:t>asking counsel of God</a:t>
            </a:r>
            <a:r>
              <a:rPr lang="en-US" sz="4000" dirty="0"/>
              <a:t>.</a:t>
            </a:r>
          </a:p>
          <a:p>
            <a:pPr fontAlgn="ctr"/>
            <a:r>
              <a:rPr lang="en-US" sz="4000" dirty="0"/>
              <a:t>It means to draw near in </a:t>
            </a:r>
            <a:r>
              <a:rPr lang="en-US" sz="4000" i="1" dirty="0"/>
              <a:t>enjoying communion with God</a:t>
            </a:r>
            <a:r>
              <a:rPr lang="en-US" sz="4000" dirty="0"/>
              <a:t>.</a:t>
            </a:r>
          </a:p>
          <a:p>
            <a:pPr fontAlgn="ctr"/>
            <a:r>
              <a:rPr lang="en-US" sz="4000" dirty="0"/>
              <a:t>It means to draw near in </a:t>
            </a:r>
            <a:r>
              <a:rPr lang="en-US" sz="4000" i="1" dirty="0"/>
              <a:t>the general course and tenor of your life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Psalm 16:8-11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 smtClean="0">
                <a:solidFill>
                  <a:srgbClr val="FF0000"/>
                </a:solidFill>
              </a:rPr>
              <a:t>8 </a:t>
            </a:r>
            <a:r>
              <a:rPr lang="en-US" sz="3200" b="1" dirty="0" smtClean="0">
                <a:solidFill>
                  <a:srgbClr val="FF0000"/>
                </a:solidFill>
              </a:rPr>
              <a:t>I have set the </a:t>
            </a:r>
            <a:r>
              <a:rPr lang="en-US" sz="3200" b="1" cap="small" dirty="0" smtClean="0">
                <a:solidFill>
                  <a:srgbClr val="FF0000"/>
                </a:solidFill>
                <a:effectLst/>
              </a:rPr>
              <a:t>Lord</a:t>
            </a:r>
            <a:r>
              <a:rPr lang="en-US" sz="3200" b="1" dirty="0" smtClean="0">
                <a:solidFill>
                  <a:srgbClr val="FF0000"/>
                </a:solidFill>
              </a:rPr>
              <a:t> always before me</a:t>
            </a:r>
            <a:r>
              <a:rPr lang="en-US" dirty="0" smtClean="0">
                <a:solidFill>
                  <a:srgbClr val="FF0000"/>
                </a:solidFill>
              </a:rPr>
              <a:t>: because he is at my right hand, I shall not be moved.</a:t>
            </a:r>
          </a:p>
          <a:p>
            <a:r>
              <a:rPr lang="en-US" baseline="30000" dirty="0" smtClean="0">
                <a:solidFill>
                  <a:srgbClr val="FF0000"/>
                </a:solidFill>
              </a:rPr>
              <a:t>9 </a:t>
            </a:r>
            <a:r>
              <a:rPr lang="en-US" dirty="0" smtClean="0">
                <a:solidFill>
                  <a:srgbClr val="FF0000"/>
                </a:solidFill>
              </a:rPr>
              <a:t>Therefore my heart is glad, and my glory </a:t>
            </a:r>
            <a:r>
              <a:rPr lang="en-US" dirty="0" err="1" smtClean="0">
                <a:solidFill>
                  <a:srgbClr val="FF0000"/>
                </a:solidFill>
              </a:rPr>
              <a:t>rejoiceth</a:t>
            </a:r>
            <a:r>
              <a:rPr lang="en-US" dirty="0" smtClean="0">
                <a:solidFill>
                  <a:srgbClr val="FF0000"/>
                </a:solidFill>
              </a:rPr>
              <a:t>: my flesh also shall rest in hope.</a:t>
            </a:r>
          </a:p>
          <a:p>
            <a:r>
              <a:rPr lang="en-US" baseline="30000" dirty="0" smtClean="0">
                <a:solidFill>
                  <a:srgbClr val="FF0000"/>
                </a:solidFill>
              </a:rPr>
              <a:t>10 </a:t>
            </a:r>
            <a:r>
              <a:rPr lang="en-US" dirty="0" smtClean="0">
                <a:solidFill>
                  <a:srgbClr val="FF0000"/>
                </a:solidFill>
              </a:rPr>
              <a:t>For thou wilt not leave my soul in hell; neither wilt thou suffer thine Holy One to see corruption.</a:t>
            </a:r>
          </a:p>
          <a:p>
            <a:r>
              <a:rPr lang="en-US" baseline="30000" dirty="0" smtClean="0">
                <a:solidFill>
                  <a:srgbClr val="FF0000"/>
                </a:solidFill>
              </a:rPr>
              <a:t>11 </a:t>
            </a:r>
            <a:r>
              <a:rPr lang="en-US" dirty="0" smtClean="0">
                <a:solidFill>
                  <a:srgbClr val="FF0000"/>
                </a:solidFill>
              </a:rPr>
              <a:t>Thou wilt shew me the path of life: </a:t>
            </a:r>
            <a:r>
              <a:rPr lang="en-US" b="1" u="sng" dirty="0" smtClean="0">
                <a:solidFill>
                  <a:srgbClr val="FF0000"/>
                </a:solidFill>
              </a:rPr>
              <a:t>in thy presence is </a:t>
            </a:r>
            <a:r>
              <a:rPr lang="en-US" b="1" u="sng" dirty="0" err="1" smtClean="0">
                <a:solidFill>
                  <a:srgbClr val="FF0000"/>
                </a:solidFill>
              </a:rPr>
              <a:t>fulness</a:t>
            </a:r>
            <a:r>
              <a:rPr lang="en-US" b="1" u="sng" dirty="0" smtClean="0">
                <a:solidFill>
                  <a:srgbClr val="FF0000"/>
                </a:solidFill>
              </a:rPr>
              <a:t> of joy</a:t>
            </a:r>
            <a:r>
              <a:rPr lang="en-US" dirty="0" smtClean="0">
                <a:solidFill>
                  <a:srgbClr val="FF0000"/>
                </a:solidFill>
              </a:rPr>
              <a:t>; at thy right hand there are pleasures for evermore.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479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do we need to “Draw Near to God?”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US" sz="3600" dirty="0" smtClean="0">
                <a:solidFill>
                  <a:srgbClr val="FF0000"/>
                </a:solidFill>
              </a:rPr>
              <a:t>Drawing </a:t>
            </a:r>
            <a:r>
              <a:rPr lang="en-US" sz="3600" dirty="0">
                <a:solidFill>
                  <a:srgbClr val="FF0000"/>
                </a:solidFill>
              </a:rPr>
              <a:t>near to God helps us to resist the devil.</a:t>
            </a:r>
          </a:p>
          <a:p>
            <a:pPr fontAlgn="ctr"/>
            <a:r>
              <a:rPr lang="en-US" sz="3600" dirty="0">
                <a:solidFill>
                  <a:srgbClr val="FF0000"/>
                </a:solidFill>
              </a:rPr>
              <a:t>Drawing near to God helps us to become pure.</a:t>
            </a:r>
          </a:p>
          <a:p>
            <a:pPr fontAlgn="ctr"/>
            <a:r>
              <a:rPr lang="en-US" sz="3600" dirty="0">
                <a:solidFill>
                  <a:srgbClr val="FF0000"/>
                </a:solidFill>
              </a:rPr>
              <a:t>Drawing near to God helps us to sorrow for sin.</a:t>
            </a:r>
          </a:p>
          <a:p>
            <a:pPr fontAlgn="ctr"/>
            <a:r>
              <a:rPr lang="en-US" sz="3600" dirty="0">
                <a:solidFill>
                  <a:srgbClr val="FF0000"/>
                </a:solidFill>
              </a:rPr>
              <a:t>Drawing near to God helps us to speak well of other people.</a:t>
            </a:r>
          </a:p>
          <a:p>
            <a:pPr fontAlgn="ctr"/>
            <a:r>
              <a:rPr lang="en-US" sz="3600" dirty="0">
                <a:solidFill>
                  <a:srgbClr val="FF0000"/>
                </a:solidFill>
              </a:rPr>
              <a:t>Drawing near to God helps us to think of eternal things.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490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92" y="118010"/>
            <a:ext cx="11522726" cy="659126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  The Bible states:   </a:t>
            </a:r>
            <a:r>
              <a:rPr lang="en-US" sz="4000" b="1" dirty="0" smtClean="0">
                <a:solidFill>
                  <a:srgbClr val="FF0000"/>
                </a:solidFill>
              </a:rPr>
              <a:t>“in the presence of God there is 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Fullness of joy and true happiness.” (Psalm 16:11)</a:t>
            </a:r>
          </a:p>
          <a:p>
            <a:endParaRPr lang="en-US" sz="4000" dirty="0"/>
          </a:p>
          <a:p>
            <a:r>
              <a:rPr lang="en-US" sz="4000" dirty="0" smtClean="0"/>
              <a:t>2. I’m sure that all of us would agree that we are the</a:t>
            </a:r>
          </a:p>
          <a:p>
            <a:r>
              <a:rPr lang="en-US" sz="4000" dirty="0" smtClean="0"/>
              <a:t>Happiest when we feel we are in the presence of God.</a:t>
            </a:r>
          </a:p>
          <a:p>
            <a:endParaRPr lang="en-US" sz="4000" dirty="0"/>
          </a:p>
          <a:p>
            <a:r>
              <a:rPr lang="en-US" sz="4000" dirty="0" smtClean="0"/>
              <a:t>3.  Yet, there are times in most of our lives, we find </a:t>
            </a:r>
          </a:p>
          <a:p>
            <a:r>
              <a:rPr lang="en-US" sz="4000" dirty="0" smtClean="0"/>
              <a:t>Ourselves not as close to God as we would like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3294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6" y="133770"/>
            <a:ext cx="10515600" cy="1199271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Draw Me Nearer, Nearer Blessed Lord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704439"/>
            <a:ext cx="12074487" cy="503237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 am Thine, O Lord, I have heard Thy voice,</a:t>
            </a:r>
            <a:br>
              <a:rPr lang="en-US" sz="3200" dirty="0"/>
            </a:br>
            <a:r>
              <a:rPr lang="en-US" sz="3200" dirty="0"/>
              <a:t>And it told Thy love to me;</a:t>
            </a:r>
            <a:br>
              <a:rPr lang="en-US" sz="3200" dirty="0"/>
            </a:br>
            <a:r>
              <a:rPr lang="en-US" sz="3200" dirty="0"/>
              <a:t>But I long to rise in the arms of faith</a:t>
            </a:r>
            <a:br>
              <a:rPr lang="en-US" sz="3200" dirty="0"/>
            </a:br>
            <a:r>
              <a:rPr lang="en-US" sz="3200" dirty="0"/>
              <a:t>And be closer drawn to Thee. </a:t>
            </a:r>
          </a:p>
          <a:p>
            <a:pPr lvl="1"/>
            <a:r>
              <a:rPr lang="en-US" sz="2800" dirty="0"/>
              <a:t>Refrain:</a:t>
            </a:r>
            <a:br>
              <a:rPr lang="en-US" sz="2800" dirty="0"/>
            </a:br>
            <a:r>
              <a:rPr lang="en-US" sz="2800" dirty="0"/>
              <a:t>Draw me nearer, nearer blessed Lord,</a:t>
            </a:r>
            <a:br>
              <a:rPr lang="en-US" sz="2800" dirty="0"/>
            </a:br>
            <a:r>
              <a:rPr lang="en-US" sz="2800" dirty="0"/>
              <a:t>To the cross where Thou hast died;</a:t>
            </a:r>
            <a:br>
              <a:rPr lang="en-US" sz="2800" dirty="0"/>
            </a:br>
            <a:r>
              <a:rPr lang="en-US" sz="2800" dirty="0"/>
              <a:t>Draw me nearer, nearer, nearer blessed Lord,</a:t>
            </a:r>
            <a:br>
              <a:rPr lang="en-US" sz="2800" dirty="0"/>
            </a:br>
            <a:r>
              <a:rPr lang="en-US" sz="2800" dirty="0"/>
              <a:t>To Thy precious, bleeding side.</a:t>
            </a:r>
          </a:p>
          <a:p>
            <a:r>
              <a:rPr lang="en-US" sz="3200" dirty="0"/>
              <a:t>Consecrate me now to Thy service, Lord,</a:t>
            </a:r>
            <a:br>
              <a:rPr lang="en-US" sz="3200" dirty="0"/>
            </a:br>
            <a:r>
              <a:rPr lang="en-US" sz="3200" dirty="0"/>
              <a:t>By the </a:t>
            </a:r>
            <a:r>
              <a:rPr lang="en-US" sz="3200" dirty="0" err="1"/>
              <a:t>pow’r</a:t>
            </a:r>
            <a:r>
              <a:rPr lang="en-US" sz="3200" dirty="0"/>
              <a:t> of grace divine;</a:t>
            </a:r>
            <a:br>
              <a:rPr lang="en-US" sz="3200" dirty="0"/>
            </a:br>
            <a:r>
              <a:rPr lang="en-US" sz="3200" dirty="0"/>
              <a:t>Let my soul look up with a steadfast hope,</a:t>
            </a:r>
            <a:br>
              <a:rPr lang="en-US" sz="3200" dirty="0"/>
            </a:br>
            <a:r>
              <a:rPr lang="en-US" sz="3200" dirty="0"/>
              <a:t>And my will be lost in Thine.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46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09320"/>
            <a:ext cx="11137135" cy="6510969"/>
          </a:xfrm>
        </p:spPr>
        <p:txBody>
          <a:bodyPr>
            <a:noAutofit/>
          </a:bodyPr>
          <a:lstStyle/>
          <a:p>
            <a:r>
              <a:rPr lang="en-US" sz="3600" dirty="0" smtClean="0"/>
              <a:t>4.  We find ourselves spiritually weak, filled with</a:t>
            </a:r>
          </a:p>
          <a:p>
            <a:r>
              <a:rPr lang="en-US" sz="3600" dirty="0" smtClean="0"/>
              <a:t>Depression and anxiety.</a:t>
            </a:r>
          </a:p>
          <a:p>
            <a:endParaRPr lang="en-US" sz="3600" dirty="0"/>
          </a:p>
          <a:p>
            <a:r>
              <a:rPr lang="en-US" sz="3600" dirty="0" smtClean="0"/>
              <a:t>5.  When that happens to us, what can we do in order</a:t>
            </a:r>
          </a:p>
          <a:p>
            <a:r>
              <a:rPr lang="en-US" sz="3600" dirty="0" smtClean="0"/>
              <a:t>To become close to God again?  </a:t>
            </a:r>
          </a:p>
          <a:p>
            <a:endParaRPr lang="en-US" sz="3600" dirty="0"/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6.  The answer:  Psalm 16:8  “I have set the Lord always 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Before me; Because He is at my right hand, I shall not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Be moved.”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08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7.  It is when we “set the Lord before us” that we </a:t>
            </a:r>
          </a:p>
          <a:p>
            <a:r>
              <a:rPr lang="en-US" sz="5400" b="1" dirty="0" smtClean="0">
                <a:solidFill>
                  <a:srgbClr val="FF0000"/>
                </a:solidFill>
              </a:rPr>
              <a:t>Receive the benefits of His Presence.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836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Therefore, let us consider the 4 following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questions about who are to draw near to God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776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i="1" u="sng" dirty="0" smtClean="0"/>
              <a:t/>
            </a:r>
            <a:br>
              <a:rPr lang="en-US" sz="5400" b="1" i="1" u="sng" dirty="0" smtClean="0"/>
            </a:br>
            <a:r>
              <a:rPr lang="en-US" sz="5400" b="1" i="1" u="sng" dirty="0" smtClean="0"/>
              <a:t>  # 1  </a:t>
            </a:r>
            <a:r>
              <a:rPr lang="en-US" sz="5400" b="1" i="1" u="sng" dirty="0" smtClean="0">
                <a:solidFill>
                  <a:srgbClr val="FF0000"/>
                </a:solidFill>
              </a:rPr>
              <a:t>We </a:t>
            </a:r>
            <a:r>
              <a:rPr lang="en-US" sz="5400" b="1" i="1" u="sng" dirty="0" smtClean="0">
                <a:solidFill>
                  <a:srgbClr val="FF0000"/>
                </a:solidFill>
              </a:rPr>
              <a:t>ask?     Who?</a:t>
            </a:r>
            <a:endParaRPr lang="en-US" sz="54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04084" cy="503237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Old/Young.  Psalm 37:25</a:t>
            </a:r>
            <a:endParaRPr lang="en-US" sz="3600" b="1" dirty="0" smtClean="0"/>
          </a:p>
          <a:p>
            <a:r>
              <a:rPr lang="en-US" sz="3600" b="1" dirty="0" smtClean="0"/>
              <a:t>Elders  Acts 20:28-31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</a:t>
            </a:r>
            <a:r>
              <a:rPr lang="en-US" sz="3600" b="1" dirty="0" smtClean="0"/>
              <a:t>Deacons  I Tim. 3:8ff.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</a:t>
            </a:r>
            <a:r>
              <a:rPr lang="en-US" sz="3600" b="1" dirty="0" smtClean="0"/>
              <a:t>Preachers  I Tim.4:16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Mothers/Fathers /</a:t>
            </a:r>
            <a:r>
              <a:rPr lang="en-US" sz="3600" b="1" dirty="0" smtClean="0"/>
              <a:t>Parents  Eph.6:1ff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</a:t>
            </a:r>
            <a:r>
              <a:rPr lang="en-US" sz="3600" b="1" dirty="0" smtClean="0"/>
              <a:t>Husbands/Wives  Eph. 5:22-25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 smtClean="0"/>
              <a:t>   </a:t>
            </a:r>
            <a:r>
              <a:rPr lang="en-US" sz="3600" b="1" dirty="0" smtClean="0"/>
              <a:t>Children  Eph. 6:4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All </a:t>
            </a:r>
            <a:r>
              <a:rPr lang="en-US" sz="3600" b="1" dirty="0" smtClean="0"/>
              <a:t>Sinners  Isa. 1:18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26714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/>
              <a:t>#2 .  </a:t>
            </a:r>
            <a:r>
              <a:rPr lang="en-US" sz="5400" b="1" u="sng" dirty="0" smtClean="0">
                <a:solidFill>
                  <a:srgbClr val="FF0000"/>
                </a:solidFill>
              </a:rPr>
              <a:t>We </a:t>
            </a:r>
            <a:r>
              <a:rPr lang="en-US" sz="5400" b="1" u="sng" dirty="0" smtClean="0">
                <a:solidFill>
                  <a:srgbClr val="FF0000"/>
                </a:solidFill>
              </a:rPr>
              <a:t>ask,  How</a:t>
            </a:r>
            <a:r>
              <a:rPr lang="en-US" sz="5400" b="1" u="sng" dirty="0" smtClean="0">
                <a:solidFill>
                  <a:srgbClr val="FF0000"/>
                </a:solidFill>
              </a:rPr>
              <a:t>?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/>
              <a:t>God’s way…There is a way.  Prov. 14:12; 16:25; </a:t>
            </a:r>
          </a:p>
          <a:p>
            <a:r>
              <a:rPr lang="en-US" sz="4000" b="1" dirty="0" smtClean="0"/>
              <a:t>Only in Jesus Christ.  John </a:t>
            </a:r>
            <a:r>
              <a:rPr lang="en-US" sz="4000" b="1" dirty="0" smtClean="0"/>
              <a:t>14:6; Col. 3:17</a:t>
            </a:r>
            <a:endParaRPr lang="en-US" sz="4000" b="1" dirty="0" smtClean="0"/>
          </a:p>
          <a:p>
            <a:r>
              <a:rPr lang="en-US" sz="4000" b="1" dirty="0" smtClean="0"/>
              <a:t>Early alien sinners asked: </a:t>
            </a:r>
            <a:endParaRPr lang="en-US" sz="4000" b="1" dirty="0" smtClean="0"/>
          </a:p>
          <a:p>
            <a:r>
              <a:rPr lang="en-US" sz="4000" b="1" dirty="0"/>
              <a:t> </a:t>
            </a:r>
            <a:r>
              <a:rPr lang="en-US" sz="4000" b="1" dirty="0" smtClean="0"/>
              <a:t> 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“What </a:t>
            </a:r>
            <a:r>
              <a:rPr lang="en-US" sz="4000" b="1" dirty="0" smtClean="0">
                <a:solidFill>
                  <a:srgbClr val="FF0000"/>
                </a:solidFill>
              </a:rPr>
              <a:t>wilt thou have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Me to do</a:t>
            </a:r>
            <a:r>
              <a:rPr lang="en-US" sz="4000" b="1" dirty="0" smtClean="0">
                <a:solidFill>
                  <a:srgbClr val="FF0000"/>
                </a:solidFill>
              </a:rPr>
              <a:t>.”  </a:t>
            </a:r>
          </a:p>
          <a:p>
            <a:r>
              <a:rPr lang="en-US" sz="4000" b="1" dirty="0" smtClean="0"/>
              <a:t> </a:t>
            </a:r>
            <a:r>
              <a:rPr lang="en-US" sz="4000" b="1" dirty="0" smtClean="0"/>
              <a:t>Consider Saul.  Acts 9:6   Lord, wilt</a:t>
            </a:r>
          </a:p>
          <a:p>
            <a:r>
              <a:rPr lang="en-US" sz="4000" b="1" dirty="0" smtClean="0"/>
              <a:t>Thou have me to do?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89350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#3    </a:t>
            </a:r>
            <a:r>
              <a:rPr lang="en-US" b="1" u="sng" dirty="0" smtClean="0">
                <a:solidFill>
                  <a:srgbClr val="FF0000"/>
                </a:solidFill>
              </a:rPr>
              <a:t>We </a:t>
            </a:r>
            <a:r>
              <a:rPr lang="en-US" b="1" u="sng" dirty="0" smtClean="0">
                <a:solidFill>
                  <a:srgbClr val="FF0000"/>
                </a:solidFill>
              </a:rPr>
              <a:t>ask, Why?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43449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1.  Sin separates us from God. Isa. 59:1-2</a:t>
            </a:r>
          </a:p>
          <a:p>
            <a:r>
              <a:rPr lang="en-US" sz="4800" b="1" dirty="0" smtClean="0"/>
              <a:t>2.  We are all sinners.  Rom. 3:23</a:t>
            </a:r>
          </a:p>
          <a:p>
            <a:r>
              <a:rPr lang="en-US" sz="4800" b="1" dirty="0" smtClean="0"/>
              <a:t>3.  The wages of sin is death. Rom. 6:23</a:t>
            </a:r>
          </a:p>
          <a:p>
            <a:r>
              <a:rPr lang="en-US" sz="4800" b="1" dirty="0" smtClean="0"/>
              <a:t>4.  To stay away from God means eternal</a:t>
            </a:r>
          </a:p>
          <a:p>
            <a:r>
              <a:rPr lang="en-US" sz="4800" b="1" dirty="0" smtClean="0"/>
              <a:t>Separation from Him</a:t>
            </a:r>
            <a:r>
              <a:rPr lang="en-US" sz="4800" b="1" dirty="0" smtClean="0"/>
              <a:t>.  Matt. 25:46   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23190952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#4  </a:t>
            </a:r>
            <a:r>
              <a:rPr lang="en-US" b="1" u="sng" dirty="0" smtClean="0">
                <a:solidFill>
                  <a:srgbClr val="FF0000"/>
                </a:solidFill>
              </a:rPr>
              <a:t>We </a:t>
            </a:r>
            <a:r>
              <a:rPr lang="en-US" b="1" u="sng" dirty="0" smtClean="0">
                <a:solidFill>
                  <a:srgbClr val="FF0000"/>
                </a:solidFill>
              </a:rPr>
              <a:t>ask, When?  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7108"/>
            <a:ext cx="10515600" cy="5480891"/>
          </a:xfrm>
        </p:spPr>
        <p:txBody>
          <a:bodyPr>
            <a:normAutofit fontScale="47500" lnSpcReduction="20000"/>
          </a:bodyPr>
          <a:lstStyle/>
          <a:p>
            <a:endParaRPr lang="en-US" sz="5100" b="1" dirty="0" smtClean="0"/>
          </a:p>
          <a:p>
            <a:r>
              <a:rPr lang="en-US" sz="6500" b="1" dirty="0" smtClean="0"/>
              <a:t>1</a:t>
            </a:r>
            <a:r>
              <a:rPr lang="en-US" sz="6500" b="1" dirty="0" smtClean="0"/>
              <a:t>.  The young may say, after I have sown my wild</a:t>
            </a:r>
          </a:p>
          <a:p>
            <a:r>
              <a:rPr lang="en-US" sz="6500" b="1" dirty="0" smtClean="0"/>
              <a:t>Oats!.  </a:t>
            </a:r>
          </a:p>
          <a:p>
            <a:r>
              <a:rPr lang="en-US" sz="6500" b="1" dirty="0" smtClean="0"/>
              <a:t>2.  The middle age may say, when I can get my</a:t>
            </a:r>
          </a:p>
          <a:p>
            <a:r>
              <a:rPr lang="en-US" sz="6500" b="1" dirty="0" smtClean="0"/>
              <a:t>Nest egg securely in my </a:t>
            </a:r>
            <a:r>
              <a:rPr lang="en-US" sz="6500" b="1" dirty="0" smtClean="0"/>
              <a:t> </a:t>
            </a:r>
            <a:r>
              <a:rPr lang="en-US" sz="6500" b="1" dirty="0" smtClean="0"/>
              <a:t>bank.</a:t>
            </a:r>
          </a:p>
          <a:p>
            <a:r>
              <a:rPr lang="en-US" sz="6500" b="1" dirty="0" smtClean="0"/>
              <a:t>3.  The old may say, in a little while after I get </a:t>
            </a:r>
          </a:p>
          <a:p>
            <a:r>
              <a:rPr lang="en-US" sz="6500" b="1" dirty="0" smtClean="0"/>
              <a:t>Over my realization of my fate with age.</a:t>
            </a:r>
          </a:p>
          <a:p>
            <a:r>
              <a:rPr lang="en-US" sz="6500" b="1" dirty="0">
                <a:solidFill>
                  <a:srgbClr val="FF0000"/>
                </a:solidFill>
              </a:rPr>
              <a:t> </a:t>
            </a:r>
            <a:r>
              <a:rPr lang="en-US" sz="6500" b="1" dirty="0" smtClean="0">
                <a:solidFill>
                  <a:srgbClr val="FF0000"/>
                </a:solidFill>
              </a:rPr>
              <a:t>  </a:t>
            </a:r>
            <a:r>
              <a:rPr lang="en-US" sz="7300" b="1" dirty="0" smtClean="0">
                <a:solidFill>
                  <a:srgbClr val="FF0000"/>
                </a:solidFill>
              </a:rPr>
              <a:t>God says:   NOW.</a:t>
            </a:r>
          </a:p>
          <a:p>
            <a:r>
              <a:rPr lang="en-US" sz="7300" b="1" dirty="0">
                <a:solidFill>
                  <a:srgbClr val="FF0000"/>
                </a:solidFill>
              </a:rPr>
              <a:t> </a:t>
            </a:r>
            <a:r>
              <a:rPr lang="en-US" sz="7300" b="1" dirty="0" smtClean="0">
                <a:solidFill>
                  <a:srgbClr val="FF0000"/>
                </a:solidFill>
              </a:rPr>
              <a:t>          James.  James 4:13  </a:t>
            </a:r>
          </a:p>
          <a:p>
            <a:r>
              <a:rPr lang="en-US" sz="7300" b="1" dirty="0">
                <a:solidFill>
                  <a:srgbClr val="FF0000"/>
                </a:solidFill>
              </a:rPr>
              <a:t> </a:t>
            </a:r>
            <a:r>
              <a:rPr lang="en-US" sz="7300" b="1" dirty="0" smtClean="0">
                <a:solidFill>
                  <a:srgbClr val="FF0000"/>
                </a:solidFill>
              </a:rPr>
              <a:t>          Paul. 2 Cor. 6:2</a:t>
            </a:r>
          </a:p>
          <a:p>
            <a:r>
              <a:rPr lang="en-US" dirty="0"/>
              <a:t> </a:t>
            </a:r>
            <a:r>
              <a:rPr lang="en-US" dirty="0" smtClean="0"/>
              <a:t>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00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Draw Near to God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   and to think, that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He declares   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</a:t>
            </a:r>
            <a:r>
              <a:rPr lang="en-US" sz="6600" b="1" dirty="0" smtClean="0">
                <a:solidFill>
                  <a:srgbClr val="FF0000"/>
                </a:solidFill>
              </a:rPr>
              <a:t>He will draw near to you.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980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How many in this audience today </a:t>
            </a:r>
            <a:br>
              <a:rPr lang="en-US" sz="4800" b="1" u="sng" dirty="0" smtClean="0">
                <a:solidFill>
                  <a:srgbClr val="FF0000"/>
                </a:solidFill>
              </a:rPr>
            </a:br>
            <a:r>
              <a:rPr lang="en-US" sz="4800" b="1" u="sng" dirty="0" smtClean="0">
                <a:solidFill>
                  <a:srgbClr val="FF0000"/>
                </a:solidFill>
              </a:rPr>
              <a:t>are –far away from the Lord?</a:t>
            </a:r>
            <a:endParaRPr lang="en-US" sz="48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124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NEARER MY GOD TO THEE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03236" cy="5032375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Nearer</a:t>
            </a:r>
            <a:r>
              <a:rPr lang="en-US" sz="3500" dirty="0"/>
              <a:t>, my God, to Thee, nearer to Thee!</a:t>
            </a:r>
            <a:br>
              <a:rPr lang="en-US" sz="3500" dirty="0"/>
            </a:br>
            <a:r>
              <a:rPr lang="en-US" sz="3500" dirty="0" err="1"/>
              <a:t>E'en</a:t>
            </a:r>
            <a:r>
              <a:rPr lang="en-US" sz="3500" dirty="0"/>
              <a:t> though it be a cross that </a:t>
            </a:r>
            <a:r>
              <a:rPr lang="en-US" sz="3500" dirty="0" err="1"/>
              <a:t>raise'th</a:t>
            </a:r>
            <a:r>
              <a:rPr lang="en-US" sz="3500" dirty="0"/>
              <a:t> me,</a:t>
            </a:r>
            <a:br>
              <a:rPr lang="en-US" sz="3500" dirty="0"/>
            </a:br>
            <a:r>
              <a:rPr lang="en-US" sz="3500" dirty="0"/>
              <a:t>Still all my song shall be,</a:t>
            </a:r>
            <a:br>
              <a:rPr lang="en-US" sz="3500" dirty="0"/>
            </a:br>
            <a:r>
              <a:rPr lang="en-US" sz="3500" dirty="0"/>
              <a:t>Nearer, my God, to Thee.</a:t>
            </a:r>
            <a:br>
              <a:rPr lang="en-US" sz="3500" dirty="0"/>
            </a:br>
            <a:r>
              <a:rPr lang="en-US" sz="3500" dirty="0"/>
              <a:t>Nearer, my God, to Thee,</a:t>
            </a:r>
            <a:br>
              <a:rPr lang="en-US" sz="3500" dirty="0"/>
            </a:br>
            <a:r>
              <a:rPr lang="en-US" sz="3500" dirty="0"/>
              <a:t>Nearer to Thee!</a:t>
            </a:r>
          </a:p>
          <a:p>
            <a:r>
              <a:rPr lang="en-US" sz="3500" dirty="0"/>
              <a:t>Though like the wanderer, the sun gone down,</a:t>
            </a:r>
            <a:br>
              <a:rPr lang="en-US" sz="3500" dirty="0"/>
            </a:br>
            <a:r>
              <a:rPr lang="en-US" sz="3500" dirty="0"/>
              <a:t>Darkness be over me, my rest a stone.</a:t>
            </a:r>
            <a:br>
              <a:rPr lang="en-US" sz="3500" dirty="0"/>
            </a:br>
            <a:r>
              <a:rPr lang="en-US" sz="3500" dirty="0"/>
              <a:t>Yet in my dreams I'd be</a:t>
            </a:r>
            <a:br>
              <a:rPr lang="en-US" sz="3500" dirty="0"/>
            </a:br>
            <a:r>
              <a:rPr lang="en-US" sz="3500" dirty="0"/>
              <a:t>Nearer, my God to Thee.</a:t>
            </a:r>
            <a:br>
              <a:rPr lang="en-US" sz="3500" dirty="0"/>
            </a:br>
            <a:r>
              <a:rPr lang="en-US" sz="3500" dirty="0"/>
              <a:t>Nearer, my God, to Thee,</a:t>
            </a:r>
            <a:br>
              <a:rPr lang="en-US" sz="3500" dirty="0"/>
            </a:br>
            <a:r>
              <a:rPr lang="en-US" sz="3500" dirty="0"/>
              <a:t>Nearer to Thee!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5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Oh, the pure delight of a single hour</a:t>
            </a:r>
            <a:br>
              <a:rPr lang="en-US" sz="3600" dirty="0"/>
            </a:br>
            <a:r>
              <a:rPr lang="en-US" sz="3600" dirty="0"/>
              <a:t>That before Thy throne I spend,</a:t>
            </a:r>
            <a:br>
              <a:rPr lang="en-US" sz="3600" dirty="0"/>
            </a:br>
            <a:r>
              <a:rPr lang="en-US" sz="3600" dirty="0"/>
              <a:t>When I kneel in prayer, and with Thee, my God</a:t>
            </a:r>
            <a:br>
              <a:rPr lang="en-US" sz="3600" dirty="0"/>
            </a:br>
            <a:r>
              <a:rPr lang="en-US" sz="3600" dirty="0"/>
              <a:t>I commune as friend with friend!</a:t>
            </a:r>
          </a:p>
          <a:p>
            <a:r>
              <a:rPr lang="en-US" sz="3600" dirty="0"/>
              <a:t>There are depths of love that I cannot know</a:t>
            </a:r>
            <a:br>
              <a:rPr lang="en-US" sz="3600" dirty="0"/>
            </a:br>
            <a:r>
              <a:rPr lang="en-US" sz="3600" dirty="0"/>
              <a:t>Till I cross the narrow sea;</a:t>
            </a:r>
            <a:br>
              <a:rPr lang="en-US" sz="3600" dirty="0"/>
            </a:br>
            <a:r>
              <a:rPr lang="en-US" sz="3600" dirty="0"/>
              <a:t>There are heights of joy that I may not reach</a:t>
            </a:r>
            <a:br>
              <a:rPr lang="en-US" sz="3600" dirty="0"/>
            </a:br>
            <a:r>
              <a:rPr lang="en-US" sz="3600" dirty="0"/>
              <a:t>Till I rest in peace with Thee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28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0229" y="413132"/>
            <a:ext cx="10515600" cy="6444868"/>
          </a:xfrm>
        </p:spPr>
        <p:txBody>
          <a:bodyPr>
            <a:normAutofit/>
          </a:bodyPr>
          <a:lstStyle/>
          <a:p>
            <a:r>
              <a:rPr lang="en-US" sz="3200" dirty="0"/>
              <a:t>Or, if on joyful wing cleaving the sky,</a:t>
            </a:r>
            <a:br>
              <a:rPr lang="en-US" sz="3200" dirty="0"/>
            </a:br>
            <a:r>
              <a:rPr lang="en-US" sz="3200" dirty="0"/>
              <a:t>Sun, moon, and stars forgot, upward I'll fly,</a:t>
            </a:r>
            <a:br>
              <a:rPr lang="en-US" sz="3200" dirty="0"/>
            </a:br>
            <a:r>
              <a:rPr lang="en-US" sz="3200" dirty="0"/>
              <a:t>Still all my song shall be,</a:t>
            </a:r>
            <a:br>
              <a:rPr lang="en-US" sz="3200" dirty="0"/>
            </a:br>
            <a:r>
              <a:rPr lang="en-US" sz="3200" dirty="0"/>
              <a:t>Nearer, my God, to Thee.</a:t>
            </a:r>
            <a:br>
              <a:rPr lang="en-US" sz="3200" dirty="0"/>
            </a:br>
            <a:r>
              <a:rPr lang="en-US" sz="3200" dirty="0"/>
              <a:t>Nearer, my God, to Thee,</a:t>
            </a:r>
            <a:br>
              <a:rPr lang="en-US" sz="3200" dirty="0"/>
            </a:br>
            <a:r>
              <a:rPr lang="en-US" sz="3200" dirty="0"/>
              <a:t>Nearer to Thee</a:t>
            </a:r>
            <a:r>
              <a:rPr lang="en-US" sz="3200" dirty="0" smtClean="0"/>
              <a:t>!</a:t>
            </a:r>
          </a:p>
          <a:p>
            <a:endParaRPr lang="en-US" sz="3200" dirty="0"/>
          </a:p>
          <a:p>
            <a:r>
              <a:rPr lang="en-US" sz="3200" dirty="0"/>
              <a:t>There in my Father's home, safe and at rest,</a:t>
            </a:r>
            <a:br>
              <a:rPr lang="en-US" sz="3200" dirty="0"/>
            </a:br>
            <a:r>
              <a:rPr lang="en-US" sz="3200" dirty="0"/>
              <a:t>There in my Savior's love, perfectly blest;</a:t>
            </a:r>
            <a:br>
              <a:rPr lang="en-US" sz="3200" dirty="0"/>
            </a:br>
            <a:r>
              <a:rPr lang="en-US" sz="3200" dirty="0"/>
              <a:t>Age after age to be,</a:t>
            </a:r>
            <a:br>
              <a:rPr lang="en-US" sz="3200" dirty="0"/>
            </a:br>
            <a:r>
              <a:rPr lang="en-US" sz="3200" dirty="0"/>
              <a:t>Nearer my God to Thee.</a:t>
            </a:r>
            <a:br>
              <a:rPr lang="en-US" sz="3200" dirty="0"/>
            </a:br>
            <a:r>
              <a:rPr lang="en-US" sz="3200" dirty="0"/>
              <a:t>Nearer, my God, to Thee,</a:t>
            </a:r>
            <a:br>
              <a:rPr lang="en-US" sz="3200" dirty="0"/>
            </a:br>
            <a:r>
              <a:rPr lang="en-US" sz="3200" dirty="0"/>
              <a:t>Nearer to Thee!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56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It’s decision time for you!  It’s decision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time for me!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85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The good thing about today is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669041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He is pleading with you to come to Him. Isa. </a:t>
            </a:r>
            <a:r>
              <a:rPr lang="en-US" sz="3600" b="1" dirty="0" smtClean="0"/>
              <a:t>1:18</a:t>
            </a:r>
          </a:p>
          <a:p>
            <a:r>
              <a:rPr lang="en-US" sz="3600" b="1" dirty="0" smtClean="0"/>
              <a:t>Matt 11:28-30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 smtClean="0"/>
              <a:t>He </a:t>
            </a:r>
            <a:r>
              <a:rPr lang="en-US" sz="3600" b="1" dirty="0" smtClean="0"/>
              <a:t>is willing to be with </a:t>
            </a:r>
            <a:r>
              <a:rPr lang="en-US" sz="3600" b="1" dirty="0" smtClean="0"/>
              <a:t>you.  He is willing to restore you. James 5:19,20 “</a:t>
            </a:r>
            <a:r>
              <a:rPr lang="en-US" sz="3600" b="1" dirty="0" err="1" smtClean="0"/>
              <a:t>Brethren,if</a:t>
            </a:r>
            <a:r>
              <a:rPr lang="en-US" sz="3600" b="1" dirty="0" smtClean="0"/>
              <a:t> any of you do err from the</a:t>
            </a:r>
          </a:p>
          <a:p>
            <a:pPr marL="0" indent="0">
              <a:buNone/>
            </a:pPr>
            <a:r>
              <a:rPr lang="en-US" sz="3600" b="1" dirty="0" smtClean="0"/>
              <a:t>Truth, and one convert him; let him know, that he which</a:t>
            </a:r>
          </a:p>
          <a:p>
            <a:pPr marL="0" indent="0">
              <a:buNone/>
            </a:pPr>
            <a:r>
              <a:rPr lang="en-US" sz="3600" b="1" dirty="0" err="1" smtClean="0"/>
              <a:t>Converteth</a:t>
            </a:r>
            <a:r>
              <a:rPr lang="en-US" sz="3600" b="1" dirty="0" smtClean="0"/>
              <a:t> the sinner from the error of his way shall</a:t>
            </a:r>
          </a:p>
          <a:p>
            <a:pPr marL="0" indent="0">
              <a:buNone/>
            </a:pPr>
            <a:r>
              <a:rPr lang="en-US" sz="3600" b="1" dirty="0" smtClean="0"/>
              <a:t>Save a soul from death, and shall hide a multitude of sin.”</a:t>
            </a:r>
            <a:endParaRPr lang="en-US" sz="3600" b="1" dirty="0"/>
          </a:p>
          <a:p>
            <a:r>
              <a:rPr lang="en-US" sz="3600" b="1" dirty="0" smtClean="0"/>
              <a:t>It is all left up to you and I?  Whether we want to live</a:t>
            </a:r>
          </a:p>
          <a:p>
            <a:r>
              <a:rPr lang="en-US" sz="3600" b="1" dirty="0" smtClean="0"/>
              <a:t>With Him and Die with Him, and forever to be with Him…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He will not refuse any who are willing to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“Draw near to God and He will draw near to us!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7396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James 4:1-12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98290" cy="5032375"/>
          </a:xfrm>
        </p:spPr>
        <p:txBody>
          <a:bodyPr>
            <a:normAutofit lnSpcReduction="10000"/>
          </a:bodyPr>
          <a:lstStyle/>
          <a:p>
            <a:r>
              <a:rPr lang="en-US" sz="3000" b="1" dirty="0" smtClean="0"/>
              <a:t>1From </a:t>
            </a:r>
            <a:r>
              <a:rPr lang="en-US" sz="3000" b="1" dirty="0"/>
              <a:t>whence come wars and </a:t>
            </a:r>
            <a:r>
              <a:rPr lang="en-US" sz="3000" b="1" dirty="0" err="1"/>
              <a:t>fightings</a:t>
            </a:r>
            <a:r>
              <a:rPr lang="en-US" sz="3000" b="1" dirty="0"/>
              <a:t> among you? come they not hence, even of your lusts that war in your members?</a:t>
            </a:r>
          </a:p>
          <a:p>
            <a:r>
              <a:rPr lang="en-US" sz="3000" b="1" baseline="30000" dirty="0"/>
              <a:t>2 </a:t>
            </a:r>
            <a:r>
              <a:rPr lang="en-US" sz="3000" b="1" dirty="0"/>
              <a:t>Ye lust, and have not: ye kill, and desire to have, and cannot obtain: ye fight and war, yet ye have not, because ye ask not.</a:t>
            </a:r>
          </a:p>
          <a:p>
            <a:r>
              <a:rPr lang="en-US" sz="3000" b="1" baseline="30000" dirty="0"/>
              <a:t>3 </a:t>
            </a:r>
            <a:r>
              <a:rPr lang="en-US" sz="3000" b="1" dirty="0"/>
              <a:t>Ye ask, and receive not, because ye ask amiss, that ye may consume it upon your lusts.</a:t>
            </a:r>
          </a:p>
          <a:p>
            <a:r>
              <a:rPr lang="en-US" sz="3000" b="1" baseline="30000" dirty="0"/>
              <a:t>4 </a:t>
            </a:r>
            <a:r>
              <a:rPr lang="en-US" sz="3000" b="1" dirty="0"/>
              <a:t>Ye adulterers and adulteresses, know ye not that the friendship of the world is enmity with God? whosoever therefore will be a friend of the world is the enemy of God.</a:t>
            </a:r>
          </a:p>
          <a:p>
            <a:r>
              <a:rPr lang="en-US" sz="3000" b="1" baseline="30000" dirty="0"/>
              <a:t>5 </a:t>
            </a:r>
            <a:r>
              <a:rPr lang="en-US" sz="3000" b="1" dirty="0"/>
              <a:t>Do ye think that the scripture </a:t>
            </a:r>
            <a:r>
              <a:rPr lang="en-US" sz="3000" b="1" dirty="0" err="1"/>
              <a:t>saith</a:t>
            </a:r>
            <a:r>
              <a:rPr lang="en-US" sz="3000" b="1" dirty="0"/>
              <a:t> in vain, The spirit that </a:t>
            </a:r>
            <a:r>
              <a:rPr lang="en-US" sz="3000" b="1" dirty="0" err="1"/>
              <a:t>dwelleth</a:t>
            </a:r>
            <a:r>
              <a:rPr lang="en-US" sz="3000" b="1" dirty="0"/>
              <a:t> in us </a:t>
            </a:r>
            <a:r>
              <a:rPr lang="en-US" sz="3000" b="1" dirty="0" err="1"/>
              <a:t>lusteth</a:t>
            </a:r>
            <a:r>
              <a:rPr lang="en-US" sz="3000" b="1" dirty="0"/>
              <a:t> to envy?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2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20"/>
            <a:ext cx="10515600" cy="6699380"/>
          </a:xfrm>
        </p:spPr>
        <p:txBody>
          <a:bodyPr>
            <a:normAutofit lnSpcReduction="10000"/>
          </a:bodyPr>
          <a:lstStyle/>
          <a:p>
            <a:r>
              <a:rPr lang="en-US" sz="3600" b="1" baseline="30000" dirty="0"/>
              <a:t>6 </a:t>
            </a:r>
            <a:r>
              <a:rPr lang="en-US" sz="3600" b="1" dirty="0"/>
              <a:t>But he giveth more grace. Wherefore he </a:t>
            </a:r>
            <a:r>
              <a:rPr lang="en-US" sz="3600" b="1" dirty="0" err="1"/>
              <a:t>saith</a:t>
            </a:r>
            <a:r>
              <a:rPr lang="en-US" sz="3600" b="1" dirty="0"/>
              <a:t>, God </a:t>
            </a:r>
            <a:r>
              <a:rPr lang="en-US" sz="3600" b="1" dirty="0" err="1"/>
              <a:t>resisteth</a:t>
            </a:r>
            <a:r>
              <a:rPr lang="en-US" sz="3600" b="1" dirty="0"/>
              <a:t> the proud, but giveth grace unto the humble.</a:t>
            </a:r>
          </a:p>
          <a:p>
            <a:r>
              <a:rPr lang="en-US" sz="3600" b="1" baseline="30000" dirty="0"/>
              <a:t>7 </a:t>
            </a:r>
            <a:r>
              <a:rPr lang="en-US" sz="3600" b="1" dirty="0"/>
              <a:t>Submit yourselves therefore to God. Resist the devil, and he will flee from you.</a:t>
            </a:r>
          </a:p>
          <a:p>
            <a:r>
              <a:rPr lang="en-US" sz="3600" b="1" baseline="30000" dirty="0"/>
              <a:t>8 </a:t>
            </a:r>
            <a:r>
              <a:rPr lang="en-US" sz="3600" b="1" dirty="0"/>
              <a:t>Draw nigh to God, and he will draw nigh to you. Cleanse your hands, ye sinners; and purify your hearts, ye double minded.</a:t>
            </a:r>
          </a:p>
          <a:p>
            <a:r>
              <a:rPr lang="en-US" sz="3600" b="1" baseline="30000" dirty="0"/>
              <a:t>9 </a:t>
            </a:r>
            <a:r>
              <a:rPr lang="en-US" sz="3600" b="1" dirty="0"/>
              <a:t>Be afflicted, and mourn, and weep: let your laughter be turned to mourning, and your joy to heaviness.</a:t>
            </a:r>
          </a:p>
          <a:p>
            <a:r>
              <a:rPr lang="en-US" sz="3600" b="1" baseline="30000" dirty="0"/>
              <a:t>10 </a:t>
            </a:r>
            <a:r>
              <a:rPr lang="en-US" sz="3600" b="1" dirty="0"/>
              <a:t>Humble yourselves in the sight of the Lord, and he shall lift you 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2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2433"/>
            <a:ext cx="10515600" cy="5374530"/>
          </a:xfrm>
        </p:spPr>
        <p:txBody>
          <a:bodyPr/>
          <a:lstStyle/>
          <a:p>
            <a:r>
              <a:rPr lang="en-US" sz="3600" baseline="30000" dirty="0"/>
              <a:t>11 </a:t>
            </a:r>
            <a:r>
              <a:rPr lang="en-US" sz="3600" dirty="0"/>
              <a:t>Speak not evil one of another, brethren. He that </a:t>
            </a:r>
            <a:r>
              <a:rPr lang="en-US" sz="3600" dirty="0" err="1"/>
              <a:t>speaketh</a:t>
            </a:r>
            <a:r>
              <a:rPr lang="en-US" sz="3600" dirty="0"/>
              <a:t> evil of his brother, and </a:t>
            </a:r>
            <a:r>
              <a:rPr lang="en-US" sz="3600" dirty="0" err="1"/>
              <a:t>judgeth</a:t>
            </a:r>
            <a:r>
              <a:rPr lang="en-US" sz="3600" dirty="0"/>
              <a:t> his brother, </a:t>
            </a:r>
            <a:r>
              <a:rPr lang="en-US" sz="3600" dirty="0" err="1"/>
              <a:t>speaketh</a:t>
            </a:r>
            <a:r>
              <a:rPr lang="en-US" sz="3600" dirty="0"/>
              <a:t> evil of the law, and </a:t>
            </a:r>
            <a:r>
              <a:rPr lang="en-US" sz="3600" dirty="0" err="1"/>
              <a:t>judgeth</a:t>
            </a:r>
            <a:r>
              <a:rPr lang="en-US" sz="3600" dirty="0"/>
              <a:t> the law: but if thou judge the law, thou art not a doer of the law, but a judge.</a:t>
            </a:r>
          </a:p>
          <a:p>
            <a:r>
              <a:rPr lang="en-US" sz="3600" baseline="30000" dirty="0"/>
              <a:t>12 </a:t>
            </a:r>
            <a:r>
              <a:rPr lang="en-US" sz="3600" dirty="0"/>
              <a:t>There is one lawgiver, who is able to save and to destroy: who art thou that </a:t>
            </a:r>
            <a:r>
              <a:rPr lang="en-US" sz="3600" dirty="0" err="1"/>
              <a:t>judgest</a:t>
            </a:r>
            <a:r>
              <a:rPr lang="en-US" sz="3600" dirty="0"/>
              <a:t> another?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7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Questions and Answers by James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76" y="1825624"/>
            <a:ext cx="12108024" cy="503237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1.  v. 1  Where does wars and </a:t>
            </a:r>
            <a:r>
              <a:rPr lang="en-US" sz="3200" b="1" dirty="0" err="1" smtClean="0"/>
              <a:t>fightings</a:t>
            </a:r>
            <a:r>
              <a:rPr lang="en-US" sz="3200" b="1" dirty="0" smtClean="0"/>
              <a:t> among brethren come from?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answer:  They come from lusts that war in your members.  </a:t>
            </a:r>
          </a:p>
          <a:p>
            <a:endParaRPr lang="en-US" sz="3200" b="1" dirty="0"/>
          </a:p>
          <a:p>
            <a:r>
              <a:rPr lang="en-US" sz="3200" b="1" dirty="0" smtClean="0"/>
              <a:t>2.  What is your problem?  Ye lusts and have not, you kill, and</a:t>
            </a:r>
          </a:p>
          <a:p>
            <a:r>
              <a:rPr lang="en-US" sz="3200" b="1" dirty="0" smtClean="0"/>
              <a:t>Desire to have, and cannot obtain.  Why?  You ask not.</a:t>
            </a:r>
          </a:p>
          <a:p>
            <a:endParaRPr lang="en-US" sz="3200" b="1" dirty="0"/>
          </a:p>
          <a:p>
            <a:r>
              <a:rPr lang="en-US" sz="3200" b="1" dirty="0" smtClean="0"/>
              <a:t>3.  But when you ask, you don’t get what you ask for.  Why?</a:t>
            </a:r>
          </a:p>
          <a:p>
            <a:r>
              <a:rPr lang="en-US" sz="3200" b="1" dirty="0" smtClean="0"/>
              <a:t>You ask amiss, that you may consume it upon your own lusts.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5835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19" y="83976"/>
            <a:ext cx="11933853" cy="6662057"/>
          </a:xfrm>
        </p:spPr>
        <p:txBody>
          <a:bodyPr>
            <a:noAutofit/>
          </a:bodyPr>
          <a:lstStyle/>
          <a:p>
            <a:r>
              <a:rPr lang="en-US" sz="3600" dirty="0" smtClean="0"/>
              <a:t>4.  You try to be a friend of the world, but look what happens.</a:t>
            </a:r>
          </a:p>
          <a:p>
            <a:r>
              <a:rPr lang="en-US" sz="3600" dirty="0" smtClean="0"/>
              <a:t>Friendship with the world (and participating in what the </a:t>
            </a:r>
            <a:r>
              <a:rPr lang="en-US" sz="3600" dirty="0" smtClean="0"/>
              <a:t>world Wants </a:t>
            </a:r>
            <a:r>
              <a:rPr lang="en-US" sz="3600" dirty="0" smtClean="0"/>
              <a:t>and desires) is opposed to friendship with God.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If that is what you want, then you oppose God.  Because,</a:t>
            </a:r>
          </a:p>
          <a:p>
            <a:r>
              <a:rPr lang="en-US" sz="3600" dirty="0" smtClean="0"/>
              <a:t>Don’t you know,</a:t>
            </a:r>
            <a:r>
              <a:rPr lang="en-US" sz="3600" b="1" dirty="0" smtClean="0">
                <a:solidFill>
                  <a:srgbClr val="FF0000"/>
                </a:solidFill>
              </a:rPr>
              <a:t> If you are a friend of the world, then you </a:t>
            </a:r>
            <a:r>
              <a:rPr lang="en-US" sz="3600" b="1" dirty="0" smtClean="0">
                <a:solidFill>
                  <a:srgbClr val="FF0000"/>
                </a:solidFill>
              </a:rPr>
              <a:t>are An </a:t>
            </a:r>
            <a:r>
              <a:rPr lang="en-US" sz="3600" b="1" dirty="0" smtClean="0">
                <a:solidFill>
                  <a:srgbClr val="FF0000"/>
                </a:solidFill>
              </a:rPr>
              <a:t>enemy of God.?  </a:t>
            </a:r>
          </a:p>
          <a:p>
            <a:endParaRPr lang="en-US" sz="3600" dirty="0"/>
          </a:p>
          <a:p>
            <a:r>
              <a:rPr lang="en-US" sz="3600" dirty="0" smtClean="0"/>
              <a:t>5.  God has clearly stated in scripture that the spirit that </a:t>
            </a:r>
            <a:r>
              <a:rPr lang="en-US" sz="3600" dirty="0" err="1" smtClean="0"/>
              <a:t>dwelleth</a:t>
            </a:r>
            <a:r>
              <a:rPr lang="en-US" sz="3600" dirty="0" smtClean="0"/>
              <a:t> in us </a:t>
            </a:r>
            <a:r>
              <a:rPr lang="en-US" sz="3600" dirty="0" err="1" smtClean="0"/>
              <a:t>lusteth</a:t>
            </a:r>
            <a:r>
              <a:rPr lang="en-US" sz="3600" dirty="0" smtClean="0"/>
              <a:t> to envy.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048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5233"/>
            <a:ext cx="10515600" cy="583173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6</a:t>
            </a:r>
            <a:r>
              <a:rPr lang="en-US" sz="3600" dirty="0">
                <a:solidFill>
                  <a:srgbClr val="FF0000"/>
                </a:solidFill>
              </a:rPr>
              <a:t>.  </a:t>
            </a:r>
            <a:r>
              <a:rPr lang="en-US" sz="3600" dirty="0" smtClean="0">
                <a:solidFill>
                  <a:srgbClr val="FF0000"/>
                </a:solidFill>
              </a:rPr>
              <a:t>Listen</a:t>
            </a:r>
            <a:r>
              <a:rPr lang="en-US" sz="3600" dirty="0">
                <a:solidFill>
                  <a:srgbClr val="FF0000"/>
                </a:solidFill>
              </a:rPr>
              <a:t>, God gives more grace to the humble..  Don’t you know that?</a:t>
            </a:r>
          </a:p>
          <a:p>
            <a:r>
              <a:rPr lang="en-US" sz="3600" dirty="0">
                <a:solidFill>
                  <a:srgbClr val="FF0000"/>
                </a:solidFill>
              </a:rPr>
              <a:t>God </a:t>
            </a:r>
            <a:r>
              <a:rPr lang="en-US" sz="3600" dirty="0" err="1">
                <a:solidFill>
                  <a:srgbClr val="FF0000"/>
                </a:solidFill>
              </a:rPr>
              <a:t>resisteth</a:t>
            </a:r>
            <a:r>
              <a:rPr lang="en-US" sz="3600" dirty="0">
                <a:solidFill>
                  <a:srgbClr val="FF0000"/>
                </a:solidFill>
              </a:rPr>
              <a:t> the proud but gives grace unto the humble.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7.  Directions from God:</a:t>
            </a:r>
          </a:p>
          <a:p>
            <a:r>
              <a:rPr lang="en-US" sz="3600" dirty="0">
                <a:solidFill>
                  <a:srgbClr val="FF0000"/>
                </a:solidFill>
              </a:rPr>
              <a:t>    a) 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u="sng" dirty="0"/>
              <a:t>Submit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yourselves therefore to God.  </a:t>
            </a:r>
          </a:p>
          <a:p>
            <a:r>
              <a:rPr lang="en-US" sz="3600" dirty="0">
                <a:solidFill>
                  <a:srgbClr val="FF0000"/>
                </a:solidFill>
              </a:rPr>
              <a:t>    b)  </a:t>
            </a:r>
            <a:r>
              <a:rPr lang="en-US" sz="4000" b="1" u="sng" dirty="0"/>
              <a:t>Resist </a:t>
            </a:r>
            <a:r>
              <a:rPr lang="en-US" sz="3600" dirty="0">
                <a:solidFill>
                  <a:srgbClr val="FF0000"/>
                </a:solidFill>
              </a:rPr>
              <a:t>the devil, and he will flee from you.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84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4361</TotalTime>
  <Words>1413</Words>
  <Application>Microsoft Office PowerPoint</Application>
  <PresentationFormat>Widescreen</PresentationFormat>
  <Paragraphs>174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Good News From God:  Draw Near to God and He will Draw near to you…</vt:lpstr>
      <vt:lpstr>Draw Me Nearer, Nearer Blessed Lord</vt:lpstr>
      <vt:lpstr>PowerPoint Presentation</vt:lpstr>
      <vt:lpstr>James 4:1-12</vt:lpstr>
      <vt:lpstr>PowerPoint Presentation</vt:lpstr>
      <vt:lpstr>PowerPoint Presentation</vt:lpstr>
      <vt:lpstr>Questions and Answers by James</vt:lpstr>
      <vt:lpstr>PowerPoint Presentation</vt:lpstr>
      <vt:lpstr>PowerPoint Presentation</vt:lpstr>
      <vt:lpstr>The Good news:   Draw near to God, and He will draw near to you. V. 8.  </vt:lpstr>
      <vt:lpstr>PowerPoint Presentation</vt:lpstr>
      <vt:lpstr>PowerPoint Presentation</vt:lpstr>
      <vt:lpstr>PowerPoint Presentation</vt:lpstr>
      <vt:lpstr>To whom is James talking?  Who are those who are  to receive this instruction?</vt:lpstr>
      <vt:lpstr>PowerPoint Presentation</vt:lpstr>
      <vt:lpstr>What does it mean to draw near to God?</vt:lpstr>
      <vt:lpstr>Psalm 16:8-11</vt:lpstr>
      <vt:lpstr>Why do we need to “Draw Near to God?”</vt:lpstr>
      <vt:lpstr>PowerPoint Presentation</vt:lpstr>
      <vt:lpstr>PowerPoint Presentation</vt:lpstr>
      <vt:lpstr>PowerPoint Presentation</vt:lpstr>
      <vt:lpstr>Therefore, let us consider the 4 following questions about who are to draw near to God!</vt:lpstr>
      <vt:lpstr>   # 1  We ask?     Who?</vt:lpstr>
      <vt:lpstr>#2 .  We ask,  How?</vt:lpstr>
      <vt:lpstr>#3    We ask, Why?</vt:lpstr>
      <vt:lpstr>#4  We ask, When?  </vt:lpstr>
      <vt:lpstr>Draw Near to God</vt:lpstr>
      <vt:lpstr>How many in this audience today  are –far away from the Lord?</vt:lpstr>
      <vt:lpstr>NEARER MY GOD TO THEE</vt:lpstr>
      <vt:lpstr>PowerPoint Presentation</vt:lpstr>
      <vt:lpstr>It’s decision time for you!  It’s decision time for me!</vt:lpstr>
      <vt:lpstr>The good thing about today 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have Set the Lord  Always Before Me</dc:title>
  <dc:creator>mac</dc:creator>
  <cp:lastModifiedBy>mac</cp:lastModifiedBy>
  <cp:revision>34</cp:revision>
  <cp:lastPrinted>2016-05-14T10:03:59Z</cp:lastPrinted>
  <dcterms:created xsi:type="dcterms:W3CDTF">2016-05-11T09:41:45Z</dcterms:created>
  <dcterms:modified xsi:type="dcterms:W3CDTF">2016-05-15T00:39:13Z</dcterms:modified>
</cp:coreProperties>
</file>