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56" r:id="rId3"/>
    <p:sldId id="271" r:id="rId4"/>
    <p:sldId id="270" r:id="rId5"/>
    <p:sldId id="273" r:id="rId6"/>
    <p:sldId id="272" r:id="rId7"/>
    <p:sldId id="292" r:id="rId8"/>
    <p:sldId id="290"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263" r:id="rId22"/>
    <p:sldId id="265" r:id="rId23"/>
    <p:sldId id="266" r:id="rId24"/>
    <p:sldId id="276" r:id="rId25"/>
    <p:sldId id="278" r:id="rId26"/>
    <p:sldId id="283" r:id="rId27"/>
    <p:sldId id="279" r:id="rId28"/>
    <p:sldId id="280" r:id="rId29"/>
    <p:sldId id="281" r:id="rId30"/>
    <p:sldId id="287" r:id="rId31"/>
    <p:sldId id="282" r:id="rId32"/>
    <p:sldId id="288" r:id="rId33"/>
    <p:sldId id="306" r:id="rId34"/>
    <p:sldId id="308" r:id="rId35"/>
    <p:sldId id="289" r:id="rId36"/>
    <p:sldId id="285" r:id="rId37"/>
    <p:sldId id="309"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100" d="100"/>
          <a:sy n="100" d="100"/>
        </p:scale>
        <p:origin x="1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32B93B-9F3E-4A8D-AE7D-FFAFE86A6432}"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F37D7-B10A-49FE-BB55-4C601C62F54B}" type="slidenum">
              <a:rPr lang="en-US" smtClean="0"/>
              <a:t>‹#›</a:t>
            </a:fld>
            <a:endParaRPr lang="en-US"/>
          </a:p>
        </p:txBody>
      </p:sp>
    </p:spTree>
    <p:extLst>
      <p:ext uri="{BB962C8B-B14F-4D97-AF65-F5344CB8AC3E}">
        <p14:creationId xmlns:p14="http://schemas.microsoft.com/office/powerpoint/2010/main" val="201045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32B93B-9F3E-4A8D-AE7D-FFAFE86A6432}"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F37D7-B10A-49FE-BB55-4C601C62F54B}" type="slidenum">
              <a:rPr lang="en-US" smtClean="0"/>
              <a:t>‹#›</a:t>
            </a:fld>
            <a:endParaRPr lang="en-US"/>
          </a:p>
        </p:txBody>
      </p:sp>
    </p:spTree>
    <p:extLst>
      <p:ext uri="{BB962C8B-B14F-4D97-AF65-F5344CB8AC3E}">
        <p14:creationId xmlns:p14="http://schemas.microsoft.com/office/powerpoint/2010/main" val="454928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32B93B-9F3E-4A8D-AE7D-FFAFE86A6432}"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F37D7-B10A-49FE-BB55-4C601C62F54B}" type="slidenum">
              <a:rPr lang="en-US" smtClean="0"/>
              <a:t>‹#›</a:t>
            </a:fld>
            <a:endParaRPr lang="en-US"/>
          </a:p>
        </p:txBody>
      </p:sp>
    </p:spTree>
    <p:extLst>
      <p:ext uri="{BB962C8B-B14F-4D97-AF65-F5344CB8AC3E}">
        <p14:creationId xmlns:p14="http://schemas.microsoft.com/office/powerpoint/2010/main" val="2621718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32B93B-9F3E-4A8D-AE7D-FFAFE86A6432}"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F37D7-B10A-49FE-BB55-4C601C62F54B}" type="slidenum">
              <a:rPr lang="en-US" smtClean="0"/>
              <a:t>‹#›</a:t>
            </a:fld>
            <a:endParaRPr lang="en-US"/>
          </a:p>
        </p:txBody>
      </p:sp>
    </p:spTree>
    <p:extLst>
      <p:ext uri="{BB962C8B-B14F-4D97-AF65-F5344CB8AC3E}">
        <p14:creationId xmlns:p14="http://schemas.microsoft.com/office/powerpoint/2010/main" val="331945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32B93B-9F3E-4A8D-AE7D-FFAFE86A6432}"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F37D7-B10A-49FE-BB55-4C601C62F54B}" type="slidenum">
              <a:rPr lang="en-US" smtClean="0"/>
              <a:t>‹#›</a:t>
            </a:fld>
            <a:endParaRPr lang="en-US"/>
          </a:p>
        </p:txBody>
      </p:sp>
    </p:spTree>
    <p:extLst>
      <p:ext uri="{BB962C8B-B14F-4D97-AF65-F5344CB8AC3E}">
        <p14:creationId xmlns:p14="http://schemas.microsoft.com/office/powerpoint/2010/main" val="147559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32B93B-9F3E-4A8D-AE7D-FFAFE86A6432}"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F37D7-B10A-49FE-BB55-4C601C62F54B}" type="slidenum">
              <a:rPr lang="en-US" smtClean="0"/>
              <a:t>‹#›</a:t>
            </a:fld>
            <a:endParaRPr lang="en-US"/>
          </a:p>
        </p:txBody>
      </p:sp>
    </p:spTree>
    <p:extLst>
      <p:ext uri="{BB962C8B-B14F-4D97-AF65-F5344CB8AC3E}">
        <p14:creationId xmlns:p14="http://schemas.microsoft.com/office/powerpoint/2010/main" val="945897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32B93B-9F3E-4A8D-AE7D-FFAFE86A6432}" type="datetimeFigureOut">
              <a:rPr lang="en-US" smtClean="0"/>
              <a:t>4/14/2016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9F37D7-B10A-49FE-BB55-4C601C62F54B}" type="slidenum">
              <a:rPr lang="en-US" smtClean="0"/>
              <a:t>‹#›</a:t>
            </a:fld>
            <a:endParaRPr lang="en-US"/>
          </a:p>
        </p:txBody>
      </p:sp>
    </p:spTree>
    <p:extLst>
      <p:ext uri="{BB962C8B-B14F-4D97-AF65-F5344CB8AC3E}">
        <p14:creationId xmlns:p14="http://schemas.microsoft.com/office/powerpoint/2010/main" val="2798368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32B93B-9F3E-4A8D-AE7D-FFAFE86A6432}" type="datetimeFigureOut">
              <a:rPr lang="en-US" smtClean="0"/>
              <a:t>4/14/2016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9F37D7-B10A-49FE-BB55-4C601C62F54B}" type="slidenum">
              <a:rPr lang="en-US" smtClean="0"/>
              <a:t>‹#›</a:t>
            </a:fld>
            <a:endParaRPr lang="en-US"/>
          </a:p>
        </p:txBody>
      </p:sp>
    </p:spTree>
    <p:extLst>
      <p:ext uri="{BB962C8B-B14F-4D97-AF65-F5344CB8AC3E}">
        <p14:creationId xmlns:p14="http://schemas.microsoft.com/office/powerpoint/2010/main" val="2553794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32B93B-9F3E-4A8D-AE7D-FFAFE86A6432}" type="datetimeFigureOut">
              <a:rPr lang="en-US" smtClean="0"/>
              <a:t>4/14/2016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9F37D7-B10A-49FE-BB55-4C601C62F54B}" type="slidenum">
              <a:rPr lang="en-US" smtClean="0"/>
              <a:t>‹#›</a:t>
            </a:fld>
            <a:endParaRPr lang="en-US"/>
          </a:p>
        </p:txBody>
      </p:sp>
    </p:spTree>
    <p:extLst>
      <p:ext uri="{BB962C8B-B14F-4D97-AF65-F5344CB8AC3E}">
        <p14:creationId xmlns:p14="http://schemas.microsoft.com/office/powerpoint/2010/main" val="3660033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32B93B-9F3E-4A8D-AE7D-FFAFE86A6432}"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F37D7-B10A-49FE-BB55-4C601C62F54B}" type="slidenum">
              <a:rPr lang="en-US" smtClean="0"/>
              <a:t>‹#›</a:t>
            </a:fld>
            <a:endParaRPr lang="en-US"/>
          </a:p>
        </p:txBody>
      </p:sp>
    </p:spTree>
    <p:extLst>
      <p:ext uri="{BB962C8B-B14F-4D97-AF65-F5344CB8AC3E}">
        <p14:creationId xmlns:p14="http://schemas.microsoft.com/office/powerpoint/2010/main" val="3952875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32B93B-9F3E-4A8D-AE7D-FFAFE86A6432}"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F37D7-B10A-49FE-BB55-4C601C62F54B}" type="slidenum">
              <a:rPr lang="en-US" smtClean="0"/>
              <a:t>‹#›</a:t>
            </a:fld>
            <a:endParaRPr lang="en-US"/>
          </a:p>
        </p:txBody>
      </p:sp>
    </p:spTree>
    <p:extLst>
      <p:ext uri="{BB962C8B-B14F-4D97-AF65-F5344CB8AC3E}">
        <p14:creationId xmlns:p14="http://schemas.microsoft.com/office/powerpoint/2010/main" val="4260088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32B93B-9F3E-4A8D-AE7D-FFAFE86A6432}" type="datetimeFigureOut">
              <a:rPr lang="en-US" smtClean="0"/>
              <a:t>4/14/2016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9F37D7-B10A-49FE-BB55-4C601C62F54B}" type="slidenum">
              <a:rPr lang="en-US" smtClean="0"/>
              <a:t>‹#›</a:t>
            </a:fld>
            <a:endParaRPr lang="en-US"/>
          </a:p>
        </p:txBody>
      </p:sp>
    </p:spTree>
    <p:extLst>
      <p:ext uri="{BB962C8B-B14F-4D97-AF65-F5344CB8AC3E}">
        <p14:creationId xmlns:p14="http://schemas.microsoft.com/office/powerpoint/2010/main" val="2404347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10515600" cy="5872163"/>
          </a:xfrm>
        </p:spPr>
        <p:txBody>
          <a:bodyPr>
            <a:normAutofit fontScale="92500" lnSpcReduction="20000"/>
          </a:bodyPr>
          <a:lstStyle/>
          <a:p>
            <a:endParaRPr lang="en-US" dirty="0" smtClean="0"/>
          </a:p>
          <a:p>
            <a:r>
              <a:rPr lang="en-US" sz="16600" b="1" dirty="0" smtClean="0">
                <a:solidFill>
                  <a:srgbClr val="00B050"/>
                </a:solidFill>
              </a:rPr>
              <a:t>“</a:t>
            </a:r>
            <a:r>
              <a:rPr lang="en-US" sz="16600" b="1" dirty="0">
                <a:solidFill>
                  <a:srgbClr val="00B050"/>
                </a:solidFill>
              </a:rPr>
              <a:t>My grace is sufficient for </a:t>
            </a:r>
            <a:r>
              <a:rPr lang="en-US" sz="16600" b="1" dirty="0" smtClean="0">
                <a:solidFill>
                  <a:srgbClr val="00B050"/>
                </a:solidFill>
              </a:rPr>
              <a:t>you”</a:t>
            </a:r>
            <a:endParaRPr lang="en-US" sz="16600" b="1" dirty="0">
              <a:solidFill>
                <a:srgbClr val="00B050"/>
              </a:solidFill>
            </a:endParaRPr>
          </a:p>
        </p:txBody>
      </p:sp>
    </p:spTree>
    <p:extLst>
      <p:ext uri="{BB962C8B-B14F-4D97-AF65-F5344CB8AC3E}">
        <p14:creationId xmlns:p14="http://schemas.microsoft.com/office/powerpoint/2010/main" val="1167431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5400" dirty="0" smtClean="0"/>
              <a:t>Stephen saw a vision of Jesus at his death (Acts 7:55-56)</a:t>
            </a:r>
            <a:endParaRPr lang="en-US" sz="5400" dirty="0"/>
          </a:p>
        </p:txBody>
      </p:sp>
    </p:spTree>
    <p:extLst>
      <p:ext uri="{BB962C8B-B14F-4D97-AF65-F5344CB8AC3E}">
        <p14:creationId xmlns:p14="http://schemas.microsoft.com/office/powerpoint/2010/main" val="3171446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5400" dirty="0" smtClean="0"/>
              <a:t>Ananias experienced a vision telling him to go to Saul (Acts 9:10)</a:t>
            </a:r>
            <a:endParaRPr lang="en-US" sz="5400" dirty="0"/>
          </a:p>
        </p:txBody>
      </p:sp>
    </p:spTree>
    <p:extLst>
      <p:ext uri="{BB962C8B-B14F-4D97-AF65-F5344CB8AC3E}">
        <p14:creationId xmlns:p14="http://schemas.microsoft.com/office/powerpoint/2010/main" val="1127929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8150" y="1187450"/>
            <a:ext cx="10515600" cy="4351338"/>
          </a:xfrm>
        </p:spPr>
        <p:txBody>
          <a:bodyPr>
            <a:normAutofit/>
          </a:bodyPr>
          <a:lstStyle/>
          <a:p>
            <a:r>
              <a:rPr lang="en-US" sz="5400" dirty="0" smtClean="0"/>
              <a:t>Peter had a vision of the clean and unclean animals (Acts 10:17-29 and Acts 11:5)</a:t>
            </a:r>
            <a:endParaRPr lang="en-US" sz="5400" dirty="0"/>
          </a:p>
        </p:txBody>
      </p:sp>
    </p:spTree>
    <p:extLst>
      <p:ext uri="{BB962C8B-B14F-4D97-AF65-F5344CB8AC3E}">
        <p14:creationId xmlns:p14="http://schemas.microsoft.com/office/powerpoint/2010/main" val="1809140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9150"/>
            <a:ext cx="10515600" cy="5357813"/>
          </a:xfrm>
        </p:spPr>
        <p:txBody>
          <a:bodyPr>
            <a:normAutofit/>
          </a:bodyPr>
          <a:lstStyle/>
          <a:p>
            <a:r>
              <a:rPr lang="en-US" sz="5400" dirty="0" smtClean="0"/>
              <a:t>Peter had a vision of an angel at his release from prison (Acts 12:9)</a:t>
            </a:r>
            <a:endParaRPr lang="en-US" sz="5400" dirty="0"/>
          </a:p>
        </p:txBody>
      </p:sp>
    </p:spTree>
    <p:extLst>
      <p:ext uri="{BB962C8B-B14F-4D97-AF65-F5344CB8AC3E}">
        <p14:creationId xmlns:p14="http://schemas.microsoft.com/office/powerpoint/2010/main" val="3709749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5400" dirty="0" smtClean="0"/>
              <a:t>John had many visions on Patmos (Rev. 1:1)</a:t>
            </a:r>
            <a:endParaRPr lang="en-US" sz="5400" dirty="0"/>
          </a:p>
        </p:txBody>
      </p:sp>
    </p:spTree>
    <p:extLst>
      <p:ext uri="{BB962C8B-B14F-4D97-AF65-F5344CB8AC3E}">
        <p14:creationId xmlns:p14="http://schemas.microsoft.com/office/powerpoint/2010/main" val="3784308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5400" dirty="0" smtClean="0"/>
              <a:t>Paul had a revelation of Jesus on the road to Damascus</a:t>
            </a:r>
          </a:p>
          <a:p>
            <a:r>
              <a:rPr lang="en-US" sz="5400" dirty="0" smtClean="0"/>
              <a:t>(Acts 22:6-11 and Acts 26:12-20) </a:t>
            </a:r>
            <a:endParaRPr lang="en-US" sz="5400" dirty="0"/>
          </a:p>
        </p:txBody>
      </p:sp>
    </p:spTree>
    <p:extLst>
      <p:ext uri="{BB962C8B-B14F-4D97-AF65-F5344CB8AC3E}">
        <p14:creationId xmlns:p14="http://schemas.microsoft.com/office/powerpoint/2010/main" val="1574782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4825"/>
            <a:ext cx="10515600" cy="5672138"/>
          </a:xfrm>
        </p:spPr>
        <p:txBody>
          <a:bodyPr>
            <a:normAutofit/>
          </a:bodyPr>
          <a:lstStyle/>
          <a:p>
            <a:r>
              <a:rPr lang="en-US" sz="5400" dirty="0" smtClean="0"/>
              <a:t>Paul had a vision of a man from Macedonia, asking</a:t>
            </a:r>
          </a:p>
          <a:p>
            <a:r>
              <a:rPr lang="en-US" sz="5400" dirty="0" smtClean="0"/>
              <a:t>Him to come to that region to help (Acts 16:9-10)</a:t>
            </a:r>
            <a:endParaRPr lang="en-US" sz="5400" dirty="0"/>
          </a:p>
        </p:txBody>
      </p:sp>
    </p:spTree>
    <p:extLst>
      <p:ext uri="{BB962C8B-B14F-4D97-AF65-F5344CB8AC3E}">
        <p14:creationId xmlns:p14="http://schemas.microsoft.com/office/powerpoint/2010/main" val="23080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7225"/>
            <a:ext cx="10515600" cy="5519738"/>
          </a:xfrm>
        </p:spPr>
        <p:txBody>
          <a:bodyPr>
            <a:normAutofit/>
          </a:bodyPr>
          <a:lstStyle/>
          <a:p>
            <a:r>
              <a:rPr lang="en-US" sz="5400" dirty="0" smtClean="0"/>
              <a:t>Paul had an encouraging vision while in Corinth (Acts 18:9-11)</a:t>
            </a:r>
            <a:endParaRPr lang="en-US" sz="5400" dirty="0"/>
          </a:p>
        </p:txBody>
      </p:sp>
    </p:spTree>
    <p:extLst>
      <p:ext uri="{BB962C8B-B14F-4D97-AF65-F5344CB8AC3E}">
        <p14:creationId xmlns:p14="http://schemas.microsoft.com/office/powerpoint/2010/main" val="2163446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5400" dirty="0" smtClean="0"/>
              <a:t>Paul had a vision of an angel on the ship that was </a:t>
            </a:r>
          </a:p>
          <a:p>
            <a:r>
              <a:rPr lang="en-US" sz="5400" dirty="0" smtClean="0"/>
              <a:t>About to be wrecked (Acts 27:23-25)  </a:t>
            </a:r>
            <a:endParaRPr lang="en-US" sz="5400" dirty="0"/>
          </a:p>
        </p:txBody>
      </p:sp>
    </p:spTree>
    <p:extLst>
      <p:ext uri="{BB962C8B-B14F-4D97-AF65-F5344CB8AC3E}">
        <p14:creationId xmlns:p14="http://schemas.microsoft.com/office/powerpoint/2010/main" val="4134820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are these things written?</a:t>
            </a:r>
            <a:endParaRPr lang="en-US" b="1" dirty="0"/>
          </a:p>
        </p:txBody>
      </p:sp>
      <p:sp>
        <p:nvSpPr>
          <p:cNvPr id="3" name="Content Placeholder 2"/>
          <p:cNvSpPr>
            <a:spLocks noGrp="1"/>
          </p:cNvSpPr>
          <p:nvPr>
            <p:ph idx="1"/>
          </p:nvPr>
        </p:nvSpPr>
        <p:spPr/>
        <p:txBody>
          <a:bodyPr>
            <a:normAutofit lnSpcReduction="10000"/>
          </a:bodyPr>
          <a:lstStyle/>
          <a:p>
            <a:r>
              <a:rPr lang="en-US" dirty="0" smtClean="0"/>
              <a:t>That we might know the mind of God</a:t>
            </a:r>
          </a:p>
          <a:p>
            <a:r>
              <a:rPr lang="en-US" dirty="0" smtClean="0"/>
              <a:t>Concerning His “Common Salvation”</a:t>
            </a:r>
          </a:p>
          <a:p>
            <a:r>
              <a:rPr lang="en-US" dirty="0"/>
              <a:t> </a:t>
            </a:r>
            <a:r>
              <a:rPr lang="en-US" dirty="0" smtClean="0"/>
              <a:t>     </a:t>
            </a:r>
            <a:r>
              <a:rPr lang="en-US" b="1" dirty="0"/>
              <a:t>Jude </a:t>
            </a:r>
            <a:r>
              <a:rPr lang="en-US" b="1" dirty="0" smtClean="0"/>
              <a:t>3</a:t>
            </a:r>
            <a:endParaRPr lang="en-US" b="1" dirty="0"/>
          </a:p>
          <a:p>
            <a:r>
              <a:rPr lang="en-US" baseline="30000" dirty="0"/>
              <a:t>3 </a:t>
            </a:r>
            <a:r>
              <a:rPr lang="en-US" dirty="0"/>
              <a:t>Beloved, when I gave all diligence </a:t>
            </a:r>
            <a:r>
              <a:rPr lang="en-US" b="1" dirty="0">
                <a:solidFill>
                  <a:srgbClr val="00B050"/>
                </a:solidFill>
              </a:rPr>
              <a:t>to write </a:t>
            </a:r>
            <a:r>
              <a:rPr lang="en-US" dirty="0"/>
              <a:t>unto you of the common salvation, it was needful for me to write unto you, and exhort you that ye should earnestly contend for the faith which was once delivered unto the </a:t>
            </a:r>
            <a:r>
              <a:rPr lang="en-US" dirty="0" smtClean="0"/>
              <a:t>saints</a:t>
            </a:r>
          </a:p>
          <a:p>
            <a:endParaRPr lang="en-US" dirty="0"/>
          </a:p>
          <a:p>
            <a:r>
              <a:rPr lang="en-US" dirty="0" smtClean="0"/>
              <a:t>We need to read and teach the things which were written!!</a:t>
            </a:r>
          </a:p>
          <a:p>
            <a:r>
              <a:rPr lang="en-US" dirty="0" smtClean="0"/>
              <a:t>2 Tim. 4:2-4</a:t>
            </a:r>
            <a:endParaRPr lang="en-US" dirty="0"/>
          </a:p>
          <a:p>
            <a:endParaRPr lang="en-US" dirty="0"/>
          </a:p>
        </p:txBody>
      </p:sp>
    </p:spTree>
    <p:extLst>
      <p:ext uri="{BB962C8B-B14F-4D97-AF65-F5344CB8AC3E}">
        <p14:creationId xmlns:p14="http://schemas.microsoft.com/office/powerpoint/2010/main" val="385591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00B050"/>
                </a:solidFill>
              </a:rPr>
              <a:t> </a:t>
            </a:r>
            <a:r>
              <a:rPr lang="en-US" b="1" dirty="0" smtClean="0">
                <a:solidFill>
                  <a:srgbClr val="00B050"/>
                </a:solidFill>
              </a:rPr>
              <a:t> I    </a:t>
            </a:r>
            <a:r>
              <a:rPr lang="en-US" b="1" dirty="0" smtClean="0">
                <a:solidFill>
                  <a:srgbClr val="00B050"/>
                </a:solidFill>
              </a:rPr>
              <a:t>Need </a:t>
            </a:r>
            <a:r>
              <a:rPr lang="en-US" b="1" dirty="0" smtClean="0">
                <a:solidFill>
                  <a:srgbClr val="00B050"/>
                </a:solidFill>
              </a:rPr>
              <a:t>Thee Every Hour</a:t>
            </a:r>
            <a:endParaRPr lang="en-US" b="1" dirty="0">
              <a:solidFill>
                <a:srgbClr val="00B05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67926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dirty="0" smtClean="0"/>
              <a:t>Let us consider these things:</a:t>
            </a:r>
            <a:endParaRPr lang="en-US" sz="4400" dirty="0"/>
          </a:p>
        </p:txBody>
      </p:sp>
    </p:spTree>
    <p:extLst>
      <p:ext uri="{BB962C8B-B14F-4D97-AF65-F5344CB8AC3E}">
        <p14:creationId xmlns:p14="http://schemas.microsoft.com/office/powerpoint/2010/main" val="1354224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Illustrations of our needs and God’s grace</a:t>
            </a:r>
            <a:br>
              <a:rPr lang="en-US" dirty="0" smtClean="0"/>
            </a:br>
            <a:r>
              <a:rPr lang="en-US" dirty="0" smtClean="0"/>
              <a:t>supplying….</a:t>
            </a:r>
            <a:endParaRPr lang="en-US" dirty="0"/>
          </a:p>
        </p:txBody>
      </p:sp>
      <p:sp>
        <p:nvSpPr>
          <p:cNvPr id="3" name="Content Placeholder 2"/>
          <p:cNvSpPr>
            <a:spLocks noGrp="1"/>
          </p:cNvSpPr>
          <p:nvPr>
            <p:ph idx="1"/>
          </p:nvPr>
        </p:nvSpPr>
        <p:spPr>
          <a:xfrm>
            <a:off x="76200" y="1549400"/>
            <a:ext cx="11982450" cy="5032375"/>
          </a:xfrm>
        </p:spPr>
        <p:txBody>
          <a:bodyPr>
            <a:normAutofit fontScale="85000" lnSpcReduction="20000"/>
          </a:bodyPr>
          <a:lstStyle/>
          <a:p>
            <a:r>
              <a:rPr lang="en-US" sz="3100" dirty="0" smtClean="0"/>
              <a:t>1.When </a:t>
            </a:r>
            <a:r>
              <a:rPr lang="en-US" sz="3100" dirty="0"/>
              <a:t>a sickness strikes, the Lord’s grace is expedient enough to heal and prolonged enough to demand a dependence on Him that was never before seen</a:t>
            </a:r>
            <a:r>
              <a:rPr lang="en-US" sz="3100" u="sng" dirty="0" smtClean="0"/>
              <a:t>.   </a:t>
            </a:r>
            <a:r>
              <a:rPr lang="en-US" sz="3100" b="1" u="sng" dirty="0" smtClean="0">
                <a:solidFill>
                  <a:srgbClr val="00B050"/>
                </a:solidFill>
              </a:rPr>
              <a:t>PRAY FERVENTLY FOR THE SICK!    I THESS. 5:17</a:t>
            </a:r>
            <a:endParaRPr lang="en-US" sz="3100" b="1" u="sng" dirty="0">
              <a:solidFill>
                <a:srgbClr val="00B050"/>
              </a:solidFill>
            </a:endParaRPr>
          </a:p>
          <a:p>
            <a:r>
              <a:rPr lang="en-US" sz="3100" dirty="0" smtClean="0"/>
              <a:t>2. When </a:t>
            </a:r>
            <a:r>
              <a:rPr lang="en-US" sz="3100" dirty="0"/>
              <a:t>resources are scarce, the Lord’s grace is sufficient and He will provide</a:t>
            </a:r>
            <a:r>
              <a:rPr lang="en-US" sz="3100" dirty="0" smtClean="0"/>
              <a:t>.  </a:t>
            </a:r>
            <a:r>
              <a:rPr lang="en-US" sz="3100" b="1" u="sng" dirty="0" smtClean="0">
                <a:solidFill>
                  <a:srgbClr val="00B050"/>
                </a:solidFill>
              </a:rPr>
              <a:t>Phil. 4:19</a:t>
            </a:r>
            <a:endParaRPr lang="en-US" sz="3100" b="1" u="sng" dirty="0">
              <a:solidFill>
                <a:srgbClr val="00B050"/>
              </a:solidFill>
            </a:endParaRPr>
          </a:p>
          <a:p>
            <a:r>
              <a:rPr lang="en-US" sz="3100" dirty="0" smtClean="0"/>
              <a:t>3. When </a:t>
            </a:r>
            <a:r>
              <a:rPr lang="en-US" sz="3100" dirty="0"/>
              <a:t>faced with a conflict, the Lord’s grace is potent enough to see you through it so long as you realize that at the foot of His cross, all conflict has already found its resolution</a:t>
            </a:r>
            <a:r>
              <a:rPr lang="en-US" sz="3100" dirty="0" smtClean="0"/>
              <a:t>.  </a:t>
            </a:r>
            <a:r>
              <a:rPr lang="en-US" sz="3100" b="1" u="sng" dirty="0" smtClean="0">
                <a:solidFill>
                  <a:srgbClr val="00B050"/>
                </a:solidFill>
              </a:rPr>
              <a:t>I will be with you always. Mtt.28:18-20</a:t>
            </a:r>
            <a:endParaRPr lang="en-US" sz="3100" b="1" u="sng" dirty="0">
              <a:solidFill>
                <a:srgbClr val="00B050"/>
              </a:solidFill>
            </a:endParaRPr>
          </a:p>
          <a:p>
            <a:r>
              <a:rPr lang="en-US" sz="3100" dirty="0" smtClean="0"/>
              <a:t>4. When </a:t>
            </a:r>
            <a:r>
              <a:rPr lang="en-US" sz="3100" dirty="0" err="1"/>
              <a:t>uncertainity</a:t>
            </a:r>
            <a:r>
              <a:rPr lang="en-US" sz="3100" dirty="0"/>
              <a:t> is tainting your mood, know that the Lord’s grace is the beacon of light that will provide the pathway to a place of prosperity</a:t>
            </a:r>
            <a:r>
              <a:rPr lang="en-US" sz="3100" dirty="0" smtClean="0"/>
              <a:t>.</a:t>
            </a:r>
          </a:p>
          <a:p>
            <a:r>
              <a:rPr lang="en-US" sz="3100" dirty="0"/>
              <a:t> </a:t>
            </a:r>
            <a:r>
              <a:rPr lang="en-US" sz="3100" dirty="0" smtClean="0"/>
              <a:t> </a:t>
            </a:r>
            <a:r>
              <a:rPr lang="en-US" sz="3100" b="1" u="sng" dirty="0" smtClean="0">
                <a:solidFill>
                  <a:srgbClr val="00B050"/>
                </a:solidFill>
              </a:rPr>
              <a:t>Matt. 6:19-20</a:t>
            </a:r>
            <a:endParaRPr lang="en-US" sz="3100" b="1" u="sng" dirty="0">
              <a:solidFill>
                <a:srgbClr val="00B050"/>
              </a:solidFill>
            </a:endParaRPr>
          </a:p>
          <a:p>
            <a:r>
              <a:rPr lang="en-US" sz="3100" dirty="0" smtClean="0"/>
              <a:t>5.When </a:t>
            </a:r>
            <a:r>
              <a:rPr lang="en-US" sz="3100" dirty="0"/>
              <a:t>people fail to live up to your expectations, understand that the Lord’s grace is enough even when you have placed your identity in people instead of the One who made </a:t>
            </a:r>
            <a:r>
              <a:rPr lang="en-US" sz="3100" dirty="0" smtClean="0"/>
              <a:t>people   </a:t>
            </a:r>
            <a:r>
              <a:rPr lang="en-US" sz="3100" b="1" u="sng" dirty="0" smtClean="0">
                <a:solidFill>
                  <a:srgbClr val="00B050"/>
                </a:solidFill>
              </a:rPr>
              <a:t>Trust in the Lord.  Heb. 13:5,6; Prov. 3:5,6</a:t>
            </a:r>
            <a:endParaRPr lang="en-US" sz="3100" b="1" u="sng" dirty="0">
              <a:solidFill>
                <a:srgbClr val="00B050"/>
              </a:solidFill>
            </a:endParaRPr>
          </a:p>
          <a:p>
            <a:endParaRPr lang="en-US" dirty="0"/>
          </a:p>
        </p:txBody>
      </p:sp>
    </p:spTree>
    <p:extLst>
      <p:ext uri="{BB962C8B-B14F-4D97-AF65-F5344CB8AC3E}">
        <p14:creationId xmlns:p14="http://schemas.microsoft.com/office/powerpoint/2010/main" val="2598671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574" y="396874"/>
            <a:ext cx="11534775" cy="6461125"/>
          </a:xfrm>
        </p:spPr>
        <p:txBody>
          <a:bodyPr>
            <a:normAutofit lnSpcReduction="10000"/>
          </a:bodyPr>
          <a:lstStyle/>
          <a:p>
            <a:pPr marL="0" lvl="0" indent="0" eaLnBrk="0" fontAlgn="base" hangingPunct="0">
              <a:lnSpc>
                <a:spcPct val="100000"/>
              </a:lnSpc>
              <a:spcBef>
                <a:spcPct val="0"/>
              </a:spcBef>
              <a:spcAft>
                <a:spcPct val="0"/>
              </a:spcAft>
              <a:buFontTx/>
              <a:buChar char="•"/>
              <a:tabLst>
                <a:tab pos="457200" algn="l"/>
              </a:tabLst>
            </a:pPr>
            <a:r>
              <a:rPr lang="en-US" alt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6.When </a:t>
            </a:r>
            <a:r>
              <a:rPr lang="en-US" alt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a dark season befalls your life, realize that the Lord</a:t>
            </a:r>
            <a:r>
              <a:rPr lang="en-US" altLang="en-US" dirty="0">
                <a:solidFill>
                  <a:srgbClr val="333333"/>
                </a:solidFill>
                <a:latin typeface="Calibri" panose="020F0502020204030204" pitchFamily="34" charset="0"/>
                <a:ea typeface="Times New Roman" panose="02020603050405020304" pitchFamily="18" charset="0"/>
                <a:cs typeface="Times New Roman" panose="02020603050405020304" pitchFamily="18" charset="0"/>
              </a:rPr>
              <a:t>’</a:t>
            </a:r>
            <a:r>
              <a:rPr lang="en-US" alt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s grace is just as visible there, regardless of your ability to see it</a:t>
            </a:r>
            <a:r>
              <a:rPr lang="en-US" alt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 </a:t>
            </a:r>
            <a:r>
              <a:rPr lang="en-US" altLang="en-US" b="1" u="sng" dirty="0" smtClean="0">
                <a:solidFill>
                  <a:srgbClr val="00B050"/>
                </a:solidFill>
                <a:latin typeface="Helvetica" panose="020B0604020202020204" pitchFamily="34" charset="0"/>
                <a:ea typeface="Times New Roman" panose="02020603050405020304" pitchFamily="18" charset="0"/>
                <a:cs typeface="Times New Roman" panose="02020603050405020304" pitchFamily="18" charset="0"/>
              </a:rPr>
              <a:t>Gal. 2:20</a:t>
            </a:r>
            <a:endParaRPr lang="en-US" altLang="en-US" sz="2400" b="1" u="sng" dirty="0">
              <a:solidFill>
                <a:srgbClr val="00B050"/>
              </a:solidFill>
            </a:endParaRPr>
          </a:p>
          <a:p>
            <a:pPr marL="0" lvl="0" indent="0" eaLnBrk="0" fontAlgn="base" hangingPunct="0">
              <a:lnSpc>
                <a:spcPct val="100000"/>
              </a:lnSpc>
              <a:spcBef>
                <a:spcPct val="0"/>
              </a:spcBef>
              <a:spcAft>
                <a:spcPct val="0"/>
              </a:spcAft>
              <a:buFontTx/>
              <a:buChar char="•"/>
              <a:tabLst>
                <a:tab pos="457200" algn="l"/>
              </a:tabLst>
            </a:pPr>
            <a:r>
              <a:rPr lang="en-US" alt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7.When  </a:t>
            </a:r>
            <a:r>
              <a:rPr lang="en-US" alt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growth is not instantly visible in your ministry, embrace the grace of our Lord because he rewards not the boastful but </a:t>
            </a:r>
            <a:r>
              <a:rPr lang="en-US" altLang="en-US" i="1"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first</a:t>
            </a:r>
            <a:r>
              <a:rPr lang="en-US" alt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 those who are </a:t>
            </a:r>
            <a:r>
              <a:rPr lang="en-US" altLang="en-US" i="1"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faithful</a:t>
            </a:r>
            <a:r>
              <a:rPr lang="en-US" alt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   </a:t>
            </a:r>
            <a:r>
              <a:rPr lang="en-US" altLang="en-US" b="1" u="sng" dirty="0" smtClean="0">
                <a:solidFill>
                  <a:srgbClr val="00B050"/>
                </a:solidFill>
                <a:latin typeface="Helvetica" panose="020B0604020202020204" pitchFamily="34" charset="0"/>
                <a:ea typeface="Times New Roman" panose="02020603050405020304" pitchFamily="18" charset="0"/>
                <a:cs typeface="Times New Roman" panose="02020603050405020304" pitchFamily="18" charset="0"/>
              </a:rPr>
              <a:t>Rev. 2:10</a:t>
            </a:r>
            <a:endParaRPr lang="en-US" altLang="en-US" sz="2400" b="1" u="sng" dirty="0">
              <a:solidFill>
                <a:srgbClr val="00B050"/>
              </a:solidFill>
            </a:endParaRPr>
          </a:p>
          <a:p>
            <a:pPr marL="0" lvl="0" indent="0" eaLnBrk="0" fontAlgn="base" hangingPunct="0">
              <a:lnSpc>
                <a:spcPct val="100000"/>
              </a:lnSpc>
              <a:spcBef>
                <a:spcPct val="0"/>
              </a:spcBef>
              <a:spcAft>
                <a:spcPct val="0"/>
              </a:spcAft>
              <a:buFontTx/>
              <a:buChar char="•"/>
              <a:tabLst>
                <a:tab pos="457200" algn="l"/>
              </a:tabLst>
            </a:pPr>
            <a:r>
              <a:rPr lang="en-US" alt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8.When </a:t>
            </a:r>
            <a:r>
              <a:rPr lang="en-US" alt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it seems that you are lacking something, boast in that weakness because this is exactly the area in which God will want to display His power and glory</a:t>
            </a:r>
            <a:r>
              <a:rPr lang="en-US" alt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  </a:t>
            </a:r>
            <a:r>
              <a:rPr lang="en-US" altLang="en-US" b="1" u="sng" dirty="0" smtClean="0">
                <a:solidFill>
                  <a:srgbClr val="00B050"/>
                </a:solidFill>
                <a:latin typeface="Helvetica" panose="020B0604020202020204" pitchFamily="34" charset="0"/>
                <a:ea typeface="Times New Roman" panose="02020603050405020304" pitchFamily="18" charset="0"/>
                <a:cs typeface="Times New Roman" panose="02020603050405020304" pitchFamily="18" charset="0"/>
              </a:rPr>
              <a:t>Phil. 4:13</a:t>
            </a:r>
            <a:endParaRPr lang="en-US" altLang="en-US" sz="2400" b="1" u="sng" dirty="0">
              <a:solidFill>
                <a:srgbClr val="00B050"/>
              </a:solidFill>
            </a:endParaRPr>
          </a:p>
          <a:p>
            <a:pPr marL="0" lvl="0" indent="0" eaLnBrk="0" fontAlgn="base" hangingPunct="0">
              <a:lnSpc>
                <a:spcPct val="100000"/>
              </a:lnSpc>
              <a:spcBef>
                <a:spcPct val="0"/>
              </a:spcBef>
              <a:spcAft>
                <a:spcPct val="0"/>
              </a:spcAft>
              <a:buFontTx/>
              <a:buChar char="•"/>
              <a:tabLst>
                <a:tab pos="457200" algn="l"/>
              </a:tabLst>
            </a:pPr>
            <a:r>
              <a:rPr lang="en-US" alt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9.When </a:t>
            </a:r>
            <a:r>
              <a:rPr lang="en-US" alt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it seems as if though the gospel has stopped spreading, repent of not seeing the Lord</a:t>
            </a:r>
            <a:r>
              <a:rPr lang="en-US" altLang="en-US" dirty="0">
                <a:solidFill>
                  <a:srgbClr val="333333"/>
                </a:solidFill>
                <a:latin typeface="Calibri" panose="020F0502020204030204" pitchFamily="34" charset="0"/>
                <a:ea typeface="Times New Roman" panose="02020603050405020304" pitchFamily="18" charset="0"/>
                <a:cs typeface="Times New Roman" panose="02020603050405020304" pitchFamily="18" charset="0"/>
              </a:rPr>
              <a:t>’</a:t>
            </a:r>
            <a:r>
              <a:rPr lang="en-US" alt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s grace as the gospel </a:t>
            </a:r>
            <a:r>
              <a:rPr lang="en-US" altLang="en-US" i="1"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is</a:t>
            </a:r>
            <a:r>
              <a:rPr lang="en-US" alt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 producing its fruit in the entire world, including yours</a:t>
            </a:r>
            <a:r>
              <a:rPr lang="en-US" alt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  </a:t>
            </a:r>
            <a:r>
              <a:rPr lang="en-US" altLang="en-US" b="1" u="sng" dirty="0" smtClean="0">
                <a:solidFill>
                  <a:srgbClr val="00B050"/>
                </a:solidFill>
                <a:latin typeface="Helvetica" panose="020B0604020202020204" pitchFamily="34" charset="0"/>
                <a:ea typeface="Times New Roman" panose="02020603050405020304" pitchFamily="18" charset="0"/>
                <a:cs typeface="Times New Roman" panose="02020603050405020304" pitchFamily="18" charset="0"/>
              </a:rPr>
              <a:t>Isa. 55:8-11  Will not return void</a:t>
            </a:r>
            <a:endParaRPr lang="en-US" altLang="en-US" sz="2400" b="1" u="sng" dirty="0">
              <a:solidFill>
                <a:srgbClr val="00B050"/>
              </a:solidFill>
            </a:endParaRPr>
          </a:p>
          <a:p>
            <a:pPr marL="0" lvl="0" indent="0" eaLnBrk="0" fontAlgn="base" hangingPunct="0">
              <a:lnSpc>
                <a:spcPct val="100000"/>
              </a:lnSpc>
              <a:spcBef>
                <a:spcPct val="0"/>
              </a:spcBef>
              <a:spcAft>
                <a:spcPct val="0"/>
              </a:spcAft>
              <a:buFontTx/>
              <a:buChar char="•"/>
              <a:tabLst>
                <a:tab pos="457200" algn="l"/>
              </a:tabLst>
            </a:pPr>
            <a:r>
              <a:rPr lang="en-US" alt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10.When </a:t>
            </a:r>
            <a:r>
              <a:rPr lang="en-US" alt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it seems as if though you are not accomplishing much, remember what the master says to his servant: </a:t>
            </a:r>
            <a:r>
              <a:rPr lang="en-US" altLang="en-US" b="1" u="sng"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a:t>
            </a:r>
            <a:r>
              <a:rPr lang="en-US" altLang="en-US" b="1" i="1" u="sng" dirty="0">
                <a:solidFill>
                  <a:srgbClr val="00B050"/>
                </a:solidFill>
                <a:latin typeface="Helvetica" panose="020B0604020202020204" pitchFamily="34" charset="0"/>
                <a:ea typeface="Times New Roman" panose="02020603050405020304" pitchFamily="18" charset="0"/>
                <a:cs typeface="Times New Roman" panose="02020603050405020304" pitchFamily="18" charset="0"/>
              </a:rPr>
              <a:t>Well done, good and faithful servant. You have been faithful over a little; I will set you over </a:t>
            </a:r>
            <a:r>
              <a:rPr lang="en-US" altLang="en-US" b="1" i="1" u="sng" dirty="0" smtClean="0">
                <a:solidFill>
                  <a:srgbClr val="00B050"/>
                </a:solidFill>
                <a:latin typeface="Helvetica" panose="020B0604020202020204" pitchFamily="34" charset="0"/>
                <a:ea typeface="Times New Roman" panose="02020603050405020304" pitchFamily="18" charset="0"/>
                <a:cs typeface="Times New Roman" panose="02020603050405020304" pitchFamily="18" charset="0"/>
              </a:rPr>
              <a:t>much  </a:t>
            </a:r>
            <a:r>
              <a:rPr lang="en-US" altLang="en-US" b="1" i="1" u="sng" dirty="0" err="1" smtClean="0">
                <a:solidFill>
                  <a:srgbClr val="00B050"/>
                </a:solidFill>
                <a:latin typeface="Helvetica" panose="020B0604020202020204" pitchFamily="34" charset="0"/>
                <a:ea typeface="Times New Roman" panose="02020603050405020304" pitchFamily="18" charset="0"/>
                <a:cs typeface="Times New Roman" panose="02020603050405020304" pitchFamily="18" charset="0"/>
              </a:rPr>
              <a:t>Mtt</a:t>
            </a:r>
            <a:r>
              <a:rPr lang="en-US" altLang="en-US" b="1" i="1" u="sng" dirty="0" smtClean="0">
                <a:solidFill>
                  <a:srgbClr val="00B050"/>
                </a:solidFill>
                <a:latin typeface="Helvetica" panose="020B0604020202020204" pitchFamily="34" charset="0"/>
                <a:ea typeface="Times New Roman" panose="02020603050405020304" pitchFamily="18" charset="0"/>
                <a:cs typeface="Times New Roman" panose="02020603050405020304" pitchFamily="18" charset="0"/>
              </a:rPr>
              <a:t>. 25:213</a:t>
            </a:r>
            <a:endParaRPr lang="en-US" b="1" u="sng" dirty="0">
              <a:solidFill>
                <a:srgbClr val="00B050"/>
              </a:solidFill>
            </a:endParaRPr>
          </a:p>
        </p:txBody>
      </p:sp>
    </p:spTree>
    <p:extLst>
      <p:ext uri="{BB962C8B-B14F-4D97-AF65-F5344CB8AC3E}">
        <p14:creationId xmlns:p14="http://schemas.microsoft.com/office/powerpoint/2010/main" val="1178618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2950" y="142875"/>
            <a:ext cx="10515600" cy="6577013"/>
          </a:xfrm>
        </p:spPr>
        <p:txBody>
          <a:bodyPr>
            <a:normAutofit lnSpcReduction="10000"/>
          </a:bodyPr>
          <a:lstStyle/>
          <a:p>
            <a:r>
              <a:rPr lang="en-US" dirty="0" smtClean="0"/>
              <a:t>The </a:t>
            </a:r>
            <a:r>
              <a:rPr lang="en-US" dirty="0"/>
              <a:t>amount of pleasure and satisfaction I get to live </a:t>
            </a:r>
            <a:r>
              <a:rPr lang="en-US" dirty="0" smtClean="0"/>
              <a:t>in conformity to the Gospel of Christ is connected to  </a:t>
            </a:r>
            <a:r>
              <a:rPr lang="en-US" dirty="0"/>
              <a:t>my undivided obsession with </a:t>
            </a:r>
            <a:r>
              <a:rPr lang="en-US" dirty="0" smtClean="0"/>
              <a:t>Jesus.  Matt. 6:33</a:t>
            </a:r>
          </a:p>
          <a:p>
            <a:r>
              <a:rPr lang="en-US" dirty="0"/>
              <a:t> </a:t>
            </a:r>
            <a:r>
              <a:rPr lang="en-US" dirty="0" smtClean="0"/>
              <a:t>   John 14:34,35  By this shall all men know…</a:t>
            </a:r>
            <a:endParaRPr lang="en-US" dirty="0"/>
          </a:p>
          <a:p>
            <a:r>
              <a:rPr lang="en-US" dirty="0"/>
              <a:t>The more I love Jesus and pursue Him with my whole undivided heart, my entire soul, every fiber of my strength and every area of my mind — the </a:t>
            </a:r>
            <a:r>
              <a:rPr lang="en-US" dirty="0" smtClean="0"/>
              <a:t>more I understand  </a:t>
            </a:r>
            <a:r>
              <a:rPr lang="en-US" dirty="0"/>
              <a:t>His </a:t>
            </a:r>
            <a:r>
              <a:rPr lang="en-US" dirty="0" smtClean="0"/>
              <a:t>grace.</a:t>
            </a:r>
            <a:endParaRPr lang="en-US" dirty="0"/>
          </a:p>
          <a:p>
            <a:r>
              <a:rPr lang="en-US" b="1" dirty="0" smtClean="0"/>
              <a:t>   The </a:t>
            </a:r>
            <a:r>
              <a:rPr lang="en-US" b="1" dirty="0"/>
              <a:t>problem is not with our paycheck, our job, our situation in life, our position at work, </a:t>
            </a:r>
            <a:r>
              <a:rPr lang="en-US" b="1" dirty="0" smtClean="0"/>
              <a:t>the </a:t>
            </a:r>
            <a:r>
              <a:rPr lang="en-US" b="1" dirty="0"/>
              <a:t>church, our spouse or our family. The </a:t>
            </a:r>
            <a:r>
              <a:rPr lang="en-US" b="1" dirty="0" smtClean="0"/>
              <a:t>problem— </a:t>
            </a:r>
            <a:r>
              <a:rPr lang="en-US" b="1" u="sng" dirty="0">
                <a:solidFill>
                  <a:srgbClr val="00B050"/>
                </a:solidFill>
              </a:rPr>
              <a:t>stems solely from an individual not surrendering his entire life to Jesus. </a:t>
            </a:r>
            <a:r>
              <a:rPr lang="en-US" b="1" dirty="0"/>
              <a:t>The core of the issue is our inadequate grasp of what the gospel really is</a:t>
            </a:r>
            <a:r>
              <a:rPr lang="en-US" b="1" dirty="0" smtClean="0"/>
              <a:t>. Matt.16:24</a:t>
            </a:r>
            <a:endParaRPr lang="en-US" dirty="0"/>
          </a:p>
          <a:p>
            <a:r>
              <a:rPr lang="en-US" dirty="0"/>
              <a:t>The life of a Christian should be </a:t>
            </a:r>
            <a:r>
              <a:rPr lang="en-US" dirty="0" smtClean="0"/>
              <a:t>to live by </a:t>
            </a:r>
            <a:r>
              <a:rPr lang="en-US" i="1" dirty="0" smtClean="0"/>
              <a:t>the</a:t>
            </a:r>
            <a:r>
              <a:rPr lang="en-US" dirty="0" smtClean="0"/>
              <a:t> </a:t>
            </a:r>
            <a:r>
              <a:rPr lang="en-US" dirty="0"/>
              <a:t>gospel. This life is focused on </a:t>
            </a:r>
            <a:r>
              <a:rPr lang="en-US" b="1" u="sng" dirty="0">
                <a:solidFill>
                  <a:srgbClr val="FF0000"/>
                </a:solidFill>
              </a:rPr>
              <a:t>who Jesus </a:t>
            </a:r>
            <a:r>
              <a:rPr lang="en-US" b="1" i="1" u="sng" dirty="0">
                <a:solidFill>
                  <a:srgbClr val="FF0000"/>
                </a:solidFill>
              </a:rPr>
              <a:t>is</a:t>
            </a:r>
            <a:r>
              <a:rPr lang="en-US" dirty="0"/>
              <a:t>, </a:t>
            </a:r>
            <a:r>
              <a:rPr lang="en-US" b="1" u="sng" dirty="0">
                <a:solidFill>
                  <a:srgbClr val="FF0000"/>
                </a:solidFill>
              </a:rPr>
              <a:t>what Jesus </a:t>
            </a:r>
            <a:r>
              <a:rPr lang="en-US" b="1" i="1" u="sng" dirty="0">
                <a:solidFill>
                  <a:srgbClr val="FF0000"/>
                </a:solidFill>
              </a:rPr>
              <a:t>did</a:t>
            </a:r>
            <a:r>
              <a:rPr lang="en-US" b="1" u="sng" dirty="0">
                <a:solidFill>
                  <a:srgbClr val="FF0000"/>
                </a:solidFill>
              </a:rPr>
              <a:t> </a:t>
            </a:r>
            <a:r>
              <a:rPr lang="en-US" dirty="0"/>
              <a:t>and </a:t>
            </a:r>
            <a:r>
              <a:rPr lang="en-US" b="1" u="sng" dirty="0">
                <a:solidFill>
                  <a:srgbClr val="FF0000"/>
                </a:solidFill>
              </a:rPr>
              <a:t>what Jesus continues to </a:t>
            </a:r>
            <a:r>
              <a:rPr lang="en-US" b="1" i="1" u="sng" dirty="0">
                <a:solidFill>
                  <a:srgbClr val="FF0000"/>
                </a:solidFill>
              </a:rPr>
              <a:t>do</a:t>
            </a:r>
            <a:r>
              <a:rPr lang="en-US" dirty="0"/>
              <a:t>. Jesus is the hero and the ultimate centerpiece of the entire Bible. Jesus should be the hero and the centerpiece of our entire life</a:t>
            </a:r>
            <a:endParaRPr lang="en-US" dirty="0"/>
          </a:p>
        </p:txBody>
      </p:sp>
    </p:spTree>
    <p:extLst>
      <p:ext uri="{BB962C8B-B14F-4D97-AF65-F5344CB8AC3E}">
        <p14:creationId xmlns:p14="http://schemas.microsoft.com/office/powerpoint/2010/main" val="746692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My grace is sufficient for you, for My strength is made perfect in weakness</a:t>
            </a:r>
            <a:r>
              <a:rPr lang="en-US" dirty="0" smtClean="0"/>
              <a:t>:</a:t>
            </a:r>
          </a:p>
          <a:p>
            <a:r>
              <a:rPr lang="en-US" dirty="0" smtClean="0"/>
              <a:t> </a:t>
            </a:r>
            <a:r>
              <a:rPr lang="en-US" dirty="0"/>
              <a:t>Instead of removing the thorn from Paul's life, God gave and would keep giving His </a:t>
            </a:r>
            <a:r>
              <a:rPr lang="en-US" b="1" dirty="0"/>
              <a:t>grace</a:t>
            </a:r>
            <a:r>
              <a:rPr lang="en-US" dirty="0"/>
              <a:t> to Paul</a:t>
            </a:r>
            <a:r>
              <a:rPr lang="en-US" dirty="0" smtClean="0"/>
              <a:t>.</a:t>
            </a:r>
          </a:p>
          <a:p>
            <a:r>
              <a:rPr lang="en-US" dirty="0" smtClean="0"/>
              <a:t> </a:t>
            </a:r>
            <a:r>
              <a:rPr lang="en-US" dirty="0"/>
              <a:t>The </a:t>
            </a:r>
            <a:r>
              <a:rPr lang="en-US" b="1" dirty="0"/>
              <a:t>grace</a:t>
            </a:r>
            <a:r>
              <a:rPr lang="en-US" dirty="0"/>
              <a:t> God gave Paul was </a:t>
            </a:r>
            <a:r>
              <a:rPr lang="en-US" b="1" dirty="0"/>
              <a:t>sufficient</a:t>
            </a:r>
            <a:r>
              <a:rPr lang="en-US" dirty="0"/>
              <a:t> to meet his every need.</a:t>
            </a:r>
            <a:endParaRPr lang="en-US" dirty="0"/>
          </a:p>
        </p:txBody>
      </p:sp>
    </p:spTree>
    <p:extLst>
      <p:ext uri="{BB962C8B-B14F-4D97-AF65-F5344CB8AC3E}">
        <p14:creationId xmlns:p14="http://schemas.microsoft.com/office/powerpoint/2010/main" val="1381546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0" b="1" u="sng" dirty="0" smtClean="0">
                <a:solidFill>
                  <a:srgbClr val="00B050"/>
                </a:solidFill>
              </a:rPr>
              <a:t>My</a:t>
            </a:r>
            <a:r>
              <a:rPr lang="en-US" dirty="0" smtClean="0"/>
              <a:t>     grace is sufficient for you</a:t>
            </a:r>
            <a:endParaRPr lang="en-US" dirty="0"/>
          </a:p>
        </p:txBody>
      </p:sp>
      <p:sp>
        <p:nvSpPr>
          <p:cNvPr id="3" name="Content Placeholder 2"/>
          <p:cNvSpPr>
            <a:spLocks noGrp="1"/>
          </p:cNvSpPr>
          <p:nvPr>
            <p:ph idx="1"/>
          </p:nvPr>
        </p:nvSpPr>
        <p:spPr/>
        <p:txBody>
          <a:bodyPr/>
          <a:lstStyle/>
          <a:p>
            <a:pPr fontAlgn="ctr"/>
            <a:r>
              <a:rPr lang="en-US" dirty="0"/>
              <a:t> </a:t>
            </a:r>
          </a:p>
          <a:p>
            <a:pPr fontAlgn="ctr"/>
            <a:r>
              <a:rPr lang="en-US" dirty="0"/>
              <a:t> </a:t>
            </a:r>
            <a:r>
              <a:rPr lang="en-US" dirty="0" smtClean="0"/>
              <a:t>    </a:t>
            </a:r>
            <a:r>
              <a:rPr lang="en-US" dirty="0"/>
              <a:t>"</a:t>
            </a:r>
            <a:r>
              <a:rPr lang="en-US" b="1" dirty="0"/>
              <a:t>My</a:t>
            </a:r>
            <a:r>
              <a:rPr lang="en-US" dirty="0"/>
              <a:t> grace is sufficient for you." </a:t>
            </a:r>
            <a:r>
              <a:rPr lang="en-US" dirty="0" smtClean="0"/>
              <a:t>  Eph. 2:8-10</a:t>
            </a:r>
          </a:p>
          <a:p>
            <a:pPr fontAlgn="ctr"/>
            <a:r>
              <a:rPr lang="en-US" dirty="0" smtClean="0"/>
              <a:t>Whose </a:t>
            </a:r>
            <a:r>
              <a:rPr lang="en-US" dirty="0"/>
              <a:t>grace is it</a:t>
            </a:r>
            <a:r>
              <a:rPr lang="en-US" dirty="0" smtClean="0"/>
              <a:t>?</a:t>
            </a:r>
          </a:p>
          <a:p>
            <a:pPr fontAlgn="ctr"/>
            <a:r>
              <a:rPr lang="en-US" dirty="0" smtClean="0"/>
              <a:t> </a:t>
            </a:r>
            <a:r>
              <a:rPr lang="en-US" dirty="0"/>
              <a:t>It is the grace of Jesus. </a:t>
            </a:r>
            <a:endParaRPr lang="en-US" dirty="0" smtClean="0"/>
          </a:p>
          <a:p>
            <a:pPr fontAlgn="ctr"/>
            <a:r>
              <a:rPr lang="en-US" dirty="0" smtClean="0"/>
              <a:t>      Isn't </a:t>
            </a:r>
            <a:r>
              <a:rPr lang="en-US" dirty="0"/>
              <a:t>His love, His favor, enough? </a:t>
            </a:r>
            <a:endParaRPr lang="en-US" dirty="0" smtClean="0"/>
          </a:p>
          <a:p>
            <a:pPr fontAlgn="ctr"/>
            <a:r>
              <a:rPr lang="en-US" dirty="0" smtClean="0"/>
              <a:t>      What </a:t>
            </a:r>
            <a:r>
              <a:rPr lang="en-US" dirty="0"/>
              <a:t>will Jesus fail at? </a:t>
            </a:r>
            <a:endParaRPr lang="en-US" dirty="0" smtClean="0"/>
          </a:p>
          <a:p>
            <a:pPr fontAlgn="ctr"/>
            <a:r>
              <a:rPr lang="en-US" dirty="0" smtClean="0"/>
              <a:t>Remember </a:t>
            </a:r>
            <a:r>
              <a:rPr lang="en-US" dirty="0"/>
              <a:t>too that Jesus suffered thorns</a:t>
            </a:r>
            <a:r>
              <a:rPr lang="en-US" dirty="0" smtClean="0"/>
              <a:t>,</a:t>
            </a:r>
          </a:p>
          <a:p>
            <a:pPr fontAlgn="ctr"/>
            <a:r>
              <a:rPr lang="en-US" dirty="0" smtClean="0"/>
              <a:t> </a:t>
            </a:r>
            <a:r>
              <a:rPr lang="en-US" dirty="0"/>
              <a:t>so He cares and He knows.</a:t>
            </a:r>
          </a:p>
          <a:p>
            <a:endParaRPr lang="en-US" dirty="0"/>
          </a:p>
        </p:txBody>
      </p:sp>
    </p:spTree>
    <p:extLst>
      <p:ext uri="{BB962C8B-B14F-4D97-AF65-F5344CB8AC3E}">
        <p14:creationId xmlns:p14="http://schemas.microsoft.com/office/powerpoint/2010/main" val="2640284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a:t>
            </a:r>
            <a:r>
              <a:rPr lang="en-US" sz="6000" b="1" u="sng" dirty="0" smtClean="0"/>
              <a:t>grace</a:t>
            </a:r>
            <a:r>
              <a:rPr lang="en-US" dirty="0" smtClean="0"/>
              <a:t>  is sufficient for you</a:t>
            </a:r>
            <a:endParaRPr lang="en-US" dirty="0"/>
          </a:p>
        </p:txBody>
      </p:sp>
      <p:sp>
        <p:nvSpPr>
          <p:cNvPr id="3" name="Content Placeholder 2"/>
          <p:cNvSpPr>
            <a:spLocks noGrp="1"/>
          </p:cNvSpPr>
          <p:nvPr>
            <p:ph idx="1"/>
          </p:nvPr>
        </p:nvSpPr>
        <p:spPr/>
        <p:txBody>
          <a:bodyPr>
            <a:normAutofit/>
          </a:bodyPr>
          <a:lstStyle/>
          <a:p>
            <a:pPr fontAlgn="ctr"/>
            <a:r>
              <a:rPr lang="en-US" sz="4000" dirty="0"/>
              <a:t>My grace is sufficient for you</a:t>
            </a:r>
            <a:r>
              <a:rPr lang="en-US" sz="4000" dirty="0" smtClean="0"/>
              <a:t>.“</a:t>
            </a:r>
          </a:p>
          <a:p>
            <a:pPr fontAlgn="ctr"/>
            <a:r>
              <a:rPr lang="en-US" sz="4000" dirty="0" smtClean="0"/>
              <a:t> </a:t>
            </a:r>
            <a:r>
              <a:rPr lang="en-US" sz="4000" b="1" u="sng" dirty="0">
                <a:solidFill>
                  <a:srgbClr val="002060"/>
                </a:solidFill>
              </a:rPr>
              <a:t>Grace is the favor and love of God in action</a:t>
            </a:r>
            <a:r>
              <a:rPr lang="en-US" sz="4000" b="1" u="sng" dirty="0" smtClean="0">
                <a:solidFill>
                  <a:srgbClr val="002060"/>
                </a:solidFill>
              </a:rPr>
              <a:t>.</a:t>
            </a:r>
          </a:p>
          <a:p>
            <a:pPr fontAlgn="ctr"/>
            <a:r>
              <a:rPr lang="en-US" sz="4000" dirty="0" smtClean="0"/>
              <a:t> </a:t>
            </a:r>
            <a:r>
              <a:rPr lang="en-US" sz="4000" dirty="0"/>
              <a:t>It means He loves us and is pleased by us</a:t>
            </a:r>
            <a:r>
              <a:rPr lang="en-US" sz="4000" dirty="0" smtClean="0"/>
              <a:t>.</a:t>
            </a:r>
          </a:p>
          <a:p>
            <a:pPr fontAlgn="ctr"/>
            <a:r>
              <a:rPr lang="en-US" sz="4000" dirty="0" smtClean="0"/>
              <a:t> </a:t>
            </a:r>
            <a:r>
              <a:rPr lang="en-US" sz="4000" dirty="0"/>
              <a:t>Can you hear it from God? </a:t>
            </a:r>
            <a:endParaRPr lang="en-US" sz="4000" dirty="0" smtClean="0"/>
          </a:p>
          <a:p>
            <a:pPr fontAlgn="ctr"/>
            <a:r>
              <a:rPr lang="en-US" sz="4000" dirty="0" smtClean="0"/>
              <a:t>"</a:t>
            </a:r>
            <a:r>
              <a:rPr lang="en-US" sz="4000" dirty="0"/>
              <a:t>My love is enough for you." Isn't it true</a:t>
            </a:r>
            <a:r>
              <a:rPr lang="en-US" sz="4000" dirty="0" smtClean="0"/>
              <a:t>?</a:t>
            </a:r>
            <a:endParaRPr lang="en-US" sz="4000" dirty="0"/>
          </a:p>
        </p:txBody>
      </p:sp>
    </p:spTree>
    <p:extLst>
      <p:ext uri="{BB962C8B-B14F-4D97-AF65-F5344CB8AC3E}">
        <p14:creationId xmlns:p14="http://schemas.microsoft.com/office/powerpoint/2010/main" val="693692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grace </a:t>
            </a:r>
            <a:r>
              <a:rPr lang="en-US" b="1" dirty="0"/>
              <a:t>is</a:t>
            </a:r>
            <a:r>
              <a:rPr lang="en-US" dirty="0"/>
              <a:t> sufficient for you.“</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It </a:t>
            </a:r>
            <a:r>
              <a:rPr lang="en-US" b="1" dirty="0"/>
              <a:t>is</a:t>
            </a:r>
            <a:r>
              <a:rPr lang="en-US" dirty="0"/>
              <a:t> right </a:t>
            </a:r>
            <a:r>
              <a:rPr lang="en-US" dirty="0" smtClean="0"/>
              <a:t>      now</a:t>
            </a:r>
            <a:r>
              <a:rPr lang="en-US" dirty="0"/>
              <a:t>. </a:t>
            </a:r>
            <a:endParaRPr lang="en-US" dirty="0" smtClean="0"/>
          </a:p>
          <a:p>
            <a:r>
              <a:rPr lang="en-US" dirty="0" smtClean="0"/>
              <a:t>      Not </a:t>
            </a:r>
            <a:r>
              <a:rPr lang="en-US" dirty="0"/>
              <a:t>that it will be some day, but right now, at this moment, His grace is sufficient</a:t>
            </a:r>
            <a:r>
              <a:rPr lang="en-US" dirty="0" smtClean="0"/>
              <a:t>.</a:t>
            </a:r>
          </a:p>
          <a:p>
            <a:r>
              <a:rPr lang="en-US" dirty="0" smtClean="0"/>
              <a:t>    Did You think  </a:t>
            </a:r>
            <a:r>
              <a:rPr lang="en-US" dirty="0"/>
              <a:t>something had to change before His grace would be enough</a:t>
            </a:r>
            <a:r>
              <a:rPr lang="en-US" dirty="0" smtClean="0"/>
              <a:t>.</a:t>
            </a:r>
          </a:p>
          <a:p>
            <a:r>
              <a:rPr lang="en-US" dirty="0" smtClean="0"/>
              <a:t> Did you think:   </a:t>
            </a:r>
            <a:r>
              <a:rPr lang="en-US" dirty="0"/>
              <a:t>"His grace </a:t>
            </a:r>
            <a:r>
              <a:rPr lang="en-US" i="1" dirty="0"/>
              <a:t>was</a:t>
            </a:r>
            <a:r>
              <a:rPr lang="en-US" dirty="0"/>
              <a:t> sufficient once, His grace </a:t>
            </a:r>
            <a:r>
              <a:rPr lang="en-US" i="1" dirty="0"/>
              <a:t>may be</a:t>
            </a:r>
            <a:r>
              <a:rPr lang="en-US" dirty="0"/>
              <a:t> sufficient again, but not now, not with what I am going through</a:t>
            </a:r>
            <a:r>
              <a:rPr lang="en-US" dirty="0" smtClean="0"/>
              <a:t>.“</a:t>
            </a:r>
          </a:p>
          <a:p>
            <a:r>
              <a:rPr lang="en-US" dirty="0" smtClean="0"/>
              <a:t>      Despite </a:t>
            </a:r>
            <a:r>
              <a:rPr lang="en-US" dirty="0"/>
              <a:t>that feeling, God's word stands. </a:t>
            </a:r>
            <a:endParaRPr lang="en-US" dirty="0" smtClean="0"/>
          </a:p>
          <a:p>
            <a:r>
              <a:rPr lang="en-US" dirty="0" smtClean="0"/>
              <a:t>              "</a:t>
            </a:r>
            <a:r>
              <a:rPr lang="en-US" dirty="0"/>
              <a:t>My grace </a:t>
            </a:r>
            <a:r>
              <a:rPr lang="en-US" b="1" dirty="0"/>
              <a:t>is</a:t>
            </a:r>
            <a:r>
              <a:rPr lang="en-US" dirty="0"/>
              <a:t> sufficient for you." </a:t>
            </a:r>
            <a:endParaRPr lang="en-US" dirty="0"/>
          </a:p>
          <a:p>
            <a:r>
              <a:rPr lang="en-US" dirty="0" smtClean="0"/>
              <a:t>Someone has written:  , </a:t>
            </a:r>
            <a:r>
              <a:rPr lang="en-US" dirty="0"/>
              <a:t>"It is easy to believe in grace for the past and the future, but to rest in it for the immediate necessity is true faith. Believer, it is </a:t>
            </a:r>
            <a:r>
              <a:rPr lang="en-US" i="1" dirty="0"/>
              <a:t>now </a:t>
            </a:r>
            <a:r>
              <a:rPr lang="en-US" dirty="0"/>
              <a:t>that grace is sufficient: even at this moment it </a:t>
            </a:r>
            <a:r>
              <a:rPr lang="en-US" i="1" dirty="0"/>
              <a:t>is </a:t>
            </a:r>
            <a:r>
              <a:rPr lang="en-US" dirty="0"/>
              <a:t>enough for thee."</a:t>
            </a:r>
            <a:endParaRPr lang="en-US" dirty="0"/>
          </a:p>
        </p:txBody>
      </p:sp>
    </p:spTree>
    <p:extLst>
      <p:ext uri="{BB962C8B-B14F-4D97-AF65-F5344CB8AC3E}">
        <p14:creationId xmlns:p14="http://schemas.microsoft.com/office/powerpoint/2010/main" val="3195367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grace is </a:t>
            </a:r>
            <a:r>
              <a:rPr lang="en-US" b="1" dirty="0"/>
              <a:t>sufficient</a:t>
            </a:r>
            <a:r>
              <a:rPr lang="en-US" dirty="0"/>
              <a:t> for you.“</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His </a:t>
            </a:r>
            <a:r>
              <a:rPr lang="en-US" dirty="0"/>
              <a:t>grace </a:t>
            </a:r>
            <a:r>
              <a:rPr lang="en-US" sz="3200" b="1" u="sng" dirty="0">
                <a:solidFill>
                  <a:srgbClr val="00B050"/>
                </a:solidFill>
              </a:rPr>
              <a:t>sufficient </a:t>
            </a:r>
            <a:r>
              <a:rPr lang="en-US" dirty="0"/>
              <a:t>for little me</a:t>
            </a:r>
            <a:r>
              <a:rPr lang="en-US" dirty="0" smtClean="0"/>
              <a:t>!</a:t>
            </a:r>
          </a:p>
          <a:p>
            <a:r>
              <a:rPr lang="en-US" dirty="0" smtClean="0"/>
              <a:t>The </a:t>
            </a:r>
            <a:r>
              <a:rPr lang="en-US" dirty="0"/>
              <a:t>grace of our crucified, risen, exalted, triumphant </a:t>
            </a:r>
            <a:r>
              <a:rPr lang="en-US" dirty="0" err="1"/>
              <a:t>Saviour</a:t>
            </a:r>
            <a:r>
              <a:rPr lang="en-US" dirty="0"/>
              <a:t>, the Lord of all glory, is surely sufficient for me</a:t>
            </a:r>
            <a:r>
              <a:rPr lang="en-US" dirty="0" smtClean="0"/>
              <a:t>!</a:t>
            </a:r>
          </a:p>
          <a:p>
            <a:r>
              <a:rPr lang="en-US" dirty="0"/>
              <a:t>T</a:t>
            </a:r>
            <a:r>
              <a:rPr lang="en-US" dirty="0" smtClean="0"/>
              <a:t>he </a:t>
            </a:r>
            <a:r>
              <a:rPr lang="en-US" dirty="0"/>
              <a:t>Lord </a:t>
            </a:r>
            <a:r>
              <a:rPr lang="en-US" dirty="0" smtClean="0"/>
              <a:t>said    </a:t>
            </a:r>
            <a:r>
              <a:rPr lang="en-US" i="1" dirty="0"/>
              <a:t>sufficient</a:t>
            </a:r>
            <a:r>
              <a:rPr lang="en-US" dirty="0" smtClean="0"/>
              <a:t>?“</a:t>
            </a:r>
          </a:p>
          <a:p>
            <a:r>
              <a:rPr lang="en-US" dirty="0"/>
              <a:t> </a:t>
            </a:r>
            <a:r>
              <a:rPr lang="en-US" dirty="0" smtClean="0"/>
              <a:t>      Knowing that Jesus Christ is with you keeps</a:t>
            </a:r>
          </a:p>
          <a:p>
            <a:r>
              <a:rPr lang="en-US" dirty="0"/>
              <a:t> </a:t>
            </a:r>
            <a:r>
              <a:rPr lang="en-US" dirty="0" smtClean="0"/>
              <a:t>      you working, praying, seeking to live better</a:t>
            </a:r>
          </a:p>
          <a:p>
            <a:r>
              <a:rPr lang="en-US" dirty="0"/>
              <a:t> </a:t>
            </a:r>
            <a:r>
              <a:rPr lang="en-US" dirty="0" smtClean="0"/>
              <a:t>      lives, and </a:t>
            </a:r>
            <a:r>
              <a:rPr lang="en-US" b="1" dirty="0" smtClean="0">
                <a:solidFill>
                  <a:srgbClr val="002060"/>
                </a:solidFill>
              </a:rPr>
              <a:t>NOT GIVING UP!!   </a:t>
            </a:r>
            <a:r>
              <a:rPr lang="en-US" dirty="0" smtClean="0"/>
              <a:t>“I WILL BE WITH YOU ALWAYS!”</a:t>
            </a:r>
          </a:p>
          <a:p>
            <a:r>
              <a:rPr lang="en-US" dirty="0"/>
              <a:t> </a:t>
            </a:r>
            <a:r>
              <a:rPr lang="en-US" dirty="0" smtClean="0"/>
              <a:t>                      Matt. 28:18-20</a:t>
            </a:r>
            <a:endParaRPr lang="en-US" dirty="0"/>
          </a:p>
        </p:txBody>
      </p:sp>
    </p:spTree>
    <p:extLst>
      <p:ext uri="{BB962C8B-B14F-4D97-AF65-F5344CB8AC3E}">
        <p14:creationId xmlns:p14="http://schemas.microsoft.com/office/powerpoint/2010/main" val="3942275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Grace is sufficient for you</a:t>
            </a:r>
            <a:endParaRPr lang="en-US" dirty="0"/>
          </a:p>
        </p:txBody>
      </p:sp>
      <p:sp>
        <p:nvSpPr>
          <p:cNvPr id="3" name="Content Placeholder 2"/>
          <p:cNvSpPr>
            <a:spLocks noGrp="1"/>
          </p:cNvSpPr>
          <p:nvPr>
            <p:ph idx="1"/>
          </p:nvPr>
        </p:nvSpPr>
        <p:spPr/>
        <p:txBody>
          <a:bodyPr>
            <a:normAutofit/>
          </a:bodyPr>
          <a:lstStyle/>
          <a:p>
            <a:pPr fontAlgn="ctr"/>
            <a:r>
              <a:rPr lang="en-US" dirty="0"/>
              <a:t> </a:t>
            </a:r>
          </a:p>
          <a:p>
            <a:pPr fontAlgn="ctr"/>
            <a:r>
              <a:rPr lang="en-US" dirty="0"/>
              <a:t> </a:t>
            </a:r>
          </a:p>
          <a:p>
            <a:pPr fontAlgn="ctr"/>
            <a:r>
              <a:rPr lang="en-US" dirty="0"/>
              <a:t>v. "My grace is sufficient </a:t>
            </a:r>
            <a:r>
              <a:rPr lang="en-US" b="1" dirty="0"/>
              <a:t>for you</a:t>
            </a:r>
            <a:r>
              <a:rPr lang="en-US" dirty="0" smtClean="0"/>
              <a:t>." </a:t>
            </a:r>
          </a:p>
          <a:p>
            <a:pPr fontAlgn="ctr"/>
            <a:r>
              <a:rPr lang="en-US" dirty="0" smtClean="0"/>
              <a:t>"</a:t>
            </a:r>
            <a:r>
              <a:rPr lang="en-US" dirty="0"/>
              <a:t>My grace is sufficient for Paul the Apostle</a:t>
            </a:r>
            <a:r>
              <a:rPr lang="en-US" dirty="0" smtClean="0"/>
              <a:t>.“</a:t>
            </a:r>
          </a:p>
          <a:p>
            <a:pPr fontAlgn="ctr"/>
            <a:r>
              <a:rPr lang="en-US" dirty="0" smtClean="0"/>
              <a:t>     Is it not sufficient for us!” </a:t>
            </a:r>
            <a:endParaRPr lang="en-US" dirty="0"/>
          </a:p>
          <a:p>
            <a:pPr fontAlgn="ctr"/>
            <a:r>
              <a:rPr lang="en-US" dirty="0"/>
              <a:t> </a:t>
            </a:r>
          </a:p>
          <a:p>
            <a:r>
              <a:rPr lang="en-US" dirty="0" smtClean="0"/>
              <a:t>. </a:t>
            </a:r>
            <a:endParaRPr lang="en-US" dirty="0"/>
          </a:p>
        </p:txBody>
      </p:sp>
    </p:spTree>
    <p:extLst>
      <p:ext uri="{BB962C8B-B14F-4D97-AF65-F5344CB8AC3E}">
        <p14:creationId xmlns:p14="http://schemas.microsoft.com/office/powerpoint/2010/main" val="3160841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00B050"/>
                </a:solidFill>
              </a:rPr>
              <a:t>2 Cor. 12:1-10  NIV</a:t>
            </a:r>
            <a:endParaRPr lang="en-US" sz="6600" b="1" dirty="0">
              <a:solidFill>
                <a:srgbClr val="00B050"/>
              </a:solidFill>
            </a:endParaRPr>
          </a:p>
        </p:txBody>
      </p:sp>
      <p:sp>
        <p:nvSpPr>
          <p:cNvPr id="3" name="Content Placeholder 2"/>
          <p:cNvSpPr>
            <a:spLocks noGrp="1"/>
          </p:cNvSpPr>
          <p:nvPr>
            <p:ph idx="1"/>
          </p:nvPr>
        </p:nvSpPr>
        <p:spPr/>
        <p:txBody>
          <a:bodyPr>
            <a:normAutofit fontScale="77500" lnSpcReduction="20000"/>
          </a:bodyPr>
          <a:lstStyle/>
          <a:p>
            <a:r>
              <a:rPr lang="en-US" dirty="0"/>
              <a:t>12 I must go on boasting. Although there is nothing to be gained, I will go on to visions and revelations from the Lord. </a:t>
            </a:r>
            <a:r>
              <a:rPr lang="en-US" baseline="30000" dirty="0"/>
              <a:t>2 </a:t>
            </a:r>
            <a:r>
              <a:rPr lang="en-US" dirty="0"/>
              <a:t>I know a man in Christ who </a:t>
            </a:r>
            <a:r>
              <a:rPr lang="en-US" b="1" u="sng" dirty="0">
                <a:solidFill>
                  <a:srgbClr val="FF0000"/>
                </a:solidFill>
              </a:rPr>
              <a:t>fourteen years ago </a:t>
            </a:r>
            <a:r>
              <a:rPr lang="en-US" dirty="0"/>
              <a:t>was caught up to </a:t>
            </a:r>
            <a:r>
              <a:rPr lang="en-US" b="1" u="sng" dirty="0">
                <a:solidFill>
                  <a:srgbClr val="FF0000"/>
                </a:solidFill>
              </a:rPr>
              <a:t>the third heaven</a:t>
            </a:r>
            <a:r>
              <a:rPr lang="en-US" dirty="0"/>
              <a:t>. Whether it was in the body or out of the body I do not know—God knows. </a:t>
            </a:r>
            <a:r>
              <a:rPr lang="en-US" baseline="30000" dirty="0"/>
              <a:t>3 </a:t>
            </a:r>
            <a:r>
              <a:rPr lang="en-US" dirty="0"/>
              <a:t>And I know that this man—whether in the body or apart from the body I do not know, but God knows— </a:t>
            </a:r>
            <a:r>
              <a:rPr lang="en-US" baseline="30000" dirty="0"/>
              <a:t>4 </a:t>
            </a:r>
            <a:r>
              <a:rPr lang="en-US" dirty="0"/>
              <a:t>was caught up to paradise and</a:t>
            </a:r>
            <a:r>
              <a:rPr lang="en-US" b="1" u="sng" dirty="0">
                <a:solidFill>
                  <a:srgbClr val="FF0000"/>
                </a:solidFill>
              </a:rPr>
              <a:t> heard inexpressible things, things that no one is permitted to tell</a:t>
            </a:r>
            <a:r>
              <a:rPr lang="en-US" dirty="0"/>
              <a:t>. </a:t>
            </a:r>
            <a:r>
              <a:rPr lang="en-US" baseline="30000" dirty="0"/>
              <a:t>5 </a:t>
            </a:r>
            <a:r>
              <a:rPr lang="en-US" dirty="0"/>
              <a:t>I will boast about a man like that, but I will not boast about myself, except about my weaknesses. </a:t>
            </a:r>
            <a:r>
              <a:rPr lang="en-US" baseline="30000" dirty="0"/>
              <a:t>6 </a:t>
            </a:r>
            <a:r>
              <a:rPr lang="en-US" dirty="0"/>
              <a:t>Even if I should choose to boast, I would not be a fool, because I would be speaking the truth. But I refrain, so no one will think more of me than is warranted by what I do or say, </a:t>
            </a:r>
            <a:r>
              <a:rPr lang="en-US" baseline="30000" dirty="0"/>
              <a:t>7 </a:t>
            </a:r>
            <a:r>
              <a:rPr lang="en-US" dirty="0"/>
              <a:t>or because of these surpassingly great revelations. </a:t>
            </a:r>
            <a:r>
              <a:rPr lang="en-US" sz="3100" dirty="0">
                <a:solidFill>
                  <a:srgbClr val="FF0000"/>
                </a:solidFill>
              </a:rPr>
              <a:t>Therefore, in order to keep me from becoming conceited</a:t>
            </a:r>
            <a:r>
              <a:rPr lang="en-US" dirty="0"/>
              <a:t>, I was given </a:t>
            </a:r>
            <a:r>
              <a:rPr lang="en-US" b="1" i="1" u="sng" dirty="0">
                <a:solidFill>
                  <a:srgbClr val="FF0000"/>
                </a:solidFill>
              </a:rPr>
              <a:t>a thorn in my flesh</a:t>
            </a:r>
            <a:r>
              <a:rPr lang="en-US" dirty="0"/>
              <a:t>, </a:t>
            </a:r>
            <a:r>
              <a:rPr lang="en-US" b="1" u="sng" dirty="0">
                <a:solidFill>
                  <a:srgbClr val="7030A0"/>
                </a:solidFill>
              </a:rPr>
              <a:t>a messenger of Satan</a:t>
            </a:r>
            <a:r>
              <a:rPr lang="en-US" dirty="0"/>
              <a:t>, to torment me. </a:t>
            </a:r>
            <a:r>
              <a:rPr lang="en-US" baseline="30000" dirty="0"/>
              <a:t>8</a:t>
            </a:r>
            <a:r>
              <a:rPr lang="en-US" b="1" u="sng" baseline="30000" dirty="0">
                <a:solidFill>
                  <a:srgbClr val="7030A0"/>
                </a:solidFill>
              </a:rPr>
              <a:t> </a:t>
            </a:r>
            <a:r>
              <a:rPr lang="en-US" b="1" u="sng" dirty="0">
                <a:solidFill>
                  <a:srgbClr val="7030A0"/>
                </a:solidFill>
              </a:rPr>
              <a:t>Three times I pleaded </a:t>
            </a:r>
            <a:r>
              <a:rPr lang="en-US" dirty="0"/>
              <a:t>with the Lord to take it away from me. </a:t>
            </a:r>
            <a:r>
              <a:rPr lang="en-US" baseline="30000" dirty="0"/>
              <a:t>9 </a:t>
            </a:r>
            <a:r>
              <a:rPr lang="en-US" dirty="0"/>
              <a:t>But he said to me, </a:t>
            </a:r>
            <a:r>
              <a:rPr lang="en-US" b="1" u="sng" dirty="0">
                <a:solidFill>
                  <a:srgbClr val="00B050"/>
                </a:solidFill>
              </a:rPr>
              <a:t>“My grace is sufficient for you</a:t>
            </a:r>
            <a:r>
              <a:rPr lang="en-US" dirty="0"/>
              <a:t>, for my power is made perfect in weakness.” Therefore I will boast all the more gladly about my weaknesses, so that Christ’s power may rest on me. </a:t>
            </a:r>
            <a:r>
              <a:rPr lang="en-US" baseline="30000" dirty="0"/>
              <a:t>10 </a:t>
            </a:r>
            <a:r>
              <a:rPr lang="en-US" dirty="0"/>
              <a:t>That is why, for Christ’s sake, I delight in weaknesses, in insults, in hardships, in persecutions, in difficulties. </a:t>
            </a:r>
            <a:r>
              <a:rPr lang="en-US" b="1" i="1" u="sng" dirty="0">
                <a:solidFill>
                  <a:srgbClr val="00B050"/>
                </a:solidFill>
              </a:rPr>
              <a:t>For when I am weak, then I am strong.</a:t>
            </a:r>
          </a:p>
        </p:txBody>
      </p:sp>
    </p:spTree>
    <p:extLst>
      <p:ext uri="{BB962C8B-B14F-4D97-AF65-F5344CB8AC3E}">
        <p14:creationId xmlns:p14="http://schemas.microsoft.com/office/powerpoint/2010/main" val="339301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This sufficiency is declared without</a:t>
            </a:r>
            <a:br>
              <a:rPr lang="en-US" b="1" dirty="0" smtClean="0">
                <a:solidFill>
                  <a:srgbClr val="FF0000"/>
                </a:solidFill>
              </a:rPr>
            </a:br>
            <a:r>
              <a:rPr lang="en-US" b="1" dirty="0" smtClean="0">
                <a:solidFill>
                  <a:srgbClr val="FF0000"/>
                </a:solidFill>
              </a:rPr>
              <a:t>any limiting words:  </a:t>
            </a:r>
            <a:endParaRPr lang="en-US" b="1" dirty="0">
              <a:solidFill>
                <a:srgbClr val="FF0000"/>
              </a:solidFill>
            </a:endParaRPr>
          </a:p>
        </p:txBody>
      </p:sp>
      <p:sp>
        <p:nvSpPr>
          <p:cNvPr id="3" name="Content Placeholder 2"/>
          <p:cNvSpPr>
            <a:spLocks noGrp="1"/>
          </p:cNvSpPr>
          <p:nvPr>
            <p:ph idx="1"/>
          </p:nvPr>
        </p:nvSpPr>
        <p:spPr>
          <a:xfrm>
            <a:off x="238125" y="1825624"/>
            <a:ext cx="11782425" cy="4918075"/>
          </a:xfrm>
        </p:spPr>
        <p:txBody>
          <a:bodyPr>
            <a:normAutofit/>
          </a:bodyPr>
          <a:lstStyle/>
          <a:p>
            <a:endParaRPr lang="en-US" dirty="0" smtClean="0"/>
          </a:p>
          <a:p>
            <a:r>
              <a:rPr lang="en-US" dirty="0" smtClean="0"/>
              <a:t>       sufficient </a:t>
            </a:r>
            <a:r>
              <a:rPr lang="en-US" dirty="0"/>
              <a:t>to uphold thee, </a:t>
            </a:r>
          </a:p>
          <a:p>
            <a:r>
              <a:rPr lang="en-US" dirty="0" smtClean="0"/>
              <a:t>       sufficient </a:t>
            </a:r>
            <a:r>
              <a:rPr lang="en-US" dirty="0"/>
              <a:t>to strengthen thee, </a:t>
            </a:r>
          </a:p>
          <a:p>
            <a:r>
              <a:rPr lang="en-US" dirty="0" smtClean="0"/>
              <a:t>       sufficient </a:t>
            </a:r>
            <a:r>
              <a:rPr lang="en-US" dirty="0"/>
              <a:t>to comfort thee, </a:t>
            </a:r>
          </a:p>
          <a:p>
            <a:r>
              <a:rPr lang="en-US" dirty="0" smtClean="0"/>
              <a:t>       sufficient </a:t>
            </a:r>
            <a:r>
              <a:rPr lang="en-US" dirty="0"/>
              <a:t>to make thy trouble useful to thee,</a:t>
            </a:r>
          </a:p>
          <a:p>
            <a:r>
              <a:rPr lang="en-US" dirty="0"/>
              <a:t> </a:t>
            </a:r>
            <a:r>
              <a:rPr lang="en-US" dirty="0" smtClean="0"/>
              <a:t>     sufficient </a:t>
            </a:r>
            <a:r>
              <a:rPr lang="en-US" dirty="0"/>
              <a:t>to enable thee to triumph over it,</a:t>
            </a:r>
          </a:p>
          <a:p>
            <a:r>
              <a:rPr lang="en-US" dirty="0"/>
              <a:t> </a:t>
            </a:r>
            <a:r>
              <a:rPr lang="en-US" dirty="0" smtClean="0"/>
              <a:t>     sufficient </a:t>
            </a:r>
            <a:r>
              <a:rPr lang="en-US" dirty="0"/>
              <a:t>to bring thee out of it,</a:t>
            </a:r>
          </a:p>
          <a:p>
            <a:r>
              <a:rPr lang="en-US" dirty="0"/>
              <a:t> </a:t>
            </a:r>
            <a:r>
              <a:rPr lang="en-US" dirty="0" smtClean="0"/>
              <a:t>     sufficient </a:t>
            </a:r>
            <a:r>
              <a:rPr lang="en-US" dirty="0"/>
              <a:t>to bring thee out of ten thousand like it, </a:t>
            </a:r>
          </a:p>
          <a:p>
            <a:r>
              <a:rPr lang="en-US" dirty="0" smtClean="0"/>
              <a:t>      sufficient </a:t>
            </a:r>
            <a:r>
              <a:rPr lang="en-US" dirty="0"/>
              <a:t>to bring thee home to heaven . . . </a:t>
            </a:r>
          </a:p>
          <a:p>
            <a:endParaRPr lang="en-US" dirty="0"/>
          </a:p>
        </p:txBody>
      </p:sp>
    </p:spTree>
    <p:extLst>
      <p:ext uri="{BB962C8B-B14F-4D97-AF65-F5344CB8AC3E}">
        <p14:creationId xmlns:p14="http://schemas.microsoft.com/office/powerpoint/2010/main" val="1157878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solidFill>
                  <a:srgbClr val="0070C0"/>
                </a:solidFill>
              </a:rPr>
              <a:t>I Pleaded with the Lord 3 times!!</a:t>
            </a:r>
            <a:endParaRPr lang="en-US" sz="5400" b="1" u="sng"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pPr fontAlgn="ctr"/>
            <a:r>
              <a:rPr lang="en-US" dirty="0"/>
              <a:t>. </a:t>
            </a:r>
            <a:r>
              <a:rPr lang="en-US" b="1" dirty="0"/>
              <a:t>I pleaded with the Lord three times</a:t>
            </a:r>
            <a:r>
              <a:rPr lang="en-US" dirty="0"/>
              <a:t>: </a:t>
            </a:r>
            <a:r>
              <a:rPr lang="en-US" dirty="0" smtClean="0"/>
              <a:t>not </a:t>
            </a:r>
            <a:r>
              <a:rPr lang="en-US" dirty="0"/>
              <a:t>mean three times. It is the Hebrew figure for ceaselessly, continuously, over and over again." (Morgan)</a:t>
            </a:r>
          </a:p>
          <a:p>
            <a:pPr fontAlgn="ctr"/>
            <a:r>
              <a:rPr lang="en-US" dirty="0"/>
              <a:t> </a:t>
            </a:r>
          </a:p>
          <a:p>
            <a:pPr fontAlgn="ctr"/>
            <a:r>
              <a:rPr lang="en-US" dirty="0"/>
              <a:t> </a:t>
            </a:r>
            <a:r>
              <a:rPr lang="en-US" dirty="0" smtClean="0"/>
              <a:t>   . </a:t>
            </a:r>
            <a:r>
              <a:rPr lang="en-US" dirty="0"/>
              <a:t>Some say it is unspiritual and evidence of little faith to pray for something more than once. That would be surprising to Paul, who </a:t>
            </a:r>
            <a:r>
              <a:rPr lang="en-US" b="1" dirty="0"/>
              <a:t>pleaded with the Lord three times</a:t>
            </a:r>
            <a:r>
              <a:rPr lang="en-US" dirty="0"/>
              <a:t>, and to </a:t>
            </a:r>
            <a:r>
              <a:rPr lang="en-US" b="1" u="sng" dirty="0">
                <a:solidFill>
                  <a:srgbClr val="00B050"/>
                </a:solidFill>
              </a:rPr>
              <a:t>Jesus, who prayed with </a:t>
            </a:r>
            <a:r>
              <a:rPr lang="en-US" b="1" i="1" u="sng" dirty="0">
                <a:solidFill>
                  <a:srgbClr val="00B050"/>
                </a:solidFill>
              </a:rPr>
              <a:t>the same words</a:t>
            </a:r>
            <a:r>
              <a:rPr lang="en-US" b="1" u="sng" dirty="0">
                <a:solidFill>
                  <a:srgbClr val="00B050"/>
                </a:solidFill>
              </a:rPr>
              <a:t> three times in His agony in the Garden of Gethsemane (Mark 14:39-41).</a:t>
            </a:r>
          </a:p>
          <a:p>
            <a:pPr fontAlgn="ctr"/>
            <a:r>
              <a:rPr lang="en-US" dirty="0"/>
              <a:t> </a:t>
            </a:r>
          </a:p>
          <a:p>
            <a:pPr fontAlgn="ctr"/>
            <a:r>
              <a:rPr lang="en-US" dirty="0" smtClean="0">
                <a:solidFill>
                  <a:srgbClr val="7030A0"/>
                </a:solidFill>
              </a:rPr>
              <a:t>       </a:t>
            </a:r>
            <a:r>
              <a:rPr lang="en-US" b="1" dirty="0" smtClean="0">
                <a:solidFill>
                  <a:srgbClr val="7030A0"/>
                </a:solidFill>
              </a:rPr>
              <a:t>There </a:t>
            </a:r>
            <a:r>
              <a:rPr lang="en-US" b="1" dirty="0">
                <a:solidFill>
                  <a:srgbClr val="7030A0"/>
                </a:solidFill>
              </a:rPr>
              <a:t>was nothing wrong with Paul's prayer. "God </a:t>
            </a:r>
            <a:r>
              <a:rPr lang="en-US" b="1" dirty="0" err="1">
                <a:solidFill>
                  <a:srgbClr val="7030A0"/>
                </a:solidFill>
              </a:rPr>
              <a:t>respecteth</a:t>
            </a:r>
            <a:r>
              <a:rPr lang="en-US" b="1" dirty="0">
                <a:solidFill>
                  <a:srgbClr val="7030A0"/>
                </a:solidFill>
              </a:rPr>
              <a:t> not the arithmetic of our prayers, how many they are; not the rhetoric of our prayers, how neat they are; nor the geometry of our prayers, how long they are; nor the music of our prayers, how melodious they are; nor the logic of our prayers, how methodical they are; but the divinity of our prayers, how heart-sprung they are. Not gifts, but graces prevail in prayer." (Trapp)</a:t>
            </a:r>
          </a:p>
          <a:p>
            <a:endParaRPr lang="en-US" dirty="0"/>
          </a:p>
        </p:txBody>
      </p:sp>
    </p:spTree>
    <p:extLst>
      <p:ext uri="{BB962C8B-B14F-4D97-AF65-F5344CB8AC3E}">
        <p14:creationId xmlns:p14="http://schemas.microsoft.com/office/powerpoint/2010/main" val="39389202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0070C0"/>
                </a:solidFill>
              </a:rPr>
              <a:t>It worked for Paul!!</a:t>
            </a:r>
            <a:endParaRPr lang="en-US" sz="6000" b="1" dirty="0">
              <a:solidFill>
                <a:srgbClr val="0070C0"/>
              </a:solidFill>
            </a:endParaRPr>
          </a:p>
        </p:txBody>
      </p:sp>
      <p:sp>
        <p:nvSpPr>
          <p:cNvPr id="3" name="Content Placeholder 2"/>
          <p:cNvSpPr>
            <a:spLocks noGrp="1"/>
          </p:cNvSpPr>
          <p:nvPr>
            <p:ph idx="1"/>
          </p:nvPr>
        </p:nvSpPr>
        <p:spPr/>
        <p:txBody>
          <a:bodyPr>
            <a:normAutofit/>
          </a:bodyPr>
          <a:lstStyle/>
          <a:p>
            <a:r>
              <a:rPr lang="en-US" sz="3600" b="1" dirty="0" smtClean="0">
                <a:solidFill>
                  <a:srgbClr val="00B050"/>
                </a:solidFill>
              </a:rPr>
              <a:t>2 Tim.4:7,8</a:t>
            </a:r>
          </a:p>
          <a:p>
            <a:endParaRPr lang="en-US" sz="3600" b="1" dirty="0">
              <a:solidFill>
                <a:srgbClr val="00B050"/>
              </a:solidFill>
            </a:endParaRPr>
          </a:p>
          <a:p>
            <a:r>
              <a:rPr lang="en-US" sz="3600" b="1" dirty="0" smtClean="0">
                <a:solidFill>
                  <a:srgbClr val="00B050"/>
                </a:solidFill>
              </a:rPr>
              <a:t>Gal. 2:20</a:t>
            </a:r>
          </a:p>
          <a:p>
            <a:endParaRPr lang="en-US" sz="3600" b="1" dirty="0">
              <a:solidFill>
                <a:srgbClr val="00B050"/>
              </a:solidFill>
            </a:endParaRPr>
          </a:p>
          <a:p>
            <a:r>
              <a:rPr lang="en-US" sz="3600" b="1" dirty="0" smtClean="0">
                <a:solidFill>
                  <a:srgbClr val="00B050"/>
                </a:solidFill>
              </a:rPr>
              <a:t>I Cor. 2:2</a:t>
            </a:r>
          </a:p>
          <a:p>
            <a:endParaRPr lang="en-US" sz="3600" b="1" dirty="0">
              <a:solidFill>
                <a:srgbClr val="00B050"/>
              </a:solidFill>
            </a:endParaRPr>
          </a:p>
          <a:p>
            <a:r>
              <a:rPr lang="en-US" sz="3600" b="1" dirty="0" smtClean="0">
                <a:solidFill>
                  <a:srgbClr val="00B050"/>
                </a:solidFill>
              </a:rPr>
              <a:t>2 Cor. 4:5</a:t>
            </a:r>
            <a:endParaRPr lang="en-US" sz="3600" b="1" dirty="0">
              <a:solidFill>
                <a:srgbClr val="00B050"/>
              </a:solidFill>
            </a:endParaRPr>
          </a:p>
        </p:txBody>
      </p:sp>
    </p:spTree>
    <p:extLst>
      <p:ext uri="{BB962C8B-B14F-4D97-AF65-F5344CB8AC3E}">
        <p14:creationId xmlns:p14="http://schemas.microsoft.com/office/powerpoint/2010/main" val="40605179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B050"/>
                </a:solidFill>
              </a:rPr>
              <a:t>I NEED THEE EVERY HOUR!!</a:t>
            </a:r>
            <a:endParaRPr lang="en-US" b="1" u="sng" dirty="0">
              <a:solidFill>
                <a:srgbClr val="00B050"/>
              </a:solidFill>
            </a:endParaRPr>
          </a:p>
        </p:txBody>
      </p:sp>
      <p:sp>
        <p:nvSpPr>
          <p:cNvPr id="3" name="Content Placeholder 2"/>
          <p:cNvSpPr>
            <a:spLocks noGrp="1"/>
          </p:cNvSpPr>
          <p:nvPr>
            <p:ph idx="1"/>
          </p:nvPr>
        </p:nvSpPr>
        <p:spPr/>
        <p:txBody>
          <a:bodyPr>
            <a:normAutofit/>
          </a:bodyPr>
          <a:lstStyle/>
          <a:p>
            <a:r>
              <a:rPr lang="en-US" sz="4400" b="1" dirty="0" smtClean="0">
                <a:solidFill>
                  <a:srgbClr val="002060"/>
                </a:solidFill>
              </a:rPr>
              <a:t>Lord, it is I!     Matt. 26:22  </a:t>
            </a:r>
          </a:p>
          <a:p>
            <a:endParaRPr lang="en-US" sz="4400" b="1" dirty="0">
              <a:solidFill>
                <a:srgbClr val="002060"/>
              </a:solidFill>
            </a:endParaRPr>
          </a:p>
          <a:p>
            <a:r>
              <a:rPr lang="en-US" sz="4400" b="1" dirty="0" smtClean="0">
                <a:solidFill>
                  <a:srgbClr val="002060"/>
                </a:solidFill>
              </a:rPr>
              <a:t>Psalm 39:12    </a:t>
            </a:r>
            <a:r>
              <a:rPr lang="en-US" sz="4400" baseline="30000" dirty="0" smtClean="0"/>
              <a:t>12</a:t>
            </a:r>
            <a:r>
              <a:rPr lang="en-US" sz="4400" baseline="30000" dirty="0"/>
              <a:t> </a:t>
            </a:r>
            <a:r>
              <a:rPr lang="en-US" sz="4400" dirty="0"/>
              <a:t>Hear my prayer, O </a:t>
            </a:r>
            <a:r>
              <a:rPr lang="en-US" sz="4400" cap="small" dirty="0"/>
              <a:t>Lord</a:t>
            </a:r>
            <a:r>
              <a:rPr lang="en-US" sz="4400" dirty="0"/>
              <a:t>, and give ear unto my cry; hold not thy peace at my tears</a:t>
            </a:r>
            <a:r>
              <a:rPr lang="en-US" sz="4400" dirty="0" smtClean="0"/>
              <a:t>:..</a:t>
            </a:r>
            <a:endParaRPr lang="en-US" sz="4400" dirty="0"/>
          </a:p>
          <a:p>
            <a:endParaRPr lang="en-US" sz="4400" b="1" dirty="0">
              <a:solidFill>
                <a:srgbClr val="002060"/>
              </a:solidFill>
            </a:endParaRPr>
          </a:p>
        </p:txBody>
      </p:sp>
    </p:spTree>
    <p:extLst>
      <p:ext uri="{BB962C8B-B14F-4D97-AF65-F5344CB8AC3E}">
        <p14:creationId xmlns:p14="http://schemas.microsoft.com/office/powerpoint/2010/main" val="28220263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06374"/>
            <a:ext cx="12191999" cy="6651625"/>
          </a:xfrm>
        </p:spPr>
        <p:txBody>
          <a:bodyPr>
            <a:normAutofit fontScale="62500" lnSpcReduction="20000"/>
          </a:bodyPr>
          <a:lstStyle/>
          <a:p>
            <a:r>
              <a:rPr lang="en-US" sz="4400" dirty="0">
                <a:solidFill>
                  <a:srgbClr val="002060"/>
                </a:solidFill>
              </a:rPr>
              <a:t>Not my brother, nor my sister, but it’s me, O Lord,</a:t>
            </a:r>
            <a:br>
              <a:rPr lang="en-US" sz="4400" dirty="0">
                <a:solidFill>
                  <a:srgbClr val="002060"/>
                </a:solidFill>
              </a:rPr>
            </a:br>
            <a:r>
              <a:rPr lang="en-US" sz="4400" dirty="0" smtClean="0">
                <a:solidFill>
                  <a:srgbClr val="002060"/>
                </a:solidFill>
              </a:rPr>
              <a:t>   </a:t>
            </a:r>
            <a:r>
              <a:rPr lang="en-US" sz="4400" dirty="0" err="1" smtClean="0">
                <a:solidFill>
                  <a:srgbClr val="002060"/>
                </a:solidFill>
              </a:rPr>
              <a:t>Standin</a:t>
            </a:r>
            <a:r>
              <a:rPr lang="en-US" sz="4400" dirty="0">
                <a:solidFill>
                  <a:srgbClr val="002060"/>
                </a:solidFill>
              </a:rPr>
              <a:t>’ in the need of prayer;</a:t>
            </a:r>
            <a:br>
              <a:rPr lang="en-US" sz="4400" dirty="0">
                <a:solidFill>
                  <a:srgbClr val="002060"/>
                </a:solidFill>
              </a:rPr>
            </a:br>
            <a:r>
              <a:rPr lang="en-US" sz="4400" dirty="0">
                <a:solidFill>
                  <a:srgbClr val="002060"/>
                </a:solidFill>
              </a:rPr>
              <a:t>Not my brother, nor my sister, but it’s me, O Lord,</a:t>
            </a:r>
            <a:br>
              <a:rPr lang="en-US" sz="4400" dirty="0">
                <a:solidFill>
                  <a:srgbClr val="002060"/>
                </a:solidFill>
              </a:rPr>
            </a:br>
            <a:r>
              <a:rPr lang="en-US" sz="4400" dirty="0" smtClean="0">
                <a:solidFill>
                  <a:srgbClr val="002060"/>
                </a:solidFill>
              </a:rPr>
              <a:t>   </a:t>
            </a:r>
            <a:r>
              <a:rPr lang="en-US" sz="4400" dirty="0" err="1" smtClean="0">
                <a:solidFill>
                  <a:srgbClr val="002060"/>
                </a:solidFill>
              </a:rPr>
              <a:t>Standin</a:t>
            </a:r>
            <a:r>
              <a:rPr lang="en-US" sz="4400" dirty="0">
                <a:solidFill>
                  <a:srgbClr val="002060"/>
                </a:solidFill>
              </a:rPr>
              <a:t>’ in the need of prayer.</a:t>
            </a:r>
          </a:p>
          <a:p>
            <a:r>
              <a:rPr lang="en-US" sz="4400" u="sng" dirty="0" smtClean="0">
                <a:solidFill>
                  <a:srgbClr val="002060"/>
                </a:solidFill>
              </a:rPr>
              <a:t>         Refrain</a:t>
            </a:r>
            <a:r>
              <a:rPr lang="en-US" sz="4400" dirty="0" smtClean="0">
                <a:solidFill>
                  <a:srgbClr val="002060"/>
                </a:solidFill>
              </a:rPr>
              <a:t>         It’s </a:t>
            </a:r>
            <a:r>
              <a:rPr lang="en-US" sz="4400" dirty="0">
                <a:solidFill>
                  <a:srgbClr val="002060"/>
                </a:solidFill>
              </a:rPr>
              <a:t>me, it’s me, O Lord,</a:t>
            </a:r>
            <a:br>
              <a:rPr lang="en-US" sz="4400" dirty="0">
                <a:solidFill>
                  <a:srgbClr val="002060"/>
                </a:solidFill>
              </a:rPr>
            </a:br>
            <a:r>
              <a:rPr lang="en-US" sz="4400" dirty="0" smtClean="0">
                <a:solidFill>
                  <a:srgbClr val="002060"/>
                </a:solidFill>
              </a:rPr>
              <a:t>  </a:t>
            </a:r>
            <a:r>
              <a:rPr lang="en-US" sz="4400" dirty="0" err="1" smtClean="0">
                <a:solidFill>
                  <a:srgbClr val="002060"/>
                </a:solidFill>
              </a:rPr>
              <a:t>Standin</a:t>
            </a:r>
            <a:r>
              <a:rPr lang="en-US" sz="4400" dirty="0">
                <a:solidFill>
                  <a:srgbClr val="002060"/>
                </a:solidFill>
              </a:rPr>
              <a:t>’ in the need of prayer;</a:t>
            </a:r>
            <a:br>
              <a:rPr lang="en-US" sz="4400" dirty="0">
                <a:solidFill>
                  <a:srgbClr val="002060"/>
                </a:solidFill>
              </a:rPr>
            </a:br>
            <a:r>
              <a:rPr lang="en-US" sz="4400" dirty="0">
                <a:solidFill>
                  <a:srgbClr val="002060"/>
                </a:solidFill>
              </a:rPr>
              <a:t>It’s me, it’s me, O Lord,</a:t>
            </a:r>
            <a:br>
              <a:rPr lang="en-US" sz="4400" dirty="0">
                <a:solidFill>
                  <a:srgbClr val="002060"/>
                </a:solidFill>
              </a:rPr>
            </a:br>
            <a:r>
              <a:rPr lang="en-US" sz="4400" dirty="0" err="1">
                <a:solidFill>
                  <a:srgbClr val="002060"/>
                </a:solidFill>
              </a:rPr>
              <a:t>Standin</a:t>
            </a:r>
            <a:r>
              <a:rPr lang="en-US" sz="4400" dirty="0">
                <a:solidFill>
                  <a:srgbClr val="002060"/>
                </a:solidFill>
              </a:rPr>
              <a:t>’ in the need of prayer.</a:t>
            </a:r>
          </a:p>
          <a:p>
            <a:r>
              <a:rPr lang="en-US" sz="4400" dirty="0" smtClean="0">
                <a:solidFill>
                  <a:srgbClr val="002060"/>
                </a:solidFill>
              </a:rPr>
              <a:t>  Not </a:t>
            </a:r>
            <a:r>
              <a:rPr lang="en-US" sz="4400" dirty="0">
                <a:solidFill>
                  <a:srgbClr val="002060"/>
                </a:solidFill>
              </a:rPr>
              <a:t>the preacher, nor the deacon, but it’s me, O Lord,</a:t>
            </a:r>
            <a:br>
              <a:rPr lang="en-US" sz="4400" dirty="0">
                <a:solidFill>
                  <a:srgbClr val="002060"/>
                </a:solidFill>
              </a:rPr>
            </a:br>
            <a:r>
              <a:rPr lang="en-US" sz="4400" dirty="0" err="1">
                <a:solidFill>
                  <a:srgbClr val="002060"/>
                </a:solidFill>
              </a:rPr>
              <a:t>Standin</a:t>
            </a:r>
            <a:r>
              <a:rPr lang="en-US" sz="4400" dirty="0">
                <a:solidFill>
                  <a:srgbClr val="002060"/>
                </a:solidFill>
              </a:rPr>
              <a:t>’ in the need of prayer;</a:t>
            </a:r>
            <a:br>
              <a:rPr lang="en-US" sz="4400" dirty="0">
                <a:solidFill>
                  <a:srgbClr val="002060"/>
                </a:solidFill>
              </a:rPr>
            </a:br>
            <a:r>
              <a:rPr lang="en-US" sz="4400" dirty="0">
                <a:solidFill>
                  <a:srgbClr val="002060"/>
                </a:solidFill>
              </a:rPr>
              <a:t>Not the preacher, nor the deacon, but it’s me, O Lord,</a:t>
            </a:r>
            <a:br>
              <a:rPr lang="en-US" sz="4400" dirty="0">
                <a:solidFill>
                  <a:srgbClr val="002060"/>
                </a:solidFill>
              </a:rPr>
            </a:br>
            <a:r>
              <a:rPr lang="en-US" sz="4400" dirty="0" err="1">
                <a:solidFill>
                  <a:srgbClr val="002060"/>
                </a:solidFill>
              </a:rPr>
              <a:t>Standin</a:t>
            </a:r>
            <a:r>
              <a:rPr lang="en-US" sz="4400" dirty="0">
                <a:solidFill>
                  <a:srgbClr val="002060"/>
                </a:solidFill>
              </a:rPr>
              <a:t>’ in the need of prayer.</a:t>
            </a:r>
          </a:p>
          <a:p>
            <a:r>
              <a:rPr lang="en-US" sz="4400" u="sng" dirty="0" smtClean="0">
                <a:solidFill>
                  <a:srgbClr val="002060"/>
                </a:solidFill>
              </a:rPr>
              <a:t>         Refrain</a:t>
            </a:r>
            <a:r>
              <a:rPr lang="en-US" sz="4400" dirty="0" smtClean="0">
                <a:solidFill>
                  <a:srgbClr val="002060"/>
                </a:solidFill>
              </a:rPr>
              <a:t>      Not </a:t>
            </a:r>
            <a:r>
              <a:rPr lang="en-US" sz="4400" dirty="0">
                <a:solidFill>
                  <a:srgbClr val="002060"/>
                </a:solidFill>
              </a:rPr>
              <a:t>my father, nor my mother, but it’s me, O Lord,</a:t>
            </a:r>
            <a:br>
              <a:rPr lang="en-US" sz="4400" dirty="0">
                <a:solidFill>
                  <a:srgbClr val="002060"/>
                </a:solidFill>
              </a:rPr>
            </a:br>
            <a:r>
              <a:rPr lang="en-US" sz="4400" dirty="0" err="1">
                <a:solidFill>
                  <a:srgbClr val="002060"/>
                </a:solidFill>
              </a:rPr>
              <a:t>Standin</a:t>
            </a:r>
            <a:r>
              <a:rPr lang="en-US" sz="4400" dirty="0">
                <a:solidFill>
                  <a:srgbClr val="002060"/>
                </a:solidFill>
              </a:rPr>
              <a:t>’ in the need of prayer;</a:t>
            </a:r>
            <a:br>
              <a:rPr lang="en-US" sz="4400" dirty="0">
                <a:solidFill>
                  <a:srgbClr val="002060"/>
                </a:solidFill>
              </a:rPr>
            </a:br>
            <a:r>
              <a:rPr lang="en-US" sz="4400" dirty="0">
                <a:solidFill>
                  <a:srgbClr val="002060"/>
                </a:solidFill>
              </a:rPr>
              <a:t>Not my father, nor my mother, but it’s me, O Lord,</a:t>
            </a:r>
            <a:br>
              <a:rPr lang="en-US" sz="4400" dirty="0">
                <a:solidFill>
                  <a:srgbClr val="002060"/>
                </a:solidFill>
              </a:rPr>
            </a:br>
            <a:r>
              <a:rPr lang="en-US" sz="4400" dirty="0" err="1">
                <a:solidFill>
                  <a:srgbClr val="002060"/>
                </a:solidFill>
              </a:rPr>
              <a:t>Standin</a:t>
            </a:r>
            <a:r>
              <a:rPr lang="en-US" sz="4400" dirty="0">
                <a:solidFill>
                  <a:srgbClr val="002060"/>
                </a:solidFill>
              </a:rPr>
              <a:t>’ in the need of prayer.</a:t>
            </a:r>
          </a:p>
          <a:p>
            <a:r>
              <a:rPr lang="en-US" sz="4400" u="sng" dirty="0" smtClean="0">
                <a:solidFill>
                  <a:srgbClr val="002060"/>
                </a:solidFill>
              </a:rPr>
              <a:t>        Refrain</a:t>
            </a:r>
            <a:r>
              <a:rPr lang="en-US" sz="4400" dirty="0" smtClean="0">
                <a:solidFill>
                  <a:srgbClr val="002060"/>
                </a:solidFill>
              </a:rPr>
              <a:t>    Not </a:t>
            </a:r>
            <a:r>
              <a:rPr lang="en-US" sz="4400" dirty="0">
                <a:solidFill>
                  <a:srgbClr val="002060"/>
                </a:solidFill>
              </a:rPr>
              <a:t>the stranger, nor my neighbor, but it’s me, O Lord,</a:t>
            </a:r>
            <a:br>
              <a:rPr lang="en-US" sz="4400" dirty="0">
                <a:solidFill>
                  <a:srgbClr val="002060"/>
                </a:solidFill>
              </a:rPr>
            </a:br>
            <a:r>
              <a:rPr lang="en-US" sz="4400" dirty="0" err="1">
                <a:solidFill>
                  <a:srgbClr val="002060"/>
                </a:solidFill>
              </a:rPr>
              <a:t>Standin</a:t>
            </a:r>
            <a:r>
              <a:rPr lang="en-US" sz="4400" dirty="0">
                <a:solidFill>
                  <a:srgbClr val="002060"/>
                </a:solidFill>
              </a:rPr>
              <a:t>’ in the need of prayer;</a:t>
            </a:r>
            <a:br>
              <a:rPr lang="en-US" sz="4400" dirty="0">
                <a:solidFill>
                  <a:srgbClr val="002060"/>
                </a:solidFill>
              </a:rPr>
            </a:br>
            <a:r>
              <a:rPr lang="en-US" sz="4400" dirty="0">
                <a:solidFill>
                  <a:srgbClr val="002060"/>
                </a:solidFill>
              </a:rPr>
              <a:t>Not the stranger, nor my neighbor, but it’s me, O Lord,</a:t>
            </a:r>
            <a:br>
              <a:rPr lang="en-US" sz="4400" dirty="0">
                <a:solidFill>
                  <a:srgbClr val="002060"/>
                </a:solidFill>
              </a:rPr>
            </a:br>
            <a:r>
              <a:rPr lang="en-US" sz="4400" dirty="0" err="1">
                <a:solidFill>
                  <a:srgbClr val="002060"/>
                </a:solidFill>
              </a:rPr>
              <a:t>Standin</a:t>
            </a:r>
            <a:r>
              <a:rPr lang="en-US" sz="4400" dirty="0">
                <a:solidFill>
                  <a:srgbClr val="002060"/>
                </a:solidFill>
              </a:rPr>
              <a:t>’ in the need of prayer.</a:t>
            </a:r>
          </a:p>
          <a:p>
            <a:endParaRPr lang="en-US" dirty="0"/>
          </a:p>
        </p:txBody>
      </p:sp>
    </p:spTree>
    <p:extLst>
      <p:ext uri="{BB962C8B-B14F-4D97-AF65-F5344CB8AC3E}">
        <p14:creationId xmlns:p14="http://schemas.microsoft.com/office/powerpoint/2010/main" val="57308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solidFill>
                  <a:srgbClr val="00B0F0"/>
                </a:solidFill>
              </a:rPr>
              <a:t>I Will Be With You Always!</a:t>
            </a:r>
            <a:endParaRPr lang="en-US" sz="6000" b="1" u="sng" dirty="0">
              <a:solidFill>
                <a:srgbClr val="00B0F0"/>
              </a:solidFill>
            </a:endParaRPr>
          </a:p>
        </p:txBody>
      </p:sp>
      <p:sp>
        <p:nvSpPr>
          <p:cNvPr id="3" name="Content Placeholder 2"/>
          <p:cNvSpPr>
            <a:spLocks noGrp="1"/>
          </p:cNvSpPr>
          <p:nvPr>
            <p:ph idx="1"/>
          </p:nvPr>
        </p:nvSpPr>
        <p:spPr/>
        <p:txBody>
          <a:bodyPr>
            <a:normAutofit/>
          </a:bodyPr>
          <a:lstStyle/>
          <a:p>
            <a:r>
              <a:rPr lang="en-US" sz="3600" b="1" dirty="0" smtClean="0">
                <a:solidFill>
                  <a:srgbClr val="FF0000"/>
                </a:solidFill>
              </a:rPr>
              <a:t>Matt. 11:28-30</a:t>
            </a:r>
          </a:p>
          <a:p>
            <a:endParaRPr lang="en-US" sz="3600" b="1" dirty="0">
              <a:solidFill>
                <a:srgbClr val="FF0000"/>
              </a:solidFill>
            </a:endParaRPr>
          </a:p>
          <a:p>
            <a:r>
              <a:rPr lang="en-US" sz="3600" b="1" dirty="0" smtClean="0">
                <a:solidFill>
                  <a:srgbClr val="FF0000"/>
                </a:solidFill>
              </a:rPr>
              <a:t>Matt. 28:18-20</a:t>
            </a:r>
          </a:p>
          <a:p>
            <a:endParaRPr lang="en-US" sz="3600" b="1" dirty="0">
              <a:solidFill>
                <a:srgbClr val="FF0000"/>
              </a:solidFill>
            </a:endParaRPr>
          </a:p>
          <a:p>
            <a:r>
              <a:rPr lang="en-US" sz="3600" b="1" dirty="0" smtClean="0">
                <a:solidFill>
                  <a:srgbClr val="FF0000"/>
                </a:solidFill>
              </a:rPr>
              <a:t>John 14:6  </a:t>
            </a:r>
          </a:p>
          <a:p>
            <a:endParaRPr lang="en-US" sz="3600" b="1" dirty="0">
              <a:solidFill>
                <a:srgbClr val="FF0000"/>
              </a:solidFill>
            </a:endParaRPr>
          </a:p>
          <a:p>
            <a:r>
              <a:rPr lang="en-US" sz="3600" b="1" dirty="0" smtClean="0">
                <a:solidFill>
                  <a:srgbClr val="FF0000"/>
                </a:solidFill>
              </a:rPr>
              <a:t>Rev. 2:10</a:t>
            </a:r>
            <a:endParaRPr lang="en-US" sz="3600" b="1" dirty="0">
              <a:solidFill>
                <a:srgbClr val="FF0000"/>
              </a:solidFill>
            </a:endParaRPr>
          </a:p>
        </p:txBody>
      </p:sp>
    </p:spTree>
    <p:extLst>
      <p:ext uri="{BB962C8B-B14F-4D97-AF65-F5344CB8AC3E}">
        <p14:creationId xmlns:p14="http://schemas.microsoft.com/office/powerpoint/2010/main" val="5078853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5400" dirty="0"/>
              <a:t>Philippians 4:6: </a:t>
            </a:r>
            <a:r>
              <a:rPr lang="en-US" sz="5400" i="1" dirty="0"/>
              <a:t>Be anxious for nothing, but in everything by prayer and supplication, with thanksgiving, let your requests be made known to God</a:t>
            </a:r>
            <a:r>
              <a:rPr lang="en-US" sz="5400" dirty="0"/>
              <a:t>.</a:t>
            </a:r>
            <a:endParaRPr lang="en-US" sz="5400" dirty="0"/>
          </a:p>
        </p:txBody>
      </p:sp>
    </p:spTree>
    <p:extLst>
      <p:ext uri="{BB962C8B-B14F-4D97-AF65-F5344CB8AC3E}">
        <p14:creationId xmlns:p14="http://schemas.microsoft.com/office/powerpoint/2010/main" val="837426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10515600" cy="5872163"/>
          </a:xfrm>
        </p:spPr>
        <p:txBody>
          <a:bodyPr>
            <a:normAutofit fontScale="92500" lnSpcReduction="20000"/>
          </a:bodyPr>
          <a:lstStyle/>
          <a:p>
            <a:endParaRPr lang="en-US" dirty="0" smtClean="0"/>
          </a:p>
          <a:p>
            <a:r>
              <a:rPr lang="en-US" sz="16600" b="1" dirty="0" smtClean="0">
                <a:solidFill>
                  <a:srgbClr val="00B050"/>
                </a:solidFill>
              </a:rPr>
              <a:t>“</a:t>
            </a:r>
            <a:r>
              <a:rPr lang="en-US" sz="16600" b="1" dirty="0">
                <a:solidFill>
                  <a:srgbClr val="00B050"/>
                </a:solidFill>
              </a:rPr>
              <a:t>My grace is sufficient for </a:t>
            </a:r>
            <a:r>
              <a:rPr lang="en-US" sz="16600" b="1" dirty="0" smtClean="0">
                <a:solidFill>
                  <a:srgbClr val="00B050"/>
                </a:solidFill>
              </a:rPr>
              <a:t>you”</a:t>
            </a:r>
            <a:endParaRPr lang="en-US" sz="16600" b="1" dirty="0">
              <a:solidFill>
                <a:srgbClr val="00B050"/>
              </a:solidFill>
            </a:endParaRPr>
          </a:p>
        </p:txBody>
      </p:sp>
    </p:spTree>
    <p:extLst>
      <p:ext uri="{BB962C8B-B14F-4D97-AF65-F5344CB8AC3E}">
        <p14:creationId xmlns:p14="http://schemas.microsoft.com/office/powerpoint/2010/main" val="1909793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0" y="612845"/>
            <a:ext cx="6096000" cy="5355312"/>
          </a:xfrm>
          <a:prstGeom prst="rect">
            <a:avLst/>
          </a:prstGeom>
        </p:spPr>
        <p:txBody>
          <a:bodyPr>
            <a:spAutoFit/>
          </a:bodyPr>
          <a:lstStyle/>
          <a:p>
            <a:pPr marL="457200" fontAlgn="ctr"/>
            <a:r>
              <a:rPr lang="en-US" b="1" dirty="0" smtClean="0">
                <a:solidFill>
                  <a:srgbClr val="7F0000"/>
                </a:solidFill>
                <a:latin typeface="Arial" panose="020B0604020202020204" pitchFamily="34" charset="0"/>
              </a:rPr>
              <a:t>  Such </a:t>
            </a:r>
            <a:r>
              <a:rPr lang="en-US" b="1" dirty="0">
                <a:solidFill>
                  <a:srgbClr val="7F0000"/>
                </a:solidFill>
                <a:latin typeface="Arial" panose="020B0604020202020204" pitchFamily="34" charset="0"/>
              </a:rPr>
              <a:t>a one was caught up to the third heaven</a:t>
            </a:r>
            <a:r>
              <a:rPr lang="en-US" dirty="0">
                <a:solidFill>
                  <a:srgbClr val="000000"/>
                </a:solidFill>
                <a:latin typeface="Arial" panose="020B0604020202020204" pitchFamily="34" charset="0"/>
              </a:rPr>
              <a:t>: The </a:t>
            </a:r>
            <a:r>
              <a:rPr lang="en-US" b="1" dirty="0">
                <a:solidFill>
                  <a:srgbClr val="7F0000"/>
                </a:solidFill>
                <a:latin typeface="Arial" panose="020B0604020202020204" pitchFamily="34" charset="0"/>
              </a:rPr>
              <a:t>third heaven </a:t>
            </a:r>
            <a:r>
              <a:rPr lang="en-US" dirty="0">
                <a:solidFill>
                  <a:srgbClr val="000000"/>
                </a:solidFill>
                <a:latin typeface="Arial" panose="020B0604020202020204" pitchFamily="34" charset="0"/>
              </a:rPr>
              <a:t>doesn't suggest different "levels" of heaven (although this is what some ancient Jewish Rabbis believed). Instead, Paul is using terminology common in that day, which referred to the "blue sky" as the </a:t>
            </a:r>
            <a:r>
              <a:rPr lang="en-US" i="1" dirty="0">
                <a:solidFill>
                  <a:srgbClr val="000000"/>
                </a:solidFill>
                <a:latin typeface="Arial" panose="020B0604020202020204" pitchFamily="34" charset="0"/>
              </a:rPr>
              <a:t>first</a:t>
            </a:r>
            <a:r>
              <a:rPr lang="en-US" dirty="0">
                <a:solidFill>
                  <a:srgbClr val="000000"/>
                </a:solidFill>
                <a:latin typeface="Arial" panose="020B0604020202020204" pitchFamily="34" charset="0"/>
              </a:rPr>
              <a:t> heaven, the "starry sky" as the </a:t>
            </a:r>
            <a:r>
              <a:rPr lang="en-US" i="1" dirty="0">
                <a:solidFill>
                  <a:srgbClr val="000000"/>
                </a:solidFill>
                <a:latin typeface="Arial" panose="020B0604020202020204" pitchFamily="34" charset="0"/>
              </a:rPr>
              <a:t>second</a:t>
            </a:r>
            <a:r>
              <a:rPr lang="en-US" dirty="0">
                <a:solidFill>
                  <a:srgbClr val="000000"/>
                </a:solidFill>
                <a:latin typeface="Arial" panose="020B0604020202020204" pitchFamily="34" charset="0"/>
              </a:rPr>
              <a:t> heaven, and the place where God lived and reigned as the </a:t>
            </a:r>
            <a:r>
              <a:rPr lang="en-US" i="1" dirty="0">
                <a:solidFill>
                  <a:srgbClr val="000000"/>
                </a:solidFill>
                <a:latin typeface="Arial" panose="020B0604020202020204" pitchFamily="34" charset="0"/>
              </a:rPr>
              <a:t>third</a:t>
            </a:r>
            <a:r>
              <a:rPr lang="en-US" dirty="0">
                <a:solidFill>
                  <a:srgbClr val="000000"/>
                </a:solidFill>
                <a:latin typeface="Arial" panose="020B0604020202020204" pitchFamily="34" charset="0"/>
              </a:rPr>
              <a:t> heaven.</a:t>
            </a:r>
            <a:endParaRPr lang="en-US" dirty="0">
              <a:latin typeface="Arial" panose="020B0604020202020204" pitchFamily="34" charset="0"/>
            </a:endParaRPr>
          </a:p>
          <a:p>
            <a:pPr marL="457200" fontAlgn="ctr"/>
            <a:r>
              <a:rPr lang="en-US" dirty="0">
                <a:solidFill>
                  <a:srgbClr val="000000"/>
                </a:solidFill>
                <a:latin typeface="Arial" panose="020B0604020202020204" pitchFamily="34" charset="0"/>
              </a:rPr>
              <a:t> </a:t>
            </a:r>
            <a:r>
              <a:rPr lang="en-US" dirty="0" smtClean="0">
                <a:latin typeface="Arial" panose="020B0604020202020204" pitchFamily="34" charset="0"/>
              </a:rPr>
              <a:t>    </a:t>
            </a: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"In the sacred writings </a:t>
            </a:r>
            <a:r>
              <a:rPr lang="en-US" i="1" dirty="0">
                <a:solidFill>
                  <a:srgbClr val="000000"/>
                </a:solidFill>
                <a:latin typeface="Arial" panose="020B0604020202020204" pitchFamily="34" charset="0"/>
              </a:rPr>
              <a:t>three</a:t>
            </a:r>
            <a:r>
              <a:rPr lang="en-US" dirty="0">
                <a:solidFill>
                  <a:srgbClr val="000000"/>
                </a:solidFill>
                <a:latin typeface="Arial" panose="020B0604020202020204" pitchFamily="34" charset="0"/>
              </a:rPr>
              <a:t> heavens only are mentioned. The </a:t>
            </a:r>
            <a:r>
              <a:rPr lang="en-US" i="1" dirty="0">
                <a:solidFill>
                  <a:srgbClr val="000000"/>
                </a:solidFill>
                <a:latin typeface="Arial" panose="020B0604020202020204" pitchFamily="34" charset="0"/>
              </a:rPr>
              <a:t>first</a:t>
            </a:r>
            <a:r>
              <a:rPr lang="en-US" dirty="0">
                <a:solidFill>
                  <a:srgbClr val="000000"/>
                </a:solidFill>
                <a:latin typeface="Arial" panose="020B0604020202020204" pitchFamily="34" charset="0"/>
              </a:rPr>
              <a:t> is the </a:t>
            </a:r>
            <a:r>
              <a:rPr lang="en-US" i="1" dirty="0">
                <a:solidFill>
                  <a:srgbClr val="000000"/>
                </a:solidFill>
                <a:latin typeface="Arial" panose="020B0604020202020204" pitchFamily="34" charset="0"/>
              </a:rPr>
              <a:t>atmosphere</a:t>
            </a:r>
            <a:r>
              <a:rPr lang="en-US" dirty="0">
                <a:solidFill>
                  <a:srgbClr val="000000"/>
                </a:solidFill>
                <a:latin typeface="Arial" panose="020B0604020202020204" pitchFamily="34" charset="0"/>
              </a:rPr>
              <a:t> . . . The </a:t>
            </a:r>
            <a:r>
              <a:rPr lang="en-US" i="1" dirty="0">
                <a:solidFill>
                  <a:srgbClr val="000000"/>
                </a:solidFill>
                <a:latin typeface="Arial" panose="020B0604020202020204" pitchFamily="34" charset="0"/>
              </a:rPr>
              <a:t>second</a:t>
            </a:r>
            <a:r>
              <a:rPr lang="en-US" dirty="0">
                <a:solidFill>
                  <a:srgbClr val="000000"/>
                </a:solidFill>
                <a:latin typeface="Arial" panose="020B0604020202020204" pitchFamily="34" charset="0"/>
              </a:rPr>
              <a:t>, the starry heaven . . . And, </a:t>
            </a:r>
            <a:r>
              <a:rPr lang="en-US" i="1" dirty="0">
                <a:solidFill>
                  <a:srgbClr val="000000"/>
                </a:solidFill>
                <a:latin typeface="Arial" panose="020B0604020202020204" pitchFamily="34" charset="0"/>
              </a:rPr>
              <a:t>thirdly</a:t>
            </a:r>
            <a:r>
              <a:rPr lang="en-US" dirty="0">
                <a:solidFill>
                  <a:srgbClr val="000000"/>
                </a:solidFill>
                <a:latin typeface="Arial" panose="020B0604020202020204" pitchFamily="34" charset="0"/>
              </a:rPr>
              <a:t>, the </a:t>
            </a:r>
            <a:r>
              <a:rPr lang="en-US" i="1" dirty="0">
                <a:solidFill>
                  <a:srgbClr val="000000"/>
                </a:solidFill>
                <a:latin typeface="Arial" panose="020B0604020202020204" pitchFamily="34" charset="0"/>
              </a:rPr>
              <a:t>place of the blessed</a:t>
            </a:r>
            <a:r>
              <a:rPr lang="en-US" dirty="0">
                <a:solidFill>
                  <a:srgbClr val="000000"/>
                </a:solidFill>
                <a:latin typeface="Arial" panose="020B0604020202020204" pitchFamily="34" charset="0"/>
              </a:rPr>
              <a:t>, or the </a:t>
            </a:r>
            <a:r>
              <a:rPr lang="en-US" i="1" dirty="0">
                <a:solidFill>
                  <a:srgbClr val="000000"/>
                </a:solidFill>
                <a:latin typeface="Arial" panose="020B0604020202020204" pitchFamily="34" charset="0"/>
              </a:rPr>
              <a:t>throne of the Divine glory</a:t>
            </a:r>
            <a:r>
              <a:rPr lang="en-US" dirty="0">
                <a:solidFill>
                  <a:srgbClr val="000000"/>
                </a:solidFill>
                <a:latin typeface="Arial" panose="020B0604020202020204" pitchFamily="34" charset="0"/>
              </a:rPr>
              <a:t>." (Clarke)</a:t>
            </a:r>
            <a:endParaRPr lang="en-US" dirty="0">
              <a:latin typeface="Arial" panose="020B0604020202020204" pitchFamily="34" charset="0"/>
            </a:endParaRPr>
          </a:p>
          <a:p>
            <a:pPr marL="685800" fontAlgn="ctr"/>
            <a:r>
              <a:rPr lang="en-US" dirty="0">
                <a:solidFill>
                  <a:srgbClr val="000000"/>
                </a:solidFill>
                <a:latin typeface="Arial" panose="020B0604020202020204" pitchFamily="34" charset="0"/>
              </a:rPr>
              <a:t> </a:t>
            </a:r>
            <a:endParaRPr lang="en-US" dirty="0">
              <a:latin typeface="Arial" panose="020B0604020202020204" pitchFamily="34" charset="0"/>
            </a:endParaRPr>
          </a:p>
          <a:p>
            <a:pPr marL="685800" fontAlgn="ctr"/>
            <a:r>
              <a:rPr lang="en-US" dirty="0" smtClean="0">
                <a:solidFill>
                  <a:srgbClr val="000000"/>
                </a:solidFill>
                <a:latin typeface="Arial" panose="020B0604020202020204" pitchFamily="34" charset="0"/>
              </a:rPr>
              <a:t>  . </a:t>
            </a:r>
            <a:r>
              <a:rPr lang="en-US" dirty="0">
                <a:solidFill>
                  <a:srgbClr val="000000"/>
                </a:solidFill>
                <a:latin typeface="Arial" panose="020B0604020202020204" pitchFamily="34" charset="0"/>
              </a:rPr>
              <a:t>So, this</a:t>
            </a:r>
            <a:r>
              <a:rPr lang="en-US" b="1" dirty="0">
                <a:solidFill>
                  <a:srgbClr val="7F0000"/>
                </a:solidFill>
                <a:latin typeface="Arial" panose="020B0604020202020204" pitchFamily="34" charset="0"/>
              </a:rPr>
              <a:t> one</a:t>
            </a:r>
            <a:r>
              <a:rPr lang="en-US" dirty="0">
                <a:solidFill>
                  <a:srgbClr val="000000"/>
                </a:solidFill>
                <a:latin typeface="Arial" panose="020B0604020202020204" pitchFamily="34" charset="0"/>
              </a:rPr>
              <a:t> - whom we understand to be Paul himself - was </a:t>
            </a:r>
            <a:r>
              <a:rPr lang="en-US" b="1" dirty="0">
                <a:solidFill>
                  <a:srgbClr val="7F0000"/>
                </a:solidFill>
                <a:latin typeface="Arial" panose="020B0604020202020204" pitchFamily="34" charset="0"/>
              </a:rPr>
              <a:t>caught up to </a:t>
            </a:r>
            <a:r>
              <a:rPr lang="en-US" dirty="0">
                <a:solidFill>
                  <a:srgbClr val="000000"/>
                </a:solidFill>
                <a:latin typeface="Arial" panose="020B0604020202020204" pitchFamily="34" charset="0"/>
              </a:rPr>
              <a:t>the </a:t>
            </a:r>
            <a:r>
              <a:rPr lang="en-US" b="1" dirty="0">
                <a:solidFill>
                  <a:srgbClr val="7F0000"/>
                </a:solidFill>
                <a:latin typeface="Arial" panose="020B0604020202020204" pitchFamily="34" charset="0"/>
              </a:rPr>
              <a:t>heaven</a:t>
            </a:r>
            <a:r>
              <a:rPr lang="en-US" dirty="0">
                <a:solidFill>
                  <a:srgbClr val="000000"/>
                </a:solidFill>
                <a:latin typeface="Arial" panose="020B0604020202020204" pitchFamily="34" charset="0"/>
              </a:rPr>
              <a:t> where God lives. Paul had a vision or an experience of the throne of God, just as Isaiah (Isaiah 6:1) and John (Revelation 4:1-2) did</a:t>
            </a:r>
            <a:endParaRPr lang="en-US" dirty="0">
              <a:effectLst/>
              <a:latin typeface="Arial" panose="020B0604020202020204" pitchFamily="34" charset="0"/>
            </a:endParaRPr>
          </a:p>
        </p:txBody>
      </p:sp>
    </p:spTree>
    <p:extLst>
      <p:ext uri="{BB962C8B-B14F-4D97-AF65-F5344CB8AC3E}">
        <p14:creationId xmlns:p14="http://schemas.microsoft.com/office/powerpoint/2010/main" val="3270533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075" y="339725"/>
            <a:ext cx="10515600" cy="6318250"/>
          </a:xfrm>
        </p:spPr>
        <p:txBody>
          <a:bodyPr>
            <a:normAutofit/>
          </a:bodyPr>
          <a:lstStyle/>
          <a:p>
            <a:pPr fontAlgn="ctr"/>
            <a:r>
              <a:rPr lang="en-US" dirty="0"/>
              <a:t>     Paul waited 14 years to say anything about the incident, and when he finally did he said it reluctantly</a:t>
            </a:r>
          </a:p>
          <a:p>
            <a:pPr fontAlgn="ctr"/>
            <a:r>
              <a:rPr lang="en-US" dirty="0"/>
              <a:t>·        He did everything he could in relating the story to take the focus off himself (such as writing in the third person)</a:t>
            </a:r>
          </a:p>
          <a:p>
            <a:pPr fontAlgn="ctr"/>
            <a:r>
              <a:rPr lang="en-US" dirty="0"/>
              <a:t>·        He doesn't bother at all with breathless descriptions of what he actually experienced. Instead, he says nothing of what he saw, and says only that he heard things </a:t>
            </a:r>
            <a:r>
              <a:rPr lang="en-US" b="1" dirty="0"/>
              <a:t>not lawful for a man to utter</a:t>
            </a:r>
            <a:r>
              <a:rPr lang="en-US" dirty="0"/>
              <a:t>. </a:t>
            </a:r>
            <a:r>
              <a:rPr lang="en-US" dirty="0" smtClean="0"/>
              <a:t>  </a:t>
            </a:r>
          </a:p>
          <a:p>
            <a:pPr fontAlgn="ctr"/>
            <a:r>
              <a:rPr lang="en-US" dirty="0"/>
              <a:t> </a:t>
            </a:r>
            <a:endParaRPr lang="en-US" dirty="0"/>
          </a:p>
          <a:p>
            <a:pPr fontAlgn="ctr"/>
            <a:r>
              <a:rPr lang="en-US" dirty="0"/>
              <a:t> </a:t>
            </a:r>
            <a:r>
              <a:rPr lang="en-US" dirty="0" smtClean="0"/>
              <a:t>   . </a:t>
            </a:r>
            <a:r>
              <a:rPr lang="en-US" dirty="0"/>
              <a:t>So what did Paul hear? We don't know</a:t>
            </a:r>
            <a:r>
              <a:rPr lang="en-US" dirty="0" smtClean="0"/>
              <a:t>!</a:t>
            </a:r>
          </a:p>
          <a:p>
            <a:pPr fontAlgn="ctr"/>
            <a:r>
              <a:rPr lang="en-US" dirty="0"/>
              <a:t> </a:t>
            </a:r>
            <a:r>
              <a:rPr lang="en-US" dirty="0" smtClean="0"/>
              <a:t>    </a:t>
            </a:r>
            <a:r>
              <a:rPr lang="en-US" dirty="0"/>
              <a:t>They were </a:t>
            </a:r>
            <a:r>
              <a:rPr lang="en-US" b="1" dirty="0"/>
              <a:t>inexpressible words, which it is not lawful for a man to utter</a:t>
            </a:r>
            <a:r>
              <a:rPr lang="en-US" dirty="0"/>
              <a:t>. </a:t>
            </a:r>
            <a:endParaRPr lang="en-US" dirty="0" smtClean="0"/>
          </a:p>
          <a:p>
            <a:pPr fontAlgn="ctr"/>
            <a:r>
              <a:rPr lang="en-US" dirty="0"/>
              <a:t> </a:t>
            </a:r>
            <a:r>
              <a:rPr lang="en-US" dirty="0" smtClean="0"/>
              <a:t>    God </a:t>
            </a:r>
            <a:r>
              <a:rPr lang="en-US" dirty="0"/>
              <a:t>didn't want us to know, so He didn't give Paul permission to speak.</a:t>
            </a:r>
          </a:p>
        </p:txBody>
      </p:sp>
    </p:spTree>
    <p:extLst>
      <p:ext uri="{BB962C8B-B14F-4D97-AF65-F5344CB8AC3E}">
        <p14:creationId xmlns:p14="http://schemas.microsoft.com/office/powerpoint/2010/main" val="1913831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ctr"/>
            <a:r>
              <a:rPr lang="en-US" sz="5400" dirty="0" smtClean="0"/>
              <a:t>·</a:t>
            </a:r>
            <a:r>
              <a:rPr lang="en-US" sz="5400" dirty="0"/>
              <a:t>  </a:t>
            </a:r>
            <a:r>
              <a:rPr lang="en-US" sz="5400" dirty="0" smtClean="0"/>
              <a:t>Visions and Revelations concerning  Angels, Heaven or other things mentioned in the </a:t>
            </a:r>
          </a:p>
          <a:p>
            <a:pPr fontAlgn="ctr"/>
            <a:r>
              <a:rPr lang="en-US" sz="5400" dirty="0"/>
              <a:t> </a:t>
            </a:r>
            <a:r>
              <a:rPr lang="en-US" sz="5400" dirty="0" smtClean="0"/>
              <a:t>   New Testament</a:t>
            </a:r>
            <a:endParaRPr lang="en-US" sz="5400" dirty="0"/>
          </a:p>
        </p:txBody>
      </p:sp>
    </p:spTree>
    <p:extLst>
      <p:ext uri="{BB962C8B-B14F-4D97-AF65-F5344CB8AC3E}">
        <p14:creationId xmlns:p14="http://schemas.microsoft.com/office/powerpoint/2010/main" val="3927706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5400" dirty="0"/>
              <a:t>  Zechariah, the father of John the Baptist, had a vision of an angel (Luke 1:8-23)</a:t>
            </a:r>
          </a:p>
          <a:p>
            <a:endParaRPr lang="en-US" dirty="0"/>
          </a:p>
        </p:txBody>
      </p:sp>
    </p:spTree>
    <p:extLst>
      <p:ext uri="{BB962C8B-B14F-4D97-AF65-F5344CB8AC3E}">
        <p14:creationId xmlns:p14="http://schemas.microsoft.com/office/powerpoint/2010/main" val="4071467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5400" dirty="0"/>
              <a:t>Jesus' transfiguration is described as a vision for the disciples (Matthew 17:9)</a:t>
            </a:r>
          </a:p>
          <a:p>
            <a:endParaRPr lang="en-US" dirty="0"/>
          </a:p>
        </p:txBody>
      </p:sp>
    </p:spTree>
    <p:extLst>
      <p:ext uri="{BB962C8B-B14F-4D97-AF65-F5344CB8AC3E}">
        <p14:creationId xmlns:p14="http://schemas.microsoft.com/office/powerpoint/2010/main" val="2012093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050" y="701675"/>
            <a:ext cx="10515600" cy="5156200"/>
          </a:xfrm>
        </p:spPr>
        <p:txBody>
          <a:bodyPr>
            <a:normAutofit/>
          </a:bodyPr>
          <a:lstStyle/>
          <a:p>
            <a:r>
              <a:rPr lang="en-US" sz="5400" dirty="0" smtClean="0"/>
              <a:t>The women who came to visit Jesus’ tomb had a vision of angels (Luke 24:22-24)</a:t>
            </a:r>
            <a:endParaRPr lang="en-US" sz="5400" dirty="0"/>
          </a:p>
        </p:txBody>
      </p:sp>
    </p:spTree>
    <p:extLst>
      <p:ext uri="{BB962C8B-B14F-4D97-AF65-F5344CB8AC3E}">
        <p14:creationId xmlns:p14="http://schemas.microsoft.com/office/powerpoint/2010/main" val="2272456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4081</TotalTime>
  <Words>1457</Words>
  <Application>Microsoft Office PowerPoint</Application>
  <PresentationFormat>Widescreen</PresentationFormat>
  <Paragraphs>145</Paragraphs>
  <Slides>37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Calibri Light</vt:lpstr>
      <vt:lpstr>Helvetica</vt:lpstr>
      <vt:lpstr>Times New Roman</vt:lpstr>
      <vt:lpstr>Office Theme</vt:lpstr>
      <vt:lpstr>PowerPoint Presentation</vt:lpstr>
      <vt:lpstr>  I    Need Thee Every Hour</vt:lpstr>
      <vt:lpstr>2 Cor. 12:1-10  NIV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Why are these things written?</vt:lpstr>
      <vt:lpstr>PowerPoint Presentation</vt:lpstr>
      <vt:lpstr>Illustrations of our needs and God’s grace supplying….</vt:lpstr>
      <vt:lpstr>PowerPoint Presentation</vt:lpstr>
      <vt:lpstr>PowerPoint Presentation</vt:lpstr>
      <vt:lpstr>PowerPoint Presentation</vt:lpstr>
      <vt:lpstr>My     grace is sufficient for you</vt:lpstr>
      <vt:lpstr>My    grace  is sufficient for you</vt:lpstr>
      <vt:lpstr>My grace is sufficient for you.“ </vt:lpstr>
      <vt:lpstr>My grace is sufficient for you.“ </vt:lpstr>
      <vt:lpstr>My Grace is sufficient for you</vt:lpstr>
      <vt:lpstr>This sufficiency is declared without any limiting words:  </vt:lpstr>
      <vt:lpstr>I Pleaded with the Lord 3 times!!</vt:lpstr>
      <vt:lpstr>It worked for Paul!!</vt:lpstr>
      <vt:lpstr>I NEED THEE EVERY HOUR!!</vt:lpstr>
      <vt:lpstr>PowerPoint Presentation</vt:lpstr>
      <vt:lpstr>I Will Be With You Always!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Need Thee Every Hour</dc:title>
  <dc:creator>mac</dc:creator>
  <cp:lastModifiedBy>mac</cp:lastModifiedBy>
  <cp:revision>24</cp:revision>
  <dcterms:created xsi:type="dcterms:W3CDTF">2016-04-11T03:32:56Z</dcterms:created>
  <dcterms:modified xsi:type="dcterms:W3CDTF">2016-04-17T05:33:04Z</dcterms:modified>
</cp:coreProperties>
</file>