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Lst>
  <p:sldSz cx="9144000" cy="5143500" type="screen16x9"/>
  <p:notesSz cx="6858000" cy="9144000"/>
  <p:embeddedFontLst>
    <p:embeddedFont>
      <p:font typeface="Open Sans" panose="020B0604020202020204" charset="0"/>
      <p:regular r:id="rId23"/>
      <p:bold r:id="rId24"/>
      <p:italic r:id="rId25"/>
      <p:boldItalic r:id="rId26"/>
    </p:embeddedFont>
    <p:embeddedFont>
      <p:font typeface="PT Sans Narrow"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33590382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33590382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78ccfb42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78ccfb42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78ccfb422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78ccfb42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78ccfb422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78ccfb42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78ccfb422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78ccfb422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33590382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33590382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33590382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33590382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33590382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33590382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33590382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633590382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33590382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33590382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33590382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33590382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78ccfb42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78ccfb42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335903821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33590382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78ccfb422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78ccfb42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78ccfb422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78ccfb42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78ccfb422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78ccfb42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78ccfb422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78ccfb42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78ccfb42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78ccfb42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78ccfb42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78ccfb422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1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was Baruch? </a:t>
            </a:r>
            <a:endParaRPr/>
          </a:p>
        </p:txBody>
      </p:sp>
      <p:sp>
        <p:nvSpPr>
          <p:cNvPr id="125" name="Google Shape;125;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Then Jeremiah called Baruch the son of Neriah, and Baruch wrote on a scroll at the dictation of Jeremiah all the words of the Lord which He had spoken to him.  Jeremiah commanded Baruch, saying, “I am restricted; I cannot go into the house of the Lord. So you go and read from the scroll which you have written at my dictation the words of the Lord to the people in the Lord’s house on a fast day. And also you shall read them to all the people of Judah who come from their cities. </a:t>
            </a:r>
            <a:r>
              <a:rPr lang="en" sz="2000" b="1" dirty="0"/>
              <a:t>Jeremiah 36:4-6 </a:t>
            </a:r>
            <a:endParaRPr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288007"/>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Bulla? </a:t>
            </a:r>
            <a:endParaRPr/>
          </a:p>
        </p:txBody>
      </p:sp>
      <p:sp>
        <p:nvSpPr>
          <p:cNvPr id="131" name="Google Shape;131;p23"/>
          <p:cNvSpPr txBox="1">
            <a:spLocks noGrp="1"/>
          </p:cNvSpPr>
          <p:nvPr>
            <p:ph type="body" idx="1"/>
          </p:nvPr>
        </p:nvSpPr>
        <p:spPr>
          <a:xfrm>
            <a:off x="163925" y="995407"/>
            <a:ext cx="4759063" cy="35736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 clay seal used to seal a scroll.  Usually stamped with the name of the author.  </a:t>
            </a:r>
            <a:endParaRPr sz="2000" dirty="0"/>
          </a:p>
          <a:p>
            <a:pPr marL="0" lvl="0" indent="0" algn="l" rtl="0">
              <a:spcBef>
                <a:spcPts val="1600"/>
              </a:spcBef>
              <a:spcAft>
                <a:spcPts val="1600"/>
              </a:spcAft>
              <a:buNone/>
            </a:pPr>
            <a:r>
              <a:rPr lang="en" sz="2000" dirty="0"/>
              <a:t>In 1975 over 250 bulla were discovered in the remains of an ancient library which had burned. The fire had baked the clay bulla. Most of these were sold to collectors. But when they were studied the found something remarkable. </a:t>
            </a:r>
            <a:endParaRPr sz="2000" dirty="0"/>
          </a:p>
        </p:txBody>
      </p:sp>
      <p:pic>
        <p:nvPicPr>
          <p:cNvPr id="132" name="Google Shape;132;p23"/>
          <p:cNvPicPr preferRelativeResize="0"/>
          <p:nvPr/>
        </p:nvPicPr>
        <p:blipFill rotWithShape="1">
          <a:blip r:embed="rId3">
            <a:alphaModFix/>
          </a:blip>
          <a:srcRect/>
          <a:stretch/>
        </p:blipFill>
        <p:spPr>
          <a:xfrm>
            <a:off x="5070763" y="1063825"/>
            <a:ext cx="3909311" cy="350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9" name="Google Shape;139;p24"/>
          <p:cNvPicPr preferRelativeResize="0"/>
          <p:nvPr/>
        </p:nvPicPr>
        <p:blipFill>
          <a:blip r:embed="rId3">
            <a:alphaModFix/>
          </a:blip>
          <a:stretch>
            <a:fillRect/>
          </a:stretch>
        </p:blipFill>
        <p:spPr>
          <a:xfrm>
            <a:off x="0" y="0"/>
            <a:ext cx="9144000" cy="5041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52" name="Google Shape;152;p26"/>
          <p:cNvSpPr txBox="1">
            <a:spLocks noGrp="1"/>
          </p:cNvSpPr>
          <p:nvPr>
            <p:ph type="subTitle" idx="1"/>
          </p:nvPr>
        </p:nvSpPr>
        <p:spPr>
          <a:xfrm>
            <a:off x="2137250" y="2994629"/>
            <a:ext cx="4870500" cy="102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Scientific foreknowledge</a:t>
            </a:r>
            <a:endParaRPr/>
          </a:p>
        </p:txBody>
      </p:sp>
      <p:pic>
        <p:nvPicPr>
          <p:cNvPr id="153" name="Google Shape;153;p26"/>
          <p:cNvPicPr preferRelativeResize="0"/>
          <p:nvPr/>
        </p:nvPicPr>
        <p:blipFill>
          <a:blip r:embed="rId3">
            <a:alphaModFix/>
          </a:blip>
          <a:stretch>
            <a:fillRect/>
          </a:stretch>
        </p:blipFill>
        <p:spPr>
          <a:xfrm>
            <a:off x="2907725" y="110850"/>
            <a:ext cx="3357250" cy="2965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497375" y="445025"/>
            <a:ext cx="83349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hydrologic cycle</a:t>
            </a:r>
            <a:endParaRPr/>
          </a:p>
        </p:txBody>
      </p:sp>
      <p:sp>
        <p:nvSpPr>
          <p:cNvPr id="159" name="Google Shape;159;p27"/>
          <p:cNvSpPr txBox="1">
            <a:spLocks noGrp="1"/>
          </p:cNvSpPr>
          <p:nvPr>
            <p:ph type="body" idx="1"/>
          </p:nvPr>
        </p:nvSpPr>
        <p:spPr>
          <a:xfrm>
            <a:off x="184727" y="1560725"/>
            <a:ext cx="8877648" cy="3297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All the rivers flow into the sea, Yet the sea is not full. To the place where the rivers flow, There they flow again. </a:t>
            </a:r>
            <a:r>
              <a:rPr lang="en" sz="2000" b="1" dirty="0"/>
              <a:t>Ecclesiastes 1:7</a:t>
            </a:r>
            <a:endParaRPr sz="2000" b="1" dirty="0"/>
          </a:p>
          <a:p>
            <a:pPr marL="0" lvl="0" indent="0" algn="l" rtl="0">
              <a:spcBef>
                <a:spcPts val="1600"/>
              </a:spcBef>
              <a:spcAft>
                <a:spcPts val="0"/>
              </a:spcAft>
              <a:buNone/>
            </a:pPr>
            <a:r>
              <a:rPr lang="en" sz="2000" dirty="0"/>
              <a:t>He wraps up the waters in His clouds, And the cloud does not burst under them. </a:t>
            </a:r>
            <a:r>
              <a:rPr lang="en" sz="2000" b="1" dirty="0"/>
              <a:t>Job 26:8</a:t>
            </a:r>
            <a:endParaRPr sz="2000" b="1" dirty="0"/>
          </a:p>
          <a:p>
            <a:pPr marL="0" lvl="0" indent="0" algn="l" rtl="0">
              <a:spcBef>
                <a:spcPts val="1600"/>
              </a:spcBef>
              <a:spcAft>
                <a:spcPts val="1600"/>
              </a:spcAft>
              <a:buNone/>
            </a:pPr>
            <a:r>
              <a:rPr lang="en" sz="2000" dirty="0"/>
              <a:t>The One who builds His upper chambers in the heavens, And has founded His vaulted dome over the earth, He who calls for the waters of the sea, And pours them out on the face of the earth, The Lord is His name. </a:t>
            </a:r>
            <a:r>
              <a:rPr lang="en" sz="2000" b="1" dirty="0"/>
              <a:t>Amos 9:6</a:t>
            </a:r>
            <a:endParaRPr sz="2000" b="1" dirty="0"/>
          </a:p>
        </p:txBody>
      </p:sp>
      <p:pic>
        <p:nvPicPr>
          <p:cNvPr id="160" name="Google Shape;160;p27"/>
          <p:cNvPicPr preferRelativeResize="0"/>
          <p:nvPr/>
        </p:nvPicPr>
        <p:blipFill>
          <a:blip r:embed="rId3">
            <a:alphaModFix/>
          </a:blip>
          <a:stretch>
            <a:fillRect/>
          </a:stretch>
        </p:blipFill>
        <p:spPr>
          <a:xfrm>
            <a:off x="5595450" y="36725"/>
            <a:ext cx="3466925" cy="1607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the Bible view blood? </a:t>
            </a:r>
            <a:endParaRPr/>
          </a:p>
        </p:txBody>
      </p:sp>
      <p:sp>
        <p:nvSpPr>
          <p:cNvPr id="166" name="Google Shape;166;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For the life of the flesh is in the blood, and I have given it to you on the altar to make atonement for your souls; for it is the blood by reason of the life that makes atonement.’ </a:t>
            </a:r>
            <a:r>
              <a:rPr lang="en" sz="2000" b="1" dirty="0"/>
              <a:t>Leviticus 17: 11</a:t>
            </a:r>
            <a:endParaRPr sz="2000" b="1" dirty="0"/>
          </a:p>
          <a:p>
            <a:pPr marL="0" lvl="0" indent="0" algn="l" rtl="0">
              <a:spcBef>
                <a:spcPts val="1600"/>
              </a:spcBef>
              <a:spcAft>
                <a:spcPts val="0"/>
              </a:spcAft>
              <a:buNone/>
            </a:pPr>
            <a:r>
              <a:rPr lang="en" sz="2000" dirty="0"/>
              <a:t>And every male among you who is eight days old shall be circumcised throughout your generations, a servant who is born in the house or who is bought with money from any foreigner, who is not of your descendants. </a:t>
            </a:r>
            <a:r>
              <a:rPr lang="en" sz="2000" b="1" dirty="0"/>
              <a:t>Genesis 17:12</a:t>
            </a:r>
            <a:endParaRPr sz="2000" b="1" dirty="0"/>
          </a:p>
          <a:p>
            <a:pPr marL="0" lvl="0" indent="0" algn="l" rtl="0">
              <a:spcBef>
                <a:spcPts val="1600"/>
              </a:spcBef>
              <a:spcAft>
                <a:spcPts val="1600"/>
              </a:spcAft>
              <a:buNone/>
            </a:pPr>
            <a:endParaRPr dirty="0"/>
          </a:p>
        </p:txBody>
      </p:sp>
      <p:pic>
        <p:nvPicPr>
          <p:cNvPr id="168" name="Google Shape;168;p28" descr="http://zombie-popcorn.com/wp-content/uploads/2008/10/Blood_Spatter.jpg"/>
          <p:cNvPicPr preferRelativeResize="0"/>
          <p:nvPr/>
        </p:nvPicPr>
        <p:blipFill rotWithShape="1">
          <a:blip r:embed="rId3">
            <a:alphaModFix/>
          </a:blip>
          <a:srcRect/>
          <a:stretch/>
        </p:blipFill>
        <p:spPr>
          <a:xfrm>
            <a:off x="5748475" y="28750"/>
            <a:ext cx="3395524" cy="1237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Ignaz Semmelweis</a:t>
            </a:r>
            <a:endParaRPr/>
          </a:p>
        </p:txBody>
      </p:sp>
      <p:sp>
        <p:nvSpPr>
          <p:cNvPr id="174" name="Google Shape;174;p29"/>
          <p:cNvSpPr txBox="1">
            <a:spLocks noGrp="1"/>
          </p:cNvSpPr>
          <p:nvPr>
            <p:ph type="body" idx="1"/>
          </p:nvPr>
        </p:nvSpPr>
        <p:spPr>
          <a:xfrm>
            <a:off x="230909" y="1099950"/>
            <a:ext cx="5856691" cy="34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Began the practice of hand washing in 1847</a:t>
            </a:r>
            <a:endParaRPr sz="2000" dirty="0"/>
          </a:p>
          <a:p>
            <a:pPr marL="0" lvl="0" indent="0" algn="l" rtl="0">
              <a:spcBef>
                <a:spcPts val="1600"/>
              </a:spcBef>
              <a:spcAft>
                <a:spcPts val="0"/>
              </a:spcAft>
              <a:buNone/>
            </a:pPr>
            <a:r>
              <a:rPr lang="en" sz="2000" dirty="0"/>
              <a:t>Death rates dropped to 1%</a:t>
            </a:r>
            <a:endParaRPr sz="2000" dirty="0"/>
          </a:p>
          <a:p>
            <a:pPr marL="0" lvl="0" indent="0" algn="l" rtl="0">
              <a:spcBef>
                <a:spcPts val="1600"/>
              </a:spcBef>
              <a:spcAft>
                <a:spcPts val="0"/>
              </a:spcAft>
              <a:buNone/>
            </a:pPr>
            <a:r>
              <a:rPr lang="en" sz="2000" dirty="0"/>
              <a:t>No other doctor believe him and he was ostracized. </a:t>
            </a:r>
            <a:endParaRPr sz="2000" dirty="0"/>
          </a:p>
          <a:p>
            <a:pPr marL="0" lvl="0" indent="0" algn="l" rtl="0">
              <a:spcBef>
                <a:spcPts val="1600"/>
              </a:spcBef>
              <a:spcAft>
                <a:spcPts val="0"/>
              </a:spcAft>
              <a:buNone/>
            </a:pPr>
            <a:r>
              <a:rPr lang="en" sz="2000" dirty="0"/>
              <a:t>He was driven mad and committed at age 47 after he had a nervous breakdown. He died shortly after</a:t>
            </a:r>
            <a:r>
              <a:rPr lang="en" dirty="0"/>
              <a:t>. </a:t>
            </a:r>
            <a:endParaRPr dirty="0"/>
          </a:p>
          <a:p>
            <a:pPr marL="0" lvl="0" indent="0" algn="l" rtl="0">
              <a:spcBef>
                <a:spcPts val="1600"/>
              </a:spcBef>
              <a:spcAft>
                <a:spcPts val="1600"/>
              </a:spcAft>
              <a:buNone/>
            </a:pPr>
            <a:endParaRPr dirty="0"/>
          </a:p>
        </p:txBody>
      </p:sp>
      <p:pic>
        <p:nvPicPr>
          <p:cNvPr id="175" name="Google Shape;175;p29"/>
          <p:cNvPicPr preferRelativeResize="0"/>
          <p:nvPr/>
        </p:nvPicPr>
        <p:blipFill>
          <a:blip r:embed="rId3">
            <a:alphaModFix/>
          </a:blip>
          <a:stretch>
            <a:fillRect/>
          </a:stretch>
        </p:blipFill>
        <p:spPr>
          <a:xfrm>
            <a:off x="6168948" y="1152425"/>
            <a:ext cx="2588025" cy="3674550"/>
          </a:xfrm>
          <a:prstGeom prst="rect">
            <a:avLst/>
          </a:prstGeom>
          <a:noFill/>
          <a:ln>
            <a:noFill/>
          </a:ln>
        </p:spPr>
      </p:pic>
      <p:pic>
        <p:nvPicPr>
          <p:cNvPr id="176" name="Google Shape;176;p29"/>
          <p:cNvPicPr preferRelativeResize="0"/>
          <p:nvPr/>
        </p:nvPicPr>
        <p:blipFill>
          <a:blip r:embed="rId4">
            <a:alphaModFix/>
          </a:blip>
          <a:stretch>
            <a:fillRect/>
          </a:stretch>
        </p:blipFill>
        <p:spPr>
          <a:xfrm>
            <a:off x="2975053" y="4043550"/>
            <a:ext cx="1257800" cy="9512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Ashes of the Red Heifer. 	</a:t>
            </a:r>
            <a:endParaRPr dirty="0"/>
          </a:p>
        </p:txBody>
      </p:sp>
      <p:sp>
        <p:nvSpPr>
          <p:cNvPr id="182" name="Google Shape;182;p30"/>
          <p:cNvSpPr txBox="1">
            <a:spLocks noGrp="1"/>
          </p:cNvSpPr>
          <p:nvPr>
            <p:ph type="body" idx="1"/>
          </p:nvPr>
        </p:nvSpPr>
        <p:spPr>
          <a:xfrm>
            <a:off x="311700" y="1152425"/>
            <a:ext cx="8520600" cy="3416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Then the heifer shall be burned in his sight; its hide and its flesh and its blood, with its refuse, shall be burned. The priest shall take cedar wood and </a:t>
            </a:r>
            <a:r>
              <a:rPr lang="en" b="1" dirty="0"/>
              <a:t>hyssop </a:t>
            </a:r>
            <a:r>
              <a:rPr lang="en" dirty="0"/>
              <a:t>and scarlet </a:t>
            </a:r>
            <a:r>
              <a:rPr lang="en" b="1" dirty="0"/>
              <a:t>wool</a:t>
            </a:r>
            <a:r>
              <a:rPr lang="en" dirty="0"/>
              <a:t> and cast it into the midst of the burning heifer. The priest shall then wash his clothes and bathe his body in water, and afterward come into the camp, but the priest shall be unclean until evening. The one who burns it shall also wash his clothes in water and bathe his body in water, and shall be unclean until evening. Now a man who is clean shall gather up the ashes of the heifer and deposit them outside the camp in a clean place, and the congregation of the sons of Israel shall keep it as water to remove impurity; it is purification from sin. </a:t>
            </a:r>
            <a:r>
              <a:rPr lang="en" b="1" dirty="0"/>
              <a:t>Numbers 19: 5-9</a:t>
            </a: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if physicians in the 1800’s had used soap? </a:t>
            </a:r>
            <a:endParaRPr/>
          </a:p>
        </p:txBody>
      </p:sp>
      <p:sp>
        <p:nvSpPr>
          <p:cNvPr id="188" name="Google Shape;188;p31"/>
          <p:cNvSpPr txBox="1">
            <a:spLocks noGrp="1"/>
          </p:cNvSpPr>
          <p:nvPr>
            <p:ph type="body" idx="1"/>
          </p:nvPr>
        </p:nvSpPr>
        <p:spPr>
          <a:xfrm>
            <a:off x="311700" y="1266325"/>
            <a:ext cx="42603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9" name="Google Shape;189;p31"/>
          <p:cNvPicPr preferRelativeResize="0"/>
          <p:nvPr/>
        </p:nvPicPr>
        <p:blipFill>
          <a:blip r:embed="rId3">
            <a:alphaModFix/>
          </a:blip>
          <a:stretch>
            <a:fillRect/>
          </a:stretch>
        </p:blipFill>
        <p:spPr>
          <a:xfrm>
            <a:off x="2972737" y="1318412"/>
            <a:ext cx="3198525" cy="3198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311700" y="163275"/>
            <a:ext cx="8520600" cy="12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lesson has not explained “How” to become a Christian. But rather “Why” .</a:t>
            </a:r>
            <a:endParaRPr dirty="0"/>
          </a:p>
        </p:txBody>
      </p:sp>
      <p:sp>
        <p:nvSpPr>
          <p:cNvPr id="195" name="Google Shape;195;p32"/>
          <p:cNvSpPr txBox="1">
            <a:spLocks noGrp="1"/>
          </p:cNvSpPr>
          <p:nvPr>
            <p:ph type="body" idx="1"/>
          </p:nvPr>
        </p:nvSpPr>
        <p:spPr>
          <a:xfrm>
            <a:off x="311700" y="1493050"/>
            <a:ext cx="8520600" cy="3291386"/>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dirty="0"/>
              <a:t>Because the events in the Bible took place, it’s words are true and God is alive:     </a:t>
            </a:r>
            <a:endParaRPr sz="2000" dirty="0"/>
          </a:p>
          <a:p>
            <a:pPr marL="0" lvl="0" indent="0" algn="l" rtl="0">
              <a:lnSpc>
                <a:spcPct val="100000"/>
              </a:lnSpc>
              <a:spcBef>
                <a:spcPts val="1600"/>
              </a:spcBef>
              <a:spcAft>
                <a:spcPts val="0"/>
              </a:spcAft>
              <a:buNone/>
            </a:pPr>
            <a:r>
              <a:rPr lang="en" sz="2000" dirty="0"/>
              <a:t>Hear: Rom. 10:17</a:t>
            </a:r>
            <a:endParaRPr sz="2000" dirty="0"/>
          </a:p>
          <a:p>
            <a:pPr marL="0" lvl="0" indent="0" algn="l" rtl="0">
              <a:lnSpc>
                <a:spcPct val="100000"/>
              </a:lnSpc>
              <a:spcBef>
                <a:spcPts val="1600"/>
              </a:spcBef>
              <a:spcAft>
                <a:spcPts val="0"/>
              </a:spcAft>
              <a:buNone/>
            </a:pPr>
            <a:r>
              <a:rPr lang="en" sz="2000" dirty="0"/>
              <a:t>Believe: Heb. 11:6</a:t>
            </a:r>
            <a:endParaRPr sz="2000" dirty="0"/>
          </a:p>
          <a:p>
            <a:pPr marL="0" lvl="0" indent="0" algn="l" rtl="0">
              <a:lnSpc>
                <a:spcPct val="100000"/>
              </a:lnSpc>
              <a:spcBef>
                <a:spcPts val="1600"/>
              </a:spcBef>
              <a:spcAft>
                <a:spcPts val="0"/>
              </a:spcAft>
              <a:buNone/>
            </a:pPr>
            <a:r>
              <a:rPr lang="en" sz="2000" dirty="0"/>
              <a:t>Repent: Acts 2:38</a:t>
            </a:r>
            <a:endParaRPr sz="2000" dirty="0"/>
          </a:p>
          <a:p>
            <a:pPr marL="0" lvl="0" indent="0" algn="l" rtl="0">
              <a:lnSpc>
                <a:spcPct val="100000"/>
              </a:lnSpc>
              <a:spcBef>
                <a:spcPts val="1600"/>
              </a:spcBef>
              <a:spcAft>
                <a:spcPts val="0"/>
              </a:spcAft>
              <a:buNone/>
            </a:pPr>
            <a:r>
              <a:rPr lang="en" sz="2000" dirty="0"/>
              <a:t>Confess: Rom. 10:10</a:t>
            </a:r>
            <a:endParaRPr sz="2000" dirty="0"/>
          </a:p>
          <a:p>
            <a:pPr marL="0" lvl="0" indent="0" algn="l" rtl="0">
              <a:lnSpc>
                <a:spcPct val="100000"/>
              </a:lnSpc>
              <a:spcBef>
                <a:spcPts val="1600"/>
              </a:spcBef>
              <a:spcAft>
                <a:spcPts val="0"/>
              </a:spcAft>
              <a:buNone/>
            </a:pPr>
            <a:r>
              <a:rPr lang="en" sz="2000" dirty="0"/>
              <a:t>Be Baptized: Acts 2:38 </a:t>
            </a:r>
            <a:endParaRPr sz="2000" dirty="0"/>
          </a:p>
          <a:p>
            <a:pPr marL="0" lvl="0" indent="0" algn="l" rtl="0">
              <a:spcBef>
                <a:spcPts val="1600"/>
              </a:spcBef>
              <a:spcAft>
                <a:spcPts val="16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do you know God is real? </a:t>
            </a:r>
            <a:endParaRPr dirty="0"/>
          </a:p>
        </p:txBody>
      </p:sp>
      <p:sp>
        <p:nvSpPr>
          <p:cNvPr id="73" name="Google Shape;73;p14"/>
          <p:cNvSpPr txBox="1">
            <a:spLocks noGrp="1"/>
          </p:cNvSpPr>
          <p:nvPr>
            <p:ph type="body" idx="1"/>
          </p:nvPr>
        </p:nvSpPr>
        <p:spPr>
          <a:xfrm>
            <a:off x="311700" y="1266325"/>
            <a:ext cx="8520600" cy="344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dirty="0"/>
              <a:t>Because the Bible says so. </a:t>
            </a:r>
            <a:endParaRPr b="1" dirty="0"/>
          </a:p>
          <a:p>
            <a:pPr marL="914400" lvl="1" indent="-342900" algn="l" rtl="0">
              <a:spcBef>
                <a:spcPts val="0"/>
              </a:spcBef>
              <a:spcAft>
                <a:spcPts val="0"/>
              </a:spcAft>
              <a:buSzPts val="1800"/>
              <a:buChar char="-"/>
            </a:pPr>
            <a:r>
              <a:rPr lang="en" sz="1800" dirty="0"/>
              <a:t>Now we have received, not the spirit of the world, but the Spirit who is from God, so that we may know the things freely given to us by God,  which things we also speak, not in words taught by human wisdom, but in </a:t>
            </a:r>
            <a:r>
              <a:rPr lang="en" sz="1800" u="sng" dirty="0"/>
              <a:t>those taught by the Spirit</a:t>
            </a:r>
            <a:r>
              <a:rPr lang="en" sz="1800" dirty="0"/>
              <a:t>, combining spiritual thoughts with spiritual words. </a:t>
            </a:r>
            <a:r>
              <a:rPr lang="en" sz="1800" b="1" dirty="0"/>
              <a:t>I Corinthians 2:12-13</a:t>
            </a:r>
            <a:endParaRPr sz="1800" b="1" dirty="0"/>
          </a:p>
          <a:p>
            <a:pPr marL="457200" lvl="0" indent="-342900" algn="l" rtl="0">
              <a:spcBef>
                <a:spcPts val="0"/>
              </a:spcBef>
              <a:spcAft>
                <a:spcPts val="0"/>
              </a:spcAft>
              <a:buSzPts val="1800"/>
              <a:buChar char="-"/>
            </a:pPr>
            <a:r>
              <a:rPr lang="en" b="1" dirty="0"/>
              <a:t>Because I was raised to believe this way. </a:t>
            </a:r>
            <a:endParaRPr b="1" dirty="0"/>
          </a:p>
          <a:p>
            <a:pPr marL="914400" lvl="1" indent="-342900" algn="l" rtl="0">
              <a:spcBef>
                <a:spcPts val="0"/>
              </a:spcBef>
              <a:spcAft>
                <a:spcPts val="0"/>
              </a:spcAft>
              <a:buSzPts val="1800"/>
              <a:buChar char="-"/>
            </a:pPr>
            <a:r>
              <a:rPr lang="en" sz="1800" dirty="0"/>
              <a:t>For I am mindful of the sincere faith within you, which </a:t>
            </a:r>
            <a:r>
              <a:rPr lang="en" sz="1800" u="sng" dirty="0"/>
              <a:t>first dwelt</a:t>
            </a:r>
            <a:r>
              <a:rPr lang="en" sz="1800" dirty="0"/>
              <a:t> in your grandmother Lois and your mother Eunice, and I am sure that it is in you as well. </a:t>
            </a:r>
            <a:r>
              <a:rPr lang="en" sz="1800" b="1" dirty="0"/>
              <a:t>I Timothy 1:5</a:t>
            </a:r>
            <a:endParaRPr sz="1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2" name="Google Shape;202;p3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0" name="Google Shape;80;p15"/>
          <p:cNvPicPr preferRelativeResize="0"/>
          <p:nvPr/>
        </p:nvPicPr>
        <p:blipFill>
          <a:blip r:embed="rId3">
            <a:alphaModFix/>
          </a:blip>
          <a:stretch>
            <a:fillRect/>
          </a:stretch>
        </p:blipFill>
        <p:spPr>
          <a:xfrm>
            <a:off x="540853" y="0"/>
            <a:ext cx="7909275" cy="5045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Not without witness</a:t>
            </a:r>
            <a:endParaRPr/>
          </a:p>
        </p:txBody>
      </p:sp>
      <p:sp>
        <p:nvSpPr>
          <p:cNvPr id="86" name="Google Shape;86;p16"/>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Acts 14:15-18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3" name="Google Shape;93;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At Lystra </a:t>
            </a:r>
            <a:endParaRPr dirty="0"/>
          </a:p>
        </p:txBody>
      </p:sp>
      <p:sp>
        <p:nvSpPr>
          <p:cNvPr id="99" name="Google Shape;99;p18"/>
          <p:cNvSpPr txBox="1">
            <a:spLocks noGrp="1"/>
          </p:cNvSpPr>
          <p:nvPr>
            <p:ph type="body" idx="1"/>
          </p:nvPr>
        </p:nvSpPr>
        <p:spPr>
          <a:xfrm>
            <a:off x="311700" y="1071418"/>
            <a:ext cx="8520600" cy="349760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 Men, why are you doing these things? We are also men of the same nature as you, and preach the gospel to you that you should turn from these vain things to a living God, who made the heaven and the earth and the sea and all that is in them. In the generations gone by He permitted all the nations to go their own ways; and yet </a:t>
            </a:r>
            <a:r>
              <a:rPr lang="en" sz="2000" b="1" dirty="0"/>
              <a:t>He did not leave Himself without witness,</a:t>
            </a:r>
            <a:r>
              <a:rPr lang="en" sz="2000" dirty="0"/>
              <a:t> in that He did good and gave you rains from heaven and fruitful seasons, satisfying your hearts with food and gladness. Acts 14:15-18</a:t>
            </a:r>
            <a:endParaRPr sz="2000" dirty="0"/>
          </a:p>
        </p:txBody>
      </p:sp>
      <p:pic>
        <p:nvPicPr>
          <p:cNvPr id="100" name="Google Shape;100;p18"/>
          <p:cNvPicPr preferRelativeResize="0"/>
          <p:nvPr/>
        </p:nvPicPr>
        <p:blipFill>
          <a:blip r:embed="rId3">
            <a:alphaModFix/>
          </a:blip>
          <a:stretch>
            <a:fillRect/>
          </a:stretch>
        </p:blipFill>
        <p:spPr>
          <a:xfrm>
            <a:off x="7019638" y="3703782"/>
            <a:ext cx="2124362" cy="13381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a:off x="643425" y="1549350"/>
            <a:ext cx="76818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witness did God leave? </a:t>
            </a:r>
            <a:endParaRPr/>
          </a:p>
        </p:txBody>
      </p:sp>
      <p:sp>
        <p:nvSpPr>
          <p:cNvPr id="106" name="Google Shape;106;p19"/>
          <p:cNvSpPr txBox="1">
            <a:spLocks noGrp="1"/>
          </p:cNvSpPr>
          <p:nvPr>
            <p:ph type="subTitle" idx="1"/>
          </p:nvPr>
        </p:nvSpPr>
        <p:spPr>
          <a:xfrm>
            <a:off x="1949700" y="2729575"/>
            <a:ext cx="5244600" cy="148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Now faith is the assurance of things hoped for, the conviction of things not seen. Hebrews 11:1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Who was Erastus? </a:t>
            </a:r>
            <a:endParaRPr dirty="0"/>
          </a:p>
        </p:txBody>
      </p:sp>
      <p:sp>
        <p:nvSpPr>
          <p:cNvPr id="112" name="Google Shape;112;p20"/>
          <p:cNvSpPr txBox="1">
            <a:spLocks noGrp="1"/>
          </p:cNvSpPr>
          <p:nvPr>
            <p:ph type="body" idx="1"/>
          </p:nvPr>
        </p:nvSpPr>
        <p:spPr>
          <a:xfrm>
            <a:off x="406400" y="1152425"/>
            <a:ext cx="8425900" cy="34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He is only mentioned 3 times in the Bible: </a:t>
            </a:r>
            <a:endParaRPr sz="2000" dirty="0"/>
          </a:p>
          <a:p>
            <a:pPr marL="0" lvl="0" indent="0" algn="l" rtl="0">
              <a:spcBef>
                <a:spcPts val="1600"/>
              </a:spcBef>
              <a:spcAft>
                <a:spcPts val="0"/>
              </a:spcAft>
              <a:buNone/>
            </a:pPr>
            <a:r>
              <a:rPr lang="en" sz="2000" dirty="0"/>
              <a:t>Gaius, host to me and to the whole church, greets you. Erastus, the city treasurer greets you, and Quartus, the brother. </a:t>
            </a:r>
            <a:r>
              <a:rPr lang="en" sz="2000" b="1" dirty="0"/>
              <a:t>Romans 16:23</a:t>
            </a:r>
            <a:endParaRPr sz="2000" b="1" dirty="0"/>
          </a:p>
          <a:p>
            <a:pPr marL="0" lvl="0" indent="0" algn="l" rtl="0">
              <a:spcBef>
                <a:spcPts val="1600"/>
              </a:spcBef>
              <a:spcAft>
                <a:spcPts val="0"/>
              </a:spcAft>
              <a:buNone/>
            </a:pPr>
            <a:r>
              <a:rPr lang="en" sz="2000" dirty="0"/>
              <a:t>And having sent into Macedonia two of those who ministered to him, Timothy and Erastus, he himself stayed in Asia for a while. </a:t>
            </a:r>
            <a:r>
              <a:rPr lang="en" sz="2000" b="1" dirty="0"/>
              <a:t>Acts 19: 22</a:t>
            </a:r>
            <a:endParaRPr sz="2000" b="1" dirty="0"/>
          </a:p>
          <a:p>
            <a:pPr marL="0" lvl="0" indent="0" algn="l" rtl="0">
              <a:spcBef>
                <a:spcPts val="1600"/>
              </a:spcBef>
              <a:spcAft>
                <a:spcPts val="1600"/>
              </a:spcAft>
              <a:buNone/>
            </a:pPr>
            <a:r>
              <a:rPr lang="en" sz="2000" dirty="0"/>
              <a:t>Erastus remained at Corinth, but Trophimus I left sick at Miletus.        </a:t>
            </a:r>
            <a:r>
              <a:rPr lang="en" sz="2000" b="1" dirty="0"/>
              <a:t>II Timothy 4:20</a:t>
            </a:r>
            <a:endParaRPr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Erastus Stone</a:t>
            </a:r>
            <a:endParaRPr/>
          </a:p>
        </p:txBody>
      </p:sp>
      <p:sp>
        <p:nvSpPr>
          <p:cNvPr id="118" name="Google Shape;118;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Discovered in the ancient city of Corinth. It names a city official who made it possible to build the theater.  RASTVUS  translates to Erastus. </a:t>
            </a:r>
            <a:endParaRPr sz="2000" dirty="0"/>
          </a:p>
        </p:txBody>
      </p:sp>
      <p:pic>
        <p:nvPicPr>
          <p:cNvPr id="119" name="Google Shape;119;p21"/>
          <p:cNvPicPr preferRelativeResize="0"/>
          <p:nvPr/>
        </p:nvPicPr>
        <p:blipFill>
          <a:blip r:embed="rId3">
            <a:alphaModFix/>
          </a:blip>
          <a:stretch>
            <a:fillRect/>
          </a:stretch>
        </p:blipFill>
        <p:spPr>
          <a:xfrm>
            <a:off x="311700" y="2170375"/>
            <a:ext cx="8520600" cy="223590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1048</Words>
  <Application>Microsoft Office PowerPoint</Application>
  <PresentationFormat>On-screen Show (16:9)</PresentationFormat>
  <Paragraphs>46</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Open Sans</vt:lpstr>
      <vt:lpstr>Arial</vt:lpstr>
      <vt:lpstr>PT Sans Narrow</vt:lpstr>
      <vt:lpstr>Tropic</vt:lpstr>
      <vt:lpstr>PowerPoint Presentation</vt:lpstr>
      <vt:lpstr>How do you know God is real? </vt:lpstr>
      <vt:lpstr>PowerPoint Presentation</vt:lpstr>
      <vt:lpstr>Not without witness</vt:lpstr>
      <vt:lpstr>PowerPoint Presentation</vt:lpstr>
      <vt:lpstr>At Lystra </vt:lpstr>
      <vt:lpstr>What witness did God leave? </vt:lpstr>
      <vt:lpstr>Who was Erastus? </vt:lpstr>
      <vt:lpstr>The Erastus Stone</vt:lpstr>
      <vt:lpstr>Who was Baruch? </vt:lpstr>
      <vt:lpstr>What is a Bulla? </vt:lpstr>
      <vt:lpstr>PowerPoint Presentation</vt:lpstr>
      <vt:lpstr>PowerPoint Presentation</vt:lpstr>
      <vt:lpstr>The hydrologic cycle</vt:lpstr>
      <vt:lpstr>How does the Bible view blood? </vt:lpstr>
      <vt:lpstr>Ignaz Semmelweis</vt:lpstr>
      <vt:lpstr>The Ashes of the Red Heifer.  </vt:lpstr>
      <vt:lpstr>What if physicians in the 1800’s had used soap? </vt:lpstr>
      <vt:lpstr>This lesson has not explained “How” to become a Christian. But rather “Why”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ONealCOC</dc:creator>
  <cp:lastModifiedBy>Auditorium</cp:lastModifiedBy>
  <cp:revision>2</cp:revision>
  <dcterms:modified xsi:type="dcterms:W3CDTF">2019-10-13T21:44:49Z</dcterms:modified>
</cp:coreProperties>
</file>