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handoutMasterIdLst>
    <p:handoutMasterId r:id="rId77"/>
  </p:handoutMasterIdLst>
  <p:sldIdLst>
    <p:sldId id="336" r:id="rId2"/>
    <p:sldId id="329" r:id="rId3"/>
    <p:sldId id="313" r:id="rId4"/>
    <p:sldId id="330" r:id="rId5"/>
    <p:sldId id="331" r:id="rId6"/>
    <p:sldId id="338" r:id="rId7"/>
    <p:sldId id="312" r:id="rId8"/>
    <p:sldId id="314" r:id="rId9"/>
    <p:sldId id="315" r:id="rId10"/>
    <p:sldId id="320" r:id="rId11"/>
    <p:sldId id="316" r:id="rId12"/>
    <p:sldId id="317" r:id="rId13"/>
    <p:sldId id="318" r:id="rId14"/>
    <p:sldId id="332" r:id="rId15"/>
    <p:sldId id="319" r:id="rId16"/>
    <p:sldId id="321" r:id="rId17"/>
    <p:sldId id="322" r:id="rId18"/>
    <p:sldId id="339" r:id="rId19"/>
    <p:sldId id="325" r:id="rId20"/>
    <p:sldId id="326" r:id="rId21"/>
    <p:sldId id="340" r:id="rId22"/>
    <p:sldId id="341" r:id="rId23"/>
    <p:sldId id="353" r:id="rId24"/>
    <p:sldId id="333" r:id="rId25"/>
    <p:sldId id="344" r:id="rId26"/>
    <p:sldId id="302" r:id="rId27"/>
    <p:sldId id="345" r:id="rId28"/>
    <p:sldId id="311" r:id="rId29"/>
    <p:sldId id="346" r:id="rId30"/>
    <p:sldId id="304" r:id="rId31"/>
    <p:sldId id="334" r:id="rId32"/>
    <p:sldId id="348" r:id="rId33"/>
    <p:sldId id="309" r:id="rId34"/>
    <p:sldId id="347" r:id="rId35"/>
    <p:sldId id="305" r:id="rId36"/>
    <p:sldId id="335" r:id="rId37"/>
    <p:sldId id="307" r:id="rId38"/>
    <p:sldId id="342" r:id="rId39"/>
    <p:sldId id="310" r:id="rId40"/>
    <p:sldId id="343" r:id="rId41"/>
    <p:sldId id="349" r:id="rId42"/>
    <p:sldId id="350" r:id="rId43"/>
    <p:sldId id="351" r:id="rId44"/>
    <p:sldId id="352" r:id="rId45"/>
    <p:sldId id="297" r:id="rId46"/>
    <p:sldId id="291" r:id="rId47"/>
    <p:sldId id="268" r:id="rId48"/>
    <p:sldId id="269" r:id="rId49"/>
    <p:sldId id="267" r:id="rId50"/>
    <p:sldId id="295" r:id="rId51"/>
    <p:sldId id="292" r:id="rId52"/>
    <p:sldId id="293" r:id="rId53"/>
    <p:sldId id="294" r:id="rId54"/>
    <p:sldId id="270" r:id="rId55"/>
    <p:sldId id="271" r:id="rId56"/>
    <p:sldId id="272" r:id="rId57"/>
    <p:sldId id="273" r:id="rId58"/>
    <p:sldId id="274" r:id="rId59"/>
    <p:sldId id="275" r:id="rId60"/>
    <p:sldId id="276" r:id="rId61"/>
    <p:sldId id="278" r:id="rId62"/>
    <p:sldId id="279" r:id="rId63"/>
    <p:sldId id="280" r:id="rId64"/>
    <p:sldId id="281" r:id="rId65"/>
    <p:sldId id="282" r:id="rId66"/>
    <p:sldId id="283" r:id="rId67"/>
    <p:sldId id="285" r:id="rId68"/>
    <p:sldId id="286" r:id="rId69"/>
    <p:sldId id="287" r:id="rId70"/>
    <p:sldId id="288" r:id="rId71"/>
    <p:sldId id="289" r:id="rId72"/>
    <p:sldId id="257" r:id="rId73"/>
    <p:sldId id="265" r:id="rId74"/>
    <p:sldId id="263" r:id="rId75"/>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vl1pPr>
          </a:lstStyle>
          <a:p>
            <a:fld id="{3D45995B-27CC-4543-9033-9F6ECE9BC578}" type="datetimeFigureOut">
              <a:rPr lang="en-US" smtClean="0"/>
              <a:t>9/1/2019</a:t>
            </a:fld>
            <a:endParaRPr lang="en-US"/>
          </a:p>
        </p:txBody>
      </p:sp>
      <p:sp>
        <p:nvSpPr>
          <p:cNvPr id="4" name="Footer Placeholder 3"/>
          <p:cNvSpPr>
            <a:spLocks noGrp="1"/>
          </p:cNvSpPr>
          <p:nvPr>
            <p:ph type="ftr" sz="quarter" idx="2"/>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75675"/>
            <a:ext cx="3067050" cy="452438"/>
          </a:xfrm>
          <a:prstGeom prst="rect">
            <a:avLst/>
          </a:prstGeom>
        </p:spPr>
        <p:txBody>
          <a:bodyPr vert="horz" lIns="91440" tIns="45720" rIns="91440" bIns="45720" rtlCol="0" anchor="b"/>
          <a:lstStyle>
            <a:lvl1pPr algn="r">
              <a:defRPr sz="1200"/>
            </a:lvl1pPr>
          </a:lstStyle>
          <a:p>
            <a:fld id="{E64B74D4-CF41-414B-8DD3-CDDF4CA1F577}" type="slidenum">
              <a:rPr lang="en-US" smtClean="0"/>
              <a:t>‹#›</a:t>
            </a:fld>
            <a:endParaRPr lang="en-US"/>
          </a:p>
        </p:txBody>
      </p:sp>
    </p:spTree>
    <p:extLst>
      <p:ext uri="{BB962C8B-B14F-4D97-AF65-F5344CB8AC3E}">
        <p14:creationId xmlns:p14="http://schemas.microsoft.com/office/powerpoint/2010/main" val="897717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52438"/>
          </a:xfrm>
          <a:prstGeom prst="rect">
            <a:avLst/>
          </a:prstGeom>
        </p:spPr>
        <p:txBody>
          <a:bodyPr vert="horz" lIns="91440" tIns="45720" rIns="91440" bIns="45720" rtlCol="0"/>
          <a:lstStyle>
            <a:lvl1pPr algn="r">
              <a:defRPr sz="1200"/>
            </a:lvl1pPr>
          </a:lstStyle>
          <a:p>
            <a:fld id="{206159B3-3AFD-49D2-B4D1-782CEC514D5B}" type="datetimeFigureOut">
              <a:rPr lang="en-US" smtClean="0"/>
              <a:t>9/1/2019</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344988"/>
            <a:ext cx="5661025" cy="3554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575675"/>
            <a:ext cx="3067050" cy="452438"/>
          </a:xfrm>
          <a:prstGeom prst="rect">
            <a:avLst/>
          </a:prstGeom>
        </p:spPr>
        <p:txBody>
          <a:bodyPr vert="horz" lIns="91440" tIns="45720" rIns="91440" bIns="45720" rtlCol="0" anchor="b"/>
          <a:lstStyle>
            <a:lvl1pPr algn="r">
              <a:defRPr sz="1200"/>
            </a:lvl1pPr>
          </a:lstStyle>
          <a:p>
            <a:fld id="{24B51AAF-9177-4B12-9327-FD870F987DCF}" type="slidenum">
              <a:rPr lang="en-US" smtClean="0"/>
              <a:t>‹#›</a:t>
            </a:fld>
            <a:endParaRPr lang="en-US"/>
          </a:p>
        </p:txBody>
      </p:sp>
    </p:spTree>
    <p:extLst>
      <p:ext uri="{BB962C8B-B14F-4D97-AF65-F5344CB8AC3E}">
        <p14:creationId xmlns:p14="http://schemas.microsoft.com/office/powerpoint/2010/main" val="3364790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E98AB0-7043-437F-90EC-EA34764835AA}"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1266590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98AB0-7043-437F-90EC-EA34764835AA}"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400303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98AB0-7043-437F-90EC-EA34764835AA}"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436215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98AB0-7043-437F-90EC-EA34764835AA}"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253065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E98AB0-7043-437F-90EC-EA34764835AA}" type="datetimeFigureOut">
              <a:rPr lang="en-US" smtClean="0"/>
              <a:t>9/1/2019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1855566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E98AB0-7043-437F-90EC-EA34764835AA}" type="datetimeFigureOut">
              <a:rPr lang="en-US" smtClean="0"/>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24022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E98AB0-7043-437F-90EC-EA34764835AA}" type="datetimeFigureOut">
              <a:rPr lang="en-US" smtClean="0"/>
              <a:t>9/1/2019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25272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E98AB0-7043-437F-90EC-EA34764835AA}" type="datetimeFigureOut">
              <a:rPr lang="en-US" smtClean="0"/>
              <a:t>9/1/2019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669610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98AB0-7043-437F-90EC-EA34764835AA}" type="datetimeFigureOut">
              <a:rPr lang="en-US" smtClean="0"/>
              <a:t>9/1/2019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4003536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98AB0-7043-437F-90EC-EA34764835AA}" type="datetimeFigureOut">
              <a:rPr lang="en-US" smtClean="0"/>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133101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E98AB0-7043-437F-90EC-EA34764835AA}" type="datetimeFigureOut">
              <a:rPr lang="en-US" smtClean="0"/>
              <a:t>9/1/2019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88FC4-2A39-4230-81D3-1B2636C13C8F}" type="slidenum">
              <a:rPr lang="en-US" smtClean="0"/>
              <a:t>‹#›</a:t>
            </a:fld>
            <a:endParaRPr lang="en-US"/>
          </a:p>
        </p:txBody>
      </p:sp>
    </p:spTree>
    <p:extLst>
      <p:ext uri="{BB962C8B-B14F-4D97-AF65-F5344CB8AC3E}">
        <p14:creationId xmlns:p14="http://schemas.microsoft.com/office/powerpoint/2010/main" val="104714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98AB0-7043-437F-90EC-EA34764835AA}" type="datetimeFigureOut">
              <a:rPr lang="en-US" smtClean="0"/>
              <a:t>9/1/2019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88FC4-2A39-4230-81D3-1B2636C13C8F}" type="slidenum">
              <a:rPr lang="en-US" smtClean="0"/>
              <a:t>‹#›</a:t>
            </a:fld>
            <a:endParaRPr lang="en-US"/>
          </a:p>
        </p:txBody>
      </p:sp>
    </p:spTree>
    <p:extLst>
      <p:ext uri="{BB962C8B-B14F-4D97-AF65-F5344CB8AC3E}">
        <p14:creationId xmlns:p14="http://schemas.microsoft.com/office/powerpoint/2010/main" val="4009500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biblia.com/bible/esv/1%20Sam%209.2" TargetMode="External"/><Relationship Id="rId2" Type="http://schemas.openxmlformats.org/officeDocument/2006/relationships/hyperlink" Target="https://biblia.com/bible/esv/1%20Sam%209.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en.wikipedia.org/wiki/God"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i="1" u="sng" dirty="0" smtClean="0">
                <a:solidFill>
                  <a:srgbClr val="FF0000"/>
                </a:solidFill>
              </a:rPr>
              <a:t>GOD SAID</a:t>
            </a:r>
            <a:endParaRPr lang="en-US" sz="8000" b="1" i="1" u="sng" dirty="0">
              <a:solidFill>
                <a:srgbClr val="FF0000"/>
              </a:solidFill>
            </a:endParaRPr>
          </a:p>
        </p:txBody>
      </p:sp>
      <p:sp>
        <p:nvSpPr>
          <p:cNvPr id="3" name="Content Placeholder 2"/>
          <p:cNvSpPr>
            <a:spLocks noGrp="1"/>
          </p:cNvSpPr>
          <p:nvPr>
            <p:ph idx="1"/>
          </p:nvPr>
        </p:nvSpPr>
        <p:spPr/>
        <p:txBody>
          <a:bodyPr>
            <a:normAutofit/>
          </a:bodyPr>
          <a:lstStyle/>
          <a:p>
            <a:r>
              <a:rPr lang="en-US" sz="8000" b="1" u="sng" dirty="0" smtClean="0">
                <a:solidFill>
                  <a:srgbClr val="7030A0"/>
                </a:solidFill>
              </a:rPr>
              <a:t>“Behold</a:t>
            </a:r>
            <a:r>
              <a:rPr lang="en-US" sz="8000" b="1" u="sng" dirty="0">
                <a:solidFill>
                  <a:srgbClr val="7030A0"/>
                </a:solidFill>
              </a:rPr>
              <a:t>, to obey is better </a:t>
            </a:r>
            <a:r>
              <a:rPr lang="en-US" sz="8000" b="1" u="sng" dirty="0" smtClean="0">
                <a:solidFill>
                  <a:srgbClr val="7030A0"/>
                </a:solidFill>
              </a:rPr>
              <a:t>than ..</a:t>
            </a:r>
          </a:p>
          <a:p>
            <a:r>
              <a:rPr lang="en-US" sz="8000" b="1" u="sng" dirty="0">
                <a:solidFill>
                  <a:srgbClr val="7030A0"/>
                </a:solidFill>
              </a:rPr>
              <a:t> </a:t>
            </a:r>
            <a:r>
              <a:rPr lang="en-US" sz="8000" b="1" u="sng" dirty="0" smtClean="0">
                <a:solidFill>
                  <a:srgbClr val="7030A0"/>
                </a:solidFill>
              </a:rPr>
              <a:t>          sacrifice”</a:t>
            </a:r>
            <a:endParaRPr lang="en-US" sz="8000" b="1" u="sng" dirty="0">
              <a:solidFill>
                <a:srgbClr val="7030A0"/>
              </a:solidFill>
            </a:endParaRPr>
          </a:p>
        </p:txBody>
      </p:sp>
    </p:spTree>
    <p:extLst>
      <p:ext uri="{BB962C8B-B14F-4D97-AF65-F5344CB8AC3E}">
        <p14:creationId xmlns:p14="http://schemas.microsoft.com/office/powerpoint/2010/main" val="334378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08873" cy="6858000"/>
          </a:xfrm>
        </p:spPr>
        <p:txBody>
          <a:bodyPr>
            <a:normAutofit/>
          </a:bodyPr>
          <a:lstStyle/>
          <a:p>
            <a:endParaRPr lang="en-US" sz="3600" dirty="0" smtClean="0"/>
          </a:p>
          <a:p>
            <a:r>
              <a:rPr lang="en-US" sz="4800" b="1" dirty="0" smtClean="0">
                <a:solidFill>
                  <a:srgbClr val="FF0000"/>
                </a:solidFill>
                <a:effectLst>
                  <a:outerShdw blurRad="38100" dist="38100" dir="2700000" algn="tl">
                    <a:srgbClr val="000000">
                      <a:alpha val="43137"/>
                    </a:srgbClr>
                  </a:outerShdw>
                </a:effectLst>
              </a:rPr>
              <a:t>Obeying God requires doing some difficult stuff :</a:t>
            </a:r>
          </a:p>
          <a:p>
            <a:r>
              <a:rPr lang="en-US" sz="3600" dirty="0"/>
              <a:t> </a:t>
            </a:r>
            <a:r>
              <a:rPr lang="en-US" sz="3600" dirty="0" smtClean="0"/>
              <a:t> 1.  Leave your homeland  (Abram) Gen. 12</a:t>
            </a:r>
          </a:p>
          <a:p>
            <a:r>
              <a:rPr lang="en-US" sz="3600" dirty="0"/>
              <a:t> </a:t>
            </a:r>
            <a:r>
              <a:rPr lang="en-US" sz="3600" dirty="0" smtClean="0"/>
              <a:t> 2.  Kill everything. (Saul) I Sam. 15</a:t>
            </a:r>
          </a:p>
          <a:p>
            <a:r>
              <a:rPr lang="en-US" sz="3600" dirty="0"/>
              <a:t> </a:t>
            </a:r>
            <a:r>
              <a:rPr lang="en-US" sz="3600" dirty="0" smtClean="0"/>
              <a:t> 3.  Kill your son. (Abraham)  Gen. 22:1</a:t>
            </a:r>
          </a:p>
          <a:p>
            <a:r>
              <a:rPr lang="en-US" sz="3600" dirty="0"/>
              <a:t> </a:t>
            </a:r>
            <a:r>
              <a:rPr lang="en-US" sz="3600" dirty="0" smtClean="0"/>
              <a:t> 4.  Die for others. (Jesus)  Rom. 5:8-9</a:t>
            </a:r>
          </a:p>
          <a:p>
            <a:r>
              <a:rPr lang="en-US" sz="3600" dirty="0"/>
              <a:t> </a:t>
            </a:r>
            <a:r>
              <a:rPr lang="en-US" sz="3600" dirty="0" smtClean="0"/>
              <a:t> 5.  Marry a  woman with child. (Joseph) Matt. 1:21</a:t>
            </a:r>
          </a:p>
          <a:p>
            <a:r>
              <a:rPr lang="en-US" sz="3600" dirty="0"/>
              <a:t> </a:t>
            </a:r>
            <a:r>
              <a:rPr lang="en-US" sz="3600" dirty="0" smtClean="0"/>
              <a:t> 6.  Us:  Change the world (disciples)  Matt. 28:18-20.</a:t>
            </a:r>
            <a:endParaRPr lang="en-US" sz="3600" dirty="0"/>
          </a:p>
        </p:txBody>
      </p:sp>
    </p:spTree>
    <p:extLst>
      <p:ext uri="{BB962C8B-B14F-4D97-AF65-F5344CB8AC3E}">
        <p14:creationId xmlns:p14="http://schemas.microsoft.com/office/powerpoint/2010/main" val="332729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p:cTn id="30"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8208"/>
            <a:ext cx="12192000" cy="6639791"/>
          </a:xfrm>
        </p:spPr>
        <p:txBody>
          <a:bodyPr>
            <a:normAutofit/>
          </a:bodyPr>
          <a:lstStyle/>
          <a:p>
            <a:r>
              <a:rPr lang="en-US" sz="3600" dirty="0" smtClean="0"/>
              <a:t>A humble young man.</a:t>
            </a:r>
          </a:p>
          <a:p>
            <a:r>
              <a:rPr lang="en-US" sz="3600" dirty="0" smtClean="0"/>
              <a:t>A young man that was tall, and handsome.</a:t>
            </a:r>
          </a:p>
          <a:p>
            <a:r>
              <a:rPr lang="en-US" sz="3600" dirty="0" smtClean="0"/>
              <a:t>The Bible gives us a glimpse of his outward appearance…</a:t>
            </a:r>
          </a:p>
          <a:p>
            <a:r>
              <a:rPr lang="en-US" sz="3600" dirty="0"/>
              <a:t> </a:t>
            </a:r>
            <a:r>
              <a:rPr lang="en-US" sz="3600" dirty="0" smtClean="0"/>
              <a:t>    I Sam. 9:1-2</a:t>
            </a:r>
          </a:p>
          <a:p>
            <a:r>
              <a:rPr lang="en-US" sz="3600" dirty="0"/>
              <a:t> </a:t>
            </a:r>
            <a:r>
              <a:rPr lang="en-US" sz="3600" dirty="0" smtClean="0"/>
              <a:t>    Head and shoulders over all of Israel.</a:t>
            </a:r>
          </a:p>
          <a:p>
            <a:r>
              <a:rPr lang="en-US" sz="3600" dirty="0"/>
              <a:t> </a:t>
            </a:r>
            <a:r>
              <a:rPr lang="en-US" sz="3600" dirty="0" smtClean="0"/>
              <a:t>   (I Sam. 9:1-3  Kish , an influential man (wealthy-status-</a:t>
            </a:r>
          </a:p>
          <a:p>
            <a:r>
              <a:rPr lang="en-US" sz="3600" dirty="0"/>
              <a:t> </a:t>
            </a:r>
            <a:r>
              <a:rPr lang="en-US" sz="3600" dirty="0" smtClean="0"/>
              <a:t>   who had a son named Saul.  There was no one more</a:t>
            </a:r>
          </a:p>
          <a:p>
            <a:r>
              <a:rPr lang="en-US" sz="3600" dirty="0" smtClean="0"/>
              <a:t>Impressive among the Israelites than Saul.  He stood a head</a:t>
            </a:r>
          </a:p>
          <a:p>
            <a:r>
              <a:rPr lang="en-US" sz="3600" dirty="0" smtClean="0"/>
              <a:t>Taller than anyone else.  From his shoulder and up higher</a:t>
            </a:r>
          </a:p>
          <a:p>
            <a:r>
              <a:rPr lang="en-US" sz="3600" dirty="0" smtClean="0"/>
              <a:t>Than any of the people.</a:t>
            </a:r>
            <a:endParaRPr lang="en-US" sz="3600" dirty="0"/>
          </a:p>
        </p:txBody>
      </p:sp>
    </p:spTree>
    <p:extLst>
      <p:ext uri="{BB962C8B-B14F-4D97-AF65-F5344CB8AC3E}">
        <p14:creationId xmlns:p14="http://schemas.microsoft.com/office/powerpoint/2010/main" val="2445625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92000" cy="6774873"/>
          </a:xfrm>
        </p:spPr>
        <p:txBody>
          <a:bodyPr/>
          <a:lstStyle/>
          <a:p>
            <a:r>
              <a:rPr lang="en-US" sz="3600" dirty="0" smtClean="0"/>
              <a:t> When Saul assumed rule over Israel, </a:t>
            </a:r>
          </a:p>
          <a:p>
            <a:r>
              <a:rPr lang="en-US" sz="3600" dirty="0" smtClean="0"/>
              <a:t>He demonstrated his great talent as a great Leader </a:t>
            </a:r>
          </a:p>
          <a:p>
            <a:r>
              <a:rPr lang="en-US" sz="3600" dirty="0" smtClean="0"/>
              <a:t>And God was with him.</a:t>
            </a:r>
          </a:p>
          <a:p>
            <a:r>
              <a:rPr lang="en-US" sz="3600" dirty="0"/>
              <a:t> </a:t>
            </a:r>
            <a:r>
              <a:rPr lang="en-US" sz="3600" dirty="0" smtClean="0"/>
              <a:t> His talent was seen in Saul’s leading the children</a:t>
            </a:r>
          </a:p>
          <a:p>
            <a:r>
              <a:rPr lang="en-US" sz="3600" dirty="0" smtClean="0"/>
              <a:t>Of Israel against the enemies of Israel.. </a:t>
            </a:r>
          </a:p>
          <a:p>
            <a:r>
              <a:rPr lang="en-US" sz="3600" dirty="0" smtClean="0"/>
              <a:t>and making them DEAD. </a:t>
            </a:r>
          </a:p>
          <a:p>
            <a:r>
              <a:rPr lang="en-US" sz="3600" dirty="0" smtClean="0"/>
              <a:t> And Saul was good at it.  </a:t>
            </a:r>
          </a:p>
          <a:p>
            <a:r>
              <a:rPr lang="en-US" dirty="0"/>
              <a:t> </a:t>
            </a:r>
            <a:r>
              <a:rPr lang="en-US" dirty="0" smtClean="0"/>
              <a:t> </a:t>
            </a:r>
            <a:endParaRPr lang="en-US" dirty="0"/>
          </a:p>
        </p:txBody>
      </p:sp>
    </p:spTree>
    <p:extLst>
      <p:ext uri="{BB962C8B-B14F-4D97-AF65-F5344CB8AC3E}">
        <p14:creationId xmlns:p14="http://schemas.microsoft.com/office/powerpoint/2010/main" val="1462058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5018" cy="6858000"/>
          </a:xfrm>
        </p:spPr>
        <p:txBody>
          <a:bodyPr>
            <a:normAutofit/>
          </a:bodyPr>
          <a:lstStyle/>
          <a:p>
            <a:r>
              <a:rPr lang="en-US" sz="4000" dirty="0" smtClean="0"/>
              <a:t>He fought against, and was victorious, over </a:t>
            </a:r>
          </a:p>
          <a:p>
            <a:r>
              <a:rPr lang="en-US" sz="4000" dirty="0"/>
              <a:t> </a:t>
            </a:r>
            <a:r>
              <a:rPr lang="en-US" sz="4000" dirty="0" smtClean="0"/>
              <a:t> The Moabites</a:t>
            </a:r>
          </a:p>
          <a:p>
            <a:r>
              <a:rPr lang="en-US" sz="4000" dirty="0"/>
              <a:t> </a:t>
            </a:r>
            <a:r>
              <a:rPr lang="en-US" sz="4000" dirty="0" smtClean="0"/>
              <a:t> The Ammonites</a:t>
            </a:r>
          </a:p>
          <a:p>
            <a:r>
              <a:rPr lang="en-US" sz="4000" dirty="0"/>
              <a:t> </a:t>
            </a:r>
            <a:r>
              <a:rPr lang="en-US" sz="4000" dirty="0" smtClean="0"/>
              <a:t> The </a:t>
            </a:r>
            <a:r>
              <a:rPr lang="en-US" sz="4000" dirty="0" err="1" smtClean="0"/>
              <a:t>Edomites</a:t>
            </a:r>
            <a:endParaRPr lang="en-US" sz="4000" dirty="0" smtClean="0"/>
          </a:p>
          <a:p>
            <a:r>
              <a:rPr lang="en-US" sz="4000" dirty="0"/>
              <a:t> </a:t>
            </a:r>
            <a:r>
              <a:rPr lang="en-US" sz="4000" dirty="0" smtClean="0"/>
              <a:t> The Kings of </a:t>
            </a:r>
            <a:r>
              <a:rPr lang="en-US" sz="4000" dirty="0" err="1" smtClean="0"/>
              <a:t>Zobah</a:t>
            </a:r>
            <a:endParaRPr lang="en-US" sz="4000" dirty="0" smtClean="0"/>
          </a:p>
          <a:p>
            <a:r>
              <a:rPr lang="en-US" sz="4000" dirty="0"/>
              <a:t> </a:t>
            </a:r>
            <a:r>
              <a:rPr lang="en-US" sz="4000" dirty="0" smtClean="0"/>
              <a:t> And the great enemies of the Philistines  </a:t>
            </a:r>
          </a:p>
          <a:p>
            <a:r>
              <a:rPr lang="en-US" sz="4000" dirty="0" smtClean="0"/>
              <a:t>   Saul was a fighting king, and where ever he </a:t>
            </a:r>
          </a:p>
          <a:p>
            <a:r>
              <a:rPr lang="en-US" sz="4000" dirty="0" smtClean="0"/>
              <a:t>turned , he inflicted punishment on Israel’s enemies”</a:t>
            </a:r>
          </a:p>
          <a:p>
            <a:endParaRPr lang="en-US" dirty="0" smtClean="0"/>
          </a:p>
        </p:txBody>
      </p:sp>
    </p:spTree>
    <p:extLst>
      <p:ext uri="{BB962C8B-B14F-4D97-AF65-F5344CB8AC3E}">
        <p14:creationId xmlns:p14="http://schemas.microsoft.com/office/powerpoint/2010/main" val="4235256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heel(1)">
                                      <p:cBhvr>
                                        <p:cTn id="47" dur="2000"/>
                                        <p:tgtEl>
                                          <p:spTgt spid="3">
                                            <p:txEl>
                                              <p:pRg st="6" end="6"/>
                                            </p:txEl>
                                          </p:spTgt>
                                        </p:tgtEl>
                                      </p:cBhvr>
                                    </p:animEffect>
                                  </p:childTnLst>
                                </p:cTn>
                              </p:par>
                              <p:par>
                                <p:cTn id="48" presetID="21" presetClass="entr" presetSubtype="1"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wheel(1)">
                                      <p:cBhvr>
                                        <p:cTn id="50"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85264"/>
          </a:xfrm>
        </p:spPr>
        <p:txBody>
          <a:bodyPr>
            <a:normAutofit/>
          </a:bodyPr>
          <a:lstStyle/>
          <a:p>
            <a:r>
              <a:rPr lang="en-US" sz="4000" b="1" u="sng" dirty="0" smtClean="0">
                <a:solidFill>
                  <a:srgbClr val="FF0000"/>
                </a:solidFill>
              </a:rPr>
              <a:t>Summary of Saul’s Kingship:</a:t>
            </a:r>
          </a:p>
          <a:p>
            <a:r>
              <a:rPr lang="en-US" sz="4000" dirty="0" smtClean="0"/>
              <a:t>I Samuel 14:47-48</a:t>
            </a:r>
            <a:r>
              <a:rPr lang="en-US" sz="4000" baseline="30000" dirty="0" smtClean="0"/>
              <a:t>47</a:t>
            </a:r>
            <a:r>
              <a:rPr lang="en-US" sz="4000" baseline="30000" dirty="0"/>
              <a:t> </a:t>
            </a:r>
            <a:r>
              <a:rPr lang="en-US" sz="4000" dirty="0"/>
              <a:t>So Saul took the kingdom over Israel, and fought against all his enemies on every side, against Moab, and against the children of Ammon, and against Edom, and against the kings of </a:t>
            </a:r>
            <a:r>
              <a:rPr lang="en-US" sz="4000" dirty="0" err="1"/>
              <a:t>Zobah</a:t>
            </a:r>
            <a:r>
              <a:rPr lang="en-US" sz="4000" dirty="0"/>
              <a:t>, and against the Philistines: and whithersoever he turned himself, he vexed them.</a:t>
            </a:r>
          </a:p>
          <a:p>
            <a:r>
              <a:rPr lang="en-US" sz="4000" baseline="30000" dirty="0"/>
              <a:t>48 </a:t>
            </a:r>
            <a:r>
              <a:rPr lang="en-US" sz="4000" dirty="0"/>
              <a:t>And he gathered an host, and smote the Amalekites, and delivered Israel out of the hands of them that spoiled them.</a:t>
            </a:r>
          </a:p>
          <a:p>
            <a:endParaRPr lang="en-US" sz="3600" dirty="0"/>
          </a:p>
        </p:txBody>
      </p:sp>
    </p:spTree>
    <p:extLst>
      <p:ext uri="{BB962C8B-B14F-4D97-AF65-F5344CB8AC3E}">
        <p14:creationId xmlns:p14="http://schemas.microsoft.com/office/powerpoint/2010/main" val="4040600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03908"/>
            <a:ext cx="12108873" cy="6847609"/>
          </a:xfrm>
        </p:spPr>
        <p:txBody>
          <a:bodyPr>
            <a:normAutofit/>
          </a:bodyPr>
          <a:lstStyle/>
          <a:p>
            <a:r>
              <a:rPr lang="en-US" sz="3600" dirty="0" smtClean="0"/>
              <a:t> And now God has a job for Saul…Getting rid of the Amalekites.</a:t>
            </a:r>
          </a:p>
          <a:p>
            <a:r>
              <a:rPr lang="en-US" sz="3600" dirty="0" smtClean="0"/>
              <a:t>God wants them all killed and all that they have destroyed.</a:t>
            </a:r>
          </a:p>
          <a:p>
            <a:r>
              <a:rPr lang="en-US" sz="3600" dirty="0" smtClean="0"/>
              <a:t>God tells us why:  ( I Sam. 15:2-3)</a:t>
            </a:r>
          </a:p>
          <a:p>
            <a:r>
              <a:rPr lang="en-US" sz="3600" b="1" dirty="0" smtClean="0">
                <a:solidFill>
                  <a:srgbClr val="00B050"/>
                </a:solidFill>
              </a:rPr>
              <a:t>I witnessed what the Amalekites did to the Israelites when they opposed them along the way as they were coming out of Egypt.</a:t>
            </a:r>
          </a:p>
          <a:p>
            <a:r>
              <a:rPr lang="en-US" sz="3600" b="1" dirty="0" smtClean="0">
                <a:solidFill>
                  <a:srgbClr val="00B050"/>
                </a:solidFill>
              </a:rPr>
              <a:t>Now go and attack the Amalekites and completely destroy everything they have.  Do not spare them. Kill men and women, children and infants, oxen and sheep, camels and donkeys</a:t>
            </a:r>
            <a:r>
              <a:rPr lang="en-US" sz="3600" b="1" dirty="0" smtClean="0"/>
              <a:t>.  </a:t>
            </a:r>
          </a:p>
          <a:p>
            <a:r>
              <a:rPr lang="en-US" dirty="0" smtClean="0"/>
              <a:t> </a:t>
            </a:r>
          </a:p>
          <a:p>
            <a:endParaRPr lang="en-US" dirty="0"/>
          </a:p>
        </p:txBody>
      </p:sp>
    </p:spTree>
    <p:extLst>
      <p:ext uri="{BB962C8B-B14F-4D97-AF65-F5344CB8AC3E}">
        <p14:creationId xmlns:p14="http://schemas.microsoft.com/office/powerpoint/2010/main" val="82908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heel(1)">
                                      <p:cBhvr>
                                        <p:cTn id="7" dur="2000"/>
                                        <p:tgtEl>
                                          <p:spTgt spid="3">
                                            <p:txEl>
                                              <p:pRg st="3" end="3"/>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heel(1)">
                                      <p:cBhvr>
                                        <p:cTn id="1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3127"/>
            <a:ext cx="12053455" cy="6774873"/>
          </a:xfrm>
        </p:spPr>
        <p:txBody>
          <a:bodyPr>
            <a:normAutofit/>
          </a:bodyPr>
          <a:lstStyle/>
          <a:p>
            <a:r>
              <a:rPr lang="en-US" sz="3600" b="1" dirty="0" smtClean="0">
                <a:solidFill>
                  <a:schemeClr val="accent2">
                    <a:lumMod val="75000"/>
                  </a:schemeClr>
                </a:solidFill>
              </a:rPr>
              <a:t>Mission:</a:t>
            </a:r>
          </a:p>
          <a:p>
            <a:r>
              <a:rPr lang="en-US" sz="3600" dirty="0"/>
              <a:t> </a:t>
            </a:r>
            <a:r>
              <a:rPr lang="en-US" sz="3600" dirty="0" smtClean="0"/>
              <a:t> Go and Destroy!</a:t>
            </a:r>
          </a:p>
          <a:p>
            <a:r>
              <a:rPr lang="en-US" sz="3600" dirty="0" smtClean="0"/>
              <a:t>To Saul, a Destroyer.</a:t>
            </a:r>
          </a:p>
          <a:p>
            <a:endParaRPr lang="en-US" sz="3600" dirty="0"/>
          </a:p>
          <a:p>
            <a:r>
              <a:rPr lang="en-US" sz="3600" b="1" u="sng" dirty="0" smtClean="0">
                <a:solidFill>
                  <a:srgbClr val="00B050"/>
                </a:solidFill>
              </a:rPr>
              <a:t>Simple:  </a:t>
            </a:r>
            <a:r>
              <a:rPr lang="en-US" sz="3600" dirty="0" smtClean="0"/>
              <a:t>Saul had done this so many times already.</a:t>
            </a:r>
          </a:p>
          <a:p>
            <a:r>
              <a:rPr lang="en-US" sz="3600" dirty="0" smtClean="0"/>
              <a:t>And he had started out good…the enemies of Israel</a:t>
            </a:r>
          </a:p>
          <a:p>
            <a:r>
              <a:rPr lang="en-US" sz="3600" dirty="0" smtClean="0"/>
              <a:t>Were destroyed when Saul, with God behind him,</a:t>
            </a:r>
          </a:p>
          <a:p>
            <a:r>
              <a:rPr lang="en-US" sz="3600" dirty="0" smtClean="0"/>
              <a:t>attacked them        </a:t>
            </a:r>
          </a:p>
          <a:p>
            <a:r>
              <a:rPr lang="en-US" sz="3600" dirty="0"/>
              <a:t> </a:t>
            </a:r>
            <a:r>
              <a:rPr lang="en-US" sz="3600" dirty="0" smtClean="0"/>
              <a:t>  Enemies of Israel were DEAD!   </a:t>
            </a:r>
            <a:endParaRPr lang="en-US" sz="3600" dirty="0"/>
          </a:p>
        </p:txBody>
      </p:sp>
    </p:spTree>
    <p:extLst>
      <p:ext uri="{BB962C8B-B14F-4D97-AF65-F5344CB8AC3E}">
        <p14:creationId xmlns:p14="http://schemas.microsoft.com/office/powerpoint/2010/main" val="890014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 y="103908"/>
            <a:ext cx="12022282" cy="6754091"/>
          </a:xfrm>
        </p:spPr>
        <p:txBody>
          <a:bodyPr>
            <a:normAutofit/>
          </a:bodyPr>
          <a:lstStyle/>
          <a:p>
            <a:r>
              <a:rPr lang="en-US" sz="3600" dirty="0" smtClean="0"/>
              <a:t>He started out so </a:t>
            </a:r>
            <a:r>
              <a:rPr lang="en-US" sz="3600" dirty="0" err="1" smtClean="0"/>
              <a:t>good..so</a:t>
            </a:r>
            <a:r>
              <a:rPr lang="en-US" sz="3600" dirty="0" smtClean="0"/>
              <a:t> humble, but now, he failed</a:t>
            </a:r>
          </a:p>
          <a:p>
            <a:r>
              <a:rPr lang="en-US" sz="3600" dirty="0" smtClean="0"/>
              <a:t>Miserably …</a:t>
            </a:r>
            <a:r>
              <a:rPr lang="en-US" sz="3600" b="1" dirty="0" smtClean="0">
                <a:effectLst>
                  <a:outerShdw blurRad="38100" dist="38100" dir="2700000" algn="tl">
                    <a:srgbClr val="000000">
                      <a:alpha val="43137"/>
                    </a:srgbClr>
                  </a:outerShdw>
                </a:effectLst>
              </a:rPr>
              <a:t>He did not do what God told him to do.</a:t>
            </a:r>
          </a:p>
          <a:p>
            <a:r>
              <a:rPr lang="en-US" sz="3600" dirty="0"/>
              <a:t> </a:t>
            </a:r>
            <a:r>
              <a:rPr lang="en-US" sz="3600" dirty="0" smtClean="0"/>
              <a:t>  He did not listen and obey what God said.</a:t>
            </a:r>
          </a:p>
          <a:p>
            <a:r>
              <a:rPr lang="en-US" sz="3600" dirty="0"/>
              <a:t> </a:t>
            </a:r>
            <a:r>
              <a:rPr lang="en-US" sz="3600" dirty="0" smtClean="0"/>
              <a:t>    He saved </a:t>
            </a:r>
            <a:r>
              <a:rPr lang="en-US" sz="3600" dirty="0" err="1" smtClean="0"/>
              <a:t>Agag</a:t>
            </a:r>
            <a:r>
              <a:rPr lang="en-US" sz="3600" dirty="0" smtClean="0"/>
              <a:t>  the King of  the Amalekites ,</a:t>
            </a:r>
          </a:p>
          <a:p>
            <a:r>
              <a:rPr lang="en-US" sz="3600" dirty="0" smtClean="0"/>
              <a:t>And allowed the people to save the best of the animals</a:t>
            </a:r>
          </a:p>
          <a:p>
            <a:r>
              <a:rPr lang="en-US" sz="3600" dirty="0" smtClean="0"/>
              <a:t>So they could be offered to God.</a:t>
            </a:r>
          </a:p>
          <a:p>
            <a:r>
              <a:rPr lang="en-US" sz="3600" dirty="0"/>
              <a:t> </a:t>
            </a:r>
            <a:r>
              <a:rPr lang="en-US" sz="3600" dirty="0" smtClean="0"/>
              <a:t>  Big , Big Mistake.</a:t>
            </a:r>
          </a:p>
          <a:p>
            <a:r>
              <a:rPr lang="en-US" sz="3600" dirty="0"/>
              <a:t> </a:t>
            </a:r>
            <a:r>
              <a:rPr lang="en-US" sz="3600" dirty="0" smtClean="0"/>
              <a:t>  He looses his kingship by not obeying…and Samuel makes it</a:t>
            </a:r>
          </a:p>
          <a:p>
            <a:r>
              <a:rPr lang="en-US" sz="3600" dirty="0" smtClean="0"/>
              <a:t>clear</a:t>
            </a:r>
          </a:p>
          <a:p>
            <a:endParaRPr lang="en-US" dirty="0"/>
          </a:p>
        </p:txBody>
      </p:sp>
    </p:spTree>
    <p:extLst>
      <p:ext uri="{BB962C8B-B14F-4D97-AF65-F5344CB8AC3E}">
        <p14:creationId xmlns:p14="http://schemas.microsoft.com/office/powerpoint/2010/main" val="307717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dirty="0" smtClean="0"/>
              <a:t>We must always remember that </a:t>
            </a:r>
          </a:p>
          <a:p>
            <a:r>
              <a:rPr lang="en-US" sz="5400" dirty="0"/>
              <a:t> </a:t>
            </a:r>
            <a:r>
              <a:rPr lang="en-US" sz="5400" dirty="0" smtClean="0"/>
              <a:t>  Obedience to God is better….</a:t>
            </a:r>
            <a:endParaRPr lang="en-US" sz="5400" dirty="0"/>
          </a:p>
        </p:txBody>
      </p:sp>
    </p:spTree>
    <p:extLst>
      <p:ext uri="{BB962C8B-B14F-4D97-AF65-F5344CB8AC3E}">
        <p14:creationId xmlns:p14="http://schemas.microsoft.com/office/powerpoint/2010/main" val="3336351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091554" cy="6858000"/>
          </a:xfrm>
        </p:spPr>
        <p:txBody>
          <a:bodyPr>
            <a:normAutofit/>
          </a:bodyPr>
          <a:lstStyle/>
          <a:p>
            <a:r>
              <a:rPr lang="en-US" sz="3600" dirty="0" smtClean="0"/>
              <a:t>The great lesson for all of us to learn…so simple,</a:t>
            </a:r>
          </a:p>
          <a:p>
            <a:r>
              <a:rPr lang="en-US" sz="3600" dirty="0" smtClean="0"/>
              <a:t>So descriptive of God, do what God says!   </a:t>
            </a:r>
          </a:p>
          <a:p>
            <a:r>
              <a:rPr lang="en-US" sz="3600" dirty="0"/>
              <a:t> </a:t>
            </a:r>
            <a:r>
              <a:rPr lang="en-US" sz="3600" dirty="0" smtClean="0"/>
              <a:t> Nothing more, nothing less, add not to his words,</a:t>
            </a:r>
          </a:p>
          <a:p>
            <a:r>
              <a:rPr lang="en-US" sz="3600" dirty="0" smtClean="0"/>
              <a:t>Change nothing, behave right and die right…</a:t>
            </a:r>
          </a:p>
          <a:p>
            <a:endParaRPr lang="en-US" sz="3600" dirty="0"/>
          </a:p>
          <a:p>
            <a:r>
              <a:rPr lang="en-US" sz="3600" dirty="0" smtClean="0"/>
              <a:t>Change, change, change from wrong to being right.</a:t>
            </a:r>
          </a:p>
          <a:p>
            <a:r>
              <a:rPr lang="en-US" sz="3600" b="1" dirty="0" smtClean="0">
                <a:solidFill>
                  <a:srgbClr val="00B050"/>
                </a:solidFill>
              </a:rPr>
              <a:t>Bro. A.C. </a:t>
            </a:r>
            <a:r>
              <a:rPr lang="en-US" sz="3600" b="1" dirty="0" err="1" smtClean="0">
                <a:solidFill>
                  <a:srgbClr val="00B050"/>
                </a:solidFill>
              </a:rPr>
              <a:t>Grider</a:t>
            </a:r>
            <a:r>
              <a:rPr lang="en-US" sz="3600" b="1" dirty="0" smtClean="0">
                <a:solidFill>
                  <a:srgbClr val="00B050"/>
                </a:solidFill>
              </a:rPr>
              <a:t> once said, I will change every time the</a:t>
            </a:r>
          </a:p>
          <a:p>
            <a:r>
              <a:rPr lang="en-US" sz="3600" b="1" dirty="0" smtClean="0">
                <a:solidFill>
                  <a:srgbClr val="00B050"/>
                </a:solidFill>
              </a:rPr>
              <a:t>Moon changes if I find myself doing or teaching something</a:t>
            </a:r>
          </a:p>
          <a:p>
            <a:r>
              <a:rPr lang="en-US" sz="3600" b="1" dirty="0" smtClean="0">
                <a:solidFill>
                  <a:srgbClr val="00B050"/>
                </a:solidFill>
              </a:rPr>
              <a:t>Wrong …and change to do and teach that which is right!</a:t>
            </a:r>
            <a:endParaRPr lang="en-US" sz="3600" b="1" dirty="0">
              <a:solidFill>
                <a:srgbClr val="00B050"/>
              </a:solidFill>
            </a:endParaRPr>
          </a:p>
        </p:txBody>
      </p:sp>
    </p:spTree>
    <p:extLst>
      <p:ext uri="{BB962C8B-B14F-4D97-AF65-F5344CB8AC3E}">
        <p14:creationId xmlns:p14="http://schemas.microsoft.com/office/powerpoint/2010/main" val="164063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p:cTn id="1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7" end="7"/>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p:cTn id="1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909"/>
            <a:ext cx="11353800" cy="6515099"/>
          </a:xfrm>
        </p:spPr>
        <p:txBody>
          <a:bodyPr>
            <a:noAutofit/>
          </a:bodyPr>
          <a:lstStyle/>
          <a:p>
            <a:r>
              <a:rPr lang="en-US" sz="6000" b="1" dirty="0" smtClean="0">
                <a:effectLst>
                  <a:outerShdw blurRad="38100" dist="38100" dir="2700000" algn="tl">
                    <a:srgbClr val="000000">
                      <a:alpha val="43137"/>
                    </a:srgbClr>
                  </a:outerShdw>
                </a:effectLst>
              </a:rPr>
              <a:t>          </a:t>
            </a:r>
          </a:p>
          <a:p>
            <a:r>
              <a:rPr lang="en-US" sz="6000" b="1" dirty="0" smtClean="0">
                <a:effectLst>
                  <a:outerShdw blurRad="38100" dist="38100" dir="2700000" algn="tl">
                    <a:srgbClr val="000000">
                      <a:alpha val="43137"/>
                    </a:srgbClr>
                  </a:outerShdw>
                </a:effectLst>
              </a:rPr>
              <a:t>STARTED  OUT GOOD</a:t>
            </a:r>
          </a:p>
          <a:p>
            <a:r>
              <a:rPr lang="en-US" sz="6000" b="1" dirty="0">
                <a:effectLst>
                  <a:outerShdw blurRad="38100" dist="38100" dir="2700000" algn="tl">
                    <a:srgbClr val="000000">
                      <a:alpha val="43137"/>
                    </a:srgbClr>
                  </a:outerShdw>
                </a:effectLst>
              </a:rPr>
              <a:t> </a:t>
            </a:r>
            <a:r>
              <a:rPr lang="en-US" sz="6000" b="1" dirty="0" smtClean="0">
                <a:effectLst>
                  <a:outerShdw blurRad="38100" dist="38100" dir="2700000" algn="tl">
                    <a:srgbClr val="000000">
                      <a:alpha val="43137"/>
                    </a:srgbClr>
                  </a:outerShdw>
                </a:effectLst>
              </a:rPr>
              <a:t>     </a:t>
            </a:r>
          </a:p>
          <a:p>
            <a:endParaRPr lang="en-US" sz="6000" b="1" dirty="0">
              <a:effectLst>
                <a:outerShdw blurRad="38100" dist="38100" dir="2700000" algn="tl">
                  <a:srgbClr val="000000">
                    <a:alpha val="43137"/>
                  </a:srgbClr>
                </a:outerShdw>
              </a:effectLst>
            </a:endParaRPr>
          </a:p>
          <a:p>
            <a:r>
              <a:rPr lang="en-US" sz="6000" b="1" dirty="0" smtClean="0">
                <a:effectLst>
                  <a:outerShdw blurRad="38100" dist="38100" dir="2700000" algn="tl">
                    <a:srgbClr val="000000">
                      <a:alpha val="43137"/>
                    </a:srgbClr>
                  </a:outerShdw>
                </a:effectLst>
              </a:rPr>
              <a:t>   ENDED UP BAD</a:t>
            </a:r>
          </a:p>
          <a:p>
            <a:endParaRPr lang="en-US" sz="6000" b="1" dirty="0">
              <a:effectLst>
                <a:outerShdw blurRad="38100" dist="38100" dir="2700000" algn="tl">
                  <a:srgbClr val="000000">
                    <a:alpha val="43137"/>
                  </a:srgbClr>
                </a:outerShdw>
              </a:effectLst>
            </a:endParaRPr>
          </a:p>
          <a:p>
            <a:r>
              <a:rPr lang="en-US" sz="6000" b="1" dirty="0" smtClean="0">
                <a:effectLst>
                  <a:outerShdw blurRad="38100" dist="38100" dir="2700000" algn="tl">
                    <a:srgbClr val="000000">
                      <a:alpha val="43137"/>
                    </a:srgbClr>
                  </a:outerShdw>
                </a:effectLst>
              </a:rPr>
              <a:t>                Saul, son of Kish</a:t>
            </a:r>
            <a:endParaRPr lang="en-US" sz="6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3054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518"/>
            <a:ext cx="12192000" cy="6764482"/>
          </a:xfrm>
        </p:spPr>
        <p:txBody>
          <a:bodyPr>
            <a:noAutofit/>
          </a:bodyPr>
          <a:lstStyle/>
          <a:p>
            <a:r>
              <a:rPr lang="en-US" sz="3600" b="1" dirty="0" smtClean="0">
                <a:solidFill>
                  <a:srgbClr val="7030A0"/>
                </a:solidFill>
              </a:rPr>
              <a:t>Obedience is better than—anything!   </a:t>
            </a:r>
          </a:p>
          <a:p>
            <a:r>
              <a:rPr lang="en-US" sz="3600" b="1" dirty="0" smtClean="0">
                <a:solidFill>
                  <a:srgbClr val="7030A0"/>
                </a:solidFill>
              </a:rPr>
              <a:t>Micah 6:7,8  God hath showed :  </a:t>
            </a:r>
          </a:p>
          <a:p>
            <a:r>
              <a:rPr lang="en-US" sz="3600" b="1" dirty="0">
                <a:solidFill>
                  <a:srgbClr val="7030A0"/>
                </a:solidFill>
              </a:rPr>
              <a:t> </a:t>
            </a:r>
            <a:r>
              <a:rPr lang="en-US" sz="3600" b="1" dirty="0" smtClean="0">
                <a:solidFill>
                  <a:srgbClr val="7030A0"/>
                </a:solidFill>
              </a:rPr>
              <a:t> What shall I bring before the Lord, when I come to bow before God on high?  Should I come before Him with burnt offerings, with Year old calves?  Would the Lord be pleased with thousands Of rans, or with ten thousand streams of oil?  Should I give my Firstborn for my transgression, the child of my body for my own sins.  He has told you men what is good and what it is the Lord requires Of you:  Only to act justly, to love faithfulness, and to walk humbly With your God.  </a:t>
            </a:r>
            <a:endParaRPr lang="en-US" sz="3600" b="1" dirty="0">
              <a:solidFill>
                <a:srgbClr val="7030A0"/>
              </a:solidFill>
            </a:endParaRPr>
          </a:p>
        </p:txBody>
      </p:sp>
    </p:spTree>
    <p:extLst>
      <p:ext uri="{BB962C8B-B14F-4D97-AF65-F5344CB8AC3E}">
        <p14:creationId xmlns:p14="http://schemas.microsoft.com/office/powerpoint/2010/main" val="3710581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dirty="0" smtClean="0"/>
              <a:t>Let us Consider:</a:t>
            </a:r>
            <a:endParaRPr lang="en-US" sz="4400" b="1" dirty="0"/>
          </a:p>
        </p:txBody>
      </p:sp>
    </p:spTree>
    <p:extLst>
      <p:ext uri="{BB962C8B-B14F-4D97-AF65-F5344CB8AC3E}">
        <p14:creationId xmlns:p14="http://schemas.microsoft.com/office/powerpoint/2010/main" val="13463551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0"/>
            <a:ext cx="12108873" cy="6858000"/>
          </a:xfrm>
        </p:spPr>
        <p:txBody>
          <a:bodyPr>
            <a:normAutofit fontScale="92500" lnSpcReduction="10000"/>
          </a:bodyPr>
          <a:lstStyle/>
          <a:p>
            <a:r>
              <a:rPr lang="en-US" sz="3900" dirty="0"/>
              <a:t>(Command and teach these things.  I Tim. 4:11-</a:t>
            </a:r>
          </a:p>
          <a:p>
            <a:r>
              <a:rPr lang="en-US" sz="3900" b="1" dirty="0">
                <a:solidFill>
                  <a:schemeClr val="accent2">
                    <a:lumMod val="75000"/>
                  </a:schemeClr>
                </a:solidFill>
                <a:effectLst>
                  <a:outerShdw blurRad="38100" dist="38100" dir="2700000" algn="tl">
                    <a:srgbClr val="000000">
                      <a:alpha val="43137"/>
                    </a:srgbClr>
                  </a:outerShdw>
                </a:effectLst>
              </a:rPr>
              <a:t>Be an example to believers in </a:t>
            </a:r>
          </a:p>
          <a:p>
            <a:r>
              <a:rPr lang="en-US" sz="3900" dirty="0"/>
              <a:t>  </a:t>
            </a:r>
            <a:r>
              <a:rPr lang="en-US" sz="3900" b="1" u="sng" dirty="0">
                <a:solidFill>
                  <a:srgbClr val="00B050"/>
                </a:solidFill>
              </a:rPr>
              <a:t>In Speech</a:t>
            </a:r>
          </a:p>
          <a:p>
            <a:r>
              <a:rPr lang="en-US" sz="3900" dirty="0"/>
              <a:t>  </a:t>
            </a:r>
            <a:r>
              <a:rPr lang="en-US" sz="3900" b="1" u="sng" dirty="0">
                <a:solidFill>
                  <a:srgbClr val="00B050"/>
                </a:solidFill>
              </a:rPr>
              <a:t>In Conduct</a:t>
            </a:r>
          </a:p>
          <a:p>
            <a:r>
              <a:rPr lang="en-US" sz="3900" dirty="0"/>
              <a:t>  </a:t>
            </a:r>
            <a:r>
              <a:rPr lang="en-US" sz="3900" b="1" u="sng" dirty="0">
                <a:solidFill>
                  <a:srgbClr val="00B050"/>
                </a:solidFill>
              </a:rPr>
              <a:t>In Love;</a:t>
            </a:r>
          </a:p>
          <a:p>
            <a:r>
              <a:rPr lang="en-US" sz="3900" dirty="0"/>
              <a:t>  </a:t>
            </a:r>
            <a:r>
              <a:rPr lang="en-US" sz="3900" b="1" u="sng" dirty="0">
                <a:solidFill>
                  <a:srgbClr val="00B050"/>
                </a:solidFill>
              </a:rPr>
              <a:t>In faith</a:t>
            </a:r>
          </a:p>
          <a:p>
            <a:r>
              <a:rPr lang="en-US" sz="3900" dirty="0"/>
              <a:t>  </a:t>
            </a:r>
            <a:r>
              <a:rPr lang="en-US" sz="3900" b="1" u="sng" dirty="0">
                <a:solidFill>
                  <a:srgbClr val="00B050"/>
                </a:solidFill>
              </a:rPr>
              <a:t>In purity  </a:t>
            </a:r>
            <a:r>
              <a:rPr lang="en-US" sz="3900" dirty="0"/>
              <a:t>V.12  Until I come, give your attention to public</a:t>
            </a:r>
          </a:p>
          <a:p>
            <a:r>
              <a:rPr lang="en-US" sz="3900" dirty="0"/>
              <a:t>Reading, exhortation, and teaching</a:t>
            </a:r>
            <a:r>
              <a:rPr lang="en-US" sz="3900" dirty="0" smtClean="0"/>
              <a:t>. </a:t>
            </a:r>
            <a:r>
              <a:rPr lang="en-US" sz="3900" dirty="0"/>
              <a:t>v.15  Practice these things; be committed to them, so that your </a:t>
            </a:r>
            <a:r>
              <a:rPr lang="en-US" sz="3900" dirty="0" smtClean="0"/>
              <a:t>progress May </a:t>
            </a:r>
            <a:r>
              <a:rPr lang="en-US" sz="3900" dirty="0"/>
              <a:t>be evident to all.  V. 16 Be conscientious about yourself and your </a:t>
            </a:r>
            <a:r>
              <a:rPr lang="en-US" sz="3900" dirty="0" err="1" smtClean="0"/>
              <a:t>teaching;Persevere</a:t>
            </a:r>
            <a:r>
              <a:rPr lang="en-US" sz="3900" dirty="0" smtClean="0"/>
              <a:t> </a:t>
            </a:r>
            <a:r>
              <a:rPr lang="en-US" sz="3900" dirty="0"/>
              <a:t>in these things, for by doing this you will save both yourself and your hearers.”</a:t>
            </a:r>
          </a:p>
          <a:p>
            <a:endParaRPr lang="en-US" dirty="0"/>
          </a:p>
        </p:txBody>
      </p:sp>
    </p:spTree>
    <p:extLst>
      <p:ext uri="{BB962C8B-B14F-4D97-AF65-F5344CB8AC3E}">
        <p14:creationId xmlns:p14="http://schemas.microsoft.com/office/powerpoint/2010/main" val="214003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p:cTn id="3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u="sng" dirty="0"/>
              <a:t>Obedience is better than – </a:t>
            </a:r>
            <a:r>
              <a:rPr lang="en-US" sz="5400" b="1" u="sng" dirty="0">
                <a:solidFill>
                  <a:srgbClr val="7030A0"/>
                </a:solidFill>
              </a:rPr>
              <a:t>Cursing &amp; bad </a:t>
            </a:r>
            <a:r>
              <a:rPr lang="en-US" sz="5400" b="1" u="sng" dirty="0" smtClean="0">
                <a:solidFill>
                  <a:srgbClr val="7030A0"/>
                </a:solidFill>
              </a:rPr>
              <a:t>language  </a:t>
            </a:r>
            <a:endParaRPr lang="en-US" sz="5400" dirty="0"/>
          </a:p>
        </p:txBody>
      </p:sp>
    </p:spTree>
    <p:extLst>
      <p:ext uri="{BB962C8B-B14F-4D97-AF65-F5344CB8AC3E}">
        <p14:creationId xmlns:p14="http://schemas.microsoft.com/office/powerpoint/2010/main" val="3757449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79952"/>
            <a:ext cx="11959935" cy="6778048"/>
          </a:xfrm>
        </p:spPr>
        <p:txBody>
          <a:bodyPr>
            <a:normAutofit lnSpcReduction="10000"/>
          </a:bodyPr>
          <a:lstStyle/>
          <a:p>
            <a:r>
              <a:rPr lang="en-US" sz="3600" dirty="0"/>
              <a:t>Start out…only one little bad word</a:t>
            </a:r>
            <a:r>
              <a:rPr lang="en-US" sz="3600" dirty="0" smtClean="0"/>
              <a:t>…  </a:t>
            </a:r>
            <a:r>
              <a:rPr lang="en-US" sz="3600" b="1" u="sng" dirty="0" smtClean="0"/>
              <a:t>Matt. 12:36-37  </a:t>
            </a:r>
            <a:endParaRPr lang="en-US" sz="3600" b="1" u="sng" dirty="0"/>
          </a:p>
          <a:p>
            <a:r>
              <a:rPr lang="en-US" sz="3600" dirty="0"/>
              <a:t>Pretty soon your </a:t>
            </a:r>
            <a:r>
              <a:rPr lang="en-US" sz="3600" dirty="0" smtClean="0"/>
              <a:t> </a:t>
            </a:r>
            <a:r>
              <a:rPr lang="en-US" sz="3600" dirty="0"/>
              <a:t>vocabulary </a:t>
            </a:r>
            <a:r>
              <a:rPr lang="en-US" sz="3600" dirty="0" smtClean="0"/>
              <a:t>could be </a:t>
            </a:r>
            <a:r>
              <a:rPr lang="en-US" sz="3600" dirty="0"/>
              <a:t>filled with cursing.</a:t>
            </a:r>
          </a:p>
          <a:p>
            <a:r>
              <a:rPr lang="en-US" sz="3600" dirty="0"/>
              <a:t>  Some people cannot speak without cursing!</a:t>
            </a:r>
          </a:p>
          <a:p>
            <a:r>
              <a:rPr lang="en-US" sz="3600" dirty="0"/>
              <a:t>Started out good…would not curse…ended up </a:t>
            </a:r>
            <a:r>
              <a:rPr lang="en-US" sz="3600" dirty="0" smtClean="0"/>
              <a:t>bad when they </a:t>
            </a:r>
          </a:p>
          <a:p>
            <a:r>
              <a:rPr lang="en-US" sz="3600" dirty="0" smtClean="0"/>
              <a:t>Picked up the habit of bad language.</a:t>
            </a:r>
          </a:p>
          <a:p>
            <a:r>
              <a:rPr lang="en-US" sz="3600" dirty="0"/>
              <a:t> </a:t>
            </a:r>
            <a:r>
              <a:rPr lang="en-US" sz="3600" dirty="0" smtClean="0"/>
              <a:t> “</a:t>
            </a:r>
            <a:r>
              <a:rPr lang="en-US" sz="3600" baseline="30000" dirty="0"/>
              <a:t>36 </a:t>
            </a:r>
            <a:r>
              <a:rPr lang="en-US" sz="3600" dirty="0"/>
              <a:t>But I say to you that for every idle word men may speak, they will give account of it in the day of judgment. </a:t>
            </a:r>
            <a:r>
              <a:rPr lang="en-US" sz="3600" baseline="30000" dirty="0"/>
              <a:t>37 </a:t>
            </a:r>
            <a:r>
              <a:rPr lang="en-US" sz="3600" dirty="0"/>
              <a:t>For by your words you will be justified, and by your words you will be condemned</a:t>
            </a:r>
            <a:r>
              <a:rPr lang="en-US" sz="3600" dirty="0" smtClean="0"/>
              <a:t>.” NKJV   </a:t>
            </a:r>
            <a:r>
              <a:rPr lang="en-US" sz="3600" b="1" u="sng" dirty="0"/>
              <a:t>Ephesians 4:29 </a:t>
            </a:r>
            <a:r>
              <a:rPr lang="en-US" sz="3600" baseline="30000" dirty="0" smtClean="0"/>
              <a:t>29</a:t>
            </a:r>
            <a:r>
              <a:rPr lang="en-US" sz="3600" baseline="30000" dirty="0"/>
              <a:t> </a:t>
            </a:r>
            <a:r>
              <a:rPr lang="en-US" sz="3600" dirty="0"/>
              <a:t>Let </a:t>
            </a:r>
            <a:r>
              <a:rPr lang="en-US" sz="3600" b="1" u="sng" dirty="0">
                <a:solidFill>
                  <a:srgbClr val="00B050"/>
                </a:solidFill>
              </a:rPr>
              <a:t>no</a:t>
            </a:r>
            <a:r>
              <a:rPr lang="en-US" sz="3600" dirty="0"/>
              <a:t> corrupt communication proceed out of your mouth, but that which is good to the use of edifying, that it may minister grace unto the hearers.</a:t>
            </a:r>
          </a:p>
          <a:p>
            <a:r>
              <a:rPr lang="en-US" sz="3600" dirty="0" smtClean="0"/>
              <a:t>  </a:t>
            </a:r>
            <a:endParaRPr lang="en-US" sz="3600" dirty="0"/>
          </a:p>
          <a:p>
            <a:endParaRPr lang="en-US" dirty="0"/>
          </a:p>
        </p:txBody>
      </p:sp>
    </p:spTree>
    <p:extLst>
      <p:ext uri="{BB962C8B-B14F-4D97-AF65-F5344CB8AC3E}">
        <p14:creationId xmlns:p14="http://schemas.microsoft.com/office/powerpoint/2010/main" val="3259873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0554"/>
            <a:ext cx="11353800" cy="6577445"/>
          </a:xfrm>
        </p:spPr>
        <p:txBody>
          <a:bodyPr>
            <a:normAutofit/>
          </a:bodyPr>
          <a:lstStyle/>
          <a:p>
            <a:r>
              <a:rPr lang="en-US" sz="6000" b="1" u="sng" dirty="0">
                <a:solidFill>
                  <a:srgbClr val="00B050"/>
                </a:solidFill>
              </a:rPr>
              <a:t>Obedience is better than</a:t>
            </a:r>
            <a:r>
              <a:rPr lang="en-US" sz="6000" dirty="0" smtClean="0"/>
              <a:t>…</a:t>
            </a:r>
          </a:p>
          <a:p>
            <a:r>
              <a:rPr lang="en-US" sz="6000" dirty="0"/>
              <a:t> </a:t>
            </a:r>
            <a:r>
              <a:rPr lang="en-US" sz="6000" dirty="0" smtClean="0"/>
              <a:t>                  .</a:t>
            </a:r>
            <a:r>
              <a:rPr lang="en-US" sz="6000" u="sng" dirty="0"/>
              <a:t>Wine!</a:t>
            </a:r>
          </a:p>
        </p:txBody>
      </p:sp>
    </p:spTree>
    <p:extLst>
      <p:ext uri="{BB962C8B-B14F-4D97-AF65-F5344CB8AC3E}">
        <p14:creationId xmlns:p14="http://schemas.microsoft.com/office/powerpoint/2010/main" val="19904577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4690"/>
            <a:ext cx="12192000" cy="6733309"/>
          </a:xfrm>
        </p:spPr>
        <p:txBody>
          <a:bodyPr>
            <a:normAutofit fontScale="85000" lnSpcReduction="20000"/>
          </a:bodyPr>
          <a:lstStyle/>
          <a:p>
            <a:r>
              <a:rPr lang="en-US" sz="4400" dirty="0" smtClean="0"/>
              <a:t>What one drink of whiskey can do to you…</a:t>
            </a:r>
          </a:p>
          <a:p>
            <a:r>
              <a:rPr lang="en-US" sz="4400" dirty="0" smtClean="0"/>
              <a:t>You need another one,</a:t>
            </a:r>
          </a:p>
          <a:p>
            <a:r>
              <a:rPr lang="en-US" sz="4400" dirty="0" smtClean="0"/>
              <a:t>Then you have to have another one.  Before long, you</a:t>
            </a:r>
          </a:p>
          <a:p>
            <a:r>
              <a:rPr lang="en-US" sz="4400" dirty="0" smtClean="0"/>
              <a:t>Drink too much…you become drunk!</a:t>
            </a:r>
          </a:p>
          <a:p>
            <a:endParaRPr lang="en-US" sz="4400" dirty="0"/>
          </a:p>
          <a:p>
            <a:r>
              <a:rPr lang="en-US" sz="4400" dirty="0" smtClean="0"/>
              <a:t>Wine is a mocker,  strong drink is raging, and</a:t>
            </a:r>
          </a:p>
          <a:p>
            <a:r>
              <a:rPr lang="en-US" sz="4400" dirty="0" smtClean="0"/>
              <a:t>Whosoever is deceived thereby, is not</a:t>
            </a:r>
          </a:p>
          <a:p>
            <a:r>
              <a:rPr lang="en-US" sz="4400" dirty="0" smtClean="0"/>
              <a:t>Wise.   . Prov. 20:1</a:t>
            </a:r>
          </a:p>
          <a:p>
            <a:r>
              <a:rPr lang="en-US" sz="4400" dirty="0"/>
              <a:t> </a:t>
            </a:r>
            <a:r>
              <a:rPr lang="en-US" sz="4400" dirty="0" smtClean="0"/>
              <a:t>   What one drunkard can do?    Wreck a car, kill a wife, husband, and</a:t>
            </a:r>
          </a:p>
          <a:p>
            <a:r>
              <a:rPr lang="en-US" sz="4400" dirty="0" smtClean="0"/>
              <a:t>A 6 month old little girl…</a:t>
            </a:r>
          </a:p>
          <a:p>
            <a:endParaRPr lang="en-US" sz="4700" b="1" dirty="0"/>
          </a:p>
          <a:p>
            <a:r>
              <a:rPr lang="en-US" sz="4700" b="1" u="sng" dirty="0" smtClean="0">
                <a:solidFill>
                  <a:srgbClr val="00B050"/>
                </a:solidFill>
              </a:rPr>
              <a:t>Who will listen to God?</a:t>
            </a:r>
          </a:p>
          <a:p>
            <a:endParaRPr lang="en-US" dirty="0"/>
          </a:p>
          <a:p>
            <a:endParaRPr lang="en-US" dirty="0" smtClean="0"/>
          </a:p>
          <a:p>
            <a:endParaRPr lang="en-US" dirty="0"/>
          </a:p>
        </p:txBody>
      </p:sp>
    </p:spTree>
    <p:extLst>
      <p:ext uri="{BB962C8B-B14F-4D97-AF65-F5344CB8AC3E}">
        <p14:creationId xmlns:p14="http://schemas.microsoft.com/office/powerpoint/2010/main" val="2085081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p:cTn id="7"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a:t>Obedience  is better than  </a:t>
            </a:r>
            <a:endParaRPr lang="en-US" sz="5400" b="1" dirty="0" smtClean="0"/>
          </a:p>
          <a:p>
            <a:r>
              <a:rPr lang="en-US" sz="5400" b="1" dirty="0"/>
              <a:t> </a:t>
            </a:r>
            <a:r>
              <a:rPr lang="en-US" sz="5400" b="1" dirty="0" smtClean="0"/>
              <a:t>   </a:t>
            </a:r>
            <a:r>
              <a:rPr lang="en-US" sz="5400" b="1" dirty="0"/>
              <a:t>-</a:t>
            </a:r>
            <a:r>
              <a:rPr lang="en-US" sz="5400" b="1" u="sng" dirty="0">
                <a:solidFill>
                  <a:srgbClr val="7030A0"/>
                </a:solidFill>
              </a:rPr>
              <a:t>Getting On Drugs</a:t>
            </a:r>
            <a:endParaRPr lang="en-US" sz="5400" b="1" dirty="0"/>
          </a:p>
        </p:txBody>
      </p:sp>
    </p:spTree>
    <p:extLst>
      <p:ext uri="{BB962C8B-B14F-4D97-AF65-F5344CB8AC3E}">
        <p14:creationId xmlns:p14="http://schemas.microsoft.com/office/powerpoint/2010/main" val="36789395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0"/>
            <a:ext cx="12011891" cy="6858000"/>
          </a:xfrm>
        </p:spPr>
        <p:txBody>
          <a:bodyPr>
            <a:noAutofit/>
          </a:bodyPr>
          <a:lstStyle/>
          <a:p>
            <a:r>
              <a:rPr lang="en-US" sz="4000" dirty="0" smtClean="0"/>
              <a:t>Start out without taking any…will not do it…</a:t>
            </a:r>
          </a:p>
          <a:p>
            <a:r>
              <a:rPr lang="en-US" sz="4000" dirty="0" smtClean="0"/>
              <a:t>You know what it leads to …</a:t>
            </a:r>
          </a:p>
          <a:p>
            <a:pPr marL="0" indent="0">
              <a:buNone/>
            </a:pPr>
            <a:r>
              <a:rPr lang="en-US" sz="4000" dirty="0" smtClean="0"/>
              <a:t>      But then, when you are down, discouraged, and seemingly No other way, you take one, then go to harder ones….  WHY?  You won’t listen to God!  Get Help.  Cry out that you Need someone to help you!  And seek that help and follow </a:t>
            </a:r>
          </a:p>
          <a:p>
            <a:r>
              <a:rPr lang="en-US" sz="4000" dirty="0" smtClean="0"/>
              <a:t>It!   Apply what needs to be put in your own life.</a:t>
            </a:r>
            <a:endParaRPr lang="en-US" sz="4000" dirty="0"/>
          </a:p>
        </p:txBody>
      </p:sp>
    </p:spTree>
    <p:extLst>
      <p:ext uri="{BB962C8B-B14F-4D97-AF65-F5344CB8AC3E}">
        <p14:creationId xmlns:p14="http://schemas.microsoft.com/office/powerpoint/2010/main" val="2624757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u="sng" dirty="0">
                <a:solidFill>
                  <a:srgbClr val="7030A0"/>
                </a:solidFill>
              </a:rPr>
              <a:t>Obedience is better than </a:t>
            </a:r>
            <a:r>
              <a:rPr lang="en-US" sz="4800" b="1" u="sng" dirty="0" smtClean="0">
                <a:solidFill>
                  <a:srgbClr val="7030A0"/>
                </a:solidFill>
              </a:rPr>
              <a:t>–</a:t>
            </a:r>
          </a:p>
          <a:p>
            <a:r>
              <a:rPr lang="en-US" sz="4800" b="1" u="sng" dirty="0">
                <a:solidFill>
                  <a:srgbClr val="7030A0"/>
                </a:solidFill>
              </a:rPr>
              <a:t> </a:t>
            </a:r>
            <a:r>
              <a:rPr lang="en-US" sz="4800" b="1" u="sng" dirty="0" smtClean="0">
                <a:solidFill>
                  <a:srgbClr val="7030A0"/>
                </a:solidFill>
              </a:rPr>
              <a:t>           </a:t>
            </a:r>
            <a:r>
              <a:rPr lang="en-US" sz="4800" b="1" u="sng" dirty="0">
                <a:solidFill>
                  <a:srgbClr val="7030A0"/>
                </a:solidFill>
              </a:rPr>
              <a:t>immodesty</a:t>
            </a:r>
            <a:endParaRPr lang="en-US" sz="4800" dirty="0"/>
          </a:p>
        </p:txBody>
      </p:sp>
    </p:spTree>
    <p:extLst>
      <p:ext uri="{BB962C8B-B14F-4D97-AF65-F5344CB8AC3E}">
        <p14:creationId xmlns:p14="http://schemas.microsoft.com/office/powerpoint/2010/main" val="2842971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effectLst>
                  <a:outerShdw blurRad="38100" dist="38100" dir="2700000" algn="tl">
                    <a:srgbClr val="000000">
                      <a:alpha val="43137"/>
                    </a:srgbClr>
                  </a:outerShdw>
                </a:effectLst>
              </a:rPr>
              <a:t>He Started out Good, but ended up bad</a:t>
            </a:r>
            <a:endParaRPr lang="en-US"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sz="3600" dirty="0" smtClean="0"/>
              <a:t> </a:t>
            </a:r>
            <a:r>
              <a:rPr lang="en-US" sz="3600" b="1" dirty="0" smtClean="0"/>
              <a:t>1 </a:t>
            </a:r>
            <a:r>
              <a:rPr lang="en-US" sz="3600" b="1" dirty="0"/>
              <a:t>Samuel 15:22-23 </a:t>
            </a:r>
            <a:r>
              <a:rPr lang="en-US" sz="3600" baseline="30000" dirty="0" smtClean="0"/>
              <a:t>22</a:t>
            </a:r>
            <a:r>
              <a:rPr lang="en-US" sz="3600" baseline="30000" dirty="0"/>
              <a:t> </a:t>
            </a:r>
            <a:r>
              <a:rPr lang="en-US" sz="3600" dirty="0"/>
              <a:t>And Samuel said, Hath the </a:t>
            </a:r>
            <a:r>
              <a:rPr lang="en-US" sz="3600" cap="small" dirty="0"/>
              <a:t>Lord</a:t>
            </a:r>
            <a:r>
              <a:rPr lang="en-US" sz="3600" dirty="0"/>
              <a:t> as great delight in burnt offerings and sacrifices, as in obeying the voice of the </a:t>
            </a:r>
            <a:r>
              <a:rPr lang="en-US" sz="3600" cap="small" dirty="0"/>
              <a:t>Lord</a:t>
            </a:r>
            <a:r>
              <a:rPr lang="en-US" sz="3600" dirty="0"/>
              <a:t>? </a:t>
            </a:r>
            <a:r>
              <a:rPr lang="en-US" sz="3600" b="1" u="sng" dirty="0"/>
              <a:t>Behold, to obey is better than sacrifice</a:t>
            </a:r>
            <a:r>
              <a:rPr lang="en-US" sz="3600" dirty="0"/>
              <a:t>, and to hearken than the fat of rams.</a:t>
            </a:r>
          </a:p>
          <a:p>
            <a:r>
              <a:rPr lang="en-US" sz="3600" baseline="30000" dirty="0"/>
              <a:t>23 </a:t>
            </a:r>
            <a:r>
              <a:rPr lang="en-US" sz="3600" dirty="0"/>
              <a:t>For rebellion is as the sin of witchcraft, and stubbornness is as iniquity and idolatry.</a:t>
            </a:r>
            <a:r>
              <a:rPr lang="en-US" sz="3600" b="1" u="sng" dirty="0">
                <a:solidFill>
                  <a:srgbClr val="00B050"/>
                </a:solidFill>
              </a:rPr>
              <a:t> Because thou hast rejected the word of the </a:t>
            </a:r>
            <a:r>
              <a:rPr lang="en-US" sz="3600" b="1" u="sng" cap="small" dirty="0">
                <a:solidFill>
                  <a:srgbClr val="00B050"/>
                </a:solidFill>
              </a:rPr>
              <a:t>Lord</a:t>
            </a:r>
            <a:r>
              <a:rPr lang="en-US" sz="3600" b="1" u="sng" dirty="0">
                <a:solidFill>
                  <a:srgbClr val="00B050"/>
                </a:solidFill>
              </a:rPr>
              <a:t>, he hath also rejected thee from being king.</a:t>
            </a:r>
          </a:p>
          <a:p>
            <a:endParaRPr lang="en-US" dirty="0"/>
          </a:p>
        </p:txBody>
      </p:sp>
    </p:spTree>
    <p:extLst>
      <p:ext uri="{BB962C8B-B14F-4D97-AF65-F5344CB8AC3E}">
        <p14:creationId xmlns:p14="http://schemas.microsoft.com/office/powerpoint/2010/main" val="397506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5409" cy="6858000"/>
          </a:xfrm>
        </p:spPr>
        <p:txBody>
          <a:bodyPr>
            <a:noAutofit/>
          </a:bodyPr>
          <a:lstStyle/>
          <a:p>
            <a:r>
              <a:rPr lang="en-US" sz="4000" b="1" dirty="0" smtClean="0">
                <a:solidFill>
                  <a:srgbClr val="00B050"/>
                </a:solidFill>
              </a:rPr>
              <a:t>Dressing immodestly..</a:t>
            </a:r>
          </a:p>
          <a:p>
            <a:r>
              <a:rPr lang="en-US" sz="4000" dirty="0"/>
              <a:t> </a:t>
            </a:r>
            <a:r>
              <a:rPr lang="en-US" sz="4000" dirty="0" smtClean="0"/>
              <a:t> Started out with making sure your dress is modest..</a:t>
            </a:r>
          </a:p>
          <a:p>
            <a:r>
              <a:rPr lang="en-US" sz="4000" dirty="0"/>
              <a:t> </a:t>
            </a:r>
            <a:r>
              <a:rPr lang="en-US" sz="4000" dirty="0" smtClean="0"/>
              <a:t> and then  start  wearing  the dress shorter, and tighter, and you Find yourself dressing in a manner that you don’t want To meet Jesus in….Don’t let  worldliness be more important to You than Godliness.  If you Start out good, and continue dressing accordingly, you won’t Ever have to worry about displeasing God!</a:t>
            </a:r>
            <a:endParaRPr lang="en-US" sz="4000" dirty="0"/>
          </a:p>
        </p:txBody>
      </p:sp>
    </p:spTree>
    <p:extLst>
      <p:ext uri="{BB962C8B-B14F-4D97-AF65-F5344CB8AC3E}">
        <p14:creationId xmlns:p14="http://schemas.microsoft.com/office/powerpoint/2010/main" val="13180540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145472"/>
            <a:ext cx="11959936" cy="6619009"/>
          </a:xfrm>
        </p:spPr>
        <p:txBody>
          <a:bodyPr/>
          <a:lstStyle/>
          <a:p>
            <a:endParaRPr lang="en-US" sz="3600" dirty="0" smtClean="0"/>
          </a:p>
          <a:p>
            <a:r>
              <a:rPr lang="en-US" sz="3600" b="1" dirty="0" smtClean="0">
                <a:solidFill>
                  <a:srgbClr val="00B050"/>
                </a:solidFill>
              </a:rPr>
              <a:t>I Tim. 2:9-10  </a:t>
            </a:r>
            <a:r>
              <a:rPr lang="en-US" sz="3600" b="1" baseline="30000" dirty="0" smtClean="0">
                <a:solidFill>
                  <a:srgbClr val="00B050"/>
                </a:solidFill>
              </a:rPr>
              <a:t>9</a:t>
            </a:r>
            <a:r>
              <a:rPr lang="en-US" sz="3600" b="1" baseline="30000" dirty="0">
                <a:solidFill>
                  <a:srgbClr val="00B050"/>
                </a:solidFill>
              </a:rPr>
              <a:t> </a:t>
            </a:r>
            <a:r>
              <a:rPr lang="en-US" sz="3600" b="1" dirty="0">
                <a:solidFill>
                  <a:srgbClr val="00B050"/>
                </a:solidFill>
              </a:rPr>
              <a:t>In like manner also, that women adorn themselves in modest apparel, with shamefacedness and sobriety; not with </a:t>
            </a:r>
            <a:r>
              <a:rPr lang="en-US" sz="3600" b="1" dirty="0" err="1">
                <a:solidFill>
                  <a:srgbClr val="00B050"/>
                </a:solidFill>
              </a:rPr>
              <a:t>broided</a:t>
            </a:r>
            <a:r>
              <a:rPr lang="en-US" sz="3600" b="1" dirty="0">
                <a:solidFill>
                  <a:srgbClr val="00B050"/>
                </a:solidFill>
              </a:rPr>
              <a:t> hair, or gold, or pearls, or costly array;</a:t>
            </a:r>
          </a:p>
          <a:p>
            <a:r>
              <a:rPr lang="en-US" sz="3600" b="1" baseline="30000" dirty="0">
                <a:solidFill>
                  <a:srgbClr val="00B050"/>
                </a:solidFill>
              </a:rPr>
              <a:t>10 </a:t>
            </a:r>
            <a:r>
              <a:rPr lang="en-US" sz="3600" b="1" dirty="0">
                <a:solidFill>
                  <a:srgbClr val="00B050"/>
                </a:solidFill>
              </a:rPr>
              <a:t>But (which </a:t>
            </a:r>
            <a:r>
              <a:rPr lang="en-US" sz="3600" b="1" dirty="0" err="1">
                <a:solidFill>
                  <a:srgbClr val="00B050"/>
                </a:solidFill>
              </a:rPr>
              <a:t>becometh</a:t>
            </a:r>
            <a:r>
              <a:rPr lang="en-US" sz="3600" b="1" dirty="0">
                <a:solidFill>
                  <a:srgbClr val="00B050"/>
                </a:solidFill>
              </a:rPr>
              <a:t> women professing godliness) with good works.</a:t>
            </a:r>
          </a:p>
          <a:p>
            <a:endParaRPr lang="en-US" dirty="0"/>
          </a:p>
        </p:txBody>
      </p:sp>
    </p:spTree>
    <p:extLst>
      <p:ext uri="{BB962C8B-B14F-4D97-AF65-F5344CB8AC3E}">
        <p14:creationId xmlns:p14="http://schemas.microsoft.com/office/powerpoint/2010/main" val="22505943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444" y="0"/>
            <a:ext cx="11973791" cy="6785264"/>
          </a:xfrm>
        </p:spPr>
        <p:txBody>
          <a:bodyPr>
            <a:normAutofit/>
          </a:bodyPr>
          <a:lstStyle/>
          <a:p>
            <a:r>
              <a:rPr lang="en-US" sz="5400" b="1" dirty="0"/>
              <a:t>Obedience is better than </a:t>
            </a:r>
            <a:endParaRPr lang="en-US" sz="5400" b="1" dirty="0" smtClean="0"/>
          </a:p>
          <a:p>
            <a:r>
              <a:rPr lang="en-US" sz="5400" b="1" dirty="0"/>
              <a:t> </a:t>
            </a:r>
            <a:r>
              <a:rPr lang="en-US" sz="5400" b="1" dirty="0" smtClean="0"/>
              <a:t>      </a:t>
            </a:r>
            <a:r>
              <a:rPr lang="en-US" sz="5400" b="1" dirty="0"/>
              <a:t>--  </a:t>
            </a:r>
            <a:r>
              <a:rPr lang="en-US" sz="5400" b="1" u="sng" dirty="0">
                <a:solidFill>
                  <a:srgbClr val="7030A0"/>
                </a:solidFill>
              </a:rPr>
              <a:t>Stealing</a:t>
            </a:r>
            <a:endParaRPr lang="en-US" sz="5400" b="1" dirty="0"/>
          </a:p>
        </p:txBody>
      </p:sp>
    </p:spTree>
    <p:extLst>
      <p:ext uri="{BB962C8B-B14F-4D97-AF65-F5344CB8AC3E}">
        <p14:creationId xmlns:p14="http://schemas.microsoft.com/office/powerpoint/2010/main" val="4113286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114300"/>
            <a:ext cx="11939155" cy="6608618"/>
          </a:xfrm>
        </p:spPr>
        <p:txBody>
          <a:bodyPr>
            <a:normAutofit/>
          </a:bodyPr>
          <a:lstStyle/>
          <a:p>
            <a:r>
              <a:rPr lang="en-US" sz="4000" b="1" dirty="0" smtClean="0">
                <a:effectLst>
                  <a:outerShdw blurRad="38100" dist="38100" dir="2700000" algn="tl">
                    <a:srgbClr val="000000">
                      <a:alpha val="43137"/>
                    </a:srgbClr>
                  </a:outerShdw>
                </a:effectLst>
              </a:rPr>
              <a:t>Stealing</a:t>
            </a:r>
            <a:r>
              <a:rPr lang="en-US" sz="3600" dirty="0" smtClean="0"/>
              <a:t>:   you start stealing something small..</a:t>
            </a:r>
          </a:p>
          <a:p>
            <a:r>
              <a:rPr lang="en-US" sz="3600" dirty="0" smtClean="0"/>
              <a:t>Then end up a professional robber.  No one can</a:t>
            </a:r>
          </a:p>
          <a:p>
            <a:r>
              <a:rPr lang="en-US" sz="3600" dirty="0" smtClean="0"/>
              <a:t>Trust you . You get in jail.  So much of your life</a:t>
            </a:r>
          </a:p>
          <a:p>
            <a:r>
              <a:rPr lang="en-US" sz="3600" dirty="0" smtClean="0"/>
              <a:t>Is spending  time in jail.  </a:t>
            </a:r>
          </a:p>
          <a:p>
            <a:r>
              <a:rPr lang="en-US" sz="3600" b="1" dirty="0">
                <a:solidFill>
                  <a:srgbClr val="FF0000"/>
                </a:solidFill>
              </a:rPr>
              <a:t> </a:t>
            </a:r>
            <a:r>
              <a:rPr lang="en-US" sz="3600" b="1" dirty="0" smtClean="0">
                <a:solidFill>
                  <a:srgbClr val="FF0000"/>
                </a:solidFill>
              </a:rPr>
              <a:t>  Eph. 4:28-</a:t>
            </a:r>
            <a:endParaRPr lang="en-US" sz="3600" b="1" dirty="0">
              <a:solidFill>
                <a:srgbClr val="FF0000"/>
              </a:solidFill>
            </a:endParaRPr>
          </a:p>
          <a:p>
            <a:r>
              <a:rPr lang="en-US" sz="3600" b="1" baseline="30000" dirty="0">
                <a:solidFill>
                  <a:srgbClr val="FF0000"/>
                </a:solidFill>
              </a:rPr>
              <a:t>28 </a:t>
            </a:r>
            <a:r>
              <a:rPr lang="en-US" sz="3600" b="1" dirty="0">
                <a:solidFill>
                  <a:srgbClr val="FF0000"/>
                </a:solidFill>
              </a:rPr>
              <a:t>Let him that stole steal no more: but rather let him </a:t>
            </a:r>
            <a:r>
              <a:rPr lang="en-US" sz="3600" b="1" dirty="0" err="1">
                <a:solidFill>
                  <a:srgbClr val="FF0000"/>
                </a:solidFill>
              </a:rPr>
              <a:t>labour</a:t>
            </a:r>
            <a:r>
              <a:rPr lang="en-US" sz="3600" b="1" dirty="0">
                <a:solidFill>
                  <a:srgbClr val="FF0000"/>
                </a:solidFill>
              </a:rPr>
              <a:t>, working with his hands the thing which is good, that he may have to give to him that </a:t>
            </a:r>
            <a:r>
              <a:rPr lang="en-US" sz="3600" b="1" dirty="0" err="1">
                <a:solidFill>
                  <a:srgbClr val="FF0000"/>
                </a:solidFill>
              </a:rPr>
              <a:t>needeth</a:t>
            </a:r>
            <a:r>
              <a:rPr lang="en-US" b="1" dirty="0">
                <a:solidFill>
                  <a:srgbClr val="FF0000"/>
                </a:solidFill>
              </a:rPr>
              <a:t>.</a:t>
            </a:r>
          </a:p>
          <a:p>
            <a:r>
              <a:rPr lang="en-US" dirty="0" smtClean="0"/>
              <a:t> </a:t>
            </a:r>
          </a:p>
          <a:p>
            <a:endParaRPr lang="en-US" dirty="0"/>
          </a:p>
        </p:txBody>
      </p:sp>
    </p:spTree>
    <p:extLst>
      <p:ext uri="{BB962C8B-B14F-4D97-AF65-F5344CB8AC3E}">
        <p14:creationId xmlns:p14="http://schemas.microsoft.com/office/powerpoint/2010/main" val="17634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72736"/>
            <a:ext cx="12088091" cy="6670964"/>
          </a:xfrm>
        </p:spPr>
        <p:txBody>
          <a:bodyPr>
            <a:normAutofit/>
          </a:bodyPr>
          <a:lstStyle/>
          <a:p>
            <a:r>
              <a:rPr lang="en-US" sz="4800" dirty="0"/>
              <a:t>Obedience is better than </a:t>
            </a:r>
            <a:endParaRPr lang="en-US" sz="4800" dirty="0" smtClean="0"/>
          </a:p>
          <a:p>
            <a:r>
              <a:rPr lang="en-US" sz="4800" dirty="0"/>
              <a:t> </a:t>
            </a:r>
            <a:r>
              <a:rPr lang="en-US" sz="4800" dirty="0" smtClean="0"/>
              <a:t>      ..</a:t>
            </a:r>
            <a:r>
              <a:rPr lang="en-US" sz="4800" b="1" u="sng" dirty="0">
                <a:solidFill>
                  <a:srgbClr val="7030A0"/>
                </a:solidFill>
              </a:rPr>
              <a:t>Unfaithfulness</a:t>
            </a:r>
            <a:endParaRPr lang="en-US" sz="4800" dirty="0"/>
          </a:p>
        </p:txBody>
      </p:sp>
    </p:spTree>
    <p:extLst>
      <p:ext uri="{BB962C8B-B14F-4D97-AF65-F5344CB8AC3E}">
        <p14:creationId xmlns:p14="http://schemas.microsoft.com/office/powerpoint/2010/main" val="33642060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1748654" cy="6858000"/>
          </a:xfrm>
        </p:spPr>
        <p:txBody>
          <a:bodyPr>
            <a:normAutofit/>
          </a:bodyPr>
          <a:lstStyle/>
          <a:p>
            <a:r>
              <a:rPr lang="en-US" sz="3600" dirty="0" smtClean="0"/>
              <a:t>Missing one service.  Oh well, I’ve already missed one,</a:t>
            </a:r>
          </a:p>
          <a:p>
            <a:r>
              <a:rPr lang="en-US" sz="3600" dirty="0" smtClean="0"/>
              <a:t>What about two…three…and before you know it,</a:t>
            </a:r>
          </a:p>
          <a:p>
            <a:r>
              <a:rPr lang="en-US" sz="3600" dirty="0" smtClean="0"/>
              <a:t>You only get to church once in a while…and then  some times</a:t>
            </a:r>
          </a:p>
          <a:p>
            <a:r>
              <a:rPr lang="en-US" sz="3600" dirty="0" smtClean="0"/>
              <a:t>quit.</a:t>
            </a:r>
          </a:p>
          <a:p>
            <a:r>
              <a:rPr lang="en-US" sz="3600" b="1" u="sng" dirty="0">
                <a:solidFill>
                  <a:srgbClr val="00B050"/>
                </a:solidFill>
              </a:rPr>
              <a:t> </a:t>
            </a:r>
            <a:r>
              <a:rPr lang="en-US" sz="3600" b="1" u="sng" dirty="0" smtClean="0">
                <a:solidFill>
                  <a:srgbClr val="00B050"/>
                </a:solidFill>
              </a:rPr>
              <a:t> Heb. 10:25.   Look upon assembling as </a:t>
            </a:r>
          </a:p>
          <a:p>
            <a:r>
              <a:rPr lang="en-US" sz="3600" b="1" u="sng" dirty="0" smtClean="0">
                <a:solidFill>
                  <a:srgbClr val="00B050"/>
                </a:solidFill>
              </a:rPr>
              <a:t>‘an appoint-</a:t>
            </a:r>
            <a:r>
              <a:rPr lang="en-US" sz="3600" b="1" u="sng" dirty="0" err="1" smtClean="0">
                <a:solidFill>
                  <a:srgbClr val="00B050"/>
                </a:solidFill>
              </a:rPr>
              <a:t>ment</a:t>
            </a:r>
            <a:r>
              <a:rPr lang="en-US" sz="3600" b="1" u="sng" dirty="0" smtClean="0">
                <a:solidFill>
                  <a:srgbClr val="00B050"/>
                </a:solidFill>
              </a:rPr>
              <a:t> with God!.  </a:t>
            </a:r>
          </a:p>
          <a:p>
            <a:r>
              <a:rPr lang="en-US" sz="3600" b="1" u="sng" dirty="0">
                <a:solidFill>
                  <a:srgbClr val="00B050"/>
                </a:solidFill>
              </a:rPr>
              <a:t> </a:t>
            </a:r>
            <a:r>
              <a:rPr lang="en-US" sz="3600" b="1" u="sng" dirty="0" smtClean="0">
                <a:solidFill>
                  <a:srgbClr val="00B050"/>
                </a:solidFill>
              </a:rPr>
              <a:t>              And Keep it!</a:t>
            </a:r>
          </a:p>
          <a:p>
            <a:endParaRPr lang="en-US" dirty="0"/>
          </a:p>
        </p:txBody>
      </p:sp>
    </p:spTree>
    <p:extLst>
      <p:ext uri="{BB962C8B-B14F-4D97-AF65-F5344CB8AC3E}">
        <p14:creationId xmlns:p14="http://schemas.microsoft.com/office/powerpoint/2010/main" val="219167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heel(1)">
                                      <p:cBhvr>
                                        <p:cTn id="7" dur="2000"/>
                                        <p:tgtEl>
                                          <p:spTgt spid="3">
                                            <p:txEl>
                                              <p:pRg st="4" end="4"/>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wheel(1)">
                                      <p:cBhvr>
                                        <p:cTn id="10" dur="2000"/>
                                        <p:tgtEl>
                                          <p:spTgt spid="3">
                                            <p:txEl>
                                              <p:pRg st="5" end="5"/>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wheel(1)">
                                      <p:cBhvr>
                                        <p:cTn id="1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940145" cy="6779636"/>
          </a:xfrm>
        </p:spPr>
        <p:txBody>
          <a:bodyPr/>
          <a:lstStyle/>
          <a:p>
            <a:endParaRPr lang="en-US" sz="3600" u="sng" dirty="0">
              <a:solidFill>
                <a:srgbClr val="7030A0"/>
              </a:solidFill>
              <a:effectLst>
                <a:outerShdw blurRad="38100" dist="38100" dir="2700000" algn="tl">
                  <a:srgbClr val="000000">
                    <a:alpha val="43137"/>
                  </a:srgbClr>
                </a:outerShdw>
              </a:effectLst>
            </a:endParaRPr>
          </a:p>
          <a:p>
            <a:r>
              <a:rPr lang="en-US" sz="4000" u="sng" dirty="0" smtClean="0">
                <a:solidFill>
                  <a:srgbClr val="7030A0"/>
                </a:solidFill>
                <a:effectLst>
                  <a:outerShdw blurRad="38100" dist="38100" dir="2700000" algn="tl">
                    <a:srgbClr val="000000">
                      <a:alpha val="43137"/>
                    </a:srgbClr>
                  </a:outerShdw>
                </a:effectLst>
              </a:rPr>
              <a:t>King Saul </a:t>
            </a:r>
          </a:p>
          <a:p>
            <a:r>
              <a:rPr lang="en-US" sz="4000" dirty="0" smtClean="0"/>
              <a:t>started </a:t>
            </a:r>
            <a:r>
              <a:rPr lang="en-US" sz="4000" dirty="0"/>
              <a:t>out good…but ended up bad.  Even to the</a:t>
            </a:r>
          </a:p>
          <a:p>
            <a:pPr marL="0" indent="0">
              <a:buNone/>
            </a:pPr>
            <a:r>
              <a:rPr lang="en-US" sz="4000" dirty="0"/>
              <a:t>  point of </a:t>
            </a:r>
            <a:r>
              <a:rPr lang="en-US" sz="4000" dirty="0" smtClean="0"/>
              <a:t>despair  </a:t>
            </a:r>
            <a:r>
              <a:rPr lang="en-US" sz="4000" dirty="0"/>
              <a:t>when he saw all three of his sons dead..</a:t>
            </a:r>
          </a:p>
          <a:p>
            <a:pPr marL="0" indent="0">
              <a:buNone/>
            </a:pPr>
            <a:r>
              <a:rPr lang="en-US" sz="4000" dirty="0"/>
              <a:t>He tried to get his </a:t>
            </a:r>
            <a:r>
              <a:rPr lang="en-US" sz="4000" dirty="0" err="1"/>
              <a:t>armourbearer</a:t>
            </a:r>
            <a:r>
              <a:rPr lang="en-US" sz="4000" dirty="0"/>
              <a:t> to kill him but he would </a:t>
            </a:r>
            <a:endParaRPr lang="en-US" sz="4000" dirty="0" smtClean="0"/>
          </a:p>
          <a:p>
            <a:pPr marL="0" indent="0">
              <a:buNone/>
            </a:pPr>
            <a:r>
              <a:rPr lang="en-US" sz="4000" dirty="0" smtClean="0"/>
              <a:t>not, So </a:t>
            </a:r>
            <a:r>
              <a:rPr lang="en-US" sz="4000" dirty="0"/>
              <a:t>Saul fell on his own sword and died the same </a:t>
            </a:r>
            <a:endParaRPr lang="en-US" sz="4000" dirty="0" smtClean="0"/>
          </a:p>
          <a:p>
            <a:pPr marL="0" indent="0">
              <a:buNone/>
            </a:pPr>
            <a:r>
              <a:rPr lang="en-US" sz="4000" dirty="0" smtClean="0"/>
              <a:t>day that His </a:t>
            </a:r>
            <a:r>
              <a:rPr lang="en-US" sz="4000" dirty="0"/>
              <a:t>3 sons all died together. </a:t>
            </a:r>
            <a:r>
              <a:rPr lang="en-US" sz="4000" dirty="0" smtClean="0"/>
              <a:t>( I Sam. 31:1-6)</a:t>
            </a:r>
            <a:endParaRPr lang="en-US" sz="4000" dirty="0"/>
          </a:p>
          <a:p>
            <a:endParaRPr lang="en-US" dirty="0"/>
          </a:p>
        </p:txBody>
      </p:sp>
    </p:spTree>
    <p:extLst>
      <p:ext uri="{BB962C8B-B14F-4D97-AF65-F5344CB8AC3E}">
        <p14:creationId xmlns:p14="http://schemas.microsoft.com/office/powerpoint/2010/main" val="23203193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74236" cy="6774873"/>
          </a:xfrm>
        </p:spPr>
        <p:txBody>
          <a:bodyPr>
            <a:normAutofit/>
          </a:bodyPr>
          <a:lstStyle/>
          <a:p>
            <a:r>
              <a:rPr lang="en-US" sz="4000" dirty="0" smtClean="0"/>
              <a:t>So many Christians won’t take the time to read the</a:t>
            </a:r>
          </a:p>
          <a:p>
            <a:r>
              <a:rPr lang="en-US" sz="4000" dirty="0" smtClean="0"/>
              <a:t>Bible today…and so many read it, but then will not</a:t>
            </a:r>
          </a:p>
          <a:p>
            <a:r>
              <a:rPr lang="en-US" sz="4000" b="1" dirty="0" smtClean="0">
                <a:solidFill>
                  <a:srgbClr val="00B050"/>
                </a:solidFill>
              </a:rPr>
              <a:t>Obey it.   </a:t>
            </a:r>
            <a:r>
              <a:rPr lang="en-US" sz="4000" dirty="0" smtClean="0"/>
              <a:t>(Heb.5:8-9)</a:t>
            </a:r>
          </a:p>
          <a:p>
            <a:endParaRPr lang="en-US" sz="4000" dirty="0"/>
          </a:p>
          <a:p>
            <a:r>
              <a:rPr lang="en-US" sz="4000" dirty="0" smtClean="0"/>
              <a:t>Obedience is better than –</a:t>
            </a:r>
          </a:p>
          <a:p>
            <a:r>
              <a:rPr lang="en-US" sz="4000" dirty="0" smtClean="0"/>
              <a:t>  anything that you can imagine Doing.  If God says do it, then do it…if he says don’t do it, Then don’t do it.  </a:t>
            </a:r>
            <a:endParaRPr lang="en-US" sz="4000" dirty="0"/>
          </a:p>
        </p:txBody>
      </p:sp>
    </p:spTree>
    <p:extLst>
      <p:ext uri="{BB962C8B-B14F-4D97-AF65-F5344CB8AC3E}">
        <p14:creationId xmlns:p14="http://schemas.microsoft.com/office/powerpoint/2010/main" val="251901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126"/>
            <a:ext cx="12115800" cy="6774873"/>
          </a:xfrm>
        </p:spPr>
        <p:txBody>
          <a:bodyPr/>
          <a:lstStyle/>
          <a:p>
            <a:endParaRPr lang="en-US" sz="4000" b="1" dirty="0"/>
          </a:p>
          <a:p>
            <a:r>
              <a:rPr lang="en-US" sz="4000" b="1" dirty="0"/>
              <a:t>God has forgiveness for all of us who have done things</a:t>
            </a:r>
          </a:p>
          <a:p>
            <a:r>
              <a:rPr lang="en-US" sz="4000" b="1" dirty="0" smtClean="0"/>
              <a:t>we </a:t>
            </a:r>
            <a:r>
              <a:rPr lang="en-US" sz="4000" b="1" dirty="0"/>
              <a:t>should not have done.  He has promised to forgive us</a:t>
            </a:r>
          </a:p>
          <a:p>
            <a:r>
              <a:rPr lang="en-US" sz="4000" b="1" dirty="0"/>
              <a:t>When we ask for it, and turn away from it.  </a:t>
            </a:r>
            <a:endParaRPr lang="en-US" sz="4000" b="1" dirty="0" smtClean="0"/>
          </a:p>
          <a:p>
            <a:r>
              <a:rPr lang="en-US" sz="4000" b="1" dirty="0"/>
              <a:t> </a:t>
            </a:r>
            <a:r>
              <a:rPr lang="en-US" sz="4000" b="1" dirty="0" smtClean="0"/>
              <a:t> I John 1:9; I John 2:1-2</a:t>
            </a:r>
            <a:endParaRPr lang="en-US" sz="4000" b="1" dirty="0"/>
          </a:p>
          <a:p>
            <a:endParaRPr lang="en-US" dirty="0"/>
          </a:p>
        </p:txBody>
      </p:sp>
    </p:spTree>
    <p:extLst>
      <p:ext uri="{BB962C8B-B14F-4D97-AF65-F5344CB8AC3E}">
        <p14:creationId xmlns:p14="http://schemas.microsoft.com/office/powerpoint/2010/main" val="6140258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dirty="0" smtClean="0"/>
              <a:t>Obedience is better than --   anything.   Just obey God.</a:t>
            </a:r>
          </a:p>
          <a:p>
            <a:endParaRPr lang="en-US" dirty="0"/>
          </a:p>
          <a:p>
            <a:endParaRPr lang="en-US" dirty="0"/>
          </a:p>
        </p:txBody>
      </p:sp>
    </p:spTree>
    <p:extLst>
      <p:ext uri="{BB962C8B-B14F-4D97-AF65-F5344CB8AC3E}">
        <p14:creationId xmlns:p14="http://schemas.microsoft.com/office/powerpoint/2010/main" val="1543844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0515600" cy="6858000"/>
          </a:xfrm>
        </p:spPr>
        <p:txBody>
          <a:bodyPr>
            <a:normAutofit/>
          </a:bodyPr>
          <a:lstStyle/>
          <a:p>
            <a:r>
              <a:rPr lang="en-US" sz="3600" b="1" dirty="0" smtClean="0"/>
              <a:t> </a:t>
            </a:r>
          </a:p>
          <a:p>
            <a:r>
              <a:rPr lang="en-US" sz="5400" b="1" dirty="0" smtClean="0"/>
              <a:t>STARTED  OUT BAD…</a:t>
            </a:r>
          </a:p>
          <a:p>
            <a:endParaRPr lang="en-US" sz="5400" b="1" dirty="0"/>
          </a:p>
          <a:p>
            <a:r>
              <a:rPr lang="en-US" sz="5400" b="1" dirty="0" smtClean="0"/>
              <a:t>    ENDED  UP GOOD.. </a:t>
            </a:r>
          </a:p>
          <a:p>
            <a:endParaRPr lang="en-US" sz="5400" b="1" dirty="0"/>
          </a:p>
          <a:p>
            <a:r>
              <a:rPr lang="en-US" sz="5400" b="1" dirty="0" smtClean="0"/>
              <a:t>          </a:t>
            </a:r>
            <a:r>
              <a:rPr lang="en-US" sz="5400" b="1" dirty="0" smtClean="0">
                <a:solidFill>
                  <a:srgbClr val="FF0000"/>
                </a:solidFill>
                <a:effectLst>
                  <a:outerShdw blurRad="38100" dist="38100" dir="2700000" algn="tl">
                    <a:srgbClr val="000000">
                      <a:alpha val="43137"/>
                    </a:srgbClr>
                  </a:outerShdw>
                </a:effectLst>
              </a:rPr>
              <a:t>SAUL OF TARSUS..   I Tim. 1:15  </a:t>
            </a:r>
          </a:p>
          <a:p>
            <a:endParaRPr lang="en-US" sz="3600" b="1" dirty="0"/>
          </a:p>
        </p:txBody>
      </p:sp>
    </p:spTree>
    <p:extLst>
      <p:ext uri="{BB962C8B-B14F-4D97-AF65-F5344CB8AC3E}">
        <p14:creationId xmlns:p14="http://schemas.microsoft.com/office/powerpoint/2010/main" val="41648911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0"/>
          </a:xfrm>
        </p:spPr>
        <p:txBody>
          <a:bodyPr>
            <a:normAutofit/>
          </a:bodyPr>
          <a:lstStyle/>
          <a:p>
            <a:r>
              <a:rPr lang="en-US" sz="3600" dirty="0" smtClean="0"/>
              <a:t>We don’t want anyone to end up being rejected</a:t>
            </a:r>
          </a:p>
          <a:p>
            <a:r>
              <a:rPr lang="en-US" sz="3600" dirty="0" smtClean="0"/>
              <a:t>by God.  God wants all to be saved</a:t>
            </a:r>
            <a:r>
              <a:rPr lang="en-US" sz="3600" b="1" dirty="0" smtClean="0">
                <a:solidFill>
                  <a:srgbClr val="00B050"/>
                </a:solidFill>
              </a:rPr>
              <a:t>, 2 Pet. 3:9 </a:t>
            </a:r>
            <a:r>
              <a:rPr lang="en-US" sz="3600" b="1" baseline="30000" dirty="0" smtClean="0">
                <a:solidFill>
                  <a:srgbClr val="00B050"/>
                </a:solidFill>
              </a:rPr>
              <a:t>9</a:t>
            </a:r>
            <a:r>
              <a:rPr lang="en-US" sz="3600" b="1" baseline="30000" dirty="0">
                <a:solidFill>
                  <a:srgbClr val="00B050"/>
                </a:solidFill>
              </a:rPr>
              <a:t> </a:t>
            </a:r>
            <a:r>
              <a:rPr lang="en-US" sz="3600" b="1" dirty="0">
                <a:solidFill>
                  <a:srgbClr val="00B050"/>
                </a:solidFill>
              </a:rPr>
              <a:t>The Lord is not slack concerning his promise, as some men count slackness; but is longsuffering to us-ward, not willing that any should perish, but that all should come to repentance</a:t>
            </a:r>
            <a:r>
              <a:rPr lang="en-US" sz="3600" b="1" dirty="0" smtClean="0">
                <a:solidFill>
                  <a:srgbClr val="00B050"/>
                </a:solidFill>
              </a:rPr>
              <a:t>.</a:t>
            </a:r>
          </a:p>
          <a:p>
            <a:endParaRPr lang="en-US" sz="3600" dirty="0"/>
          </a:p>
          <a:p>
            <a:r>
              <a:rPr lang="en-US" sz="3600" dirty="0" smtClean="0"/>
              <a:t>John 12:48</a:t>
            </a:r>
            <a:r>
              <a:rPr lang="en-US" sz="3600" baseline="30000" dirty="0" smtClean="0"/>
              <a:t>48</a:t>
            </a:r>
          </a:p>
          <a:p>
            <a:r>
              <a:rPr lang="en-US" sz="3600" baseline="30000" dirty="0"/>
              <a:t> </a:t>
            </a:r>
            <a:r>
              <a:rPr lang="en-US" sz="3600" dirty="0"/>
              <a:t>He that </a:t>
            </a:r>
            <a:r>
              <a:rPr lang="en-US" sz="3600" dirty="0" err="1"/>
              <a:t>rejecteth</a:t>
            </a:r>
            <a:r>
              <a:rPr lang="en-US" sz="3600" dirty="0"/>
              <a:t> me, and </a:t>
            </a:r>
            <a:r>
              <a:rPr lang="en-US" sz="3600" dirty="0" err="1"/>
              <a:t>receiveth</a:t>
            </a:r>
            <a:r>
              <a:rPr lang="en-US" sz="3600" dirty="0"/>
              <a:t> not my words, hath one that </a:t>
            </a:r>
            <a:r>
              <a:rPr lang="en-US" sz="3600" dirty="0" err="1"/>
              <a:t>judgeth</a:t>
            </a:r>
            <a:r>
              <a:rPr lang="en-US" sz="3600" dirty="0"/>
              <a:t> him: the word that I have spoken, the same shall judge him in the last day</a:t>
            </a:r>
          </a:p>
        </p:txBody>
      </p:sp>
    </p:spTree>
    <p:extLst>
      <p:ext uri="{BB962C8B-B14F-4D97-AF65-F5344CB8AC3E}">
        <p14:creationId xmlns:p14="http://schemas.microsoft.com/office/powerpoint/2010/main" val="261262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3" end="3"/>
                                            </p:txEl>
                                          </p:spTgt>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045" y="0"/>
            <a:ext cx="10515600" cy="4351338"/>
          </a:xfrm>
        </p:spPr>
        <p:txBody>
          <a:bodyPr>
            <a:normAutofit/>
          </a:bodyPr>
          <a:lstStyle/>
          <a:p>
            <a:r>
              <a:rPr lang="en-US" sz="4000" dirty="0" smtClean="0"/>
              <a:t>Come to Jesus this morning.</a:t>
            </a:r>
          </a:p>
          <a:p>
            <a:r>
              <a:rPr lang="en-US" sz="4000" dirty="0" smtClean="0"/>
              <a:t>Come </a:t>
            </a:r>
            <a:r>
              <a:rPr lang="en-US" sz="4000" b="1" u="sng" dirty="0" smtClean="0">
                <a:solidFill>
                  <a:srgbClr val="00B0F0"/>
                </a:solidFill>
              </a:rPr>
              <a:t>just as you are </a:t>
            </a:r>
            <a:r>
              <a:rPr lang="en-US" sz="4000" dirty="0" smtClean="0"/>
              <a:t>and let the Lord forgive you,</a:t>
            </a:r>
          </a:p>
          <a:p>
            <a:r>
              <a:rPr lang="en-US" sz="4000" dirty="0"/>
              <a:t> </a:t>
            </a:r>
            <a:r>
              <a:rPr lang="en-US" sz="4000" dirty="0" smtClean="0"/>
              <a:t> and be determined to spend the rest of your life</a:t>
            </a:r>
          </a:p>
          <a:p>
            <a:r>
              <a:rPr lang="en-US" sz="4000" dirty="0"/>
              <a:t> </a:t>
            </a:r>
            <a:r>
              <a:rPr lang="en-US" sz="4000" dirty="0" smtClean="0"/>
              <a:t> on this earth in faithful service to God.</a:t>
            </a:r>
            <a:endParaRPr lang="en-US" sz="4000" dirty="0"/>
          </a:p>
        </p:txBody>
      </p:sp>
    </p:spTree>
    <p:extLst>
      <p:ext uri="{BB962C8B-B14F-4D97-AF65-F5344CB8AC3E}">
        <p14:creationId xmlns:p14="http://schemas.microsoft.com/office/powerpoint/2010/main" val="12483454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176963"/>
          </a:xfrm>
        </p:spPr>
        <p:txBody>
          <a:bodyPr>
            <a:normAutofit/>
          </a:bodyPr>
          <a:lstStyle/>
          <a:p>
            <a:r>
              <a:rPr lang="en-US" sz="4000" b="1" u="sng" dirty="0" smtClean="0">
                <a:solidFill>
                  <a:srgbClr val="FF0000"/>
                </a:solidFill>
              </a:rPr>
              <a:t>Hear Him.   Rom. 10:17</a:t>
            </a:r>
          </a:p>
          <a:p>
            <a:r>
              <a:rPr lang="en-US" sz="4000" b="1" u="sng" dirty="0"/>
              <a:t> </a:t>
            </a:r>
            <a:r>
              <a:rPr lang="en-US" sz="4000" b="1" u="sng" dirty="0" smtClean="0"/>
              <a:t>  </a:t>
            </a:r>
            <a:r>
              <a:rPr lang="en-US" sz="4000" b="1" u="sng" dirty="0" smtClean="0">
                <a:solidFill>
                  <a:srgbClr val="002060"/>
                </a:solidFill>
              </a:rPr>
              <a:t>Believe Him.  John 8:24</a:t>
            </a:r>
          </a:p>
          <a:p>
            <a:r>
              <a:rPr lang="en-US" sz="4000" dirty="0"/>
              <a:t> </a:t>
            </a:r>
            <a:r>
              <a:rPr lang="en-US" sz="4000" dirty="0" smtClean="0"/>
              <a:t>    </a:t>
            </a:r>
            <a:r>
              <a:rPr lang="en-US" sz="4000" b="1" u="sng" dirty="0" smtClean="0">
                <a:solidFill>
                  <a:srgbClr val="00B050"/>
                </a:solidFill>
              </a:rPr>
              <a:t>Repent and turn to Him</a:t>
            </a:r>
            <a:r>
              <a:rPr lang="en-US" sz="4000" dirty="0" smtClean="0"/>
              <a:t>.  Acts 17:30,31</a:t>
            </a:r>
          </a:p>
          <a:p>
            <a:r>
              <a:rPr lang="en-US" sz="4000" dirty="0"/>
              <a:t> </a:t>
            </a:r>
            <a:r>
              <a:rPr lang="en-US" sz="4000" dirty="0" smtClean="0"/>
              <a:t>      </a:t>
            </a:r>
            <a:r>
              <a:rPr lang="en-US" sz="4000" b="1" u="sng" dirty="0" smtClean="0">
                <a:solidFill>
                  <a:schemeClr val="accent2">
                    <a:lumMod val="75000"/>
                  </a:schemeClr>
                </a:solidFill>
              </a:rPr>
              <a:t>Confess the sweetest name </a:t>
            </a:r>
            <a:r>
              <a:rPr lang="en-US" sz="4000" dirty="0" smtClean="0"/>
              <a:t>on mortal tongue.  </a:t>
            </a:r>
          </a:p>
          <a:p>
            <a:r>
              <a:rPr lang="en-US" sz="4000" dirty="0"/>
              <a:t> </a:t>
            </a:r>
            <a:r>
              <a:rPr lang="en-US" sz="4000" dirty="0" smtClean="0"/>
              <a:t>           Matt.    10:32,33</a:t>
            </a:r>
          </a:p>
          <a:p>
            <a:r>
              <a:rPr lang="en-US" sz="4000" dirty="0"/>
              <a:t> </a:t>
            </a:r>
            <a:r>
              <a:rPr lang="en-US" sz="4000" dirty="0" smtClean="0"/>
              <a:t>          </a:t>
            </a:r>
            <a:r>
              <a:rPr lang="en-US" sz="4000" b="1" u="sng" dirty="0" smtClean="0">
                <a:solidFill>
                  <a:srgbClr val="92D050"/>
                </a:solidFill>
                <a:effectLst>
                  <a:outerShdw blurRad="38100" dist="38100" dir="2700000" algn="tl">
                    <a:srgbClr val="000000">
                      <a:alpha val="43137"/>
                    </a:srgbClr>
                  </a:outerShdw>
                </a:effectLst>
              </a:rPr>
              <a:t>Be Baptized into Christ.  </a:t>
            </a:r>
            <a:r>
              <a:rPr lang="en-US" sz="4000" dirty="0" smtClean="0"/>
              <a:t>Gal.3:27</a:t>
            </a:r>
          </a:p>
          <a:p>
            <a:endParaRPr lang="en-US" sz="4000" dirty="0"/>
          </a:p>
          <a:p>
            <a:r>
              <a:rPr lang="en-US" sz="4000" b="1" u="sng" dirty="0" smtClean="0">
                <a:solidFill>
                  <a:srgbClr val="00B0F0"/>
                </a:solidFill>
              </a:rPr>
              <a:t>And live faithfully in the service of the Master. </a:t>
            </a:r>
          </a:p>
          <a:p>
            <a:r>
              <a:rPr lang="en-US" sz="4000" b="1" u="sng" dirty="0" smtClean="0">
                <a:solidFill>
                  <a:srgbClr val="00B0F0"/>
                </a:solidFill>
              </a:rPr>
              <a:t> I Cor.15:58</a:t>
            </a:r>
            <a:endParaRPr lang="en-US" sz="4000" b="1" u="sng" dirty="0">
              <a:solidFill>
                <a:srgbClr val="00B0F0"/>
              </a:solidFill>
            </a:endParaRPr>
          </a:p>
        </p:txBody>
      </p:sp>
    </p:spTree>
    <p:extLst>
      <p:ext uri="{BB962C8B-B14F-4D97-AF65-F5344CB8AC3E}">
        <p14:creationId xmlns:p14="http://schemas.microsoft.com/office/powerpoint/2010/main" val="301222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50622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447980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
            </a:r>
            <a:br>
              <a:rPr lang="en-US" dirty="0"/>
            </a:br>
            <a:r>
              <a:rPr lang="en-US" dirty="0"/>
              <a:t>The name “Saul,” from the Hebrew word pronounced </a:t>
            </a:r>
            <a:r>
              <a:rPr lang="en-US" dirty="0" err="1"/>
              <a:t>shaw-ool</a:t>
            </a:r>
            <a:r>
              <a:rPr lang="en-US" dirty="0"/>
              <a:t>, means “asked.” Saul was the son of Kish from the tribe of Benjamin. Saul came from a wealthy family (</a:t>
            </a:r>
            <a:r>
              <a:rPr lang="en-US" dirty="0">
                <a:hlinkClick r:id="rId2"/>
              </a:rPr>
              <a:t>1 Samuel 9:1</a:t>
            </a:r>
            <a:r>
              <a:rPr lang="en-US" dirty="0"/>
              <a:t>) and was tall, dark and handsome in appearance. Scripture states that “there was not a man among the sons of Israel more handsome than he, being taller than any of the people from his shoulder and upward” (</a:t>
            </a:r>
            <a:r>
              <a:rPr lang="en-US" dirty="0">
                <a:hlinkClick r:id="rId3"/>
              </a:rPr>
              <a:t>1 Samuel 9:2</a:t>
            </a:r>
            <a:r>
              <a:rPr lang="en-US" dirty="0"/>
              <a:t>). </a:t>
            </a:r>
          </a:p>
        </p:txBody>
      </p:sp>
    </p:spTree>
    <p:extLst>
      <p:ext uri="{BB962C8B-B14F-4D97-AF65-F5344CB8AC3E}">
        <p14:creationId xmlns:p14="http://schemas.microsoft.com/office/powerpoint/2010/main" val="15852543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6" y="176644"/>
            <a:ext cx="12119264" cy="6681355"/>
          </a:xfrm>
        </p:spPr>
        <p:txBody>
          <a:bodyPr>
            <a:normAutofit fontScale="92500" lnSpcReduction="20000"/>
          </a:bodyPr>
          <a:lstStyle/>
          <a:p>
            <a:pPr marL="0" lvl="0" indent="0" algn="ctr" eaLnBrk="0" fontAlgn="base" hangingPunct="0">
              <a:lnSpc>
                <a:spcPct val="100000"/>
              </a:lnSpc>
              <a:spcBef>
                <a:spcPct val="0"/>
              </a:spcBef>
              <a:spcAft>
                <a:spcPct val="0"/>
              </a:spcAft>
              <a:buNone/>
            </a:pPr>
            <a:r>
              <a:rPr lang="en-US" altLang="en-US" sz="6000" b="1" dirty="0" smtClean="0">
                <a:solidFill>
                  <a:srgbClr val="002060"/>
                </a:solidFill>
                <a:latin typeface="Times New Roman" panose="02020603050405020304" pitchFamily="18" charset="0"/>
                <a:cs typeface="Times New Roman" panose="02020603050405020304" pitchFamily="18" charset="0"/>
              </a:rPr>
              <a:t>ISam.15:1-23  </a:t>
            </a:r>
            <a:r>
              <a:rPr lang="en-US" altLang="en-US" sz="6000" b="1" dirty="0">
                <a:solidFill>
                  <a:srgbClr val="002060"/>
                </a:solidFill>
                <a:latin typeface="Times New Roman" panose="02020603050405020304" pitchFamily="18" charset="0"/>
                <a:cs typeface="Times New Roman" panose="02020603050405020304" pitchFamily="18" charset="0"/>
              </a:rPr>
              <a:t>To Obey Is Better </a:t>
            </a:r>
            <a:r>
              <a:rPr lang="en-US" altLang="en-US" sz="6000" b="1" dirty="0" smtClean="0">
                <a:solidFill>
                  <a:srgbClr val="002060"/>
                </a:solidFill>
                <a:latin typeface="Times New Roman" panose="02020603050405020304" pitchFamily="18" charset="0"/>
                <a:cs typeface="Times New Roman" panose="02020603050405020304" pitchFamily="18" charset="0"/>
              </a:rPr>
              <a:t>Than-- </a:t>
            </a:r>
            <a:r>
              <a:rPr lang="en-US" altLang="en-US" sz="6000" b="1" dirty="0">
                <a:solidFill>
                  <a:srgbClr val="002060"/>
                </a:solidFill>
                <a:latin typeface="Times New Roman" panose="02020603050405020304" pitchFamily="18" charset="0"/>
                <a:cs typeface="Times New Roman" panose="02020603050405020304" pitchFamily="18" charset="0"/>
              </a:rPr>
              <a:t>Sacrifice</a:t>
            </a:r>
          </a:p>
          <a:p>
            <a:pPr marL="0" lvl="0" indent="0" eaLnBrk="0" fontAlgn="base" hangingPunct="0">
              <a:lnSpc>
                <a:spcPct val="100000"/>
              </a:lnSpc>
              <a:spcBef>
                <a:spcPct val="0"/>
              </a:spcBef>
              <a:spcAft>
                <a:spcPct val="0"/>
              </a:spcAft>
              <a:buNone/>
            </a:pPr>
            <a:r>
              <a:rPr lang="en-US" altLang="en-US" sz="3500" b="1" u="sng" dirty="0" smtClean="0">
                <a:solidFill>
                  <a:srgbClr val="002060"/>
                </a:solidFill>
                <a:latin typeface="Times New Roman" panose="02020603050405020304" pitchFamily="18" charset="0"/>
                <a:cs typeface="Times New Roman" panose="02020603050405020304" pitchFamily="18" charset="0"/>
              </a:rPr>
              <a:t>BIG </a:t>
            </a:r>
            <a:r>
              <a:rPr lang="en-US" altLang="en-US" sz="3500" b="1" u="sng" dirty="0">
                <a:solidFill>
                  <a:srgbClr val="002060"/>
                </a:solidFill>
                <a:latin typeface="Times New Roman" panose="02020603050405020304" pitchFamily="18" charset="0"/>
                <a:cs typeface="Times New Roman" panose="02020603050405020304" pitchFamily="18" charset="0"/>
              </a:rPr>
              <a:t>IDEA: </a:t>
            </a:r>
            <a:r>
              <a:rPr lang="en-US" altLang="en-US" sz="3500" dirty="0">
                <a:solidFill>
                  <a:srgbClr val="002060"/>
                </a:solidFill>
                <a:latin typeface="Times New Roman" panose="02020603050405020304" pitchFamily="18" charset="0"/>
                <a:cs typeface="Times New Roman" panose="02020603050405020304" pitchFamily="18" charset="0"/>
              </a:rPr>
              <a:t>To obey is better than sacrifice</a:t>
            </a:r>
          </a:p>
          <a:p>
            <a:pPr marL="0" lvl="0" indent="0" eaLnBrk="0" fontAlgn="base" hangingPunct="0">
              <a:lnSpc>
                <a:spcPct val="100000"/>
              </a:lnSpc>
              <a:spcBef>
                <a:spcPct val="0"/>
              </a:spcBef>
              <a:spcAft>
                <a:spcPct val="0"/>
              </a:spcAft>
              <a:buNone/>
            </a:pPr>
            <a:r>
              <a:rPr lang="en-US" altLang="en-US" sz="3500" b="1" u="sng" dirty="0">
                <a:solidFill>
                  <a:srgbClr val="002060"/>
                </a:solidFill>
                <a:latin typeface="Times New Roman" panose="02020603050405020304" pitchFamily="18" charset="0"/>
                <a:cs typeface="Times New Roman" panose="02020603050405020304" pitchFamily="18" charset="0"/>
              </a:rPr>
              <a:t>PRINCIPLE: </a:t>
            </a:r>
            <a:r>
              <a:rPr lang="en-US" altLang="en-US" sz="3500" dirty="0">
                <a:solidFill>
                  <a:srgbClr val="002060"/>
                </a:solidFill>
                <a:latin typeface="Times New Roman" panose="02020603050405020304" pitchFamily="18" charset="0"/>
                <a:cs typeface="Times New Roman" panose="02020603050405020304" pitchFamily="18" charset="0"/>
              </a:rPr>
              <a:t>No matter how </a:t>
            </a:r>
            <a:r>
              <a:rPr lang="en-US" altLang="en-US" sz="3500" dirty="0" smtClean="0">
                <a:solidFill>
                  <a:srgbClr val="002060"/>
                </a:solidFill>
                <a:latin typeface="Times New Roman" panose="02020603050405020304" pitchFamily="18" charset="0"/>
                <a:cs typeface="Times New Roman" panose="02020603050405020304" pitchFamily="18" charset="0"/>
              </a:rPr>
              <a:t>hard  </a:t>
            </a:r>
            <a:r>
              <a:rPr lang="en-US" altLang="en-US" sz="3500" dirty="0">
                <a:solidFill>
                  <a:srgbClr val="002060"/>
                </a:solidFill>
                <a:latin typeface="Times New Roman" panose="02020603050405020304" pitchFamily="18" charset="0"/>
                <a:cs typeface="Times New Roman" panose="02020603050405020304" pitchFamily="18" charset="0"/>
              </a:rPr>
              <a:t>it may seem, when </a:t>
            </a:r>
            <a:r>
              <a:rPr lang="en-US" altLang="en-US" sz="3500" dirty="0" smtClean="0">
                <a:solidFill>
                  <a:srgbClr val="002060"/>
                </a:solidFill>
                <a:latin typeface="Times New Roman" panose="02020603050405020304" pitchFamily="18" charset="0"/>
                <a:cs typeface="Times New Roman" panose="02020603050405020304" pitchFamily="18" charset="0"/>
              </a:rPr>
              <a:t>God </a:t>
            </a:r>
            <a:r>
              <a:rPr lang="en-US" altLang="en-US" sz="1000" dirty="0" err="1" smtClean="0">
                <a:solidFill>
                  <a:srgbClr val="002060"/>
                </a:solidFill>
                <a:latin typeface="Times New Roman" panose="02020603050405020304" pitchFamily="18" charset="0"/>
                <a:cs typeface="Times New Roman" panose="02020603050405020304" pitchFamily="18" charset="0"/>
                <a:hlinkClick r:id="rId2" tooltip="God"/>
              </a:rPr>
              <a:t>God</a:t>
            </a:r>
            <a:r>
              <a:rPr lang="en-US" altLang="en-US" sz="3500" dirty="0" smtClean="0">
                <a:solidFill>
                  <a:srgbClr val="002060"/>
                </a:solidFill>
                <a:latin typeface="Times New Roman" panose="02020603050405020304" pitchFamily="18" charset="0"/>
                <a:cs typeface="Times New Roman" panose="02020603050405020304" pitchFamily="18" charset="0"/>
              </a:rPr>
              <a:t> </a:t>
            </a:r>
            <a:r>
              <a:rPr lang="en-US" altLang="en-US" sz="3500" dirty="0">
                <a:solidFill>
                  <a:srgbClr val="002060"/>
                </a:solidFill>
                <a:latin typeface="Times New Roman" panose="02020603050405020304" pitchFamily="18" charset="0"/>
                <a:cs typeface="Times New Roman" panose="02020603050405020304" pitchFamily="18" charset="0"/>
              </a:rPr>
              <a:t>tells me to do something, I need to obey.</a:t>
            </a:r>
          </a:p>
          <a:p>
            <a:pPr marL="0" lvl="0" indent="0" eaLnBrk="0" fontAlgn="base" hangingPunct="0">
              <a:lnSpc>
                <a:spcPct val="100000"/>
              </a:lnSpc>
              <a:spcBef>
                <a:spcPct val="0"/>
              </a:spcBef>
              <a:spcAft>
                <a:spcPct val="0"/>
              </a:spcAft>
              <a:buNone/>
            </a:pPr>
            <a:r>
              <a:rPr lang="en-US" altLang="en-US" sz="3500" dirty="0">
                <a:solidFill>
                  <a:srgbClr val="002060"/>
                </a:solidFill>
                <a:latin typeface="Times New Roman" panose="02020603050405020304" pitchFamily="18" charset="0"/>
                <a:cs typeface="Times New Roman" panose="02020603050405020304" pitchFamily="18" charset="0"/>
              </a:rPr>
              <a:t>Obeying God requires doing some </a:t>
            </a:r>
            <a:r>
              <a:rPr lang="en-US" altLang="en-US" sz="3500" dirty="0" smtClean="0">
                <a:solidFill>
                  <a:srgbClr val="002060"/>
                </a:solidFill>
                <a:latin typeface="Times New Roman" panose="02020603050405020304" pitchFamily="18" charset="0"/>
                <a:cs typeface="Times New Roman" panose="02020603050405020304" pitchFamily="18" charset="0"/>
              </a:rPr>
              <a:t>difficult  stuff </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Examples </a:t>
            </a:r>
            <a:r>
              <a:rPr lang="en-US" altLang="en-US" sz="3500" dirty="0">
                <a:solidFill>
                  <a:srgbClr val="002060"/>
                </a:solidFill>
                <a:latin typeface="Times New Roman" panose="02020603050405020304" pitchFamily="18" charset="0"/>
                <a:cs typeface="Times New Roman" panose="02020603050405020304" pitchFamily="18" charset="0"/>
              </a:rPr>
              <a:t>of some </a:t>
            </a:r>
            <a:r>
              <a:rPr lang="en-US" altLang="en-US" sz="3500" dirty="0" err="1" smtClean="0">
                <a:solidFill>
                  <a:srgbClr val="002060"/>
                </a:solidFill>
                <a:latin typeface="Times New Roman" panose="02020603050405020304" pitchFamily="18" charset="0"/>
                <a:cs typeface="Times New Roman" panose="02020603050405020304" pitchFamily="18" charset="0"/>
              </a:rPr>
              <a:t>unusal</a:t>
            </a:r>
            <a:r>
              <a:rPr lang="en-US" altLang="en-US" sz="3500" dirty="0" smtClean="0">
                <a:solidFill>
                  <a:srgbClr val="002060"/>
                </a:solidFill>
                <a:latin typeface="Times New Roman" panose="02020603050405020304" pitchFamily="18" charset="0"/>
                <a:cs typeface="Times New Roman" panose="02020603050405020304" pitchFamily="18" charset="0"/>
              </a:rPr>
              <a:t> and difficult stuff  </a:t>
            </a:r>
            <a:r>
              <a:rPr lang="en-US" altLang="en-US" sz="3500" dirty="0">
                <a:solidFill>
                  <a:srgbClr val="002060"/>
                </a:solidFill>
                <a:latin typeface="Times New Roman" panose="02020603050405020304" pitchFamily="18" charset="0"/>
                <a:cs typeface="Times New Roman" panose="02020603050405020304" pitchFamily="18" charset="0"/>
              </a:rPr>
              <a:t>asked people to </a:t>
            </a:r>
            <a:r>
              <a:rPr lang="en-US" altLang="en-US" sz="3500" dirty="0" smtClean="0">
                <a:solidFill>
                  <a:srgbClr val="002060"/>
                </a:solidFill>
                <a:latin typeface="Times New Roman" panose="02020603050405020304" pitchFamily="18" charset="0"/>
                <a:cs typeface="Times New Roman" panose="02020603050405020304" pitchFamily="18" charset="0"/>
              </a:rPr>
              <a:t>do</a:t>
            </a: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Leave </a:t>
            </a:r>
            <a:r>
              <a:rPr lang="en-US" altLang="en-US" sz="3500" dirty="0">
                <a:solidFill>
                  <a:srgbClr val="002060"/>
                </a:solidFill>
                <a:latin typeface="Times New Roman" panose="02020603050405020304" pitchFamily="18" charset="0"/>
                <a:cs typeface="Times New Roman" panose="02020603050405020304" pitchFamily="18" charset="0"/>
              </a:rPr>
              <a:t>your homeland (Abram</a:t>
            </a:r>
            <a:r>
              <a:rPr lang="en-US" altLang="en-US" sz="3500" dirty="0" smtClean="0">
                <a:solidFill>
                  <a:srgbClr val="002060"/>
                </a:solidFill>
                <a:latin typeface="Times New Roman" panose="02020603050405020304" pitchFamily="18" charset="0"/>
                <a:cs typeface="Times New Roman" panose="02020603050405020304" pitchFamily="18" charset="0"/>
              </a:rPr>
              <a:t>) Gen. 12</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Kill </a:t>
            </a:r>
            <a:r>
              <a:rPr lang="en-US" altLang="en-US" sz="3500" dirty="0">
                <a:solidFill>
                  <a:srgbClr val="002060"/>
                </a:solidFill>
                <a:latin typeface="Times New Roman" panose="02020603050405020304" pitchFamily="18" charset="0"/>
                <a:cs typeface="Times New Roman" panose="02020603050405020304" pitchFamily="18" charset="0"/>
              </a:rPr>
              <a:t>everything  (Saul</a:t>
            </a:r>
            <a:r>
              <a:rPr lang="en-US" altLang="en-US" sz="3500" dirty="0" smtClean="0">
                <a:solidFill>
                  <a:srgbClr val="002060"/>
                </a:solidFill>
                <a:latin typeface="Times New Roman" panose="02020603050405020304" pitchFamily="18" charset="0"/>
                <a:cs typeface="Times New Roman" panose="02020603050405020304" pitchFamily="18" charset="0"/>
              </a:rPr>
              <a:t>) I Sam. 15</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Kill </a:t>
            </a:r>
            <a:r>
              <a:rPr lang="en-US" altLang="en-US" sz="3500" dirty="0">
                <a:solidFill>
                  <a:srgbClr val="002060"/>
                </a:solidFill>
                <a:latin typeface="Times New Roman" panose="02020603050405020304" pitchFamily="18" charset="0"/>
                <a:cs typeface="Times New Roman" panose="02020603050405020304" pitchFamily="18" charset="0"/>
              </a:rPr>
              <a:t>your son (</a:t>
            </a:r>
            <a:r>
              <a:rPr lang="en-US" altLang="en-US" sz="3500" dirty="0" smtClean="0">
                <a:solidFill>
                  <a:srgbClr val="002060"/>
                </a:solidFill>
                <a:latin typeface="Times New Roman" panose="02020603050405020304" pitchFamily="18" charset="0"/>
                <a:cs typeface="Times New Roman" panose="02020603050405020304" pitchFamily="18" charset="0"/>
              </a:rPr>
              <a:t>Abraham)Gen. 22:1ff</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a:solidFill>
                  <a:srgbClr val="002060"/>
                </a:solidFill>
                <a:latin typeface="Times New Roman" panose="02020603050405020304" pitchFamily="18" charset="0"/>
                <a:cs typeface="Times New Roman" panose="02020603050405020304" pitchFamily="18" charset="0"/>
              </a:rPr>
              <a:t>Die for others (Jesus</a:t>
            </a:r>
            <a:r>
              <a:rPr lang="en-US" altLang="en-US" sz="3500" dirty="0" smtClean="0">
                <a:solidFill>
                  <a:srgbClr val="002060"/>
                </a:solidFill>
                <a:latin typeface="Times New Roman" panose="02020603050405020304" pitchFamily="18" charset="0"/>
                <a:cs typeface="Times New Roman" panose="02020603050405020304" pitchFamily="18" charset="0"/>
              </a:rPr>
              <a:t>)  Matt 26</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Marry </a:t>
            </a:r>
            <a:r>
              <a:rPr lang="en-US" altLang="en-US" sz="3500" dirty="0">
                <a:solidFill>
                  <a:srgbClr val="002060"/>
                </a:solidFill>
                <a:latin typeface="Times New Roman" panose="02020603050405020304" pitchFamily="18" charset="0"/>
                <a:cs typeface="Times New Roman" panose="02020603050405020304" pitchFamily="18" charset="0"/>
              </a:rPr>
              <a:t>a pregnant woman (</a:t>
            </a:r>
            <a:r>
              <a:rPr lang="en-US" altLang="en-US" sz="3500" dirty="0" smtClean="0">
                <a:solidFill>
                  <a:srgbClr val="002060"/>
                </a:solidFill>
                <a:latin typeface="Times New Roman" panose="02020603050405020304" pitchFamily="18" charset="0"/>
                <a:cs typeface="Times New Roman" panose="02020603050405020304" pitchFamily="18" charset="0"/>
              </a:rPr>
              <a:t>Joseph)Matt. 1:21</a:t>
            </a:r>
            <a:endParaRPr lang="en-US" altLang="en-US" sz="3500" dirty="0">
              <a:solidFill>
                <a:srgbClr val="002060"/>
              </a:solidFill>
              <a:latin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500" dirty="0" smtClean="0">
                <a:solidFill>
                  <a:srgbClr val="002060"/>
                </a:solidFill>
                <a:latin typeface="Times New Roman" panose="02020603050405020304" pitchFamily="18" charset="0"/>
                <a:cs typeface="Times New Roman" panose="02020603050405020304" pitchFamily="18" charset="0"/>
              </a:rPr>
              <a:t>            Marry </a:t>
            </a:r>
            <a:r>
              <a:rPr lang="en-US" altLang="en-US" sz="3500" dirty="0">
                <a:solidFill>
                  <a:srgbClr val="002060"/>
                </a:solidFill>
                <a:latin typeface="Times New Roman" panose="02020603050405020304" pitchFamily="18" charset="0"/>
                <a:cs typeface="Times New Roman" panose="02020603050405020304" pitchFamily="18" charset="0"/>
              </a:rPr>
              <a:t>a prostitute (Hosea)</a:t>
            </a:r>
          </a:p>
          <a:p>
            <a:pPr marL="0" lvl="0" indent="0" eaLnBrk="0" fontAlgn="base" hangingPunct="0">
              <a:lnSpc>
                <a:spcPct val="100000"/>
              </a:lnSpc>
              <a:spcBef>
                <a:spcPct val="0"/>
              </a:spcBef>
              <a:spcAft>
                <a:spcPct val="0"/>
              </a:spcAft>
              <a:buNone/>
            </a:pPr>
            <a:r>
              <a:rPr lang="en-US" altLang="en-US" sz="3500" dirty="0">
                <a:solidFill>
                  <a:srgbClr val="002060"/>
                </a:solidFill>
                <a:latin typeface="Times New Roman" panose="02020603050405020304" pitchFamily="18" charset="0"/>
                <a:cs typeface="Times New Roman" panose="02020603050405020304" pitchFamily="18" charset="0"/>
              </a:rPr>
              <a:t>Change the world (Disciples</a:t>
            </a:r>
            <a:r>
              <a:rPr lang="en-US" altLang="en-US" sz="3500" dirty="0" smtClean="0">
                <a:solidFill>
                  <a:srgbClr val="002060"/>
                </a:solidFill>
                <a:latin typeface="Times New Roman" panose="02020603050405020304" pitchFamily="18" charset="0"/>
                <a:cs typeface="Times New Roman" panose="02020603050405020304" pitchFamily="18" charset="0"/>
              </a:rPr>
              <a:t>) Matt. 28:18-20</a:t>
            </a:r>
            <a:endParaRPr lang="en-US" altLang="en-US" sz="1000" dirty="0">
              <a:solidFill>
                <a:srgbClr val="00206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151346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3518"/>
            <a:ext cx="12105409" cy="6764482"/>
          </a:xfrm>
        </p:spPr>
        <p:txBody>
          <a:bodyPr>
            <a:normAutofit/>
          </a:bodyPr>
          <a:lstStyle/>
          <a:p>
            <a:r>
              <a:rPr lang="en-US" sz="4400" dirty="0"/>
              <a:t>. It’s not unusual for God to use gifted people when He has a job to be done</a:t>
            </a:r>
            <a:r>
              <a:rPr lang="en-US" sz="4400" dirty="0" smtClean="0"/>
              <a:t>.</a:t>
            </a:r>
          </a:p>
          <a:p>
            <a:r>
              <a:rPr lang="en-US" sz="4400" dirty="0" smtClean="0"/>
              <a:t> </a:t>
            </a:r>
          </a:p>
          <a:p>
            <a:r>
              <a:rPr lang="en-US" sz="4400" dirty="0"/>
              <a:t> </a:t>
            </a:r>
            <a:r>
              <a:rPr lang="en-US" sz="4400" dirty="0" smtClean="0"/>
              <a:t>  Saul’s </a:t>
            </a:r>
            <a:r>
              <a:rPr lang="en-US" sz="4400" dirty="0"/>
              <a:t>talent was making the enemies of Israel dead</a:t>
            </a:r>
            <a:r>
              <a:rPr lang="en-US" sz="4400" dirty="0" smtClean="0"/>
              <a:t>.</a:t>
            </a:r>
          </a:p>
          <a:p>
            <a:endParaRPr lang="en-US" sz="4400" dirty="0"/>
          </a:p>
          <a:p>
            <a:r>
              <a:rPr lang="en-US" sz="4400" dirty="0" smtClean="0"/>
              <a:t>      </a:t>
            </a:r>
            <a:r>
              <a:rPr lang="en-US" sz="4400" dirty="0"/>
              <a:t>He was good at it!</a:t>
            </a:r>
          </a:p>
        </p:txBody>
      </p:sp>
    </p:spTree>
    <p:extLst>
      <p:ext uri="{BB962C8B-B14F-4D97-AF65-F5344CB8AC3E}">
        <p14:creationId xmlns:p14="http://schemas.microsoft.com/office/powerpoint/2010/main" val="238230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dirty="0"/>
              <a:t>(1) Samuel also said to Saul, "The LORD sent me to anoint you king over His people, over Israel. Now therefore, heed the voice of the words of the LORD.</a:t>
            </a:r>
          </a:p>
          <a:p>
            <a:r>
              <a:rPr lang="en-US" dirty="0"/>
              <a:t>Saul was the King of the people</a:t>
            </a:r>
            <a:r>
              <a:rPr lang="en-US" dirty="0" smtClean="0"/>
              <a:t>.</a:t>
            </a:r>
          </a:p>
          <a:p>
            <a:r>
              <a:rPr lang="en-US" dirty="0" smtClean="0"/>
              <a:t> </a:t>
            </a:r>
            <a:r>
              <a:rPr lang="en-US" dirty="0"/>
              <a:t>In 1 Samuel 8 we read that the people called for a king. </a:t>
            </a:r>
            <a:endParaRPr lang="en-US" dirty="0" smtClean="0"/>
          </a:p>
          <a:p>
            <a:r>
              <a:rPr lang="en-US" dirty="0" smtClean="0"/>
              <a:t>Two </a:t>
            </a:r>
            <a:r>
              <a:rPr lang="en-US" dirty="0"/>
              <a:t>reasons </a:t>
            </a:r>
            <a:endParaRPr lang="en-US" dirty="0" smtClean="0"/>
          </a:p>
          <a:p>
            <a:r>
              <a:rPr lang="en-US" dirty="0" smtClean="0"/>
              <a:t>1</a:t>
            </a:r>
            <a:r>
              <a:rPr lang="en-US" dirty="0"/>
              <a:t>) Samuel was old and his sons had rejected the heritage of their father. The people were afraid of what would happen when Samuel would die </a:t>
            </a:r>
            <a:endParaRPr lang="en-US" dirty="0" smtClean="0"/>
          </a:p>
          <a:p>
            <a:r>
              <a:rPr lang="en-US" dirty="0" smtClean="0"/>
              <a:t>2</a:t>
            </a:r>
            <a:r>
              <a:rPr lang="en-US" dirty="0"/>
              <a:t>) The nations around them had a king and they had been tormented by them. They wanted a leader. In this same chapter we read that God was angry yet gave into their request.</a:t>
            </a:r>
          </a:p>
          <a:p>
            <a:r>
              <a:rPr lang="en-US" b="1" u="sng" dirty="0"/>
              <a:t>Samuel was prepared to anoint a king. Here is Saul. He is described as</a:t>
            </a:r>
          </a:p>
          <a:p>
            <a:r>
              <a:rPr lang="en-US" b="1" u="sng" dirty="0"/>
              <a:t>1Sa 9:2 And he had a choice and handsome son whose name was Saul. There was not a more handsome person than he among the children of Israel. From his shoulders upward he was taller than any of the people.</a:t>
            </a:r>
          </a:p>
          <a:p>
            <a:r>
              <a:rPr lang="en-US" b="1" u="sng" dirty="0"/>
              <a:t>This was the peoples king</a:t>
            </a:r>
            <a:r>
              <a:rPr lang="en-US" b="1" u="sng" dirty="0" smtClean="0"/>
              <a:t>.   </a:t>
            </a:r>
            <a:r>
              <a:rPr lang="en-US" b="1" u="sng" dirty="0"/>
              <a:t>Even Samuel was impressed. </a:t>
            </a:r>
          </a:p>
        </p:txBody>
      </p:sp>
    </p:spTree>
    <p:extLst>
      <p:ext uri="{BB962C8B-B14F-4D97-AF65-F5344CB8AC3E}">
        <p14:creationId xmlns:p14="http://schemas.microsoft.com/office/powerpoint/2010/main" val="21019070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473" y="114300"/>
            <a:ext cx="11959936" cy="6743700"/>
          </a:xfrm>
        </p:spPr>
        <p:txBody>
          <a:bodyPr>
            <a:normAutofit/>
          </a:bodyPr>
          <a:lstStyle/>
          <a:p>
            <a:r>
              <a:rPr lang="en-US" sz="3600" dirty="0"/>
              <a:t>After Saul had assumed rule over Israel</a:t>
            </a:r>
            <a:r>
              <a:rPr lang="en-US" sz="3600" dirty="0" smtClean="0"/>
              <a:t>,</a:t>
            </a:r>
          </a:p>
          <a:p>
            <a:r>
              <a:rPr lang="en-US" sz="3600" dirty="0" smtClean="0"/>
              <a:t>       he </a:t>
            </a:r>
            <a:r>
              <a:rPr lang="en-US" sz="3600" dirty="0"/>
              <a:t>fought against their enemies on every side: </a:t>
            </a:r>
            <a:endParaRPr lang="en-US" sz="3600" dirty="0" smtClean="0"/>
          </a:p>
          <a:p>
            <a:r>
              <a:rPr lang="en-US" sz="3600" dirty="0" smtClean="0"/>
              <a:t>The Moabites , </a:t>
            </a:r>
          </a:p>
          <a:p>
            <a:r>
              <a:rPr lang="en-US" sz="3600" dirty="0"/>
              <a:t>T</a:t>
            </a:r>
            <a:r>
              <a:rPr lang="en-US" sz="3600" dirty="0" smtClean="0"/>
              <a:t>he </a:t>
            </a:r>
            <a:r>
              <a:rPr lang="en-US" sz="3600" dirty="0"/>
              <a:t>Ammonites</a:t>
            </a:r>
            <a:r>
              <a:rPr lang="en-US" sz="3600" dirty="0" smtClean="0"/>
              <a:t>,</a:t>
            </a:r>
          </a:p>
          <a:p>
            <a:r>
              <a:rPr lang="en-US" sz="3600" dirty="0" smtClean="0"/>
              <a:t>The </a:t>
            </a:r>
            <a:r>
              <a:rPr lang="en-US" sz="3600" dirty="0" err="1" smtClean="0"/>
              <a:t>Edomites</a:t>
            </a:r>
            <a:r>
              <a:rPr lang="en-US" sz="3600" dirty="0" smtClean="0"/>
              <a:t> ,</a:t>
            </a:r>
          </a:p>
          <a:p>
            <a:r>
              <a:rPr lang="en-US" sz="3600" dirty="0"/>
              <a:t>T</a:t>
            </a:r>
            <a:r>
              <a:rPr lang="en-US" sz="3600" dirty="0" smtClean="0"/>
              <a:t>he </a:t>
            </a:r>
            <a:r>
              <a:rPr lang="en-US" sz="3600" dirty="0"/>
              <a:t>kings of </a:t>
            </a:r>
            <a:r>
              <a:rPr lang="en-US" sz="3600" dirty="0" err="1"/>
              <a:t>Zobah</a:t>
            </a:r>
            <a:r>
              <a:rPr lang="en-US" sz="3600" dirty="0" smtClean="0"/>
              <a:t>,</a:t>
            </a:r>
          </a:p>
          <a:p>
            <a:r>
              <a:rPr lang="en-US" sz="3600" dirty="0" smtClean="0"/>
              <a:t> </a:t>
            </a:r>
            <a:r>
              <a:rPr lang="en-US" sz="3600" dirty="0"/>
              <a:t>and the Philistines. </a:t>
            </a:r>
            <a:endParaRPr lang="en-US" sz="3600" dirty="0" smtClean="0"/>
          </a:p>
          <a:p>
            <a:r>
              <a:rPr lang="en-US" sz="3600" b="1" u="sng" dirty="0" smtClean="0">
                <a:solidFill>
                  <a:srgbClr val="002060"/>
                </a:solidFill>
              </a:rPr>
              <a:t>Wherever </a:t>
            </a:r>
            <a:r>
              <a:rPr lang="en-US" sz="3600" b="1" u="sng" dirty="0">
                <a:solidFill>
                  <a:srgbClr val="002060"/>
                </a:solidFill>
              </a:rPr>
              <a:t>he turned, he inflicted punishment on them.</a:t>
            </a:r>
          </a:p>
          <a:p>
            <a:r>
              <a:rPr lang="en-US" sz="3600" dirty="0"/>
              <a:t>Saul was a fighting King. He was a great general. He dealt all kinds of misery to Israel’s enemies from the day he took charge…. </a:t>
            </a:r>
            <a:r>
              <a:rPr lang="en-US" sz="3600" dirty="0" smtClean="0"/>
              <a:t> Now it is time for Saul to go against The </a:t>
            </a:r>
            <a:r>
              <a:rPr lang="en-US" sz="3600" dirty="0" err="1" smtClean="0"/>
              <a:t>Amalkites</a:t>
            </a:r>
            <a:r>
              <a:rPr lang="en-US" sz="3600" dirty="0" smtClean="0"/>
              <a:t>.</a:t>
            </a:r>
            <a:endParaRPr lang="en-US" sz="3600" dirty="0"/>
          </a:p>
        </p:txBody>
      </p:sp>
    </p:spTree>
    <p:extLst>
      <p:ext uri="{BB962C8B-B14F-4D97-AF65-F5344CB8AC3E}">
        <p14:creationId xmlns:p14="http://schemas.microsoft.com/office/powerpoint/2010/main" val="75948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dirty="0" smtClean="0"/>
              <a:t>Which describes you????</a:t>
            </a:r>
            <a:endParaRPr lang="en-US" b="1" dirty="0"/>
          </a:p>
        </p:txBody>
      </p:sp>
      <p:sp>
        <p:nvSpPr>
          <p:cNvPr id="3" name="Content Placeholder 2"/>
          <p:cNvSpPr>
            <a:spLocks noGrp="1"/>
          </p:cNvSpPr>
          <p:nvPr>
            <p:ph idx="1"/>
          </p:nvPr>
        </p:nvSpPr>
        <p:spPr>
          <a:xfrm>
            <a:off x="83127" y="997526"/>
            <a:ext cx="12032673" cy="5860473"/>
          </a:xfrm>
        </p:spPr>
        <p:txBody>
          <a:bodyPr>
            <a:normAutofit fontScale="92500" lnSpcReduction="10000"/>
          </a:bodyPr>
          <a:lstStyle/>
          <a:p>
            <a:r>
              <a:rPr lang="en-US" sz="3600" dirty="0" smtClean="0"/>
              <a:t>In Both of their </a:t>
            </a:r>
            <a:r>
              <a:rPr lang="en-US" sz="3600" dirty="0" err="1" smtClean="0"/>
              <a:t>lives,</a:t>
            </a:r>
            <a:r>
              <a:rPr lang="en-US" sz="3600" u="sng" dirty="0" err="1" smtClean="0"/>
              <a:t>It</a:t>
            </a:r>
            <a:r>
              <a:rPr lang="en-US" sz="3600" u="sng" dirty="0" smtClean="0"/>
              <a:t> was about The Words of God.</a:t>
            </a:r>
          </a:p>
          <a:p>
            <a:endParaRPr lang="en-US" sz="3600" dirty="0"/>
          </a:p>
          <a:p>
            <a:r>
              <a:rPr lang="en-US" sz="3600" b="1" u="sng" dirty="0" smtClean="0"/>
              <a:t>Ki</a:t>
            </a:r>
            <a:r>
              <a:rPr lang="en-US" sz="3600" b="1" u="sng" dirty="0" smtClean="0">
                <a:solidFill>
                  <a:srgbClr val="FF0000"/>
                </a:solidFill>
              </a:rPr>
              <a:t>ng Saul </a:t>
            </a:r>
            <a:r>
              <a:rPr lang="en-US" sz="3600" dirty="0" smtClean="0">
                <a:solidFill>
                  <a:srgbClr val="FF0000"/>
                </a:solidFill>
              </a:rPr>
              <a:t>- </a:t>
            </a:r>
            <a:r>
              <a:rPr lang="en-US" sz="3600" dirty="0" smtClean="0"/>
              <a:t>hath rejected me, because he rejected</a:t>
            </a:r>
          </a:p>
          <a:p>
            <a:r>
              <a:rPr lang="en-US" sz="3600" dirty="0"/>
              <a:t> </a:t>
            </a:r>
            <a:r>
              <a:rPr lang="en-US" sz="3600" dirty="0" smtClean="0"/>
              <a:t>  my words.  (I Sam. 15:23 c  “because you have rejected the word</a:t>
            </a:r>
          </a:p>
          <a:p>
            <a:r>
              <a:rPr lang="en-US" sz="3600" dirty="0" smtClean="0"/>
              <a:t>Of the Lord, He has rejected you as king.:</a:t>
            </a:r>
          </a:p>
          <a:p>
            <a:endParaRPr lang="en-US" sz="3600" dirty="0"/>
          </a:p>
          <a:p>
            <a:r>
              <a:rPr lang="en-US" sz="3600" b="1" u="sng" dirty="0" smtClean="0">
                <a:solidFill>
                  <a:srgbClr val="00B0F0"/>
                </a:solidFill>
              </a:rPr>
              <a:t>Saul of Tarsus </a:t>
            </a:r>
            <a:r>
              <a:rPr lang="en-US" sz="3600" dirty="0" smtClean="0"/>
              <a:t>– He was ignorant, and Ananias  spoke WORDS</a:t>
            </a:r>
          </a:p>
          <a:p>
            <a:r>
              <a:rPr lang="en-US" sz="3600" dirty="0" smtClean="0"/>
              <a:t>To him.   He was a changed person…and became a converted Christian! Acts 9:6  ‘What wilt thou have me to do.?’  Go into Damascus  and  It will be ‘told you what to do”.  (or must do)</a:t>
            </a:r>
          </a:p>
          <a:p>
            <a:r>
              <a:rPr lang="en-US" sz="3600" dirty="0" smtClean="0"/>
              <a:t>  (Acts 22:16; Acts 9:18)  </a:t>
            </a:r>
          </a:p>
          <a:p>
            <a:endParaRPr lang="en-US" dirty="0" smtClean="0"/>
          </a:p>
        </p:txBody>
      </p:sp>
    </p:spTree>
    <p:extLst>
      <p:ext uri="{BB962C8B-B14F-4D97-AF65-F5344CB8AC3E}">
        <p14:creationId xmlns:p14="http://schemas.microsoft.com/office/powerpoint/2010/main" val="40150581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Moabites dwelt on the East side of the Dead Sea, and they were a constant thorn in Israel's side throughout Old Testament history. Their original ancestor was Moab who was actually the child of Lot and his daughter who committed incest with him because she thought it was the end of the world after having been in the area when Sodom and Gomorrah were destroyed by fire and brimstone from heaven. One famous Moabite mentioned in the Bible was Ruth who is mentioned in the genealogy of Jesus Christ in Matthew 1.</a:t>
            </a:r>
          </a:p>
        </p:txBody>
      </p:sp>
    </p:spTree>
    <p:extLst>
      <p:ext uri="{BB962C8B-B14F-4D97-AF65-F5344CB8AC3E}">
        <p14:creationId xmlns:p14="http://schemas.microsoft.com/office/powerpoint/2010/main" val="17848904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Why did God want the </a:t>
            </a:r>
            <a:r>
              <a:rPr lang="en-US" dirty="0" err="1" smtClean="0"/>
              <a:t>Amalikets</a:t>
            </a:r>
            <a:r>
              <a:rPr lang="en-US" dirty="0" smtClean="0"/>
              <a:t> destroyed?</a:t>
            </a:r>
          </a:p>
          <a:p>
            <a:r>
              <a:rPr lang="en-US" dirty="0"/>
              <a:t> </a:t>
            </a:r>
            <a:r>
              <a:rPr lang="en-US" dirty="0" smtClean="0"/>
              <a:t>  God remembered what they had done to his people</a:t>
            </a:r>
          </a:p>
          <a:p>
            <a:r>
              <a:rPr lang="en-US" dirty="0"/>
              <a:t> </a:t>
            </a:r>
            <a:r>
              <a:rPr lang="en-US" dirty="0" smtClean="0"/>
              <a:t>  when they were coming out of Egypt.</a:t>
            </a:r>
          </a:p>
          <a:p>
            <a:r>
              <a:rPr lang="en-US" dirty="0" smtClean="0"/>
              <a:t> </a:t>
            </a:r>
            <a:r>
              <a:rPr lang="en-US" dirty="0"/>
              <a:t>"Thus says the LORD of hosts: 'I will punish Amalek for what he did to Israel, how he ambushed him on the way when he came up from Egypt. (3) 'Now go and attack Amalek, and utterly destroy all that they have, and do not spare them. But kill both man and woman, infant and nursing child, ox and sheep, camel and donkey.'"</a:t>
            </a:r>
          </a:p>
          <a:p>
            <a:r>
              <a:rPr lang="en-US" dirty="0" smtClean="0"/>
              <a:t>  </a:t>
            </a:r>
            <a:endParaRPr lang="en-US" dirty="0"/>
          </a:p>
        </p:txBody>
      </p:sp>
    </p:spTree>
    <p:extLst>
      <p:ext uri="{BB962C8B-B14F-4D97-AF65-F5344CB8AC3E}">
        <p14:creationId xmlns:p14="http://schemas.microsoft.com/office/powerpoint/2010/main" val="29482946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Chose the man to do the job.</a:t>
            </a:r>
          </a:p>
          <a:p>
            <a:endParaRPr lang="en-US" dirty="0"/>
          </a:p>
          <a:p>
            <a:r>
              <a:rPr lang="en-US" dirty="0" smtClean="0"/>
              <a:t>But Saul had failed an important lesson:</a:t>
            </a:r>
          </a:p>
          <a:p>
            <a:r>
              <a:rPr lang="en-US" dirty="0"/>
              <a:t> </a:t>
            </a:r>
            <a:r>
              <a:rPr lang="en-US" dirty="0" smtClean="0"/>
              <a:t> Never, no Never do anything for God unless it is</a:t>
            </a:r>
          </a:p>
          <a:p>
            <a:r>
              <a:rPr lang="en-US" dirty="0"/>
              <a:t> </a:t>
            </a:r>
            <a:r>
              <a:rPr lang="en-US" dirty="0" smtClean="0"/>
              <a:t> absolutely the thing that God desires!  </a:t>
            </a:r>
          </a:p>
          <a:p>
            <a:endParaRPr lang="en-US" dirty="0"/>
          </a:p>
          <a:p>
            <a:r>
              <a:rPr lang="en-US" dirty="0" smtClean="0"/>
              <a:t>No Presuming!   No changing!  The Orders from the</a:t>
            </a:r>
          </a:p>
          <a:p>
            <a:r>
              <a:rPr lang="en-US" dirty="0" smtClean="0"/>
              <a:t>Almighty are to be observed</a:t>
            </a:r>
            <a:r>
              <a:rPr lang="en-US" b="1" u="sng" dirty="0" smtClean="0"/>
              <a:t> exactly </a:t>
            </a:r>
            <a:r>
              <a:rPr lang="en-US" dirty="0" smtClean="0"/>
              <a:t>as they are given!</a:t>
            </a:r>
            <a:endParaRPr lang="en-US" dirty="0"/>
          </a:p>
        </p:txBody>
      </p:sp>
    </p:spTree>
    <p:extLst>
      <p:ext uri="{BB962C8B-B14F-4D97-AF65-F5344CB8AC3E}">
        <p14:creationId xmlns:p14="http://schemas.microsoft.com/office/powerpoint/2010/main" val="17810961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Saul needed to remember something:</a:t>
            </a:r>
          </a:p>
          <a:p>
            <a:r>
              <a:rPr lang="en-US" dirty="0"/>
              <a:t> </a:t>
            </a:r>
            <a:r>
              <a:rPr lang="en-US" dirty="0" smtClean="0"/>
              <a:t> 1  Noah did all that God commanded him.</a:t>
            </a:r>
          </a:p>
          <a:p>
            <a:r>
              <a:rPr lang="en-US" dirty="0"/>
              <a:t> </a:t>
            </a:r>
            <a:r>
              <a:rPr lang="en-US" dirty="0" smtClean="0"/>
              <a:t> 2. Noah did what God commanded and did</a:t>
            </a:r>
          </a:p>
          <a:p>
            <a:r>
              <a:rPr lang="en-US" dirty="0"/>
              <a:t> </a:t>
            </a:r>
            <a:r>
              <a:rPr lang="en-US" dirty="0" smtClean="0"/>
              <a:t>     not change anything.</a:t>
            </a:r>
          </a:p>
          <a:p>
            <a:r>
              <a:rPr lang="en-US" dirty="0"/>
              <a:t> </a:t>
            </a:r>
            <a:r>
              <a:rPr lang="en-US" dirty="0" smtClean="0"/>
              <a:t> 3. Great lesson for all of us:  Don’t ever be guilty</a:t>
            </a:r>
          </a:p>
          <a:p>
            <a:r>
              <a:rPr lang="en-US" dirty="0"/>
              <a:t> </a:t>
            </a:r>
            <a:r>
              <a:rPr lang="en-US" dirty="0" smtClean="0"/>
              <a:t>     of changing God’s will.  </a:t>
            </a:r>
            <a:endParaRPr lang="en-US" dirty="0"/>
          </a:p>
        </p:txBody>
      </p:sp>
    </p:spTree>
    <p:extLst>
      <p:ext uri="{BB962C8B-B14F-4D97-AF65-F5344CB8AC3E}">
        <p14:creationId xmlns:p14="http://schemas.microsoft.com/office/powerpoint/2010/main" val="30946911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a:t>"Thus says the LORD of hosts: 'I will punish Amalek for what he did to Israel, how he ambushed him on the way when he came up from Egypt. (3) 'Now go and attack Amalek, and utterly destroy all that they have, and do not spare them. But kill both man and woman, infant and nursing child, ox and sheep, camel and donkey.'"</a:t>
            </a:r>
          </a:p>
          <a:p>
            <a:r>
              <a:rPr lang="en-US" dirty="0"/>
              <a:t>Don’t get distracted by the commands of the Lord here. This sometimes can cause us confusion when we read of these commands. This was not uncommon during this time for all nations. This is how God had chosen to judge some nations. The judgment for Amalek was prophesied in Exodus 17. They were a thorn in Israel’s flesh, attacking them, Numbers, Judges.</a:t>
            </a:r>
          </a:p>
          <a:p>
            <a:r>
              <a:rPr lang="en-US" dirty="0"/>
              <a:t>(4) So Saul gathered the people together and numbered them in </a:t>
            </a:r>
            <a:r>
              <a:rPr lang="en-US" dirty="0" err="1"/>
              <a:t>Telaim</a:t>
            </a:r>
            <a:r>
              <a:rPr lang="en-US" dirty="0"/>
              <a:t>, two hundred thousand foot soldiers and ten thousand men of Judah. (5) And Saul came to a city of Amalek, and lay in wait in the valley. (6) Then Saul said to the </a:t>
            </a:r>
            <a:r>
              <a:rPr lang="en-US" dirty="0" err="1"/>
              <a:t>Kenites</a:t>
            </a:r>
            <a:r>
              <a:rPr lang="en-US" dirty="0"/>
              <a:t>, "Go, depart, get down from among the Amalekites, lest I destroy you with them. For you showed kindness to all the children of Israel when they came up out of Egypt." So the </a:t>
            </a:r>
            <a:r>
              <a:rPr lang="en-US" dirty="0" err="1"/>
              <a:t>Kenites</a:t>
            </a:r>
            <a:r>
              <a:rPr lang="en-US" dirty="0"/>
              <a:t> departed from among the Amalekites.</a:t>
            </a:r>
          </a:p>
          <a:p>
            <a:r>
              <a:rPr lang="en-US" dirty="0"/>
              <a:t>(7) And Saul attacked the Amalekites, from Havilah all the way to </a:t>
            </a:r>
            <a:r>
              <a:rPr lang="en-US" dirty="0" err="1"/>
              <a:t>Shur</a:t>
            </a:r>
            <a:r>
              <a:rPr lang="en-US" dirty="0"/>
              <a:t>, which is east of Egypt.</a:t>
            </a:r>
          </a:p>
          <a:p>
            <a:r>
              <a:rPr lang="en-US" dirty="0"/>
              <a:t>(8) He also took </a:t>
            </a:r>
            <a:r>
              <a:rPr lang="en-US" dirty="0" err="1"/>
              <a:t>Agag</a:t>
            </a:r>
            <a:r>
              <a:rPr lang="en-US" dirty="0"/>
              <a:t> king of the Amalekites alive, and utterly destroyed all the people with the edge of the sword. (9) But Saul and the people spared </a:t>
            </a:r>
            <a:r>
              <a:rPr lang="en-US" dirty="0" err="1"/>
              <a:t>Agag</a:t>
            </a:r>
            <a:r>
              <a:rPr lang="en-US" dirty="0"/>
              <a:t> and the best of the sheep, the oxen, the fatlings, the lambs, and all that was good, and were unwilling to utterly destroy them. But everything despised and worthless, that they utterly destroyed.</a:t>
            </a:r>
          </a:p>
          <a:p>
            <a:r>
              <a:rPr lang="en-US" dirty="0"/>
              <a:t>As you know this is direct disobedience against what God had told him to do.</a:t>
            </a:r>
          </a:p>
          <a:p>
            <a:endParaRPr lang="en-US" dirty="0"/>
          </a:p>
        </p:txBody>
      </p:sp>
    </p:spTree>
    <p:extLst>
      <p:ext uri="{BB962C8B-B14F-4D97-AF65-F5344CB8AC3E}">
        <p14:creationId xmlns:p14="http://schemas.microsoft.com/office/powerpoint/2010/main" val="28273839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God’s Response to Samuel</a:t>
            </a:r>
          </a:p>
          <a:p>
            <a:r>
              <a:rPr lang="en-US" dirty="0"/>
              <a:t>(11) "I greatly regret that I have set up Saul as king, for he has turned back from following Me,</a:t>
            </a:r>
          </a:p>
          <a:p>
            <a:r>
              <a:rPr lang="en-US" dirty="0"/>
              <a:t>and has not performed My commandments." And it grieved Samuel, and he cried out to the LORD all night.</a:t>
            </a:r>
          </a:p>
          <a:p>
            <a:r>
              <a:rPr lang="en-US" dirty="0"/>
              <a:t>KJV “I repent, that I have made Saul king”</a:t>
            </a:r>
          </a:p>
          <a:p>
            <a:r>
              <a:rPr lang="en-US" dirty="0"/>
              <a:t>Samuel prayed for Saul all night.</a:t>
            </a:r>
          </a:p>
          <a:p>
            <a:r>
              <a:rPr lang="en-US" dirty="0"/>
              <a:t>(12) So when Samuel rose early in the morning to meet Saul, it was told Samuel, saying, "Saul went to Carmel, and indeed, he set up a monument for himself; and he has gone on around, passed by, and gone down to Gilgal."</a:t>
            </a:r>
          </a:p>
          <a:p>
            <a:r>
              <a:rPr lang="en-US" dirty="0"/>
              <a:t>As you can see he had already become distracted. He was setting up monuments to the victory when God was rejecting him as king. This was the same King who in 1 Samuel 9 he hid from Samuel, knowing he was going to be anointed king.</a:t>
            </a:r>
          </a:p>
          <a:p>
            <a:r>
              <a:rPr lang="en-US" b="1" u="sng" dirty="0"/>
              <a:t>Amazing what fame will do for you.</a:t>
            </a:r>
          </a:p>
          <a:p>
            <a:endParaRPr lang="en-US" dirty="0"/>
          </a:p>
        </p:txBody>
      </p:sp>
    </p:spTree>
    <p:extLst>
      <p:ext uri="{BB962C8B-B14F-4D97-AF65-F5344CB8AC3E}">
        <p14:creationId xmlns:p14="http://schemas.microsoft.com/office/powerpoint/2010/main" val="2553566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i</a:t>
            </a:r>
            <a:r>
              <a:rPr lang="en-US" dirty="0"/>
              <a:t>) He turned away from the Lord: v 11 the Lord himself testifies to this. The same Saul, who was among the prophets prophesying, anointed King of Israel and head and shoulders above his brothers has now turned away from God.</a:t>
            </a:r>
          </a:p>
          <a:p>
            <a:endParaRPr lang="en-US" dirty="0"/>
          </a:p>
        </p:txBody>
      </p:sp>
    </p:spTree>
    <p:extLst>
      <p:ext uri="{BB962C8B-B14F-4D97-AF65-F5344CB8AC3E}">
        <p14:creationId xmlns:p14="http://schemas.microsoft.com/office/powerpoint/2010/main" val="39501476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ii) Pride came into his heart: v 17 he was once small in his own eyes, now he was going to build a monument for himself (v 12). The Lord had lifted him up but now his pride was becoming his downfall. Pro 16:18 Pride goes before destruction, a haughty spirit before a fall.</a:t>
            </a:r>
          </a:p>
          <a:p>
            <a:endParaRPr lang="en-US" dirty="0"/>
          </a:p>
        </p:txBody>
      </p:sp>
    </p:spTree>
    <p:extLst>
      <p:ext uri="{BB962C8B-B14F-4D97-AF65-F5344CB8AC3E}">
        <p14:creationId xmlns:p14="http://schemas.microsoft.com/office/powerpoint/2010/main" val="1569712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iii) He was afraid of the people: v 24, and so gave into them. The people were leading him instead of he leading the people. Pro 29:25 Fear of man will prove to be a snare, but whoever trusts in the LORD is kept safe.</a:t>
            </a:r>
          </a:p>
          <a:p>
            <a:r>
              <a:rPr lang="en-US" dirty="0"/>
              <a:t>iv) He prioritized religion over obedience: v 15, he thought that the Lord would be very happy to receive all the sacrifices over the slight disobedience of sparing the animals. Perhaps these trophies of war including </a:t>
            </a:r>
            <a:r>
              <a:rPr lang="en-US" dirty="0" err="1"/>
              <a:t>Agag</a:t>
            </a:r>
            <a:r>
              <a:rPr lang="en-US" dirty="0"/>
              <a:t> would have added to his stature.</a:t>
            </a:r>
          </a:p>
          <a:p>
            <a:r>
              <a:rPr lang="en-US" dirty="0"/>
              <a:t>Jesus said, “Whoever has my commands and obeys them, he is the one who loves me. He who loves me will be loved by my Father, and I too will love him and show myself to him." (John 14:21)</a:t>
            </a:r>
          </a:p>
          <a:p>
            <a:r>
              <a:rPr lang="en-US" dirty="0"/>
              <a:t>Obedience is better than sacrifice.</a:t>
            </a:r>
          </a:p>
          <a:p>
            <a:endParaRPr lang="en-US" dirty="0"/>
          </a:p>
        </p:txBody>
      </p:sp>
    </p:spTree>
    <p:extLst>
      <p:ext uri="{BB962C8B-B14F-4D97-AF65-F5344CB8AC3E}">
        <p14:creationId xmlns:p14="http://schemas.microsoft.com/office/powerpoint/2010/main" val="17454672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Obedience is better than sacrifice</a:t>
            </a:r>
            <a:r>
              <a:rPr lang="en-US" dirty="0" smtClean="0"/>
              <a:t>.   Why?</a:t>
            </a:r>
            <a:endParaRPr lang="en-US" dirty="0"/>
          </a:p>
          <a:p>
            <a:endParaRPr lang="en-US" dirty="0"/>
          </a:p>
        </p:txBody>
      </p:sp>
    </p:spTree>
    <p:extLst>
      <p:ext uri="{BB962C8B-B14F-4D97-AF65-F5344CB8AC3E}">
        <p14:creationId xmlns:p14="http://schemas.microsoft.com/office/powerpoint/2010/main" val="320607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91" y="100734"/>
            <a:ext cx="11942618" cy="6757266"/>
          </a:xfrm>
        </p:spPr>
        <p:txBody>
          <a:bodyPr>
            <a:normAutofit/>
          </a:bodyPr>
          <a:lstStyle/>
          <a:p>
            <a:r>
              <a:rPr lang="en-US" sz="3600" dirty="0" smtClean="0"/>
              <a:t>This is a faithful saying, and worthy of all acceptation,</a:t>
            </a:r>
          </a:p>
          <a:p>
            <a:r>
              <a:rPr lang="en-US" sz="3600" dirty="0" smtClean="0"/>
              <a:t>That Christ Jesus came into the world to save sinners,</a:t>
            </a:r>
          </a:p>
          <a:p>
            <a:r>
              <a:rPr lang="en-US" sz="3600" dirty="0" smtClean="0"/>
              <a:t>Of whom I am chief. (or as in one version ,</a:t>
            </a:r>
            <a:r>
              <a:rPr lang="en-US" sz="3600" dirty="0" err="1" smtClean="0"/>
              <a:t>Holmon</a:t>
            </a:r>
            <a:r>
              <a:rPr lang="en-US" sz="3600" dirty="0" smtClean="0"/>
              <a:t> </a:t>
            </a:r>
          </a:p>
          <a:p>
            <a:r>
              <a:rPr lang="en-US" sz="3600" dirty="0" smtClean="0"/>
              <a:t>Christian Standard  ..(and I am the worst of them)    I Tim.l:15 </a:t>
            </a:r>
          </a:p>
          <a:p>
            <a:endParaRPr lang="en-US" sz="3600" dirty="0"/>
          </a:p>
          <a:p>
            <a:r>
              <a:rPr lang="en-US" sz="3600" dirty="0" smtClean="0"/>
              <a:t>Paul described himself as   (I Tim. 1:12-17)</a:t>
            </a:r>
          </a:p>
          <a:p>
            <a:r>
              <a:rPr lang="en-US" sz="3600" dirty="0"/>
              <a:t> </a:t>
            </a:r>
            <a:r>
              <a:rPr lang="en-US" sz="3600" dirty="0" smtClean="0"/>
              <a:t> (one who was formerly a blasphemer, a persecutor, and an</a:t>
            </a:r>
          </a:p>
          <a:p>
            <a:r>
              <a:rPr lang="en-US" sz="3600" dirty="0" smtClean="0"/>
              <a:t>Arrogant man..   What changed Him?  It was out of ignorance</a:t>
            </a:r>
          </a:p>
          <a:p>
            <a:r>
              <a:rPr lang="en-US" sz="3600" dirty="0" smtClean="0"/>
              <a:t>That I had acted in unbelief, and I received mercy</a:t>
            </a:r>
          </a:p>
          <a:p>
            <a:r>
              <a:rPr lang="en-US" sz="3600" dirty="0"/>
              <a:t> </a:t>
            </a:r>
            <a:r>
              <a:rPr lang="en-US" sz="3600" dirty="0" smtClean="0"/>
              <a:t>          </a:t>
            </a:r>
            <a:r>
              <a:rPr lang="en-US" sz="3600" b="1" u="sng" dirty="0" smtClean="0">
                <a:solidFill>
                  <a:srgbClr val="00B050"/>
                </a:solidFill>
              </a:rPr>
              <a:t>The Word of God!</a:t>
            </a:r>
            <a:endParaRPr lang="en-US" sz="3600" b="1" u="sng" dirty="0">
              <a:solidFill>
                <a:srgbClr val="00B050"/>
              </a:solidFill>
            </a:endParaRPr>
          </a:p>
        </p:txBody>
      </p:sp>
    </p:spTree>
    <p:extLst>
      <p:ext uri="{BB962C8B-B14F-4D97-AF65-F5344CB8AC3E}">
        <p14:creationId xmlns:p14="http://schemas.microsoft.com/office/powerpoint/2010/main" val="33130134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Why? First of all, because of the evil of disobedience. Samuel said to Saul, "For rebellion is as the sin of witchcraft, and stubbornness is as iniquity and idolatry." That is serious. If we minimize disobedience, it is because true humility and faith in God are not consciously dwelling in our hearts. It is because we are stubborn, self-willed, insistent upon our own way. Disobedience is not confusion. Disobedience is not that we get ourselves into a position where we get all mixed up and cannot tell what we should do. Should we tell the truth? Should we do what we are told? Should we have ungodly friends? Then we say, "Oh, I'm confused." No, we are not. We are not confused at all. Disobedience is because we are proud. We will entertain the thought that our desires are more important than listening to God.</a:t>
            </a:r>
          </a:p>
          <a:p>
            <a:r>
              <a:rPr lang="en-US" dirty="0"/>
              <a:t>Samuel brings out the seriousness of this disobedience. He says, "Rebellion is as the sin of witchcraft." Disobedience is rebellion against God. He says it is witchcraft and stubbornness. And it is as the sin of idolatry. Now witchcraft and idolatry are forms of disobedience to the first commandment: "Thou shalt have no other gods before me." Witchcraft is the sin of seeking supernatural power and knowledge of the future from somewhere other than the Word of God. Idolatry is the worshipping of another god. Disobedience is just like witchcraft and idolatry. That is what disobedience is. It is witchcraft and idolatry. Just as the idolater and the one who goes to a witch is seeking someone or something other than God to be his guide, so the one who disobeys God is doing the same thing - seeking to guide his life by something other than the Word of God. Therefore, it is witchcraft and idolatry</a:t>
            </a:r>
          </a:p>
        </p:txBody>
      </p:sp>
    </p:spTree>
    <p:extLst>
      <p:ext uri="{BB962C8B-B14F-4D97-AF65-F5344CB8AC3E}">
        <p14:creationId xmlns:p14="http://schemas.microsoft.com/office/powerpoint/2010/main" val="10338418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God delights in obedience because it is good. God delights in obedience. God is happy. And why is He happy? Because, as disobedience is a denial of God, obedience is the most beautiful confession of God that can be made. Obedience to the Lord is saying, "The Lord is God! He is my God. I confess and submit to His authority and Lordship. He is my God, I trust Him and love Him. I want to obey and honor Him. How much I love Him my actions will show."</a:t>
            </a:r>
          </a:p>
          <a:p>
            <a:endParaRPr lang="en-US" dirty="0"/>
          </a:p>
        </p:txBody>
      </p:sp>
    </p:spTree>
    <p:extLst>
      <p:ext uri="{BB962C8B-B14F-4D97-AF65-F5344CB8AC3E}">
        <p14:creationId xmlns:p14="http://schemas.microsoft.com/office/powerpoint/2010/main" val="20585698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Obedience is doing God's will in your life. And God says, "I delight in that because no sermon and no poem and no piece of music is so beautiful as a life of obedience to God." How excellent is obedience. It is excellent because it is evidence of the grace of God powerfully working and moving within our souls.</a:t>
            </a:r>
          </a:p>
          <a:p>
            <a:r>
              <a:rPr lang="en-US" dirty="0"/>
              <a:t>Hear the Word of God: Obedience honors God. Sincere, from the heart, obedience. Repentance glorifies God. This is His delight. The fruit of the cross of Jesus Christ is a life of principled obedience to God now in our hearts, and one day, in glory, perfectly. The sense of God's delight in obedience is precious. Therefore, for Him to say to us, "Well done, good and faithful servant," oh, what words for mere mortals to hear. Oh, for the grace, then, for each day to live a life of obedience to Him. Christ has saved us so that we might show forth our praise and thanks. And nothing so expresses praise to God as obedience.</a:t>
            </a:r>
          </a:p>
          <a:p>
            <a:endParaRPr lang="en-US" dirty="0"/>
          </a:p>
        </p:txBody>
      </p:sp>
    </p:spTree>
    <p:extLst>
      <p:ext uri="{BB962C8B-B14F-4D97-AF65-F5344CB8AC3E}">
        <p14:creationId xmlns:p14="http://schemas.microsoft.com/office/powerpoint/2010/main" val="2181079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Why is obedience more important to God than sacrifice? Obedience is more important than sacrifice because we can sacrifice without loving God, but we obey God because we love Him. Jesus said (John 14:15 NIV) "If you love me, you will obey what I command</a:t>
            </a:r>
          </a:p>
          <a:p>
            <a:r>
              <a:rPr lang="en-US" dirty="0"/>
              <a:t>“Not everyone who says to Me, ‘Lord, Lord’ will enter the Kingdom of heaven; but he who does the will of My Father who is in heaven. Many will say to Me on that day, ‘Lord, Lord, did we not prophesy in Your name, and in Your name cast out demons and in your name perform many miracles?’ And then I will declare to them, ‘I never knew you; depart from Me, you who practice lawlessness (iniquity).”</a:t>
            </a:r>
          </a:p>
          <a:p>
            <a:endParaRPr lang="en-US" dirty="0"/>
          </a:p>
        </p:txBody>
      </p:sp>
    </p:spTree>
    <p:extLst>
      <p:ext uri="{BB962C8B-B14F-4D97-AF65-F5344CB8AC3E}">
        <p14:creationId xmlns:p14="http://schemas.microsoft.com/office/powerpoint/2010/main" val="18465203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(23) For rebellion is as the sin of witchcraft, And stubbornness is as iniquity and idolatry. Because you have rejected the word of the LORD, He also has rejected you from being king."</a:t>
            </a:r>
          </a:p>
          <a:p>
            <a:r>
              <a:rPr lang="en-US" dirty="0"/>
              <a:t>Rebellion, Why?</a:t>
            </a:r>
          </a:p>
          <a:p>
            <a:endParaRPr lang="en-US" dirty="0"/>
          </a:p>
        </p:txBody>
      </p:sp>
    </p:spTree>
    <p:extLst>
      <p:ext uri="{BB962C8B-B14F-4D97-AF65-F5344CB8AC3E}">
        <p14:creationId xmlns:p14="http://schemas.microsoft.com/office/powerpoint/2010/main" val="34448869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(23) For rebellion is as the sin of witchcraft, And stubbornness is as iniquity and idolatry. Because you have rejected the word of the LORD, He also has rejected you from being king."</a:t>
            </a:r>
          </a:p>
          <a:p>
            <a:r>
              <a:rPr lang="en-US" dirty="0"/>
              <a:t>Rebellion, Why?</a:t>
            </a:r>
          </a:p>
          <a:p>
            <a:r>
              <a:rPr lang="en-US" dirty="0"/>
              <a:t>Impatience, Abraham and Ishmael</a:t>
            </a:r>
          </a:p>
          <a:p>
            <a:r>
              <a:rPr lang="en-US" dirty="0"/>
              <a:t>Fear, not trusting God, 12 spies</a:t>
            </a:r>
          </a:p>
          <a:p>
            <a:r>
              <a:rPr lang="en-US" dirty="0"/>
              <a:t>Greed Joshua 6:17-19, </a:t>
            </a:r>
            <a:r>
              <a:rPr lang="en-US" dirty="0" err="1"/>
              <a:t>Achan</a:t>
            </a:r>
            <a:endParaRPr lang="en-US" dirty="0"/>
          </a:p>
          <a:p>
            <a:r>
              <a:rPr lang="en-US" dirty="0"/>
              <a:t>Jas 2:17-20 Thus also faith by itself, if it does not have works, is dead. (18) But someone will say, "You have faith, and I have works." Show me your faith without your works, and I will show you my faith by my works. (19) You believe that there is one God. You do well. Even the demons believe; and tremble! (20) But do you want to know, O foolish man, that faith without works is dead?</a:t>
            </a:r>
          </a:p>
          <a:p>
            <a:endParaRPr lang="en-US" dirty="0"/>
          </a:p>
        </p:txBody>
      </p:sp>
    </p:spTree>
    <p:extLst>
      <p:ext uri="{BB962C8B-B14F-4D97-AF65-F5344CB8AC3E}">
        <p14:creationId xmlns:p14="http://schemas.microsoft.com/office/powerpoint/2010/main" val="2011287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WHY GOD DELIGHTS IN OBEDIENCE AND HATES DISOBEDIENCE</a:t>
            </a:r>
          </a:p>
          <a:p>
            <a:r>
              <a:rPr lang="en-US" dirty="0"/>
              <a:t>I see at least five reasons in this story why God hates disobedience and takes pleasure in obedience. </a:t>
            </a:r>
          </a:p>
        </p:txBody>
      </p:sp>
    </p:spTree>
    <p:extLst>
      <p:ext uri="{BB962C8B-B14F-4D97-AF65-F5344CB8AC3E}">
        <p14:creationId xmlns:p14="http://schemas.microsoft.com/office/powerpoint/2010/main" val="41338998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Why God hates disobedience</a:t>
            </a:r>
          </a:p>
          <a:p>
            <a:r>
              <a:rPr lang="en-US" dirty="0"/>
              <a:t>1. Disobedience shows a misplacement of fear.</a:t>
            </a:r>
          </a:p>
          <a:p>
            <a:r>
              <a:rPr lang="en-US" dirty="0"/>
              <a:t>Notice verse 24: "Saul said to Samuel, 'I have sinned; for I have transgressed the commandment of the Lord and your words, because I feared the people and obeyed their voice.'"</a:t>
            </a:r>
          </a:p>
          <a:p>
            <a:r>
              <a:rPr lang="en-US" dirty="0"/>
              <a:t>Why did Saul obey the people instead of God? Because he feared the people instead of God. He feared the human consequences of obedience more than he feared the divine consequences of sin. He feared the displeasure of the people more than the displeasure of God. And that is a great insult to God.</a:t>
            </a:r>
          </a:p>
          <a:p>
            <a:r>
              <a:rPr lang="en-US" dirty="0"/>
              <a:t>Samuel had said twice to Saul and the people in 12:14 and 24, "Fear the Lord, and serve him faithfully with all your heart." But now the leader himself has feared man and turned away from following God (l Sam. l5:ll).</a:t>
            </a:r>
          </a:p>
          <a:p>
            <a:endParaRPr lang="en-US" dirty="0"/>
          </a:p>
        </p:txBody>
      </p:sp>
    </p:spTree>
    <p:extLst>
      <p:ext uri="{BB962C8B-B14F-4D97-AF65-F5344CB8AC3E}">
        <p14:creationId xmlns:p14="http://schemas.microsoft.com/office/powerpoint/2010/main" val="14211778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2. Disobedience shows a misplacement pleasure</a:t>
            </a:r>
          </a:p>
          <a:p>
            <a:r>
              <a:rPr lang="en-US" dirty="0"/>
              <a:t>Saul tried to persuade Samuel that it was a noble intention that led him to disobey God and keep the best sheep and oxen alive (v. 21). He said they wanted to sacrifice these to the Lord in Gilgal. But the Lord had given Samuel insight into the true motive of Saul and the people. We see it in his words in verse 19:</a:t>
            </a:r>
          </a:p>
          <a:p>
            <a:r>
              <a:rPr lang="en-US" dirty="0"/>
              <a:t>Why then did you not obey the voice of the Lord? Why did you swoop on the spoil, and do what was evil in the sight of the Lord?</a:t>
            </a:r>
          </a:p>
          <a:p>
            <a:r>
              <a:rPr lang="en-US" dirty="0"/>
              <a:t>They swooped down on the spoil like hungry birds eager to fill their bellies. This word, "swoop on" is used back in 14:32 to describe how the people swooped down on the spoil when the Philistines were defeated. It says, "The people flew upon the spoil, and took sheep and oxen and calves, and slew them on the ground; and the people ate them with the blood."</a:t>
            </a:r>
          </a:p>
          <a:p>
            <a:r>
              <a:rPr lang="en-US" dirty="0"/>
              <a:t>When Samuel says in 15:19, "Why did you swoop on the spoil, and do what was evil in the sight of the Lord?" he implies that the people were driven by an overweening desire for the pleasures of all that meat. (Remember, those who sacrifice get to eat the meat.) Their pleasure was misplaced. It should have been in God. But they delighted more in the meat of sheep and oxen than they did in the smile and fellowship of God. This is, of course, a great insult to God, and therefore very displeasing in his sight.</a:t>
            </a:r>
          </a:p>
        </p:txBody>
      </p:sp>
    </p:spTree>
    <p:extLst>
      <p:ext uri="{BB962C8B-B14F-4D97-AF65-F5344CB8AC3E}">
        <p14:creationId xmlns:p14="http://schemas.microsoft.com/office/powerpoint/2010/main" val="932494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3. Disobedience shows a misplacement of praise.</a:t>
            </a:r>
          </a:p>
          <a:p>
            <a:r>
              <a:rPr lang="en-US" dirty="0"/>
              <a:t>When Saul had defeated the Amalekites the first thing he did was build himself a monument. Verse 12: "It was told Samuel, Saul came to Carmel and behold, he set up a monument for himself." Evidently Saul was more interested in getting a name for himself than in making a name for God through careful obedience to his word. He had misplaced praise from God to himself.</a:t>
            </a:r>
          </a:p>
          <a:p>
            <a:r>
              <a:rPr lang="en-US" dirty="0"/>
              <a:t>This sin becomes even worse when you read verses 17-18:</a:t>
            </a:r>
          </a:p>
          <a:p>
            <a:r>
              <a:rPr lang="en-US" dirty="0"/>
              <a:t>And Samuel said, "Though you are little in your own eyes, are you not the head of the tribes of Israel? The Lord anointed you king over Israel. And the Lord sent you on a mission, and said, Go, utterly destroy the sinners, the Amalekites, and fight against them until they are consumed. Why then did you not obey the voice of the Lord?"</a:t>
            </a:r>
          </a:p>
          <a:p>
            <a:r>
              <a:rPr lang="en-US" dirty="0"/>
              <a:t>Back in 9:21 Saul had seemed amazed that God would choose him to be king over Israel when he was from the smallest tribe, the tribe of Benjamin, and from the least of the families of his tribe. And he should have been amazed! If he wanted honor he should have been amazed and satisfied with the honor that God had given him. This is Samuel's point here in verse 17 -- why are you driven by a lust for human glory when God has in fact given you a glorious privilege as the head of the tribes of Israel and the anointed king of God's people?</a:t>
            </a:r>
          </a:p>
          <a:p>
            <a:endParaRPr lang="en-US" dirty="0"/>
          </a:p>
        </p:txBody>
      </p:sp>
    </p:spTree>
    <p:extLst>
      <p:ext uri="{BB962C8B-B14F-4D97-AF65-F5344CB8AC3E}">
        <p14:creationId xmlns:p14="http://schemas.microsoft.com/office/powerpoint/2010/main" val="2826764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1325563"/>
          </a:xfrm>
        </p:spPr>
        <p:txBody>
          <a:bodyPr/>
          <a:lstStyle/>
          <a:p>
            <a:r>
              <a:rPr lang="en-US" b="1" u="sng" dirty="0" smtClean="0">
                <a:solidFill>
                  <a:srgbClr val="002060"/>
                </a:solidFill>
              </a:rPr>
              <a:t>Obedience</a:t>
            </a:r>
            <a:r>
              <a:rPr lang="en-US" dirty="0" smtClean="0"/>
              <a:t> is better than….Sacrifice…</a:t>
            </a:r>
            <a:endParaRPr lang="en-US" dirty="0"/>
          </a:p>
        </p:txBody>
      </p:sp>
      <p:sp>
        <p:nvSpPr>
          <p:cNvPr id="3" name="Content Placeholder 2"/>
          <p:cNvSpPr>
            <a:spLocks noGrp="1"/>
          </p:cNvSpPr>
          <p:nvPr>
            <p:ph idx="1"/>
          </p:nvPr>
        </p:nvSpPr>
        <p:spPr>
          <a:xfrm>
            <a:off x="0" y="976745"/>
            <a:ext cx="12115800" cy="5777345"/>
          </a:xfrm>
        </p:spPr>
        <p:txBody>
          <a:bodyPr>
            <a:noAutofit/>
          </a:bodyPr>
          <a:lstStyle/>
          <a:p>
            <a:r>
              <a:rPr lang="en-US" sz="3200" dirty="0" smtClean="0"/>
              <a:t>We need to start out good.. and  stay good.</a:t>
            </a:r>
          </a:p>
          <a:p>
            <a:pPr marL="0" indent="0">
              <a:buNone/>
            </a:pPr>
            <a:r>
              <a:rPr lang="en-US" sz="3200" dirty="0" smtClean="0"/>
              <a:t>    </a:t>
            </a:r>
            <a:r>
              <a:rPr lang="en-US" sz="4000" dirty="0" smtClean="0"/>
              <a:t> </a:t>
            </a:r>
            <a:r>
              <a:rPr lang="en-US" sz="4000" b="1" dirty="0">
                <a:solidFill>
                  <a:srgbClr val="00B0F0"/>
                </a:solidFill>
                <a:effectLst>
                  <a:outerShdw blurRad="38100" dist="38100" dir="2700000" algn="tl">
                    <a:srgbClr val="000000">
                      <a:alpha val="43137"/>
                    </a:srgbClr>
                  </a:outerShdw>
                </a:effectLst>
              </a:rPr>
              <a:t>B</a:t>
            </a:r>
            <a:r>
              <a:rPr lang="en-US" sz="4000" b="1" dirty="0" smtClean="0">
                <a:solidFill>
                  <a:srgbClr val="00B0F0"/>
                </a:solidFill>
                <a:effectLst>
                  <a:outerShdw blurRad="38100" dist="38100" dir="2700000" algn="tl">
                    <a:srgbClr val="000000">
                      <a:alpha val="43137"/>
                    </a:srgbClr>
                  </a:outerShdw>
                </a:effectLst>
              </a:rPr>
              <a:t>y listening to the words of the Lord we can</a:t>
            </a:r>
          </a:p>
          <a:p>
            <a:r>
              <a:rPr lang="en-US" sz="4000" b="1" dirty="0">
                <a:solidFill>
                  <a:srgbClr val="00B0F0"/>
                </a:solidFill>
                <a:effectLst>
                  <a:outerShdw blurRad="38100" dist="38100" dir="2700000" algn="tl">
                    <a:srgbClr val="000000">
                      <a:alpha val="43137"/>
                    </a:srgbClr>
                  </a:outerShdw>
                </a:effectLst>
              </a:rPr>
              <a:t>b</a:t>
            </a:r>
            <a:r>
              <a:rPr lang="en-US" sz="4000" b="1" dirty="0" smtClean="0">
                <a:solidFill>
                  <a:srgbClr val="00B0F0"/>
                </a:solidFill>
                <a:effectLst>
                  <a:outerShdw blurRad="38100" dist="38100" dir="2700000" algn="tl">
                    <a:srgbClr val="000000">
                      <a:alpha val="43137"/>
                    </a:srgbClr>
                  </a:outerShdw>
                </a:effectLst>
              </a:rPr>
              <a:t>e directed in  our lives to a happy ending.   </a:t>
            </a:r>
          </a:p>
          <a:p>
            <a:pPr marL="0" indent="0">
              <a:buNone/>
            </a:pPr>
            <a:r>
              <a:rPr lang="en-US" sz="3600" dirty="0" smtClean="0"/>
              <a:t>Dying in Jesus Christ is one of the most powerful things</a:t>
            </a:r>
          </a:p>
          <a:p>
            <a:r>
              <a:rPr lang="en-US" sz="3600" dirty="0" smtClean="0"/>
              <a:t>We have set before us.  </a:t>
            </a:r>
          </a:p>
          <a:p>
            <a:r>
              <a:rPr lang="en-US" sz="3600" dirty="0" smtClean="0"/>
              <a:t>But, we cannot die in Christ, if we do not live in Christ.</a:t>
            </a:r>
          </a:p>
          <a:p>
            <a:r>
              <a:rPr lang="en-US" sz="3600" dirty="0" smtClean="0"/>
              <a:t>To live in Christ (Gal.2:20) means 24/7…in every relationship we have</a:t>
            </a:r>
            <a:r>
              <a:rPr lang="en-US" sz="3200" dirty="0" smtClean="0"/>
              <a:t>.</a:t>
            </a:r>
            <a:endParaRPr lang="en-US" sz="3200" dirty="0"/>
          </a:p>
        </p:txBody>
      </p:sp>
    </p:spTree>
    <p:extLst>
      <p:ext uri="{BB962C8B-B14F-4D97-AF65-F5344CB8AC3E}">
        <p14:creationId xmlns:p14="http://schemas.microsoft.com/office/powerpoint/2010/main" val="154746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4. Disobedience is as the sin of divination.</a:t>
            </a:r>
          </a:p>
          <a:p>
            <a:r>
              <a:rPr lang="en-US" dirty="0"/>
              <a:t>Why is rebellion and disobedience as the sin of divination? Divination is seeking to know what to do in a way that ignores the word and counsel of God. And that is exactly what disobedience is based on. God says one thing, and we say, I think that I will consult another source of wisdom -- namely, what? MYSELF! Disobedience of God's word puts my own wisdom in the place of God's and thus insults God as the only sure and reliable source of wisdom.</a:t>
            </a:r>
          </a:p>
          <a:p>
            <a:endParaRPr lang="en-US" dirty="0"/>
          </a:p>
        </p:txBody>
      </p:sp>
    </p:spTree>
    <p:extLst>
      <p:ext uri="{BB962C8B-B14F-4D97-AF65-F5344CB8AC3E}">
        <p14:creationId xmlns:p14="http://schemas.microsoft.com/office/powerpoint/2010/main" val="1622146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5. Disobedience is idolatry.</a:t>
            </a:r>
          </a:p>
          <a:p>
            <a:r>
              <a:rPr lang="en-US" dirty="0"/>
              <a:t>This is what Samuel says in the last half of verse 23: For rebellion is as the sin of divination, and stubbornness is as iniquity and idolatry.</a:t>
            </a:r>
          </a:p>
          <a:p>
            <a:r>
              <a:rPr lang="en-US" dirty="0"/>
              <a:t>When God says one thing and we consult the little wizard of our own wisdom and then stubbornly choose to go our own way we are idolaters. We have not only chosen to consult ourselves as an alternative to God, and thus become guilty of divination, but we go beyond that and actually esteem the direction of our own mind over God's direction and become guilty of idolatry. And worst of all, the idol is our own self.</a:t>
            </a:r>
          </a:p>
          <a:p>
            <a:r>
              <a:rPr lang="en-US" dirty="0"/>
              <a:t>But obedience, being the exact opposite, in all these things enthrones and honors God. And therefore God has pleasure in obedience.</a:t>
            </a:r>
          </a:p>
          <a:p>
            <a:endParaRPr lang="en-US" dirty="0"/>
          </a:p>
        </p:txBody>
      </p:sp>
    </p:spTree>
    <p:extLst>
      <p:ext uri="{BB962C8B-B14F-4D97-AF65-F5344CB8AC3E}">
        <p14:creationId xmlns:p14="http://schemas.microsoft.com/office/powerpoint/2010/main" val="10591807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2060"/>
                </a:solidFill>
              </a:rPr>
              <a:t> The day king Saul learned the importance of complete obedience to God (I Samuel 15)</a:t>
            </a:r>
          </a:p>
          <a:p>
            <a:pPr lvl="1"/>
            <a:r>
              <a:rPr lang="en-US" b="1" dirty="0" smtClean="0">
                <a:solidFill>
                  <a:srgbClr val="002060"/>
                </a:solidFill>
              </a:rPr>
              <a:t> God’s command – Utterly destroy the Amalekites (vs. 1-3)</a:t>
            </a:r>
          </a:p>
          <a:p>
            <a:pPr lvl="1"/>
            <a:r>
              <a:rPr lang="en-US" b="1" dirty="0" smtClean="0">
                <a:solidFill>
                  <a:srgbClr val="002060"/>
                </a:solidFill>
              </a:rPr>
              <a:t> Everything went smoothly, Saul appeared victorious, but God was not pleased.  He disobeyed (vs. 8-27)</a:t>
            </a:r>
          </a:p>
          <a:p>
            <a:pPr lvl="2"/>
            <a:r>
              <a:rPr lang="en-US" b="1" dirty="0" smtClean="0">
                <a:solidFill>
                  <a:srgbClr val="002060"/>
                </a:solidFill>
              </a:rPr>
              <a:t> Destroyed everything worthless, but saved what he saw as valuable</a:t>
            </a:r>
          </a:p>
          <a:p>
            <a:pPr lvl="2"/>
            <a:r>
              <a:rPr lang="en-US" b="1" dirty="0" smtClean="0">
                <a:solidFill>
                  <a:srgbClr val="002060"/>
                </a:solidFill>
              </a:rPr>
              <a:t> His reasoning seemed good – Wanted to worship God, give God glory</a:t>
            </a:r>
          </a:p>
          <a:p>
            <a:pPr lvl="2"/>
            <a:r>
              <a:rPr lang="en-US" b="1" dirty="0" smtClean="0">
                <a:solidFill>
                  <a:srgbClr val="002060"/>
                </a:solidFill>
              </a:rPr>
              <a:t> Samuel wept all night over Saul’s disobedience – A grieved heart!</a:t>
            </a:r>
          </a:p>
          <a:p>
            <a:pPr lvl="2"/>
            <a:r>
              <a:rPr lang="en-US" b="1" dirty="0" smtClean="0">
                <a:solidFill>
                  <a:srgbClr val="002060"/>
                </a:solidFill>
              </a:rPr>
              <a:t> Saul defends himself.  He did what he sincerely believed was right and 	good.  He was shocked to be condemned.  He felt he had obeyed</a:t>
            </a:r>
          </a:p>
          <a:p>
            <a:pPr lvl="2"/>
            <a:r>
              <a:rPr lang="en-US" b="1" dirty="0" smtClean="0">
                <a:solidFill>
                  <a:srgbClr val="002060"/>
                </a:solidFill>
              </a:rPr>
              <a:t> He misunderstood God… God wasn’t after a spectacular worship 	service, God desired obedience.  God wanted Saul not sheep!</a:t>
            </a:r>
          </a:p>
          <a:p>
            <a:pPr lvl="2"/>
            <a:r>
              <a:rPr lang="en-US" b="1" dirty="0" smtClean="0">
                <a:solidFill>
                  <a:srgbClr val="002060"/>
                </a:solidFill>
              </a:rPr>
              <a:t> Obedience is better than worship!   When Saul chose to disobey God, 	Saul chose sin… He chose to reject God’s word… Presumptuous!</a:t>
            </a:r>
          </a:p>
          <a:p>
            <a:endParaRPr lang="en-US" dirty="0"/>
          </a:p>
        </p:txBody>
      </p:sp>
    </p:spTree>
    <p:extLst>
      <p:ext uri="{BB962C8B-B14F-4D97-AF65-F5344CB8AC3E}">
        <p14:creationId xmlns:p14="http://schemas.microsoft.com/office/powerpoint/2010/main" val="20878625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rgbClr val="00FF00"/>
                </a:solidFill>
                <a:latin typeface="Impact" panose="020B0806030902050204" pitchFamily="34" charset="0"/>
              </a:rPr>
              <a:t>Obedience Is Better Than</a:t>
            </a:r>
          </a:p>
        </p:txBody>
      </p:sp>
      <p:sp>
        <p:nvSpPr>
          <p:cNvPr id="3" name="Content Placeholder 2"/>
          <p:cNvSpPr>
            <a:spLocks noGrp="1"/>
          </p:cNvSpPr>
          <p:nvPr>
            <p:ph idx="1"/>
          </p:nvPr>
        </p:nvSpPr>
        <p:spPr>
          <a:xfrm>
            <a:off x="1656080" y="1774825"/>
            <a:ext cx="8839200" cy="5032375"/>
          </a:xfrm>
        </p:spPr>
        <p:txBody>
          <a:bodyPr>
            <a:normAutofit/>
          </a:bodyPr>
          <a:lstStyle/>
          <a:p>
            <a:r>
              <a:rPr lang="en-US" b="1" dirty="0" smtClean="0">
                <a:solidFill>
                  <a:srgbClr val="002060"/>
                </a:solidFill>
              </a:rPr>
              <a:t> The day king Saul learned the importance of complete obedience to God (I Samuel 15)</a:t>
            </a:r>
          </a:p>
          <a:p>
            <a:pPr lvl="1"/>
            <a:r>
              <a:rPr lang="en-US" b="1" dirty="0">
                <a:solidFill>
                  <a:srgbClr val="002060"/>
                </a:solidFill>
              </a:rPr>
              <a:t> </a:t>
            </a:r>
            <a:r>
              <a:rPr lang="en-US" b="1" dirty="0" smtClean="0">
                <a:solidFill>
                  <a:srgbClr val="002060"/>
                </a:solidFill>
              </a:rPr>
              <a:t>Some important observations and lessons to be learned:</a:t>
            </a:r>
          </a:p>
          <a:p>
            <a:pPr lvl="2"/>
            <a:r>
              <a:rPr lang="en-US" b="1" dirty="0">
                <a:solidFill>
                  <a:srgbClr val="002060"/>
                </a:solidFill>
              </a:rPr>
              <a:t> </a:t>
            </a:r>
            <a:r>
              <a:rPr lang="en-US" b="1" dirty="0" smtClean="0">
                <a:solidFill>
                  <a:srgbClr val="002060"/>
                </a:solidFill>
              </a:rPr>
              <a:t>God wants our obedience more than He wants our worship</a:t>
            </a:r>
          </a:p>
          <a:p>
            <a:pPr lvl="2"/>
            <a:r>
              <a:rPr lang="en-US" b="1" dirty="0">
                <a:solidFill>
                  <a:srgbClr val="002060"/>
                </a:solidFill>
              </a:rPr>
              <a:t> </a:t>
            </a:r>
            <a:r>
              <a:rPr lang="en-US" b="1" dirty="0" smtClean="0">
                <a:solidFill>
                  <a:srgbClr val="002060"/>
                </a:solidFill>
              </a:rPr>
              <a:t>Partial obedience is disobedience.  Do it all the way, do it God’s way</a:t>
            </a:r>
          </a:p>
          <a:p>
            <a:pPr lvl="2"/>
            <a:r>
              <a:rPr lang="en-US" b="1" dirty="0">
                <a:solidFill>
                  <a:srgbClr val="002060"/>
                </a:solidFill>
              </a:rPr>
              <a:t> </a:t>
            </a:r>
            <a:r>
              <a:rPr lang="en-US" b="1" dirty="0" smtClean="0">
                <a:solidFill>
                  <a:srgbClr val="002060"/>
                </a:solidFill>
              </a:rPr>
              <a:t>Guard against the sin of presumption in our response to the Lord</a:t>
            </a:r>
          </a:p>
          <a:p>
            <a:pPr lvl="2"/>
            <a:r>
              <a:rPr lang="en-US" b="1" dirty="0">
                <a:solidFill>
                  <a:srgbClr val="002060"/>
                </a:solidFill>
              </a:rPr>
              <a:t> </a:t>
            </a:r>
            <a:r>
              <a:rPr lang="en-US" b="1" dirty="0" smtClean="0">
                <a:solidFill>
                  <a:srgbClr val="002060"/>
                </a:solidFill>
              </a:rPr>
              <a:t>Obedience means making no substitutions or exceptions to God’s  will </a:t>
            </a:r>
          </a:p>
          <a:p>
            <a:pPr lvl="2"/>
            <a:r>
              <a:rPr lang="en-US" b="1" dirty="0">
                <a:solidFill>
                  <a:srgbClr val="002060"/>
                </a:solidFill>
              </a:rPr>
              <a:t> </a:t>
            </a:r>
            <a:r>
              <a:rPr lang="en-US" b="1" dirty="0" smtClean="0">
                <a:solidFill>
                  <a:srgbClr val="002060"/>
                </a:solidFill>
              </a:rPr>
              <a:t>Experiencing what we see as a good outcome does not negate the 	path we chose to get there.  The end doesn’t justify the means!</a:t>
            </a:r>
          </a:p>
          <a:p>
            <a:pPr lvl="2"/>
            <a:r>
              <a:rPr lang="en-US" b="1" dirty="0">
                <a:solidFill>
                  <a:srgbClr val="002060"/>
                </a:solidFill>
              </a:rPr>
              <a:t> </a:t>
            </a:r>
            <a:r>
              <a:rPr lang="en-US" b="1" dirty="0" smtClean="0">
                <a:solidFill>
                  <a:srgbClr val="002060"/>
                </a:solidFill>
              </a:rPr>
              <a:t>Be careful who you listen to… Hear the voice of God not the people! </a:t>
            </a:r>
          </a:p>
          <a:p>
            <a:pPr lvl="1"/>
            <a:r>
              <a:rPr lang="en-US" b="1" dirty="0" smtClean="0">
                <a:solidFill>
                  <a:srgbClr val="002060"/>
                </a:solidFill>
              </a:rPr>
              <a:t>Two points of practical application…</a:t>
            </a:r>
          </a:p>
          <a:p>
            <a:pPr lvl="2"/>
            <a:r>
              <a:rPr lang="en-US" b="1" dirty="0">
                <a:solidFill>
                  <a:srgbClr val="002060"/>
                </a:solidFill>
              </a:rPr>
              <a:t> </a:t>
            </a:r>
            <a:r>
              <a:rPr lang="en-US" b="1" dirty="0" smtClean="0">
                <a:solidFill>
                  <a:srgbClr val="002060"/>
                </a:solidFill>
              </a:rPr>
              <a:t>It’s not okay to live however I want Monday thru Saturday and expect 	a few hours of worship on Sunday to make everything okay</a:t>
            </a:r>
          </a:p>
          <a:p>
            <a:pPr lvl="2"/>
            <a:r>
              <a:rPr lang="en-US" b="1" dirty="0" smtClean="0">
                <a:solidFill>
                  <a:srgbClr val="002060"/>
                </a:solidFill>
              </a:rPr>
              <a:t>Guard against creativity in obedience.  What did God say He wanted</a:t>
            </a:r>
            <a:r>
              <a:rPr lang="en-US" b="1" dirty="0" smtClean="0">
                <a:solidFill>
                  <a:schemeClr val="bg1"/>
                </a:solidFill>
              </a:rPr>
              <a:t>?</a:t>
            </a:r>
          </a:p>
        </p:txBody>
      </p:sp>
    </p:spTree>
    <p:extLst>
      <p:ext uri="{BB962C8B-B14F-4D97-AF65-F5344CB8AC3E}">
        <p14:creationId xmlns:p14="http://schemas.microsoft.com/office/powerpoint/2010/main" val="86590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rgbClr val="00FF00"/>
                </a:solidFill>
                <a:latin typeface="Impact" panose="020B0806030902050204" pitchFamily="34" charset="0"/>
              </a:rPr>
              <a:t>Obedience Is Better Than</a:t>
            </a:r>
          </a:p>
        </p:txBody>
      </p:sp>
      <p:sp>
        <p:nvSpPr>
          <p:cNvPr id="3" name="Content Placeholder 2"/>
          <p:cNvSpPr>
            <a:spLocks noGrp="1"/>
          </p:cNvSpPr>
          <p:nvPr>
            <p:ph idx="1"/>
          </p:nvPr>
        </p:nvSpPr>
        <p:spPr>
          <a:xfrm>
            <a:off x="1656080" y="1774825"/>
            <a:ext cx="8839200" cy="5032375"/>
          </a:xfrm>
        </p:spPr>
        <p:txBody>
          <a:bodyPr>
            <a:normAutofit/>
          </a:bodyPr>
          <a:lstStyle/>
          <a:p>
            <a:r>
              <a:rPr lang="en-US" b="1" dirty="0" smtClean="0">
                <a:solidFill>
                  <a:schemeClr val="bg1"/>
                </a:solidFill>
              </a:rPr>
              <a:t>What Else Is Obedience Better Than?</a:t>
            </a:r>
          </a:p>
          <a:p>
            <a:pPr lvl="1"/>
            <a:r>
              <a:rPr lang="en-US" b="1" dirty="0">
                <a:solidFill>
                  <a:schemeClr val="bg1"/>
                </a:solidFill>
              </a:rPr>
              <a:t> </a:t>
            </a:r>
            <a:r>
              <a:rPr lang="en-US" b="1" dirty="0" smtClean="0">
                <a:solidFill>
                  <a:schemeClr val="bg1"/>
                </a:solidFill>
              </a:rPr>
              <a:t>Better than my feelings and emotions (John 17:17; Rom 10:17)</a:t>
            </a:r>
          </a:p>
        </p:txBody>
      </p:sp>
      <p:sp>
        <p:nvSpPr>
          <p:cNvPr id="4" name="TextBox 3"/>
          <p:cNvSpPr txBox="1"/>
          <p:nvPr/>
        </p:nvSpPr>
        <p:spPr>
          <a:xfrm>
            <a:off x="1788160" y="3342641"/>
            <a:ext cx="3078480" cy="3170099"/>
          </a:xfrm>
          <a:prstGeom prst="rect">
            <a:avLst/>
          </a:prstGeom>
          <a:noFill/>
          <a:ln w="63500">
            <a:solidFill>
              <a:schemeClr val="bg1"/>
            </a:solidFill>
          </a:ln>
        </p:spPr>
        <p:txBody>
          <a:bodyPr wrap="square" rtlCol="0">
            <a:spAutoFit/>
          </a:bodyPr>
          <a:lstStyle/>
          <a:p>
            <a:pPr algn="ctr"/>
            <a:r>
              <a:rPr lang="en-US" sz="4000" b="1" dirty="0">
                <a:solidFill>
                  <a:schemeClr val="bg1"/>
                </a:solidFill>
              </a:rPr>
              <a:t>Sanctify them in the truth; your word is truth. (John 17:17)</a:t>
            </a:r>
          </a:p>
        </p:txBody>
      </p:sp>
      <p:sp>
        <p:nvSpPr>
          <p:cNvPr id="5" name="TextBox 4"/>
          <p:cNvSpPr txBox="1"/>
          <p:nvPr/>
        </p:nvSpPr>
        <p:spPr>
          <a:xfrm>
            <a:off x="1128914" y="1890454"/>
            <a:ext cx="5303520" cy="2554545"/>
          </a:xfrm>
          <a:prstGeom prst="rect">
            <a:avLst/>
          </a:prstGeom>
          <a:noFill/>
          <a:ln w="63500">
            <a:solidFill>
              <a:schemeClr val="bg1"/>
            </a:solidFill>
          </a:ln>
        </p:spPr>
        <p:txBody>
          <a:bodyPr wrap="square" rtlCol="0">
            <a:spAutoFit/>
          </a:bodyPr>
          <a:lstStyle/>
          <a:p>
            <a:pPr algn="ctr"/>
            <a:r>
              <a:rPr lang="en-US" sz="4000" b="1" dirty="0">
                <a:solidFill>
                  <a:srgbClr val="002060"/>
                </a:solidFill>
              </a:rPr>
              <a:t>So faith comes from hearing, and hearing through the word of Christ. (Romans 10:17</a:t>
            </a:r>
            <a:r>
              <a:rPr lang="en-US" sz="4000" b="1" dirty="0">
                <a:solidFill>
                  <a:schemeClr val="bg1"/>
                </a:solidFill>
              </a:rPr>
              <a:t>)</a:t>
            </a:r>
          </a:p>
        </p:txBody>
      </p:sp>
    </p:spTree>
    <p:extLst>
      <p:ext uri="{BB962C8B-B14F-4D97-AF65-F5344CB8AC3E}">
        <p14:creationId xmlns:p14="http://schemas.microsoft.com/office/powerpoint/2010/main" val="42833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  We start out our lesson this morning at the point where</a:t>
            </a:r>
          </a:p>
          <a:p>
            <a:r>
              <a:rPr lang="en-US" sz="3600" dirty="0" smtClean="0"/>
              <a:t>The people did not like God’s arrangement in government</a:t>
            </a:r>
          </a:p>
          <a:p>
            <a:r>
              <a:rPr lang="en-US" sz="3600" dirty="0" smtClean="0"/>
              <a:t>And cried  out “</a:t>
            </a:r>
            <a:r>
              <a:rPr lang="en-US" sz="3600" b="1" dirty="0" smtClean="0">
                <a:solidFill>
                  <a:srgbClr val="00B0F0"/>
                </a:solidFill>
              </a:rPr>
              <a:t>Give us a King…that we might be like the</a:t>
            </a:r>
          </a:p>
          <a:p>
            <a:r>
              <a:rPr lang="en-US" sz="3600" b="1" dirty="0" smtClean="0">
                <a:solidFill>
                  <a:srgbClr val="00B0F0"/>
                </a:solidFill>
              </a:rPr>
              <a:t>Other nations around us.  I Sam. 8:4-9.. </a:t>
            </a:r>
          </a:p>
          <a:p>
            <a:r>
              <a:rPr lang="en-US" sz="3600" dirty="0" smtClean="0"/>
              <a:t>God warned the people what they were in store for in advance.</a:t>
            </a:r>
          </a:p>
          <a:p>
            <a:r>
              <a:rPr lang="en-US" sz="3600" dirty="0" smtClean="0"/>
              <a:t>They still wanted a King. </a:t>
            </a:r>
          </a:p>
          <a:p>
            <a:r>
              <a:rPr lang="en-US" sz="3600" dirty="0" smtClean="0"/>
              <a:t>So  </a:t>
            </a:r>
          </a:p>
          <a:p>
            <a:r>
              <a:rPr lang="en-US" sz="3600" dirty="0"/>
              <a:t> </a:t>
            </a:r>
            <a:r>
              <a:rPr lang="en-US" sz="3600" dirty="0" smtClean="0"/>
              <a:t> God yielded to their cry, told the old  Judge Samuel to anoint</a:t>
            </a:r>
          </a:p>
          <a:p>
            <a:r>
              <a:rPr lang="en-US" sz="3600" dirty="0" smtClean="0"/>
              <a:t>Saul as being King.    </a:t>
            </a:r>
          </a:p>
        </p:txBody>
      </p:sp>
    </p:spTree>
    <p:extLst>
      <p:ext uri="{BB962C8B-B14F-4D97-AF65-F5344CB8AC3E}">
        <p14:creationId xmlns:p14="http://schemas.microsoft.com/office/powerpoint/2010/main" val="21035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735" y="83127"/>
            <a:ext cx="11991109" cy="6613382"/>
          </a:xfrm>
        </p:spPr>
        <p:txBody>
          <a:bodyPr/>
          <a:lstStyle/>
          <a:p>
            <a:endParaRPr lang="en-US" dirty="0" smtClean="0"/>
          </a:p>
          <a:p>
            <a:r>
              <a:rPr lang="en-US" sz="3600" dirty="0" smtClean="0"/>
              <a:t>Thus Saul is chosen and anointed privately by Samuel</a:t>
            </a:r>
          </a:p>
          <a:p>
            <a:r>
              <a:rPr lang="en-US" sz="3600" dirty="0" smtClean="0"/>
              <a:t>And later anointed publicly.</a:t>
            </a:r>
          </a:p>
          <a:p>
            <a:endParaRPr lang="en-US" sz="4800" dirty="0"/>
          </a:p>
          <a:p>
            <a:r>
              <a:rPr lang="en-US" sz="4800" b="1" dirty="0" smtClean="0">
                <a:solidFill>
                  <a:schemeClr val="accent2">
                    <a:lumMod val="75000"/>
                  </a:schemeClr>
                </a:solidFill>
              </a:rPr>
              <a:t>It is not unusual for God</a:t>
            </a:r>
            <a:br>
              <a:rPr lang="en-US" sz="4800" b="1" dirty="0" smtClean="0">
                <a:solidFill>
                  <a:schemeClr val="accent2">
                    <a:lumMod val="75000"/>
                  </a:schemeClr>
                </a:solidFill>
              </a:rPr>
            </a:br>
            <a:r>
              <a:rPr lang="en-US" sz="4800" b="1" dirty="0" smtClean="0">
                <a:solidFill>
                  <a:schemeClr val="accent2">
                    <a:lumMod val="75000"/>
                  </a:schemeClr>
                </a:solidFill>
              </a:rPr>
              <a:t>to use gifted people when he has a job to be done.</a:t>
            </a:r>
          </a:p>
          <a:p>
            <a:r>
              <a:rPr lang="en-US" dirty="0"/>
              <a:t> </a:t>
            </a:r>
            <a:r>
              <a:rPr lang="en-US" dirty="0" smtClean="0"/>
              <a:t>   </a:t>
            </a:r>
          </a:p>
        </p:txBody>
      </p:sp>
    </p:spTree>
    <p:extLst>
      <p:ext uri="{BB962C8B-B14F-4D97-AF65-F5344CB8AC3E}">
        <p14:creationId xmlns:p14="http://schemas.microsoft.com/office/powerpoint/2010/main" val="3668160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5790</TotalTime>
  <Words>5873</Words>
  <Application>Microsoft Office PowerPoint</Application>
  <PresentationFormat>Widescreen</PresentationFormat>
  <Paragraphs>379</Paragraphs>
  <Slides>74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Calibri Light</vt:lpstr>
      <vt:lpstr>Impact</vt:lpstr>
      <vt:lpstr>Times New Roman</vt:lpstr>
      <vt:lpstr>Office Theme</vt:lpstr>
      <vt:lpstr>GOD SAID</vt:lpstr>
      <vt:lpstr>PowerPoint Presentation</vt:lpstr>
      <vt:lpstr>He Started out Good, but ended up bad</vt:lpstr>
      <vt:lpstr>PowerPoint Presentation</vt:lpstr>
      <vt:lpstr>Which describes you????</vt:lpstr>
      <vt:lpstr>PowerPoint Presentation</vt:lpstr>
      <vt:lpstr>Obedience is better than….Sacrifice…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Obedience Is Better Than</vt:lpstr>
      <vt:lpstr>Obedience Is Better Than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Eddie Gooch</cp:lastModifiedBy>
  <cp:revision>59</cp:revision>
  <cp:lastPrinted>2019-08-31T08:44:23Z</cp:lastPrinted>
  <dcterms:created xsi:type="dcterms:W3CDTF">2019-08-28T02:20:24Z</dcterms:created>
  <dcterms:modified xsi:type="dcterms:W3CDTF">2019-09-01T15:02:03Z</dcterms:modified>
</cp:coreProperties>
</file>