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82" r:id="rId2"/>
    <p:sldId id="256" r:id="rId3"/>
    <p:sldId id="266" r:id="rId4"/>
    <p:sldId id="267" r:id="rId5"/>
    <p:sldId id="268" r:id="rId6"/>
    <p:sldId id="269" r:id="rId7"/>
    <p:sldId id="273" r:id="rId8"/>
    <p:sldId id="270" r:id="rId9"/>
    <p:sldId id="271" r:id="rId10"/>
    <p:sldId id="272" r:id="rId11"/>
    <p:sldId id="260" r:id="rId12"/>
    <p:sldId id="261" r:id="rId13"/>
    <p:sldId id="262" r:id="rId14"/>
    <p:sldId id="278" r:id="rId15"/>
    <p:sldId id="279" r:id="rId16"/>
    <p:sldId id="280" r:id="rId17"/>
    <p:sldId id="281" r:id="rId18"/>
    <p:sldId id="263" r:id="rId19"/>
    <p:sldId id="264" r:id="rId20"/>
    <p:sldId id="265" r:id="rId21"/>
    <p:sldId id="274" r:id="rId22"/>
    <p:sldId id="275" r:id="rId23"/>
    <p:sldId id="276" r:id="rId24"/>
    <p:sldId id="277" r:id="rId25"/>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6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FC4B8F79-3377-4FCC-9AC1-1CFA860833C3}" type="datetimeFigureOut">
              <a:rPr lang="en-US" smtClean="0"/>
              <a:t>2/13/2016</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0E9C64A7-173F-4F28-82B9-B4B9A79106BF}" type="slidenum">
              <a:rPr lang="en-US" smtClean="0"/>
              <a:t>‹#›</a:t>
            </a:fld>
            <a:endParaRPr lang="en-US"/>
          </a:p>
        </p:txBody>
      </p:sp>
    </p:spTree>
    <p:extLst>
      <p:ext uri="{BB962C8B-B14F-4D97-AF65-F5344CB8AC3E}">
        <p14:creationId xmlns:p14="http://schemas.microsoft.com/office/powerpoint/2010/main" val="24337649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2974"/>
          </a:xfrm>
          <a:prstGeom prst="rect">
            <a:avLst/>
          </a:prstGeom>
        </p:spPr>
        <p:txBody>
          <a:bodyPr vert="horz" lIns="91440" tIns="45720" rIns="91440" bIns="45720" rtlCol="0"/>
          <a:lstStyle>
            <a:lvl1pPr algn="r">
              <a:defRPr sz="1200"/>
            </a:lvl1pPr>
          </a:lstStyle>
          <a:p>
            <a:fld id="{EA37D6FF-FEC6-4859-98A7-47C1EB677B01}" type="datetimeFigureOut">
              <a:rPr lang="en-US" smtClean="0"/>
              <a:t>2/13/2016</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44780"/>
            <a:ext cx="5661660" cy="35548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575141"/>
            <a:ext cx="3066733" cy="452973"/>
          </a:xfrm>
          <a:prstGeom prst="rect">
            <a:avLst/>
          </a:prstGeom>
        </p:spPr>
        <p:txBody>
          <a:bodyPr vert="horz" lIns="91440" tIns="45720" rIns="91440" bIns="45720" rtlCol="0" anchor="b"/>
          <a:lstStyle>
            <a:lvl1pPr algn="r">
              <a:defRPr sz="1200"/>
            </a:lvl1pPr>
          </a:lstStyle>
          <a:p>
            <a:fld id="{38EA2009-5244-45DE-AC70-2EAD8BA3EC09}" type="slidenum">
              <a:rPr lang="en-US" smtClean="0"/>
              <a:t>‹#›</a:t>
            </a:fld>
            <a:endParaRPr lang="en-US"/>
          </a:p>
        </p:txBody>
      </p:sp>
    </p:spTree>
    <p:extLst>
      <p:ext uri="{BB962C8B-B14F-4D97-AF65-F5344CB8AC3E}">
        <p14:creationId xmlns:p14="http://schemas.microsoft.com/office/powerpoint/2010/main" val="15964250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EA2009-5244-45DE-AC70-2EAD8BA3EC09}" type="slidenum">
              <a:rPr lang="en-US" smtClean="0"/>
              <a:t>2</a:t>
            </a:fld>
            <a:endParaRPr lang="en-US"/>
          </a:p>
        </p:txBody>
      </p:sp>
    </p:spTree>
    <p:extLst>
      <p:ext uri="{BB962C8B-B14F-4D97-AF65-F5344CB8AC3E}">
        <p14:creationId xmlns:p14="http://schemas.microsoft.com/office/powerpoint/2010/main" val="3657850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EA2009-5244-45DE-AC70-2EAD8BA3EC09}" type="slidenum">
              <a:rPr lang="en-US" smtClean="0"/>
              <a:t>8</a:t>
            </a:fld>
            <a:endParaRPr lang="en-US"/>
          </a:p>
        </p:txBody>
      </p:sp>
    </p:spTree>
    <p:extLst>
      <p:ext uri="{BB962C8B-B14F-4D97-AF65-F5344CB8AC3E}">
        <p14:creationId xmlns:p14="http://schemas.microsoft.com/office/powerpoint/2010/main" val="1784311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EA2009-5244-45DE-AC70-2EAD8BA3EC09}" type="slidenum">
              <a:rPr lang="en-US" smtClean="0"/>
              <a:t>19</a:t>
            </a:fld>
            <a:endParaRPr lang="en-US"/>
          </a:p>
        </p:txBody>
      </p:sp>
    </p:spTree>
    <p:extLst>
      <p:ext uri="{BB962C8B-B14F-4D97-AF65-F5344CB8AC3E}">
        <p14:creationId xmlns:p14="http://schemas.microsoft.com/office/powerpoint/2010/main" val="3956438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A489EC-212A-4046-A843-C84B52396CD2}" type="datetime1">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1607265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3B83D-9B97-4780-BDF7-8CCC5C4D2719}" type="datetime1">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3843831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C1A03D-6249-4F1C-A7F3-736A4899BA1F}" type="datetime1">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361990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073101-623F-453F-BDAB-65A1D5C9A35F}" type="datetime1">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687883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633600-B789-4C89-904F-948E6DE8D608}" type="datetime1">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54943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674FD9-BA36-4841-B023-8765360E5DBA}" type="datetime1">
              <a:rPr lang="en-US" smtClean="0"/>
              <a:t>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334232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8AFCE7-6D6D-40BB-B37F-4C666C7515CA}" type="datetime1">
              <a:rPr lang="en-US" smtClean="0"/>
              <a:t>2/13/2016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2357045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21C256-FBC9-4DC5-AEC3-8C5DE0425C2F}" type="datetime1">
              <a:rPr lang="en-US" smtClean="0"/>
              <a:t>2/13/2016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2093823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DAE28-F38C-4857-A8DF-8400BB75F824}" type="datetime1">
              <a:rPr lang="en-US" smtClean="0"/>
              <a:t>2/13/2016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2162497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A6E3F0-F3AD-4733-B1AF-D5E1C8DFD55D}" type="datetime1">
              <a:rPr lang="en-US" smtClean="0"/>
              <a:t>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248148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C681B-8F86-4E7E-861A-6F105E63F7D4}" type="datetime1">
              <a:rPr lang="en-US" smtClean="0"/>
              <a:t>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68CDB3-3399-41DF-A04C-618B894AEF07}" type="slidenum">
              <a:rPr lang="en-US" smtClean="0"/>
              <a:t>‹#›</a:t>
            </a:fld>
            <a:endParaRPr lang="en-US"/>
          </a:p>
        </p:txBody>
      </p:sp>
    </p:spTree>
    <p:extLst>
      <p:ext uri="{BB962C8B-B14F-4D97-AF65-F5344CB8AC3E}">
        <p14:creationId xmlns:p14="http://schemas.microsoft.com/office/powerpoint/2010/main" val="334552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C99AB7-0FE1-405D-8EB3-5858D3997ADE}" type="datetime1">
              <a:rPr lang="en-US" smtClean="0"/>
              <a:t>2/13/2016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8CDB3-3399-41DF-A04C-618B894AEF07}" type="slidenum">
              <a:rPr lang="en-US" smtClean="0"/>
              <a:t>‹#›</a:t>
            </a:fld>
            <a:endParaRPr lang="en-US"/>
          </a:p>
        </p:txBody>
      </p:sp>
    </p:spTree>
    <p:extLst>
      <p:ext uri="{BB962C8B-B14F-4D97-AF65-F5344CB8AC3E}">
        <p14:creationId xmlns:p14="http://schemas.microsoft.com/office/powerpoint/2010/main" val="3698186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biblia.com/bible/nkjv/Col.%201.16-17" TargetMode="External"/><Relationship Id="rId2" Type="http://schemas.openxmlformats.org/officeDocument/2006/relationships/hyperlink" Target="http://www.padfield.com/turkey/colosse/index.html" TargetMode="External"/><Relationship Id="rId1" Type="http://schemas.openxmlformats.org/officeDocument/2006/relationships/slideLayout" Target="../slideLayouts/slideLayout2.xml"/><Relationship Id="rId4" Type="http://schemas.openxmlformats.org/officeDocument/2006/relationships/hyperlink" Target="http://biblia.com/bible/nkjv/Matt.%208.23-27"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biblia.com/bible/nkjv/1%20Kings%208.27" TargetMode="External"/><Relationship Id="rId2" Type="http://schemas.openxmlformats.org/officeDocument/2006/relationships/hyperlink" Target="http://biblia.com/bible/nkjv/Acts%2017.27-2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biblia.com/bible/nkjv/Ps.%2090.1-2" TargetMode="External"/><Relationship Id="rId2" Type="http://schemas.openxmlformats.org/officeDocument/2006/relationships/hyperlink" Target="http://biblia.com/bible/nkjv/1%20Pet.%203.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biblia.com/bible/nkjv/Acts%2017.3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biblia.com/bible/nkjv/Luke%2024.4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biblia.com/bible/nkjv/Acts%2010.34-35"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8000" b="1" dirty="0" smtClean="0">
                <a:solidFill>
                  <a:srgbClr val="00B050"/>
                </a:solidFill>
              </a:rPr>
              <a:t>One of the Greatest Sermons ever Preached</a:t>
            </a:r>
            <a:endParaRPr lang="en-US" sz="8000" b="1" dirty="0">
              <a:solidFill>
                <a:srgbClr val="00B050"/>
              </a:solidFill>
            </a:endParaRPr>
          </a:p>
        </p:txBody>
      </p:sp>
    </p:spTree>
    <p:extLst>
      <p:ext uri="{BB962C8B-B14F-4D97-AF65-F5344CB8AC3E}">
        <p14:creationId xmlns:p14="http://schemas.microsoft.com/office/powerpoint/2010/main" val="117999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086" y="279854"/>
            <a:ext cx="12104914" cy="6578146"/>
          </a:xfrm>
        </p:spPr>
        <p:txBody>
          <a:bodyPr/>
          <a:lstStyle/>
          <a:p>
            <a:r>
              <a:rPr lang="en-US" sz="4800" baseline="30000" dirty="0"/>
              <a:t>22 </a:t>
            </a:r>
            <a:r>
              <a:rPr lang="en-US" sz="4800" dirty="0"/>
              <a:t>Then Paul stood in the midst of </a:t>
            </a:r>
            <a:r>
              <a:rPr lang="en-US" sz="4800" b="1" dirty="0">
                <a:solidFill>
                  <a:srgbClr val="00B050"/>
                </a:solidFill>
              </a:rPr>
              <a:t>Mars' hill</a:t>
            </a:r>
            <a:r>
              <a:rPr lang="en-US" sz="4800" dirty="0"/>
              <a:t>, and said, Ye men of Athens, I perceive that in all things ye are too superstitious.</a:t>
            </a:r>
          </a:p>
          <a:p>
            <a:r>
              <a:rPr lang="en-US" sz="4800" baseline="30000" dirty="0"/>
              <a:t>23 </a:t>
            </a:r>
            <a:r>
              <a:rPr lang="en-US" sz="4800" dirty="0"/>
              <a:t>For as I passed by, and beheld your devotions, I found an altar with this inscription, </a:t>
            </a:r>
            <a:r>
              <a:rPr lang="en-US" sz="4800" b="1" u="sng" cap="small" dirty="0">
                <a:solidFill>
                  <a:srgbClr val="7030A0"/>
                </a:solidFill>
              </a:rPr>
              <a:t>To The Unknown God</a:t>
            </a:r>
            <a:r>
              <a:rPr lang="en-US" sz="4800" b="1" u="sng" dirty="0">
                <a:solidFill>
                  <a:srgbClr val="7030A0"/>
                </a:solidFill>
              </a:rPr>
              <a:t>. </a:t>
            </a:r>
            <a:r>
              <a:rPr lang="en-US" sz="4800" dirty="0"/>
              <a:t>Whom therefore ye ignorantly worship, him declare I unto you</a:t>
            </a:r>
          </a:p>
          <a:p>
            <a:endParaRPr lang="en-US" dirty="0"/>
          </a:p>
        </p:txBody>
      </p:sp>
    </p:spTree>
    <p:extLst>
      <p:ext uri="{BB962C8B-B14F-4D97-AF65-F5344CB8AC3E}">
        <p14:creationId xmlns:p14="http://schemas.microsoft.com/office/powerpoint/2010/main" val="415101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300" b="1" i="1" u="sng" dirty="0" smtClean="0">
                <a:solidFill>
                  <a:srgbClr val="7030A0"/>
                </a:solidFill>
              </a:rPr>
              <a:t># 1  The Power of God</a:t>
            </a:r>
            <a:r>
              <a:rPr lang="en-US" sz="6000" b="1" i="1" u="sng" dirty="0" smtClean="0">
                <a:solidFill>
                  <a:srgbClr val="7030A0"/>
                </a:solidFill>
              </a:rPr>
              <a:t/>
            </a:r>
            <a:br>
              <a:rPr lang="en-US" sz="6000" b="1" i="1" u="sng" dirty="0" smtClean="0">
                <a:solidFill>
                  <a:srgbClr val="7030A0"/>
                </a:solidFill>
              </a:rPr>
            </a:br>
            <a:endParaRPr lang="en-US" sz="6000" b="1" i="1" u="sng" dirty="0">
              <a:solidFill>
                <a:srgbClr val="7030A0"/>
              </a:solidFill>
            </a:endParaRPr>
          </a:p>
        </p:txBody>
      </p:sp>
      <p:sp>
        <p:nvSpPr>
          <p:cNvPr id="3" name="Content Placeholder 2"/>
          <p:cNvSpPr>
            <a:spLocks noGrp="1"/>
          </p:cNvSpPr>
          <p:nvPr>
            <p:ph idx="1"/>
          </p:nvPr>
        </p:nvSpPr>
        <p:spPr>
          <a:xfrm>
            <a:off x="0" y="1382486"/>
            <a:ext cx="12115800" cy="5475514"/>
          </a:xfrm>
        </p:spPr>
        <p:txBody>
          <a:bodyPr>
            <a:normAutofit lnSpcReduction="10000"/>
          </a:bodyPr>
          <a:lstStyle/>
          <a:p>
            <a:r>
              <a:rPr lang="en-US" sz="4700" dirty="0" smtClean="0">
                <a:solidFill>
                  <a:srgbClr val="00B0F0"/>
                </a:solidFill>
              </a:rPr>
              <a:t>Point # 1  </a:t>
            </a:r>
          </a:p>
          <a:p>
            <a:r>
              <a:rPr lang="en-US" sz="4700" dirty="0">
                <a:solidFill>
                  <a:srgbClr val="00B0F0"/>
                </a:solidFill>
              </a:rPr>
              <a:t> </a:t>
            </a:r>
            <a:r>
              <a:rPr lang="en-US" sz="4700" dirty="0" smtClean="0"/>
              <a:t>Acts 17:24 God, that made the world and all things therein.  </a:t>
            </a:r>
            <a:r>
              <a:rPr lang="en-US" sz="4700" b="1" dirty="0" smtClean="0">
                <a:solidFill>
                  <a:srgbClr val="C00000"/>
                </a:solidFill>
              </a:rPr>
              <a:t>GOD MADE EVERYTHING!</a:t>
            </a:r>
          </a:p>
          <a:p>
            <a:r>
              <a:rPr lang="en-US" sz="4700" dirty="0">
                <a:solidFill>
                  <a:srgbClr val="00B0F0"/>
                </a:solidFill>
              </a:rPr>
              <a:t> </a:t>
            </a:r>
            <a:r>
              <a:rPr lang="en-US" sz="4700" dirty="0" smtClean="0">
                <a:solidFill>
                  <a:srgbClr val="00B0F0"/>
                </a:solidFill>
              </a:rPr>
              <a:t> </a:t>
            </a:r>
            <a:r>
              <a:rPr lang="en-US" sz="4700" dirty="0" smtClean="0"/>
              <a:t>Romans 1:20 </a:t>
            </a:r>
            <a:r>
              <a:rPr lang="en-US" sz="4800" baseline="30000" dirty="0"/>
              <a:t> </a:t>
            </a:r>
            <a:r>
              <a:rPr lang="en-US" sz="4800" dirty="0"/>
              <a:t>For the invisible things of him from the creation of the world are clearly seen, being understood by the things that are made, even </a:t>
            </a:r>
            <a:r>
              <a:rPr lang="en-US" sz="4800" dirty="0">
                <a:solidFill>
                  <a:srgbClr val="0070C0"/>
                </a:solidFill>
              </a:rPr>
              <a:t>his eternal power and Godhead</a:t>
            </a:r>
            <a:r>
              <a:rPr lang="en-US" sz="4800" dirty="0"/>
              <a:t>; so that they are without excuse:</a:t>
            </a:r>
            <a:r>
              <a:rPr lang="en-US" sz="4700" dirty="0" smtClean="0"/>
              <a:t> </a:t>
            </a:r>
            <a:endParaRPr lang="en-US" sz="4700" dirty="0" smtClean="0">
              <a:solidFill>
                <a:srgbClr val="00B0F0"/>
              </a:solidFill>
            </a:endParaRPr>
          </a:p>
          <a:p>
            <a:r>
              <a:rPr lang="en-US" dirty="0" smtClean="0"/>
              <a:t> </a:t>
            </a:r>
          </a:p>
          <a:p>
            <a:endParaRPr lang="en-US" dirty="0" smtClean="0"/>
          </a:p>
          <a:p>
            <a:endParaRPr lang="en-US" dirty="0"/>
          </a:p>
        </p:txBody>
      </p:sp>
    </p:spTree>
    <p:extLst>
      <p:ext uri="{BB962C8B-B14F-4D97-AF65-F5344CB8AC3E}">
        <p14:creationId xmlns:p14="http://schemas.microsoft.com/office/powerpoint/2010/main" val="4207626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972" y="272143"/>
            <a:ext cx="12006942" cy="6455227"/>
          </a:xfrm>
        </p:spPr>
        <p:txBody>
          <a:bodyPr>
            <a:normAutofit fontScale="92500" lnSpcReduction="20000"/>
          </a:bodyPr>
          <a:lstStyle/>
          <a:p>
            <a:r>
              <a:rPr lang="en-US" sz="4000" b="1" u="sng" dirty="0" smtClean="0">
                <a:solidFill>
                  <a:srgbClr val="FF0000"/>
                </a:solidFill>
              </a:rPr>
              <a:t>The Psalmist David said:  Psa.19:1-2 </a:t>
            </a:r>
          </a:p>
          <a:p>
            <a:r>
              <a:rPr lang="en-US" sz="4000" dirty="0"/>
              <a:t>    The heavens declare the glory of God; and the firmament </a:t>
            </a:r>
            <a:r>
              <a:rPr lang="en-US" sz="4000" dirty="0" err="1"/>
              <a:t>sheweth</a:t>
            </a:r>
            <a:r>
              <a:rPr lang="en-US" sz="4000" dirty="0"/>
              <a:t> his </a:t>
            </a:r>
            <a:r>
              <a:rPr lang="en-US" sz="4000" dirty="0" err="1"/>
              <a:t>handywork</a:t>
            </a:r>
            <a:r>
              <a:rPr lang="en-US" sz="4000" dirty="0"/>
              <a:t>.</a:t>
            </a:r>
          </a:p>
          <a:p>
            <a:r>
              <a:rPr lang="en-US" sz="4000" baseline="30000" dirty="0"/>
              <a:t>2 </a:t>
            </a:r>
            <a:r>
              <a:rPr lang="en-US" sz="4000" dirty="0"/>
              <a:t>Day unto day </a:t>
            </a:r>
            <a:r>
              <a:rPr lang="en-US" sz="4000" dirty="0" err="1"/>
              <a:t>uttereth</a:t>
            </a:r>
            <a:r>
              <a:rPr lang="en-US" sz="4000" dirty="0"/>
              <a:t> speech, and night unto night </a:t>
            </a:r>
            <a:r>
              <a:rPr lang="en-US" sz="4000" dirty="0" err="1"/>
              <a:t>sheweth</a:t>
            </a:r>
            <a:r>
              <a:rPr lang="en-US" sz="4000" dirty="0"/>
              <a:t> knowledge.</a:t>
            </a:r>
          </a:p>
          <a:p>
            <a:pPr marL="0" indent="0">
              <a:buNone/>
            </a:pPr>
            <a:endParaRPr lang="en-US" sz="4000" dirty="0"/>
          </a:p>
          <a:p>
            <a:pPr marL="0" indent="0">
              <a:buNone/>
            </a:pPr>
            <a:r>
              <a:rPr lang="en-US" sz="4000" dirty="0" smtClean="0"/>
              <a:t>    Paul </a:t>
            </a:r>
            <a:r>
              <a:rPr lang="en-US" sz="4000" dirty="0"/>
              <a:t>told the Christians in </a:t>
            </a:r>
            <a:r>
              <a:rPr lang="en-US" sz="4000" dirty="0" err="1">
                <a:hlinkClick r:id="rId2"/>
              </a:rPr>
              <a:t>Colosse</a:t>
            </a:r>
            <a:r>
              <a:rPr lang="en-US" sz="4000" dirty="0"/>
              <a:t> that by Christ "all things were created that are in heaven and that are on earth, visible and invisible, whether thrones or dominions or principalities or powers. All things were created through Him and for Him (</a:t>
            </a:r>
            <a:r>
              <a:rPr lang="en-US" sz="4000" dirty="0">
                <a:hlinkClick r:id="rId3"/>
              </a:rPr>
              <a:t>Col. 1:16-17</a:t>
            </a:r>
            <a:r>
              <a:rPr lang="en-US" sz="4000" dirty="0" smtClean="0"/>
              <a:t>).</a:t>
            </a:r>
          </a:p>
          <a:p>
            <a:r>
              <a:rPr lang="en-US" sz="4000" dirty="0"/>
              <a:t>As the Apostles saw demonstrated, even the winds and waves of the sea are subject to Him (</a:t>
            </a:r>
            <a:r>
              <a:rPr lang="en-US" sz="4000" dirty="0">
                <a:hlinkClick r:id="rId4"/>
              </a:rPr>
              <a:t>Matt. 8:23-27</a:t>
            </a:r>
            <a:r>
              <a:rPr lang="en-US" sz="4000" dirty="0"/>
              <a:t>).</a:t>
            </a:r>
          </a:p>
          <a:p>
            <a:endParaRPr lang="en-US" dirty="0"/>
          </a:p>
        </p:txBody>
      </p:sp>
    </p:spTree>
    <p:extLst>
      <p:ext uri="{BB962C8B-B14F-4D97-AF65-F5344CB8AC3E}">
        <p14:creationId xmlns:p14="http://schemas.microsoft.com/office/powerpoint/2010/main" val="33539666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1" i="1" u="sng" dirty="0" smtClean="0">
                <a:solidFill>
                  <a:srgbClr val="7030A0"/>
                </a:solidFill>
              </a:rPr>
              <a:t>#2  The  Omnipresence of God</a:t>
            </a:r>
            <a:endParaRPr lang="en-US" sz="6600" b="1" i="1" u="sng" dirty="0">
              <a:solidFill>
                <a:srgbClr val="7030A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B0F0"/>
                </a:solidFill>
              </a:rPr>
              <a:t>Point # 2</a:t>
            </a:r>
          </a:p>
          <a:p>
            <a:r>
              <a:rPr lang="en-US" dirty="0" smtClean="0"/>
              <a:t>"</a:t>
            </a:r>
            <a:r>
              <a:rPr lang="en-US" dirty="0"/>
              <a:t>He is not far from each one of us; for in Him we live and move and have our being" (</a:t>
            </a:r>
            <a:r>
              <a:rPr lang="en-US" dirty="0">
                <a:hlinkClick r:id="rId2"/>
              </a:rPr>
              <a:t>Acts 17:27-28</a:t>
            </a:r>
            <a:r>
              <a:rPr lang="en-US" dirty="0" smtClean="0"/>
              <a:t>).</a:t>
            </a:r>
          </a:p>
          <a:p>
            <a:r>
              <a:rPr lang="en-US" dirty="0"/>
              <a:t> </a:t>
            </a:r>
            <a:r>
              <a:rPr lang="en-US" dirty="0" smtClean="0"/>
              <a:t> My friend, Paul states  </a:t>
            </a:r>
            <a:r>
              <a:rPr lang="en-US" b="1" dirty="0" smtClean="0">
                <a:solidFill>
                  <a:srgbClr val="FF0000"/>
                </a:solidFill>
              </a:rPr>
              <a:t>GOD IS EVERYWHERE!  </a:t>
            </a:r>
            <a:endParaRPr lang="en-US" b="1" dirty="0">
              <a:solidFill>
                <a:srgbClr val="FF0000"/>
              </a:solidFill>
            </a:endParaRPr>
          </a:p>
          <a:p>
            <a:r>
              <a:rPr lang="en-US" b="1" dirty="0" smtClean="0">
                <a:solidFill>
                  <a:srgbClr val="FF0000"/>
                </a:solidFill>
              </a:rPr>
              <a:t>      Does that make an impression upon you?</a:t>
            </a:r>
          </a:p>
          <a:p>
            <a:r>
              <a:rPr lang="en-US" dirty="0"/>
              <a:t> </a:t>
            </a:r>
            <a:r>
              <a:rPr lang="en-US" dirty="0" smtClean="0"/>
              <a:t> And look what Solomon said: Our </a:t>
            </a:r>
            <a:r>
              <a:rPr lang="en-US" dirty="0"/>
              <a:t>God is not limited by space. At the dedication of the first Temple, king Solomon said, "But will God indeed dwell on the earth? Behold, heaven and the heaven of heavens cannot contain You. How much less this temple which I have built!" (</a:t>
            </a:r>
            <a:r>
              <a:rPr lang="en-US" dirty="0">
                <a:hlinkClick r:id="rId3"/>
              </a:rPr>
              <a:t>1 Kings 8:27</a:t>
            </a:r>
            <a:r>
              <a:rPr lang="en-US" dirty="0"/>
              <a:t>). </a:t>
            </a:r>
            <a:endParaRPr lang="en-US" dirty="0" smtClean="0"/>
          </a:p>
          <a:p>
            <a:endParaRPr lang="en-US" dirty="0" smtClean="0"/>
          </a:p>
          <a:p>
            <a:endParaRPr lang="en-US" dirty="0"/>
          </a:p>
        </p:txBody>
      </p:sp>
    </p:spTree>
    <p:extLst>
      <p:ext uri="{BB962C8B-B14F-4D97-AF65-F5344CB8AC3E}">
        <p14:creationId xmlns:p14="http://schemas.microsoft.com/office/powerpoint/2010/main" val="676361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7030A0"/>
                </a:solidFill>
              </a:rPr>
              <a:t>Where can you go where God is not there?</a:t>
            </a:r>
            <a:r>
              <a:rPr lang="en-US" dirty="0" smtClean="0"/>
              <a:t/>
            </a:r>
            <a:br>
              <a:rPr lang="en-US" dirty="0" smtClean="0"/>
            </a:br>
            <a:r>
              <a:rPr lang="en-US" dirty="0"/>
              <a:t> </a:t>
            </a:r>
            <a:r>
              <a:rPr lang="en-US" dirty="0" smtClean="0"/>
              <a:t>                Psalms 139:1-24</a:t>
            </a:r>
            <a:endParaRPr lang="en-US" dirty="0"/>
          </a:p>
        </p:txBody>
      </p:sp>
      <p:sp>
        <p:nvSpPr>
          <p:cNvPr id="3" name="Content Placeholder 2"/>
          <p:cNvSpPr>
            <a:spLocks noGrp="1"/>
          </p:cNvSpPr>
          <p:nvPr>
            <p:ph idx="1"/>
          </p:nvPr>
        </p:nvSpPr>
        <p:spPr>
          <a:xfrm>
            <a:off x="0" y="1567542"/>
            <a:ext cx="12192000" cy="5290457"/>
          </a:xfrm>
        </p:spPr>
        <p:txBody>
          <a:bodyPr>
            <a:normAutofit/>
          </a:bodyPr>
          <a:lstStyle/>
          <a:p>
            <a:r>
              <a:rPr lang="en-US" sz="3200" dirty="0" smtClean="0"/>
              <a:t>1 O </a:t>
            </a:r>
            <a:r>
              <a:rPr lang="en-US" sz="3200" dirty="0"/>
              <a:t>lord, thou hast searched me, and known me.</a:t>
            </a:r>
          </a:p>
          <a:p>
            <a:r>
              <a:rPr lang="en-US" sz="3200" baseline="30000" dirty="0"/>
              <a:t>2 </a:t>
            </a:r>
            <a:r>
              <a:rPr lang="en-US" sz="3200" dirty="0"/>
              <a:t>Thou </a:t>
            </a:r>
            <a:r>
              <a:rPr lang="en-US" sz="3200" dirty="0" err="1"/>
              <a:t>knowest</a:t>
            </a:r>
            <a:r>
              <a:rPr lang="en-US" sz="3200" dirty="0"/>
              <a:t> my </a:t>
            </a:r>
            <a:r>
              <a:rPr lang="en-US" sz="3200" dirty="0" err="1"/>
              <a:t>downsitting</a:t>
            </a:r>
            <a:r>
              <a:rPr lang="en-US" sz="3200" dirty="0"/>
              <a:t> and mine uprising, thou </a:t>
            </a:r>
            <a:r>
              <a:rPr lang="en-US" sz="3200" dirty="0" err="1"/>
              <a:t>understandest</a:t>
            </a:r>
            <a:r>
              <a:rPr lang="en-US" sz="3200" dirty="0"/>
              <a:t> my thought afar off.</a:t>
            </a:r>
          </a:p>
          <a:p>
            <a:r>
              <a:rPr lang="en-US" sz="3200" baseline="30000" dirty="0"/>
              <a:t>3 </a:t>
            </a:r>
            <a:r>
              <a:rPr lang="en-US" sz="3200" dirty="0"/>
              <a:t>Thou </a:t>
            </a:r>
            <a:r>
              <a:rPr lang="en-US" sz="3200" dirty="0" err="1"/>
              <a:t>compassest</a:t>
            </a:r>
            <a:r>
              <a:rPr lang="en-US" sz="3200" dirty="0"/>
              <a:t> my path and my lying down, and art acquainted with all my ways.</a:t>
            </a:r>
          </a:p>
          <a:p>
            <a:r>
              <a:rPr lang="en-US" sz="3200" baseline="30000" dirty="0"/>
              <a:t>4 </a:t>
            </a:r>
            <a:r>
              <a:rPr lang="en-US" sz="3200" dirty="0"/>
              <a:t>For there is not a word in my tongue, but, lo, O </a:t>
            </a:r>
            <a:r>
              <a:rPr lang="en-US" sz="3200" cap="small" dirty="0"/>
              <a:t>Lord</a:t>
            </a:r>
            <a:r>
              <a:rPr lang="en-US" sz="3200" dirty="0"/>
              <a:t>, thou </a:t>
            </a:r>
            <a:r>
              <a:rPr lang="en-US" sz="3200" dirty="0" err="1"/>
              <a:t>knowest</a:t>
            </a:r>
            <a:r>
              <a:rPr lang="en-US" sz="3200" dirty="0"/>
              <a:t> it altogether.</a:t>
            </a:r>
          </a:p>
          <a:p>
            <a:r>
              <a:rPr lang="en-US" sz="3200" baseline="30000" dirty="0"/>
              <a:t>5 </a:t>
            </a:r>
            <a:r>
              <a:rPr lang="en-US" sz="3200" dirty="0"/>
              <a:t>Thou hast beset me behind and before, and laid thine hand upon me.</a:t>
            </a:r>
          </a:p>
          <a:p>
            <a:r>
              <a:rPr lang="en-US" sz="3200" baseline="30000" dirty="0"/>
              <a:t>6 </a:t>
            </a:r>
            <a:r>
              <a:rPr lang="en-US" sz="3200" dirty="0"/>
              <a:t>Such knowledge is too wonderful for me; it is high, I cannot attain unto it.</a:t>
            </a:r>
          </a:p>
          <a:p>
            <a:endParaRPr lang="en-US" dirty="0"/>
          </a:p>
        </p:txBody>
      </p:sp>
    </p:spTree>
    <p:extLst>
      <p:ext uri="{BB962C8B-B14F-4D97-AF65-F5344CB8AC3E}">
        <p14:creationId xmlns:p14="http://schemas.microsoft.com/office/powerpoint/2010/main" val="1775508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424542"/>
            <a:ext cx="12094028" cy="6433457"/>
          </a:xfrm>
        </p:spPr>
        <p:txBody>
          <a:bodyPr>
            <a:normAutofit/>
          </a:bodyPr>
          <a:lstStyle/>
          <a:p>
            <a:r>
              <a:rPr lang="en-US" sz="3200" baseline="30000" dirty="0"/>
              <a:t>7</a:t>
            </a:r>
            <a:r>
              <a:rPr lang="en-US" sz="3200" baseline="30000" dirty="0">
                <a:solidFill>
                  <a:srgbClr val="7030A0"/>
                </a:solidFill>
              </a:rPr>
              <a:t> </a:t>
            </a:r>
            <a:r>
              <a:rPr lang="en-US" sz="3200" dirty="0">
                <a:solidFill>
                  <a:srgbClr val="7030A0"/>
                </a:solidFill>
              </a:rPr>
              <a:t>Whither shall I go from thy spirit? or whither shall I flee from thy presence?</a:t>
            </a:r>
          </a:p>
          <a:p>
            <a:r>
              <a:rPr lang="en-US" sz="3200" baseline="30000" dirty="0"/>
              <a:t>8 </a:t>
            </a:r>
            <a:r>
              <a:rPr lang="en-US" sz="3200" dirty="0"/>
              <a:t>If I ascend up into heaven, thou art there: if I make my bed in hell, behold, thou art there.</a:t>
            </a:r>
          </a:p>
          <a:p>
            <a:r>
              <a:rPr lang="en-US" sz="3200" baseline="30000" dirty="0"/>
              <a:t>9 </a:t>
            </a:r>
            <a:r>
              <a:rPr lang="en-US" sz="3200" dirty="0"/>
              <a:t>If I take the wings of the morning, and dwell in the uttermost parts of the sea;</a:t>
            </a:r>
          </a:p>
          <a:p>
            <a:r>
              <a:rPr lang="en-US" sz="3200" baseline="30000" dirty="0"/>
              <a:t>10 </a:t>
            </a:r>
            <a:r>
              <a:rPr lang="en-US" sz="3200" dirty="0"/>
              <a:t>Even there shall thy hand lead me, and thy right hand shall hold me.</a:t>
            </a:r>
          </a:p>
          <a:p>
            <a:r>
              <a:rPr lang="en-US" sz="3200" baseline="30000" dirty="0"/>
              <a:t>11 </a:t>
            </a:r>
            <a:r>
              <a:rPr lang="en-US" sz="3200" dirty="0"/>
              <a:t>If I say, Surely the darkness shall cover me; even the night shall be light about me.</a:t>
            </a:r>
          </a:p>
          <a:p>
            <a:r>
              <a:rPr lang="en-US" sz="3200" baseline="30000" dirty="0"/>
              <a:t>12 </a:t>
            </a:r>
            <a:r>
              <a:rPr lang="en-US" sz="3200" dirty="0"/>
              <a:t>Yea, the darkness </a:t>
            </a:r>
            <a:r>
              <a:rPr lang="en-US" sz="3200" dirty="0" err="1"/>
              <a:t>hideth</a:t>
            </a:r>
            <a:r>
              <a:rPr lang="en-US" sz="3200" dirty="0"/>
              <a:t> not from thee; but the night </a:t>
            </a:r>
            <a:r>
              <a:rPr lang="en-US" sz="3200" dirty="0" err="1"/>
              <a:t>shineth</a:t>
            </a:r>
            <a:r>
              <a:rPr lang="en-US" sz="3200" dirty="0"/>
              <a:t> as the day: the darkness and the light are both alike to thee</a:t>
            </a:r>
          </a:p>
          <a:p>
            <a:endParaRPr lang="en-US" dirty="0"/>
          </a:p>
        </p:txBody>
      </p:sp>
    </p:spTree>
    <p:extLst>
      <p:ext uri="{BB962C8B-B14F-4D97-AF65-F5344CB8AC3E}">
        <p14:creationId xmlns:p14="http://schemas.microsoft.com/office/powerpoint/2010/main" val="2824516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1882"/>
            <a:ext cx="12072257" cy="6676118"/>
          </a:xfrm>
        </p:spPr>
        <p:txBody>
          <a:bodyPr>
            <a:normAutofit/>
          </a:bodyPr>
          <a:lstStyle/>
          <a:p>
            <a:r>
              <a:rPr lang="en-US" sz="3200" baseline="30000" dirty="0"/>
              <a:t>13 </a:t>
            </a:r>
            <a:r>
              <a:rPr lang="en-US" sz="3200" dirty="0"/>
              <a:t>For thou hast possessed my reins: thou hast covered me in my mother's womb.</a:t>
            </a:r>
          </a:p>
          <a:p>
            <a:r>
              <a:rPr lang="en-US" sz="3200" baseline="30000" dirty="0"/>
              <a:t>14</a:t>
            </a:r>
            <a:r>
              <a:rPr lang="en-US" sz="3200" u="sng" baseline="30000" dirty="0">
                <a:solidFill>
                  <a:srgbClr val="002060"/>
                </a:solidFill>
              </a:rPr>
              <a:t> </a:t>
            </a:r>
            <a:r>
              <a:rPr lang="en-US" sz="3200" u="sng" dirty="0">
                <a:solidFill>
                  <a:srgbClr val="002060"/>
                </a:solidFill>
              </a:rPr>
              <a:t>I will praise thee; for I am fearfully and wonderfully made: </a:t>
            </a:r>
            <a:r>
              <a:rPr lang="en-US" sz="3200" u="sng" dirty="0" err="1">
                <a:solidFill>
                  <a:srgbClr val="002060"/>
                </a:solidFill>
              </a:rPr>
              <a:t>marvellous</a:t>
            </a:r>
            <a:r>
              <a:rPr lang="en-US" sz="3200" u="sng" dirty="0">
                <a:solidFill>
                  <a:srgbClr val="002060"/>
                </a:solidFill>
              </a:rPr>
              <a:t> are thy works; and that my soul </a:t>
            </a:r>
            <a:r>
              <a:rPr lang="en-US" sz="3200" u="sng" dirty="0" err="1">
                <a:solidFill>
                  <a:srgbClr val="002060"/>
                </a:solidFill>
              </a:rPr>
              <a:t>knoweth</a:t>
            </a:r>
            <a:r>
              <a:rPr lang="en-US" sz="3200" u="sng" dirty="0">
                <a:solidFill>
                  <a:srgbClr val="002060"/>
                </a:solidFill>
              </a:rPr>
              <a:t> right well.</a:t>
            </a:r>
          </a:p>
          <a:p>
            <a:r>
              <a:rPr lang="en-US" sz="3200" baseline="30000" dirty="0"/>
              <a:t>15 </a:t>
            </a:r>
            <a:r>
              <a:rPr lang="en-US" sz="3200" dirty="0"/>
              <a:t>My substance was not hid from thee, when I was made in secret, and curiously wrought in the lowest parts of the earth.</a:t>
            </a:r>
          </a:p>
          <a:p>
            <a:r>
              <a:rPr lang="en-US" sz="3200" baseline="30000" dirty="0"/>
              <a:t>16 </a:t>
            </a:r>
            <a:r>
              <a:rPr lang="en-US" sz="3200" dirty="0"/>
              <a:t>Thine eyes did see my substance, yet being </a:t>
            </a:r>
            <a:r>
              <a:rPr lang="en-US" sz="3200" dirty="0" err="1"/>
              <a:t>unperfect</a:t>
            </a:r>
            <a:r>
              <a:rPr lang="en-US" sz="3200" dirty="0"/>
              <a:t>; and in thy book all my members were written, which in continuance were fashioned, when as yet there was none of them.</a:t>
            </a:r>
          </a:p>
          <a:p>
            <a:r>
              <a:rPr lang="en-US" sz="3200" b="1" u="sng" baseline="30000" dirty="0">
                <a:solidFill>
                  <a:srgbClr val="00B050"/>
                </a:solidFill>
              </a:rPr>
              <a:t>17 </a:t>
            </a:r>
            <a:r>
              <a:rPr lang="en-US" sz="3200" b="1" u="sng" dirty="0">
                <a:solidFill>
                  <a:srgbClr val="00B050"/>
                </a:solidFill>
              </a:rPr>
              <a:t>How precious also are thy thoughts unto me, O God! how great is the sum of them!</a:t>
            </a:r>
          </a:p>
          <a:p>
            <a:r>
              <a:rPr lang="en-US" sz="3200" baseline="30000" dirty="0"/>
              <a:t>18 </a:t>
            </a:r>
            <a:r>
              <a:rPr lang="en-US" sz="3200" dirty="0"/>
              <a:t>If I should count them, they are more in number than the sand: when I awake, I am still with thee.</a:t>
            </a:r>
          </a:p>
          <a:p>
            <a:endParaRPr lang="en-US" dirty="0"/>
          </a:p>
        </p:txBody>
      </p:sp>
    </p:spTree>
    <p:extLst>
      <p:ext uri="{BB962C8B-B14F-4D97-AF65-F5344CB8AC3E}">
        <p14:creationId xmlns:p14="http://schemas.microsoft.com/office/powerpoint/2010/main" val="12197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1256"/>
            <a:ext cx="12192000" cy="6596743"/>
          </a:xfrm>
        </p:spPr>
        <p:txBody>
          <a:bodyPr>
            <a:normAutofit/>
          </a:bodyPr>
          <a:lstStyle/>
          <a:p>
            <a:r>
              <a:rPr lang="en-US" sz="3200" baseline="30000" dirty="0"/>
              <a:t>19 </a:t>
            </a:r>
            <a:r>
              <a:rPr lang="en-US" sz="3200" dirty="0"/>
              <a:t>Surely thou wilt slay the wicked, O God: depart from me therefore, ye bloody men.</a:t>
            </a:r>
          </a:p>
          <a:p>
            <a:r>
              <a:rPr lang="en-US" sz="3200" baseline="30000" dirty="0"/>
              <a:t>20 </a:t>
            </a:r>
            <a:r>
              <a:rPr lang="en-US" sz="3200" dirty="0"/>
              <a:t>For they speak against thee wickedly, and thine enemies take thy name in vain.</a:t>
            </a:r>
          </a:p>
          <a:p>
            <a:r>
              <a:rPr lang="en-US" sz="3200" baseline="30000" dirty="0"/>
              <a:t>21 </a:t>
            </a:r>
            <a:r>
              <a:rPr lang="en-US" sz="3200" dirty="0"/>
              <a:t>Do not I hate them, O </a:t>
            </a:r>
            <a:r>
              <a:rPr lang="en-US" sz="3200" cap="small" dirty="0"/>
              <a:t>Lord</a:t>
            </a:r>
            <a:r>
              <a:rPr lang="en-US" sz="3200" dirty="0"/>
              <a:t>, that hate thee? and am not I grieved with those that rise up against thee?</a:t>
            </a:r>
          </a:p>
          <a:p>
            <a:r>
              <a:rPr lang="en-US" sz="3200" baseline="30000" dirty="0"/>
              <a:t>22 </a:t>
            </a:r>
            <a:r>
              <a:rPr lang="en-US" sz="3200" dirty="0"/>
              <a:t>I hate them with perfect hatred: I count them mine enemies.</a:t>
            </a:r>
          </a:p>
          <a:p>
            <a:r>
              <a:rPr lang="en-US" sz="3200" b="1" i="1" u="sng" baseline="30000" dirty="0">
                <a:solidFill>
                  <a:srgbClr val="7030A0"/>
                </a:solidFill>
              </a:rPr>
              <a:t>23 </a:t>
            </a:r>
            <a:r>
              <a:rPr lang="en-US" sz="3200" b="1" i="1" u="sng" dirty="0">
                <a:solidFill>
                  <a:srgbClr val="7030A0"/>
                </a:solidFill>
              </a:rPr>
              <a:t>Search me, O God, and know my heart: try me, and know my thoughts:</a:t>
            </a:r>
          </a:p>
          <a:p>
            <a:r>
              <a:rPr lang="en-US" sz="3200" b="1" i="1" u="sng" baseline="30000" dirty="0">
                <a:solidFill>
                  <a:srgbClr val="7030A0"/>
                </a:solidFill>
              </a:rPr>
              <a:t>24 </a:t>
            </a:r>
            <a:r>
              <a:rPr lang="en-US" sz="3200" b="1" i="1" u="sng" dirty="0">
                <a:solidFill>
                  <a:srgbClr val="7030A0"/>
                </a:solidFill>
              </a:rPr>
              <a:t>And see if there be any wicked way in me, and lead me in the way everlasting.</a:t>
            </a:r>
          </a:p>
          <a:p>
            <a:endParaRPr lang="en-US" dirty="0"/>
          </a:p>
        </p:txBody>
      </p:sp>
    </p:spTree>
    <p:extLst>
      <p:ext uri="{BB962C8B-B14F-4D97-AF65-F5344CB8AC3E}">
        <p14:creationId xmlns:p14="http://schemas.microsoft.com/office/powerpoint/2010/main" val="123366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029" y="715282"/>
            <a:ext cx="11702142" cy="5696404"/>
          </a:xfrm>
        </p:spPr>
        <p:txBody>
          <a:bodyPr/>
          <a:lstStyle/>
          <a:p>
            <a:r>
              <a:rPr lang="en-US" sz="4000" dirty="0"/>
              <a:t>. </a:t>
            </a:r>
            <a:r>
              <a:rPr lang="en-US" sz="4000" b="1" i="1" u="sng" dirty="0">
                <a:solidFill>
                  <a:srgbClr val="FF0000"/>
                </a:solidFill>
              </a:rPr>
              <a:t>Neither is our God limited by time</a:t>
            </a:r>
            <a:r>
              <a:rPr lang="en-US" sz="4000" dirty="0"/>
              <a:t>, for "with the Lord one day is as a thousand years, and a thousand years as one day" (</a:t>
            </a:r>
            <a:r>
              <a:rPr lang="en-US" sz="4000" dirty="0">
                <a:hlinkClick r:id="rId2"/>
              </a:rPr>
              <a:t>1 Pet. 3:8</a:t>
            </a:r>
            <a:r>
              <a:rPr lang="en-US" sz="4000" dirty="0"/>
              <a:t>). </a:t>
            </a:r>
            <a:endParaRPr lang="en-US" sz="4000" dirty="0" smtClean="0"/>
          </a:p>
          <a:p>
            <a:r>
              <a:rPr lang="en-US" sz="4000" dirty="0"/>
              <a:t>Moses, in prayer, said, "Lord, You have been our dwelling place in all generations. Before the mountains were brought forth, Or ever You had formed the earth and the world, Even from everlasting to everlasting, You are God." (</a:t>
            </a:r>
            <a:r>
              <a:rPr lang="en-US" sz="4000" dirty="0">
                <a:hlinkClick r:id="rId3"/>
              </a:rPr>
              <a:t>Psa. 90:1-2</a:t>
            </a:r>
            <a:r>
              <a:rPr lang="en-US" sz="4000" dirty="0"/>
              <a:t>).</a:t>
            </a:r>
          </a:p>
          <a:p>
            <a:endParaRPr lang="en-US" dirty="0" smtClean="0"/>
          </a:p>
          <a:p>
            <a:endParaRPr lang="en-US" dirty="0"/>
          </a:p>
        </p:txBody>
      </p:sp>
    </p:spTree>
    <p:extLst>
      <p:ext uri="{BB962C8B-B14F-4D97-AF65-F5344CB8AC3E}">
        <p14:creationId xmlns:p14="http://schemas.microsoft.com/office/powerpoint/2010/main" val="29327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u="sng" dirty="0" smtClean="0">
                <a:solidFill>
                  <a:srgbClr val="7030A0"/>
                </a:solidFill>
              </a:rPr>
              <a:t>#3  God has appointed a day</a:t>
            </a:r>
            <a:endParaRPr lang="en-US" sz="6000" b="1" i="1" u="sng" dirty="0">
              <a:solidFill>
                <a:srgbClr val="7030A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B0F0"/>
                </a:solidFill>
              </a:rPr>
              <a:t>Point #3</a:t>
            </a:r>
          </a:p>
          <a:p>
            <a:r>
              <a:rPr lang="en-US" sz="3600" dirty="0" smtClean="0"/>
              <a:t>The </a:t>
            </a:r>
            <a:r>
              <a:rPr lang="en-US" sz="3600" dirty="0"/>
              <a:t>final point of Paul's sermon was that </a:t>
            </a:r>
            <a:r>
              <a:rPr lang="en-US" sz="3600" b="1" u="sng" dirty="0">
                <a:solidFill>
                  <a:srgbClr val="FF0000"/>
                </a:solidFill>
              </a:rPr>
              <a:t>God "has appointed a day </a:t>
            </a:r>
            <a:r>
              <a:rPr lang="en-US" sz="3600" dirty="0"/>
              <a:t>on which He will judge the world in righteousness by the Man whom He has ordained. He has given assurance of this to all by raising Him from the dead" (</a:t>
            </a:r>
            <a:r>
              <a:rPr lang="en-US" sz="3600" dirty="0">
                <a:hlinkClick r:id="rId3"/>
              </a:rPr>
              <a:t>Acts 17:31</a:t>
            </a:r>
            <a:r>
              <a:rPr lang="en-US" sz="3600" dirty="0" smtClean="0"/>
              <a:t>).</a:t>
            </a:r>
          </a:p>
          <a:p>
            <a:r>
              <a:rPr lang="en-US" sz="3600" dirty="0"/>
              <a:t> God's plan was that "repentance and remission of sins should be preached in His name to all nations" (</a:t>
            </a:r>
            <a:r>
              <a:rPr lang="en-US" sz="3600" dirty="0">
                <a:hlinkClick r:id="rId4"/>
              </a:rPr>
              <a:t>Luke 24:47</a:t>
            </a:r>
            <a:r>
              <a:rPr lang="en-US" sz="3600" dirty="0"/>
              <a:t>). </a:t>
            </a:r>
            <a:endParaRPr lang="en-US" sz="3600" dirty="0" smtClean="0"/>
          </a:p>
          <a:p>
            <a:endParaRPr lang="en-US" dirty="0"/>
          </a:p>
        </p:txBody>
      </p:sp>
    </p:spTree>
    <p:extLst>
      <p:ext uri="{BB962C8B-B14F-4D97-AF65-F5344CB8AC3E}">
        <p14:creationId xmlns:p14="http://schemas.microsoft.com/office/powerpoint/2010/main" val="176231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smtClean="0">
                <a:solidFill>
                  <a:srgbClr val="7030A0"/>
                </a:solidFill>
              </a:rPr>
              <a:t>Mar’s Hill Sermon</a:t>
            </a:r>
            <a:endParaRPr lang="en-US" sz="9600" b="1" dirty="0">
              <a:solidFill>
                <a:srgbClr val="7030A0"/>
              </a:solidFill>
            </a:endParaRPr>
          </a:p>
        </p:txBody>
      </p:sp>
      <p:sp>
        <p:nvSpPr>
          <p:cNvPr id="3" name="Subtitle 2"/>
          <p:cNvSpPr>
            <a:spLocks noGrp="1"/>
          </p:cNvSpPr>
          <p:nvPr>
            <p:ph type="subTitle" idx="1"/>
          </p:nvPr>
        </p:nvSpPr>
        <p:spPr/>
        <p:txBody>
          <a:bodyPr>
            <a:normAutofit/>
          </a:bodyPr>
          <a:lstStyle/>
          <a:p>
            <a:r>
              <a:rPr lang="en-US" sz="6600" u="sng" dirty="0" smtClean="0">
                <a:solidFill>
                  <a:schemeClr val="accent6">
                    <a:lumMod val="50000"/>
                  </a:schemeClr>
                </a:solidFill>
              </a:rPr>
              <a:t>Acts 17:1-34</a:t>
            </a:r>
            <a:endParaRPr lang="en-US" sz="6600" u="sng" dirty="0">
              <a:solidFill>
                <a:schemeClr val="accent6">
                  <a:lumMod val="50000"/>
                </a:schemeClr>
              </a:solidFill>
            </a:endParaRPr>
          </a:p>
        </p:txBody>
      </p:sp>
    </p:spTree>
    <p:extLst>
      <p:ext uri="{BB962C8B-B14F-4D97-AF65-F5344CB8AC3E}">
        <p14:creationId xmlns:p14="http://schemas.microsoft.com/office/powerpoint/2010/main" val="2907428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Conclusion: </a:t>
            </a:r>
            <a:br>
              <a:rPr lang="en-US" b="1" dirty="0" smtClean="0">
                <a:solidFill>
                  <a:srgbClr val="7030A0"/>
                </a:solidFill>
              </a:rPr>
            </a:br>
            <a:r>
              <a:rPr lang="en-US" b="1" dirty="0" smtClean="0">
                <a:solidFill>
                  <a:srgbClr val="7030A0"/>
                </a:solidFill>
              </a:rPr>
              <a:t>  </a:t>
            </a:r>
            <a:r>
              <a:rPr lang="en-US" b="1" u="sng" dirty="0" smtClean="0">
                <a:solidFill>
                  <a:srgbClr val="FF0000"/>
                </a:solidFill>
                <a:effectLst>
                  <a:outerShdw blurRad="38100" dist="38100" dir="2700000" algn="tl">
                    <a:srgbClr val="000000">
                      <a:alpha val="43137"/>
                    </a:srgbClr>
                  </a:outerShdw>
                </a:effectLst>
              </a:rPr>
              <a:t>All men will be saved the same way!</a:t>
            </a:r>
            <a:endParaRPr lang="en-US"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4000" b="1" dirty="0" smtClean="0"/>
              <a:t>When </a:t>
            </a:r>
            <a:r>
              <a:rPr lang="en-US" sz="4000" b="1" dirty="0"/>
              <a:t>Peter went to the house of Cornelius, the first Gentile to obey the gospel, he said, "In truth I perceive that God shows no partiality. But in every nation whoever fears Him and works righteousness is accepted by Him.." (</a:t>
            </a:r>
            <a:r>
              <a:rPr lang="en-US" sz="4000" b="1" dirty="0">
                <a:hlinkClick r:id="rId2"/>
              </a:rPr>
              <a:t>Acts 10:34-35</a:t>
            </a:r>
            <a:r>
              <a:rPr lang="en-US" sz="4000" b="1" dirty="0"/>
              <a:t>).</a:t>
            </a:r>
          </a:p>
          <a:p>
            <a:endParaRPr lang="en-US" dirty="0"/>
          </a:p>
        </p:txBody>
      </p:sp>
    </p:spTree>
    <p:extLst>
      <p:ext uri="{BB962C8B-B14F-4D97-AF65-F5344CB8AC3E}">
        <p14:creationId xmlns:p14="http://schemas.microsoft.com/office/powerpoint/2010/main" val="3847770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u="sng" dirty="0" smtClean="0">
                <a:solidFill>
                  <a:srgbClr val="FF0000"/>
                </a:solidFill>
              </a:rPr>
              <a:t>In Jesus Christ…</a:t>
            </a:r>
            <a:endParaRPr lang="en-US" sz="6600" b="1" u="sng" dirty="0">
              <a:solidFill>
                <a:srgbClr val="FF0000"/>
              </a:solidFill>
            </a:endParaRPr>
          </a:p>
        </p:txBody>
      </p:sp>
      <p:sp>
        <p:nvSpPr>
          <p:cNvPr id="3" name="Content Placeholder 2"/>
          <p:cNvSpPr>
            <a:spLocks noGrp="1"/>
          </p:cNvSpPr>
          <p:nvPr>
            <p:ph idx="1"/>
          </p:nvPr>
        </p:nvSpPr>
        <p:spPr/>
        <p:txBody>
          <a:bodyPr/>
          <a:lstStyle/>
          <a:p>
            <a:r>
              <a:rPr lang="en-US" sz="7200" b="1" dirty="0" smtClean="0"/>
              <a:t>John 14:6</a:t>
            </a:r>
          </a:p>
          <a:p>
            <a:r>
              <a:rPr lang="en-US" sz="7200" b="1" dirty="0" smtClean="0"/>
              <a:t>Acts 4:12</a:t>
            </a:r>
          </a:p>
          <a:p>
            <a:r>
              <a:rPr lang="en-US" sz="7200" b="1" dirty="0" smtClean="0"/>
              <a:t>Rom. 5:8,9</a:t>
            </a:r>
          </a:p>
          <a:p>
            <a:endParaRPr lang="en-US" dirty="0"/>
          </a:p>
        </p:txBody>
      </p:sp>
    </p:spTree>
    <p:extLst>
      <p:ext uri="{BB962C8B-B14F-4D97-AF65-F5344CB8AC3E}">
        <p14:creationId xmlns:p14="http://schemas.microsoft.com/office/powerpoint/2010/main" val="4199481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971" y="247196"/>
            <a:ext cx="12094029" cy="6610804"/>
          </a:xfrm>
        </p:spPr>
        <p:txBody>
          <a:bodyPr/>
          <a:lstStyle/>
          <a:p>
            <a:r>
              <a:rPr lang="en-US" sz="4400" dirty="0" smtClean="0"/>
              <a:t>Paul Preached the same thing as Peter ..2 Pet. </a:t>
            </a:r>
            <a:r>
              <a:rPr lang="en-US" sz="4400" dirty="0" smtClean="0"/>
              <a:t>3:16</a:t>
            </a:r>
            <a:endParaRPr lang="en-US" sz="4400" dirty="0" smtClean="0"/>
          </a:p>
          <a:p>
            <a:r>
              <a:rPr lang="en-US" sz="4400" dirty="0" smtClean="0"/>
              <a:t>Stephen preached the same thing as Paul  Acts 7:51-60</a:t>
            </a:r>
          </a:p>
          <a:p>
            <a:r>
              <a:rPr lang="en-US" sz="4400" dirty="0" smtClean="0"/>
              <a:t>Philip preached the same thing as Apollos  Acts 8:12,13</a:t>
            </a:r>
          </a:p>
          <a:p>
            <a:r>
              <a:rPr lang="en-US" sz="4400" dirty="0"/>
              <a:t> </a:t>
            </a:r>
            <a:r>
              <a:rPr lang="en-US" sz="4400" dirty="0" smtClean="0"/>
              <a:t>       </a:t>
            </a:r>
            <a:r>
              <a:rPr lang="en-US" sz="4400" dirty="0" smtClean="0"/>
              <a:t>Preach the Word. 2 Tim. 4:2-4</a:t>
            </a:r>
          </a:p>
          <a:p>
            <a:r>
              <a:rPr lang="en-US" sz="4400" dirty="0"/>
              <a:t> </a:t>
            </a:r>
            <a:r>
              <a:rPr lang="en-US" sz="4400" dirty="0" smtClean="0"/>
              <a:t> </a:t>
            </a:r>
            <a:r>
              <a:rPr lang="en-US" sz="4400" dirty="0" smtClean="0"/>
              <a:t>     Gospel </a:t>
            </a:r>
            <a:r>
              <a:rPr lang="en-US" sz="4400" dirty="0" smtClean="0"/>
              <a:t>is God’s power to save. Rom.1:16</a:t>
            </a:r>
          </a:p>
          <a:p>
            <a:r>
              <a:rPr lang="en-US" sz="4400" dirty="0"/>
              <a:t> </a:t>
            </a:r>
            <a:r>
              <a:rPr lang="en-US" sz="4400" dirty="0" smtClean="0"/>
              <a:t> </a:t>
            </a:r>
            <a:r>
              <a:rPr lang="en-US" sz="4400" dirty="0" smtClean="0"/>
              <a:t>     Word </a:t>
            </a:r>
            <a:r>
              <a:rPr lang="en-US" sz="4400" dirty="0" smtClean="0"/>
              <a:t>of God is powerful. Heb. 4:12</a:t>
            </a:r>
          </a:p>
          <a:p>
            <a:r>
              <a:rPr lang="en-US" sz="4400" dirty="0"/>
              <a:t> </a:t>
            </a:r>
            <a:r>
              <a:rPr lang="en-US" sz="4400" dirty="0" smtClean="0"/>
              <a:t> </a:t>
            </a:r>
            <a:r>
              <a:rPr lang="en-US" sz="4400" dirty="0" smtClean="0"/>
              <a:t>     Jesus </a:t>
            </a:r>
            <a:r>
              <a:rPr lang="en-US" sz="4400" dirty="0" smtClean="0"/>
              <a:t>tells us plainly  :  Matt. 4:4</a:t>
            </a:r>
          </a:p>
          <a:p>
            <a:endParaRPr lang="en-US" dirty="0"/>
          </a:p>
        </p:txBody>
      </p:sp>
    </p:spTree>
    <p:extLst>
      <p:ext uri="{BB962C8B-B14F-4D97-AF65-F5344CB8AC3E}">
        <p14:creationId xmlns:p14="http://schemas.microsoft.com/office/powerpoint/2010/main" val="1326298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The Plan of Salvation is still the same!</a:t>
            </a:r>
            <a:endParaRPr lang="en-US" b="1" dirty="0">
              <a:solidFill>
                <a:srgbClr val="00B050"/>
              </a:solidFill>
            </a:endParaRPr>
          </a:p>
        </p:txBody>
      </p:sp>
      <p:sp>
        <p:nvSpPr>
          <p:cNvPr id="3" name="Content Placeholder 2"/>
          <p:cNvSpPr>
            <a:spLocks noGrp="1"/>
          </p:cNvSpPr>
          <p:nvPr>
            <p:ph idx="1"/>
          </p:nvPr>
        </p:nvSpPr>
        <p:spPr>
          <a:xfrm>
            <a:off x="185057" y="1825625"/>
            <a:ext cx="12006943" cy="5130346"/>
          </a:xfrm>
        </p:spPr>
        <p:txBody>
          <a:bodyPr>
            <a:normAutofit/>
          </a:bodyPr>
          <a:lstStyle/>
          <a:p>
            <a:r>
              <a:rPr lang="en-US" sz="4400" dirty="0" smtClean="0"/>
              <a:t>All men will be saved the same way…</a:t>
            </a:r>
          </a:p>
          <a:p>
            <a:r>
              <a:rPr lang="en-US" sz="4400" dirty="0"/>
              <a:t> </a:t>
            </a:r>
            <a:r>
              <a:rPr lang="en-US" sz="4400" dirty="0" smtClean="0"/>
              <a:t>   Jew or Gentile</a:t>
            </a:r>
          </a:p>
          <a:p>
            <a:r>
              <a:rPr lang="en-US" sz="4400" dirty="0"/>
              <a:t> </a:t>
            </a:r>
            <a:r>
              <a:rPr lang="en-US" sz="4400" dirty="0" smtClean="0"/>
              <a:t>   Male or Female</a:t>
            </a:r>
          </a:p>
          <a:p>
            <a:r>
              <a:rPr lang="en-US" sz="4400" dirty="0"/>
              <a:t> </a:t>
            </a:r>
            <a:r>
              <a:rPr lang="en-US" sz="4400" dirty="0" smtClean="0"/>
              <a:t>   Rich or Poor</a:t>
            </a:r>
          </a:p>
          <a:p>
            <a:r>
              <a:rPr lang="en-US" sz="4400" dirty="0"/>
              <a:t> </a:t>
            </a:r>
            <a:r>
              <a:rPr lang="en-US" sz="4400" dirty="0" smtClean="0"/>
              <a:t>   Young and Old</a:t>
            </a:r>
          </a:p>
          <a:p>
            <a:r>
              <a:rPr lang="en-US" sz="4400" dirty="0"/>
              <a:t> </a:t>
            </a:r>
            <a:r>
              <a:rPr lang="en-US" sz="4400" dirty="0" smtClean="0"/>
              <a:t>   American or Africa</a:t>
            </a:r>
          </a:p>
          <a:p>
            <a:r>
              <a:rPr lang="en-US" dirty="0"/>
              <a:t> </a:t>
            </a:r>
            <a:r>
              <a:rPr lang="en-US" dirty="0" smtClean="0"/>
              <a:t>   </a:t>
            </a:r>
            <a:endParaRPr lang="en-US" dirty="0"/>
          </a:p>
        </p:txBody>
      </p:sp>
    </p:spTree>
    <p:extLst>
      <p:ext uri="{BB962C8B-B14F-4D97-AF65-F5344CB8AC3E}">
        <p14:creationId xmlns:p14="http://schemas.microsoft.com/office/powerpoint/2010/main" val="1870005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One of the Greatest Sermons </a:t>
            </a:r>
            <a:br>
              <a:rPr lang="en-US" dirty="0" smtClean="0"/>
            </a:br>
            <a:r>
              <a:rPr lang="en-US" dirty="0" smtClean="0"/>
              <a:t>ever preached</a:t>
            </a:r>
            <a:endParaRPr lang="en-US" dirty="0"/>
          </a:p>
        </p:txBody>
      </p:sp>
      <p:sp>
        <p:nvSpPr>
          <p:cNvPr id="3" name="Content Placeholder 2"/>
          <p:cNvSpPr>
            <a:spLocks noGrp="1"/>
          </p:cNvSpPr>
          <p:nvPr>
            <p:ph idx="1"/>
          </p:nvPr>
        </p:nvSpPr>
        <p:spPr/>
        <p:txBody>
          <a:bodyPr>
            <a:noAutofit/>
          </a:bodyPr>
          <a:lstStyle/>
          <a:p>
            <a:r>
              <a:rPr lang="en-US" sz="3600" b="1" u="sng" dirty="0" smtClean="0">
                <a:solidFill>
                  <a:srgbClr val="FF0000"/>
                </a:solidFill>
              </a:rPr>
              <a:t>1.  The Power of God.</a:t>
            </a:r>
            <a:r>
              <a:rPr lang="en-US" sz="3600" b="1" dirty="0" smtClean="0">
                <a:solidFill>
                  <a:srgbClr val="FF0000"/>
                </a:solidFill>
              </a:rPr>
              <a:t>    </a:t>
            </a:r>
            <a:r>
              <a:rPr lang="en-US" sz="3600" b="1" dirty="0" smtClean="0">
                <a:solidFill>
                  <a:srgbClr val="7030A0"/>
                </a:solidFill>
              </a:rPr>
              <a:t>GOD MADE EVERYTHING</a:t>
            </a:r>
          </a:p>
          <a:p>
            <a:endParaRPr lang="en-US" sz="3600" b="1" u="sng" dirty="0">
              <a:solidFill>
                <a:srgbClr val="FF0000"/>
              </a:solidFill>
            </a:endParaRPr>
          </a:p>
          <a:p>
            <a:r>
              <a:rPr lang="en-US" sz="3600" b="1" u="sng" dirty="0" smtClean="0">
                <a:solidFill>
                  <a:srgbClr val="FF0000"/>
                </a:solidFill>
              </a:rPr>
              <a:t>2.  The Omnipresence of God.      </a:t>
            </a:r>
          </a:p>
          <a:p>
            <a:r>
              <a:rPr lang="en-US" sz="3600" b="1" dirty="0" smtClean="0">
                <a:solidFill>
                  <a:srgbClr val="7030A0"/>
                </a:solidFill>
              </a:rPr>
              <a:t>                                          GOD IS EVERYWHERE</a:t>
            </a:r>
          </a:p>
          <a:p>
            <a:endParaRPr lang="en-US" sz="3600" b="1" u="sng" dirty="0">
              <a:solidFill>
                <a:srgbClr val="FF0000"/>
              </a:solidFill>
            </a:endParaRPr>
          </a:p>
          <a:p>
            <a:r>
              <a:rPr lang="en-US" sz="3600" b="1" u="sng" dirty="0" smtClean="0">
                <a:solidFill>
                  <a:srgbClr val="FF0000"/>
                </a:solidFill>
              </a:rPr>
              <a:t>3.  The Day Set for Judgment.   </a:t>
            </a:r>
          </a:p>
          <a:p>
            <a:r>
              <a:rPr lang="en-US" sz="3600" b="1" dirty="0" smtClean="0">
                <a:solidFill>
                  <a:srgbClr val="7030A0"/>
                </a:solidFill>
              </a:rPr>
              <a:t>                                          GOD WILL JUDGE EVERYONE</a:t>
            </a:r>
            <a:r>
              <a:rPr lang="en-US" sz="3600" b="1" i="1" dirty="0" smtClean="0">
                <a:solidFill>
                  <a:srgbClr val="7030A0"/>
                </a:solidFill>
              </a:rPr>
              <a:t>.</a:t>
            </a:r>
            <a:endParaRPr lang="en-US" sz="3600" b="1" i="1" dirty="0">
              <a:solidFill>
                <a:srgbClr val="7030A0"/>
              </a:solidFill>
            </a:endParaRPr>
          </a:p>
        </p:txBody>
      </p:sp>
    </p:spTree>
    <p:extLst>
      <p:ext uri="{BB962C8B-B14F-4D97-AF65-F5344CB8AC3E}">
        <p14:creationId xmlns:p14="http://schemas.microsoft.com/office/powerpoint/2010/main" val="1337315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dirty="0" smtClean="0">
                <a:solidFill>
                  <a:srgbClr val="7030A0"/>
                </a:solidFill>
              </a:rPr>
              <a:t>Acts 17:1-4</a:t>
            </a:r>
            <a:endParaRPr lang="en-US" sz="8000" b="1" dirty="0">
              <a:solidFill>
                <a:srgbClr val="7030A0"/>
              </a:solidFill>
            </a:endParaRPr>
          </a:p>
        </p:txBody>
      </p:sp>
      <p:sp>
        <p:nvSpPr>
          <p:cNvPr id="3" name="Content Placeholder 2"/>
          <p:cNvSpPr>
            <a:spLocks noGrp="1"/>
          </p:cNvSpPr>
          <p:nvPr>
            <p:ph idx="1"/>
          </p:nvPr>
        </p:nvSpPr>
        <p:spPr/>
        <p:txBody>
          <a:bodyPr/>
          <a:lstStyle/>
          <a:p>
            <a:r>
              <a:rPr lang="en-US" dirty="0"/>
              <a:t>17 Now when they had passed through Amphipolis and Apollonia, they came to Thessalonica, where was a synagogue of the Jews:</a:t>
            </a:r>
          </a:p>
          <a:p>
            <a:r>
              <a:rPr lang="en-US" baseline="30000" dirty="0"/>
              <a:t>2 </a:t>
            </a:r>
            <a:r>
              <a:rPr lang="en-US" dirty="0"/>
              <a:t>And Paul, </a:t>
            </a:r>
            <a:r>
              <a:rPr lang="en-US" b="1" i="1" u="sng" dirty="0">
                <a:solidFill>
                  <a:srgbClr val="FF0000"/>
                </a:solidFill>
              </a:rPr>
              <a:t>as his manner was</a:t>
            </a:r>
            <a:r>
              <a:rPr lang="en-US" dirty="0"/>
              <a:t>, went in unto them, and three </a:t>
            </a:r>
            <a:r>
              <a:rPr lang="en-US" dirty="0" err="1"/>
              <a:t>sabbath</a:t>
            </a:r>
            <a:r>
              <a:rPr lang="en-US" dirty="0"/>
              <a:t> days reasoned with them out of the scriptures,</a:t>
            </a:r>
          </a:p>
          <a:p>
            <a:r>
              <a:rPr lang="en-US" baseline="30000" dirty="0"/>
              <a:t>3 </a:t>
            </a:r>
            <a:r>
              <a:rPr lang="en-US" dirty="0"/>
              <a:t>Opening and alleging, that Christ must needs have suffered, and risen again from the dead; and that this Jesus, whom I preach unto you, is Christ.</a:t>
            </a:r>
          </a:p>
          <a:p>
            <a:r>
              <a:rPr lang="en-US" baseline="30000" dirty="0"/>
              <a:t>4 </a:t>
            </a:r>
            <a:r>
              <a:rPr lang="en-US" dirty="0"/>
              <a:t>And some of them believed, and consorted with Paul and Silas; and of the devout Greeks a great multitude, and of the chief women not a few.</a:t>
            </a:r>
          </a:p>
          <a:p>
            <a:endParaRPr lang="en-US" dirty="0"/>
          </a:p>
        </p:txBody>
      </p:sp>
    </p:spTree>
    <p:extLst>
      <p:ext uri="{BB962C8B-B14F-4D97-AF65-F5344CB8AC3E}">
        <p14:creationId xmlns:p14="http://schemas.microsoft.com/office/powerpoint/2010/main" val="944678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90738"/>
            <a:ext cx="12192000" cy="6567261"/>
          </a:xfrm>
        </p:spPr>
        <p:txBody>
          <a:bodyPr/>
          <a:lstStyle/>
          <a:p>
            <a:r>
              <a:rPr lang="en-US" sz="4400" dirty="0" smtClean="0"/>
              <a:t>1.  </a:t>
            </a:r>
            <a:r>
              <a:rPr lang="en-US" sz="4800" b="1" u="sng" dirty="0" smtClean="0"/>
              <a:t>Paul’s custom or manner was, </a:t>
            </a:r>
            <a:r>
              <a:rPr lang="en-US" sz="4400" dirty="0" smtClean="0"/>
              <a:t>he went where the people were,</a:t>
            </a:r>
          </a:p>
          <a:p>
            <a:r>
              <a:rPr lang="en-US" sz="4400" dirty="0" smtClean="0"/>
              <a:t>And out of the scriptures, explained to them the will of God. </a:t>
            </a:r>
          </a:p>
          <a:p>
            <a:r>
              <a:rPr lang="en-US" sz="4400" dirty="0" smtClean="0"/>
              <a:t>2.  Everywhere he went, he told the people , that Jesus, whom he</a:t>
            </a:r>
          </a:p>
          <a:p>
            <a:r>
              <a:rPr lang="en-US" sz="4400" dirty="0" smtClean="0"/>
              <a:t>Preached , was the Christ.!</a:t>
            </a:r>
          </a:p>
          <a:p>
            <a:r>
              <a:rPr lang="en-US" sz="4400" dirty="0" smtClean="0"/>
              <a:t>3.  </a:t>
            </a:r>
            <a:r>
              <a:rPr lang="en-US" sz="4400" dirty="0" smtClean="0"/>
              <a:t>The</a:t>
            </a:r>
            <a:r>
              <a:rPr lang="en-US" sz="4400" dirty="0" smtClean="0"/>
              <a:t> </a:t>
            </a:r>
            <a:r>
              <a:rPr lang="en-US" sz="4400" dirty="0" smtClean="0"/>
              <a:t>response:  Some believed and some didn’t.</a:t>
            </a:r>
          </a:p>
          <a:p>
            <a:endParaRPr lang="en-US" dirty="0" smtClean="0"/>
          </a:p>
          <a:p>
            <a:endParaRPr lang="en-US" dirty="0"/>
          </a:p>
        </p:txBody>
      </p:sp>
    </p:spTree>
    <p:extLst>
      <p:ext uri="{BB962C8B-B14F-4D97-AF65-F5344CB8AC3E}">
        <p14:creationId xmlns:p14="http://schemas.microsoft.com/office/powerpoint/2010/main" val="355053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From Thessalonica, Paul and Silas were sent to Berea where the Bereans are called noble</a:t>
            </a:r>
            <a:endParaRPr lang="en-US" b="1" dirty="0">
              <a:solidFill>
                <a:srgbClr val="00B050"/>
              </a:solidFill>
            </a:endParaRPr>
          </a:p>
        </p:txBody>
      </p:sp>
      <p:sp>
        <p:nvSpPr>
          <p:cNvPr id="3" name="Content Placeholder 2"/>
          <p:cNvSpPr>
            <a:spLocks noGrp="1"/>
          </p:cNvSpPr>
          <p:nvPr>
            <p:ph idx="1"/>
          </p:nvPr>
        </p:nvSpPr>
        <p:spPr/>
        <p:txBody>
          <a:bodyPr>
            <a:normAutofit lnSpcReduction="10000"/>
          </a:bodyPr>
          <a:lstStyle/>
          <a:p>
            <a:r>
              <a:rPr lang="en-US" sz="5400" dirty="0" smtClean="0"/>
              <a:t>Acts 17:11</a:t>
            </a:r>
            <a:r>
              <a:rPr lang="en-US" sz="5400" baseline="30000" dirty="0"/>
              <a:t> </a:t>
            </a:r>
            <a:r>
              <a:rPr lang="en-US" sz="5400" dirty="0"/>
              <a:t>These were more noble than those in Thessalonica, in that they received the word with all readiness of mind, and searched the scriptures daily, whether those things were so.</a:t>
            </a:r>
          </a:p>
        </p:txBody>
      </p:sp>
    </p:spTree>
    <p:extLst>
      <p:ext uri="{BB962C8B-B14F-4D97-AF65-F5344CB8AC3E}">
        <p14:creationId xmlns:p14="http://schemas.microsoft.com/office/powerpoint/2010/main" val="2624725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Yet, when the unbelievers  from Thessalonica</a:t>
            </a:r>
            <a:br>
              <a:rPr lang="en-US" dirty="0" smtClean="0"/>
            </a:br>
            <a:r>
              <a:rPr lang="en-US" dirty="0" smtClean="0"/>
              <a:t>heard, they come and  stir up the people</a:t>
            </a:r>
            <a:endParaRPr lang="en-US" dirty="0"/>
          </a:p>
        </p:txBody>
      </p:sp>
      <p:sp>
        <p:nvSpPr>
          <p:cNvPr id="3" name="Content Placeholder 2"/>
          <p:cNvSpPr>
            <a:spLocks noGrp="1"/>
          </p:cNvSpPr>
          <p:nvPr>
            <p:ph idx="1"/>
          </p:nvPr>
        </p:nvSpPr>
        <p:spPr>
          <a:xfrm>
            <a:off x="0" y="1690688"/>
            <a:ext cx="12170229" cy="5032375"/>
          </a:xfrm>
        </p:spPr>
        <p:txBody>
          <a:bodyPr>
            <a:noAutofit/>
          </a:bodyPr>
          <a:lstStyle/>
          <a:p>
            <a:r>
              <a:rPr lang="en-US" sz="3200" dirty="0" smtClean="0"/>
              <a:t>V.13</a:t>
            </a:r>
          </a:p>
          <a:p>
            <a:r>
              <a:rPr lang="en-US" sz="3200" dirty="0" smtClean="0"/>
              <a:t>V. 14  Paul was sent away toward the sea</a:t>
            </a:r>
          </a:p>
          <a:p>
            <a:r>
              <a:rPr lang="en-US" sz="3200" dirty="0" smtClean="0"/>
              <a:t>V.14  Silas and Timothy remained at Berea.</a:t>
            </a:r>
          </a:p>
          <a:p>
            <a:r>
              <a:rPr lang="en-US" sz="3200" dirty="0" smtClean="0"/>
              <a:t>V. 15 Those that had taken Paul, brought him to Athens.</a:t>
            </a:r>
          </a:p>
          <a:p>
            <a:r>
              <a:rPr lang="en-US" sz="3200" dirty="0" smtClean="0"/>
              <a:t>V.16  Paul’s spirit was stirred within him when he saw that the whole</a:t>
            </a:r>
          </a:p>
          <a:p>
            <a:r>
              <a:rPr lang="en-US" sz="3200" dirty="0" smtClean="0"/>
              <a:t>City was  wholly given over to idolatry.</a:t>
            </a:r>
          </a:p>
          <a:p>
            <a:r>
              <a:rPr lang="en-US" sz="3200" dirty="0" smtClean="0"/>
              <a:t>V.17  As was his custom….he met with those who would hear him,   And </a:t>
            </a:r>
            <a:endParaRPr lang="en-US" sz="3200" dirty="0"/>
          </a:p>
        </p:txBody>
      </p:sp>
    </p:spTree>
    <p:extLst>
      <p:ext uri="{BB962C8B-B14F-4D97-AF65-F5344CB8AC3E}">
        <p14:creationId xmlns:p14="http://schemas.microsoft.com/office/powerpoint/2010/main" val="3953474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66940"/>
            <a:ext cx="12115799" cy="6491060"/>
          </a:xfrm>
        </p:spPr>
        <p:txBody>
          <a:bodyPr>
            <a:normAutofit/>
          </a:bodyPr>
          <a:lstStyle/>
          <a:p>
            <a:r>
              <a:rPr lang="en-US" sz="4000" dirty="0" smtClean="0"/>
              <a:t>It has been said of Athens:</a:t>
            </a:r>
          </a:p>
          <a:p>
            <a:r>
              <a:rPr lang="en-US" sz="4000" b="1" dirty="0">
                <a:solidFill>
                  <a:srgbClr val="7030A0"/>
                </a:solidFill>
              </a:rPr>
              <a:t> </a:t>
            </a:r>
            <a:r>
              <a:rPr lang="en-US" sz="4000" b="1" dirty="0" smtClean="0">
                <a:solidFill>
                  <a:srgbClr val="7030A0"/>
                </a:solidFill>
              </a:rPr>
              <a:t> ‘there were more gods in Athens than men, and wherever Paul looked, in niches and on pedestals, and on street corners, </a:t>
            </a:r>
          </a:p>
          <a:p>
            <a:r>
              <a:rPr lang="en-US" sz="4000" b="1" dirty="0" smtClean="0">
                <a:solidFill>
                  <a:srgbClr val="7030A0"/>
                </a:solidFill>
              </a:rPr>
              <a:t>             were gods and demigods. </a:t>
            </a:r>
          </a:p>
          <a:p>
            <a:r>
              <a:rPr lang="en-US" sz="4000" dirty="0" smtClean="0"/>
              <a:t> </a:t>
            </a:r>
            <a:br>
              <a:rPr lang="en-US" sz="4000" dirty="0" smtClean="0"/>
            </a:br>
            <a:r>
              <a:rPr lang="en-US" sz="4000" dirty="0"/>
              <a:t> </a:t>
            </a:r>
            <a:r>
              <a:rPr lang="en-US" sz="4000" dirty="0" smtClean="0"/>
              <a:t>    Everywhere!  The whole city given over to </a:t>
            </a:r>
          </a:p>
          <a:p>
            <a:r>
              <a:rPr lang="en-US" sz="4000" dirty="0"/>
              <a:t> </a:t>
            </a:r>
            <a:r>
              <a:rPr lang="en-US" sz="4000" dirty="0" smtClean="0"/>
              <a:t>   idolatry!.</a:t>
            </a:r>
          </a:p>
          <a:p>
            <a:endParaRPr lang="en-US" sz="4000" dirty="0"/>
          </a:p>
          <a:p>
            <a:r>
              <a:rPr lang="en-US" sz="4000" dirty="0" smtClean="0"/>
              <a:t>   What would you preach????</a:t>
            </a:r>
            <a:endParaRPr lang="en-US" sz="4000" dirty="0"/>
          </a:p>
        </p:txBody>
      </p:sp>
    </p:spTree>
    <p:extLst>
      <p:ext uri="{BB962C8B-B14F-4D97-AF65-F5344CB8AC3E}">
        <p14:creationId xmlns:p14="http://schemas.microsoft.com/office/powerpoint/2010/main" val="3826620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4538"/>
            <a:ext cx="12191999" cy="6643461"/>
          </a:xfrm>
        </p:spPr>
        <p:txBody>
          <a:bodyPr/>
          <a:lstStyle/>
          <a:p>
            <a:endParaRPr lang="en-US" baseline="30000" dirty="0" smtClean="0"/>
          </a:p>
          <a:p>
            <a:r>
              <a:rPr lang="en-US" baseline="30000" dirty="0" smtClean="0"/>
              <a:t>Remember:   As was</a:t>
            </a:r>
            <a:r>
              <a:rPr lang="en-US" dirty="0" smtClean="0"/>
              <a:t> Paul’s manner (custom)</a:t>
            </a:r>
            <a:endParaRPr lang="en-US" baseline="30000" dirty="0"/>
          </a:p>
          <a:p>
            <a:r>
              <a:rPr lang="en-US" baseline="30000" dirty="0" smtClean="0"/>
              <a:t>17</a:t>
            </a:r>
            <a:r>
              <a:rPr lang="en-US" baseline="30000" dirty="0"/>
              <a:t> </a:t>
            </a:r>
            <a:r>
              <a:rPr lang="en-US" dirty="0"/>
              <a:t>Therefore disputed he in the synagogue with the Jews, and with the devout persons, and in the market daily with them that met with him.</a:t>
            </a:r>
          </a:p>
          <a:p>
            <a:r>
              <a:rPr lang="en-US" baseline="30000" dirty="0"/>
              <a:t>18 </a:t>
            </a:r>
            <a:r>
              <a:rPr lang="en-US" dirty="0"/>
              <a:t>Then certain philosophers of the Epicureans, and of the </a:t>
            </a:r>
            <a:r>
              <a:rPr lang="en-US" dirty="0" err="1"/>
              <a:t>Stoicks</a:t>
            </a:r>
            <a:r>
              <a:rPr lang="en-US" dirty="0"/>
              <a:t>, encountered him. And some said, What will this babbler say? other some, He </a:t>
            </a:r>
            <a:r>
              <a:rPr lang="en-US" dirty="0" err="1"/>
              <a:t>seemeth</a:t>
            </a:r>
            <a:r>
              <a:rPr lang="en-US" dirty="0"/>
              <a:t> to be a setter forth of strange gods: because he preached unto them Jesus, and the </a:t>
            </a:r>
            <a:r>
              <a:rPr lang="en-US" dirty="0" smtClean="0"/>
              <a:t>resurrection  </a:t>
            </a:r>
          </a:p>
          <a:p>
            <a:r>
              <a:rPr lang="en-US" b="1" u="sng" dirty="0">
                <a:solidFill>
                  <a:srgbClr val="7030A0"/>
                </a:solidFill>
              </a:rPr>
              <a:t> </a:t>
            </a:r>
            <a:r>
              <a:rPr lang="en-US" b="1" u="sng" dirty="0" smtClean="0">
                <a:solidFill>
                  <a:srgbClr val="7030A0"/>
                </a:solidFill>
              </a:rPr>
              <a:t>  The Epicureans:  </a:t>
            </a:r>
            <a:r>
              <a:rPr lang="en-US" dirty="0" smtClean="0"/>
              <a:t>Teachings of Epicurus  341-270 BC “Pleasure is the highest end of living “</a:t>
            </a:r>
          </a:p>
          <a:p>
            <a:r>
              <a:rPr lang="en-US" b="1" u="sng" dirty="0">
                <a:solidFill>
                  <a:srgbClr val="7030A0"/>
                </a:solidFill>
              </a:rPr>
              <a:t> </a:t>
            </a:r>
            <a:r>
              <a:rPr lang="en-US" b="1" u="sng" dirty="0" smtClean="0">
                <a:solidFill>
                  <a:srgbClr val="7030A0"/>
                </a:solidFill>
              </a:rPr>
              <a:t>  The Stoics: </a:t>
            </a:r>
            <a:r>
              <a:rPr lang="en-US" dirty="0" smtClean="0"/>
              <a:t>Teachings of Zeno of Cyprus (335-263 B.C.) Died at age of 96. “Self-denial contributes to the highest end of life. A desire to suppress all passions.”</a:t>
            </a:r>
          </a:p>
          <a:p>
            <a:r>
              <a:rPr lang="en-US" dirty="0"/>
              <a:t> </a:t>
            </a:r>
            <a:r>
              <a:rPr lang="en-US" dirty="0" smtClean="0"/>
              <a:t>  </a:t>
            </a:r>
          </a:p>
          <a:p>
            <a:r>
              <a:rPr lang="en-US" dirty="0"/>
              <a:t> </a:t>
            </a:r>
            <a:r>
              <a:rPr lang="en-US" dirty="0" smtClean="0"/>
              <a:t>       Look what they called Paul:  What will this</a:t>
            </a:r>
            <a:r>
              <a:rPr lang="en-US" i="1" u="sng" dirty="0" smtClean="0"/>
              <a:t> </a:t>
            </a:r>
            <a:r>
              <a:rPr lang="en-US" sz="4000" b="1" i="1" u="sng" dirty="0" smtClean="0">
                <a:solidFill>
                  <a:srgbClr val="00B050"/>
                </a:solidFill>
              </a:rPr>
              <a:t>babbler</a:t>
            </a:r>
            <a:r>
              <a:rPr lang="en-US" i="1" u="sng" dirty="0" smtClean="0"/>
              <a:t> </a:t>
            </a:r>
            <a:r>
              <a:rPr lang="en-US" dirty="0" smtClean="0"/>
              <a:t>say?</a:t>
            </a:r>
            <a:endParaRPr lang="en-US" dirty="0"/>
          </a:p>
          <a:p>
            <a:endParaRPr lang="en-US" dirty="0"/>
          </a:p>
        </p:txBody>
      </p:sp>
    </p:spTree>
    <p:extLst>
      <p:ext uri="{BB962C8B-B14F-4D97-AF65-F5344CB8AC3E}">
        <p14:creationId xmlns:p14="http://schemas.microsoft.com/office/powerpoint/2010/main" val="3898294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286" y="258082"/>
            <a:ext cx="12192000" cy="6599918"/>
          </a:xfrm>
        </p:spPr>
        <p:txBody>
          <a:bodyPr>
            <a:normAutofit/>
          </a:bodyPr>
          <a:lstStyle/>
          <a:p>
            <a:r>
              <a:rPr lang="en-US" sz="4400" baseline="30000" dirty="0"/>
              <a:t>19 </a:t>
            </a:r>
            <a:r>
              <a:rPr lang="en-US" sz="4400" dirty="0"/>
              <a:t>And they took him, and brought him unto Areopagus, saying, May we know what this new doctrine, whereof thou </a:t>
            </a:r>
            <a:r>
              <a:rPr lang="en-US" sz="4400" dirty="0" err="1"/>
              <a:t>speakest</a:t>
            </a:r>
            <a:r>
              <a:rPr lang="en-US" sz="4400" dirty="0"/>
              <a:t>, is?</a:t>
            </a:r>
          </a:p>
          <a:p>
            <a:r>
              <a:rPr lang="en-US" sz="4400" baseline="30000" dirty="0"/>
              <a:t>20 </a:t>
            </a:r>
            <a:r>
              <a:rPr lang="en-US" sz="4400" dirty="0"/>
              <a:t>For thou </a:t>
            </a:r>
            <a:r>
              <a:rPr lang="en-US" sz="4400" dirty="0" err="1" smtClean="0"/>
              <a:t>bringest</a:t>
            </a:r>
            <a:r>
              <a:rPr lang="en-US" sz="4400" dirty="0" smtClean="0"/>
              <a:t>  </a:t>
            </a:r>
            <a:r>
              <a:rPr lang="en-US" sz="4400" dirty="0"/>
              <a:t>certain strange things to our ears: we would know therefore what these things mean.</a:t>
            </a:r>
          </a:p>
          <a:p>
            <a:r>
              <a:rPr lang="en-US" sz="4400" baseline="30000" dirty="0"/>
              <a:t>21 </a:t>
            </a:r>
            <a:r>
              <a:rPr lang="en-US" sz="4400" dirty="0"/>
              <a:t>(For all the Athenians and strangers which were there spent their time in nothing else, but either to tell, or to hear some new thing</a:t>
            </a:r>
            <a:r>
              <a:rPr lang="en-US" sz="4400" dirty="0" smtClean="0"/>
              <a:t>.)</a:t>
            </a:r>
            <a:endParaRPr lang="en-US" sz="4400" dirty="0"/>
          </a:p>
        </p:txBody>
      </p:sp>
    </p:spTree>
    <p:extLst>
      <p:ext uri="{BB962C8B-B14F-4D97-AF65-F5344CB8AC3E}">
        <p14:creationId xmlns:p14="http://schemas.microsoft.com/office/powerpoint/2010/main" val="2559104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795</Words>
  <Application>Microsoft Office PowerPoint</Application>
  <PresentationFormat>Widescreen</PresentationFormat>
  <Paragraphs>123</Paragraphs>
  <Slides>24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PowerPoint Presentation</vt:lpstr>
      <vt:lpstr>Mar’s Hill Sermon</vt:lpstr>
      <vt:lpstr>Acts 17:1-4</vt:lpstr>
      <vt:lpstr>PowerPoint Presentation</vt:lpstr>
      <vt:lpstr>From Thessalonica, Paul and Silas were sent to Berea where the Bereans are called noble</vt:lpstr>
      <vt:lpstr>Yet, when the unbelievers  from Thessalonica heard, they come and  stir up the people</vt:lpstr>
      <vt:lpstr>PowerPoint Presentation</vt:lpstr>
      <vt:lpstr>PowerPoint Presentation</vt:lpstr>
      <vt:lpstr>PowerPoint Presentation</vt:lpstr>
      <vt:lpstr>PowerPoint Presentation</vt:lpstr>
      <vt:lpstr># 1  The Power of God </vt:lpstr>
      <vt:lpstr>PowerPoint Presentation</vt:lpstr>
      <vt:lpstr>#2  The  Omnipresence of God</vt:lpstr>
      <vt:lpstr>Where can you go where God is not there?                  Psalms 139:1-24</vt:lpstr>
      <vt:lpstr>PowerPoint Presentation</vt:lpstr>
      <vt:lpstr>PowerPoint Presentation</vt:lpstr>
      <vt:lpstr>PowerPoint Presentation</vt:lpstr>
      <vt:lpstr>PowerPoint Presentation</vt:lpstr>
      <vt:lpstr>#3  God has appointed a day</vt:lpstr>
      <vt:lpstr>Conclusion:    All men will be saved the same way!</vt:lpstr>
      <vt:lpstr>In Jesus Christ…</vt:lpstr>
      <vt:lpstr>PowerPoint Presentation</vt:lpstr>
      <vt:lpstr>The Plan of Salvation is still the same!</vt:lpstr>
      <vt:lpstr>Remember One of the Greatest Sermons  ever preached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Mar’s Hill Sermon</dc:title>
  <dc:creator>mac</dc:creator>
  <cp:lastModifiedBy>mac</cp:lastModifiedBy>
  <cp:revision>22</cp:revision>
  <cp:lastPrinted>2016-02-13T10:29:28Z</cp:lastPrinted>
  <dcterms:created xsi:type="dcterms:W3CDTF">2016-02-10T22:17:33Z</dcterms:created>
  <dcterms:modified xsi:type="dcterms:W3CDTF">2016-02-13T11:40:02Z</dcterms:modified>
</cp:coreProperties>
</file>