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3"/>
  </p:handoutMasterIdLst>
  <p:sldIdLst>
    <p:sldId id="276" r:id="rId2"/>
    <p:sldId id="277" r:id="rId3"/>
    <p:sldId id="278" r:id="rId4"/>
    <p:sldId id="279" r:id="rId5"/>
    <p:sldId id="280" r:id="rId6"/>
    <p:sldId id="281" r:id="rId7"/>
    <p:sldId id="256" r:id="rId8"/>
    <p:sldId id="297" r:id="rId9"/>
    <p:sldId id="283" r:id="rId10"/>
    <p:sldId id="257" r:id="rId11"/>
    <p:sldId id="298" r:id="rId12"/>
    <p:sldId id="258" r:id="rId13"/>
    <p:sldId id="259" r:id="rId14"/>
    <p:sldId id="260" r:id="rId15"/>
    <p:sldId id="261" r:id="rId16"/>
    <p:sldId id="262" r:id="rId17"/>
    <p:sldId id="263" r:id="rId18"/>
    <p:sldId id="275" r:id="rId19"/>
    <p:sldId id="264" r:id="rId20"/>
    <p:sldId id="265" r:id="rId21"/>
    <p:sldId id="266" r:id="rId22"/>
    <p:sldId id="267" r:id="rId23"/>
    <p:sldId id="268" r:id="rId24"/>
    <p:sldId id="269" r:id="rId25"/>
    <p:sldId id="270" r:id="rId26"/>
    <p:sldId id="299" r:id="rId27"/>
    <p:sldId id="301" r:id="rId28"/>
    <p:sldId id="300" r:id="rId29"/>
    <p:sldId id="271" r:id="rId30"/>
    <p:sldId id="272" r:id="rId31"/>
    <p:sldId id="302" r:id="rId32"/>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54" autoAdjust="0"/>
    <p:restoredTop sz="94660"/>
  </p:normalViewPr>
  <p:slideViewPr>
    <p:cSldViewPr snapToGrid="0">
      <p:cViewPr varScale="1">
        <p:scale>
          <a:sx n="99" d="100"/>
          <a:sy n="99" d="100"/>
        </p:scale>
        <p:origin x="84"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2AD5110B-B0D3-4900-9E36-7078B8DB81E0}" type="datetimeFigureOut">
              <a:rPr lang="en-US" smtClean="0"/>
              <a:t>4/27/2018</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E415E280-8B1C-48AE-BC77-45C82BC09BAD}" type="slidenum">
              <a:rPr lang="en-US" smtClean="0"/>
              <a:t>‹#›</a:t>
            </a:fld>
            <a:endParaRPr lang="en-US"/>
          </a:p>
        </p:txBody>
      </p:sp>
    </p:spTree>
    <p:extLst>
      <p:ext uri="{BB962C8B-B14F-4D97-AF65-F5344CB8AC3E}">
        <p14:creationId xmlns:p14="http://schemas.microsoft.com/office/powerpoint/2010/main" val="399544759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EA42B5-498E-4E18-A8DB-F9CFBE7AC74C}" type="datetimeFigureOut">
              <a:rPr lang="en-US" smtClean="0"/>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8A251C-C25B-4FE3-9806-DC281D6D052D}" type="slidenum">
              <a:rPr lang="en-US" smtClean="0"/>
              <a:t>‹#›</a:t>
            </a:fld>
            <a:endParaRPr lang="en-US"/>
          </a:p>
        </p:txBody>
      </p:sp>
    </p:spTree>
    <p:extLst>
      <p:ext uri="{BB962C8B-B14F-4D97-AF65-F5344CB8AC3E}">
        <p14:creationId xmlns:p14="http://schemas.microsoft.com/office/powerpoint/2010/main" val="2802961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EA42B5-498E-4E18-A8DB-F9CFBE7AC74C}" type="datetimeFigureOut">
              <a:rPr lang="en-US" smtClean="0"/>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8A251C-C25B-4FE3-9806-DC281D6D052D}" type="slidenum">
              <a:rPr lang="en-US" smtClean="0"/>
              <a:t>‹#›</a:t>
            </a:fld>
            <a:endParaRPr lang="en-US"/>
          </a:p>
        </p:txBody>
      </p:sp>
    </p:spTree>
    <p:extLst>
      <p:ext uri="{BB962C8B-B14F-4D97-AF65-F5344CB8AC3E}">
        <p14:creationId xmlns:p14="http://schemas.microsoft.com/office/powerpoint/2010/main" val="189794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EA42B5-498E-4E18-A8DB-F9CFBE7AC74C}" type="datetimeFigureOut">
              <a:rPr lang="en-US" smtClean="0"/>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8A251C-C25B-4FE3-9806-DC281D6D052D}" type="slidenum">
              <a:rPr lang="en-US" smtClean="0"/>
              <a:t>‹#›</a:t>
            </a:fld>
            <a:endParaRPr lang="en-US"/>
          </a:p>
        </p:txBody>
      </p:sp>
    </p:spTree>
    <p:extLst>
      <p:ext uri="{BB962C8B-B14F-4D97-AF65-F5344CB8AC3E}">
        <p14:creationId xmlns:p14="http://schemas.microsoft.com/office/powerpoint/2010/main" val="787972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EA42B5-498E-4E18-A8DB-F9CFBE7AC74C}" type="datetimeFigureOut">
              <a:rPr lang="en-US" smtClean="0"/>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8A251C-C25B-4FE3-9806-DC281D6D052D}" type="slidenum">
              <a:rPr lang="en-US" smtClean="0"/>
              <a:t>‹#›</a:t>
            </a:fld>
            <a:endParaRPr lang="en-US"/>
          </a:p>
        </p:txBody>
      </p:sp>
    </p:spTree>
    <p:extLst>
      <p:ext uri="{BB962C8B-B14F-4D97-AF65-F5344CB8AC3E}">
        <p14:creationId xmlns:p14="http://schemas.microsoft.com/office/powerpoint/2010/main" val="3320829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EA42B5-498E-4E18-A8DB-F9CFBE7AC74C}" type="datetimeFigureOut">
              <a:rPr lang="en-US" smtClean="0"/>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8A251C-C25B-4FE3-9806-DC281D6D052D}" type="slidenum">
              <a:rPr lang="en-US" smtClean="0"/>
              <a:t>‹#›</a:t>
            </a:fld>
            <a:endParaRPr lang="en-US"/>
          </a:p>
        </p:txBody>
      </p:sp>
    </p:spTree>
    <p:extLst>
      <p:ext uri="{BB962C8B-B14F-4D97-AF65-F5344CB8AC3E}">
        <p14:creationId xmlns:p14="http://schemas.microsoft.com/office/powerpoint/2010/main" val="323762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EA42B5-498E-4E18-A8DB-F9CFBE7AC74C}" type="datetimeFigureOut">
              <a:rPr lang="en-US" smtClean="0"/>
              <a:t>4/26/2018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8A251C-C25B-4FE3-9806-DC281D6D052D}" type="slidenum">
              <a:rPr lang="en-US" smtClean="0"/>
              <a:t>‹#›</a:t>
            </a:fld>
            <a:endParaRPr lang="en-US"/>
          </a:p>
        </p:txBody>
      </p:sp>
    </p:spTree>
    <p:extLst>
      <p:ext uri="{BB962C8B-B14F-4D97-AF65-F5344CB8AC3E}">
        <p14:creationId xmlns:p14="http://schemas.microsoft.com/office/powerpoint/2010/main" val="3785882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EA42B5-498E-4E18-A8DB-F9CFBE7AC74C}" type="datetimeFigureOut">
              <a:rPr lang="en-US" smtClean="0"/>
              <a:t>4/26/2018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8A251C-C25B-4FE3-9806-DC281D6D052D}" type="slidenum">
              <a:rPr lang="en-US" smtClean="0"/>
              <a:t>‹#›</a:t>
            </a:fld>
            <a:endParaRPr lang="en-US"/>
          </a:p>
        </p:txBody>
      </p:sp>
    </p:spTree>
    <p:extLst>
      <p:ext uri="{BB962C8B-B14F-4D97-AF65-F5344CB8AC3E}">
        <p14:creationId xmlns:p14="http://schemas.microsoft.com/office/powerpoint/2010/main" val="350028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EA42B5-498E-4E18-A8DB-F9CFBE7AC74C}" type="datetimeFigureOut">
              <a:rPr lang="en-US" smtClean="0"/>
              <a:t>4/26/2018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8A251C-C25B-4FE3-9806-DC281D6D052D}" type="slidenum">
              <a:rPr lang="en-US" smtClean="0"/>
              <a:t>‹#›</a:t>
            </a:fld>
            <a:endParaRPr lang="en-US"/>
          </a:p>
        </p:txBody>
      </p:sp>
    </p:spTree>
    <p:extLst>
      <p:ext uri="{BB962C8B-B14F-4D97-AF65-F5344CB8AC3E}">
        <p14:creationId xmlns:p14="http://schemas.microsoft.com/office/powerpoint/2010/main" val="832094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EA42B5-498E-4E18-A8DB-F9CFBE7AC74C}" type="datetimeFigureOut">
              <a:rPr lang="en-US" smtClean="0"/>
              <a:t>4/26/2018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8A251C-C25B-4FE3-9806-DC281D6D052D}" type="slidenum">
              <a:rPr lang="en-US" smtClean="0"/>
              <a:t>‹#›</a:t>
            </a:fld>
            <a:endParaRPr lang="en-US"/>
          </a:p>
        </p:txBody>
      </p:sp>
    </p:spTree>
    <p:extLst>
      <p:ext uri="{BB962C8B-B14F-4D97-AF65-F5344CB8AC3E}">
        <p14:creationId xmlns:p14="http://schemas.microsoft.com/office/powerpoint/2010/main" val="3199009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EA42B5-498E-4E18-A8DB-F9CFBE7AC74C}" type="datetimeFigureOut">
              <a:rPr lang="en-US" smtClean="0"/>
              <a:t>4/26/2018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8A251C-C25B-4FE3-9806-DC281D6D052D}" type="slidenum">
              <a:rPr lang="en-US" smtClean="0"/>
              <a:t>‹#›</a:t>
            </a:fld>
            <a:endParaRPr lang="en-US"/>
          </a:p>
        </p:txBody>
      </p:sp>
    </p:spTree>
    <p:extLst>
      <p:ext uri="{BB962C8B-B14F-4D97-AF65-F5344CB8AC3E}">
        <p14:creationId xmlns:p14="http://schemas.microsoft.com/office/powerpoint/2010/main" val="1074548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EA42B5-498E-4E18-A8DB-F9CFBE7AC74C}" type="datetimeFigureOut">
              <a:rPr lang="en-US" smtClean="0"/>
              <a:t>4/26/2018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8A251C-C25B-4FE3-9806-DC281D6D052D}" type="slidenum">
              <a:rPr lang="en-US" smtClean="0"/>
              <a:t>‹#›</a:t>
            </a:fld>
            <a:endParaRPr lang="en-US"/>
          </a:p>
        </p:txBody>
      </p:sp>
    </p:spTree>
    <p:extLst>
      <p:ext uri="{BB962C8B-B14F-4D97-AF65-F5344CB8AC3E}">
        <p14:creationId xmlns:p14="http://schemas.microsoft.com/office/powerpoint/2010/main" val="4158618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EA42B5-498E-4E18-A8DB-F9CFBE7AC74C}" type="datetimeFigureOut">
              <a:rPr lang="en-US" smtClean="0"/>
              <a:t>4/26/2018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A251C-C25B-4FE3-9806-DC281D6D052D}" type="slidenum">
              <a:rPr lang="en-US" smtClean="0"/>
              <a:t>‹#›</a:t>
            </a:fld>
            <a:endParaRPr lang="en-US"/>
          </a:p>
        </p:txBody>
      </p:sp>
    </p:spTree>
    <p:extLst>
      <p:ext uri="{BB962C8B-B14F-4D97-AF65-F5344CB8AC3E}">
        <p14:creationId xmlns:p14="http://schemas.microsoft.com/office/powerpoint/2010/main" val="3301230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image.slideserve.com/567775/slide3-n.jp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image.slideserve.com/567775/slide4-n.jp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Tree>
    <p:extLst>
      <p:ext uri="{BB962C8B-B14F-4D97-AF65-F5344CB8AC3E}">
        <p14:creationId xmlns:p14="http://schemas.microsoft.com/office/powerpoint/2010/main" val="21566450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4374"/>
            <a:ext cx="12110936" cy="6647166"/>
          </a:xfrm>
        </p:spPr>
        <p:txBody>
          <a:bodyPr>
            <a:normAutofit/>
          </a:bodyPr>
          <a:lstStyle/>
          <a:p>
            <a:endParaRPr lang="en-US" sz="4400" b="1" dirty="0" smtClean="0"/>
          </a:p>
          <a:p>
            <a:r>
              <a:rPr lang="en-US" sz="4400" b="1" dirty="0" smtClean="0"/>
              <a:t>Verse 1  </a:t>
            </a:r>
            <a:r>
              <a:rPr lang="en-US" sz="4400" dirty="0" smtClean="0"/>
              <a:t>Then shall the kingdom of heaven be likened unto ten virgins, which took their lamps, and went forth to meet the bridegroom.</a:t>
            </a:r>
          </a:p>
          <a:p>
            <a:endParaRPr lang="en-US" sz="4400" b="1" dirty="0"/>
          </a:p>
          <a:p>
            <a:r>
              <a:rPr lang="en-US" sz="4400" b="1" dirty="0" smtClean="0"/>
              <a:t>There is joy in the judgment for those </a:t>
            </a:r>
          </a:p>
          <a:p>
            <a:r>
              <a:rPr lang="en-US" sz="4400" b="1" dirty="0" smtClean="0"/>
              <a:t>Who spend each day in preparation for</a:t>
            </a:r>
          </a:p>
          <a:p>
            <a:r>
              <a:rPr lang="en-US" sz="4400" b="1" dirty="0" smtClean="0"/>
              <a:t>The midnight hour!</a:t>
            </a:r>
            <a:endParaRPr lang="en-US" sz="4400" b="1" dirty="0"/>
          </a:p>
        </p:txBody>
      </p:sp>
    </p:spTree>
    <p:extLst>
      <p:ext uri="{BB962C8B-B14F-4D97-AF65-F5344CB8AC3E}">
        <p14:creationId xmlns:p14="http://schemas.microsoft.com/office/powerpoint/2010/main" val="41255008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756935"/>
          </a:xfrm>
        </p:spPr>
        <p:txBody>
          <a:bodyPr/>
          <a:lstStyle/>
          <a:p>
            <a:r>
              <a:rPr lang="en-US" sz="4400" dirty="0" smtClean="0">
                <a:hlinkClick r:id="rId2" tooltip="3.slide3"/>
              </a:rPr>
              <a:t>Th</a:t>
            </a:r>
            <a:r>
              <a:rPr lang="en-US" sz="4400" dirty="0" smtClean="0">
                <a:effectLst/>
                <a:hlinkClick r:id="rId2" tooltip="3.slide3"/>
              </a:rPr>
              <a:t>e ten virgins took their lamps and went to the place where</a:t>
            </a:r>
            <a:r>
              <a:rPr lang="en-US" sz="4400" dirty="0" smtClean="0">
                <a:effectLst/>
              </a:rPr>
              <a:t> the marriage feast would take place They waited outside for the bridegroom to arrive</a:t>
            </a:r>
          </a:p>
          <a:p>
            <a:r>
              <a:rPr lang="en-US" sz="4400" dirty="0" smtClean="0">
                <a:effectLst/>
              </a:rPr>
              <a:t>The five foolish virgins did not bring any oil for their lamps but the five wise ones brought flasks of oil with them</a:t>
            </a:r>
          </a:p>
          <a:p>
            <a:endParaRPr lang="en-US" dirty="0"/>
          </a:p>
        </p:txBody>
      </p:sp>
    </p:spTree>
    <p:extLst>
      <p:ext uri="{BB962C8B-B14F-4D97-AF65-F5344CB8AC3E}">
        <p14:creationId xmlns:p14="http://schemas.microsoft.com/office/powerpoint/2010/main" val="6052227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53" y="144379"/>
            <a:ext cx="12095747" cy="6400800"/>
          </a:xfrm>
        </p:spPr>
        <p:txBody>
          <a:bodyPr>
            <a:normAutofit fontScale="92500" lnSpcReduction="10000"/>
          </a:bodyPr>
          <a:lstStyle/>
          <a:p>
            <a:r>
              <a:rPr lang="en-US" sz="4000" b="1" u="sng" dirty="0" smtClean="0"/>
              <a:t>READY </a:t>
            </a:r>
            <a:r>
              <a:rPr lang="en-US" sz="4000" dirty="0" smtClean="0"/>
              <a:t>–   cf.   2 Tim.</a:t>
            </a:r>
            <a:r>
              <a:rPr lang="en-US" sz="4000" b="1" dirty="0" smtClean="0"/>
              <a:t> 2 Timothy 4:6-8 </a:t>
            </a:r>
          </a:p>
          <a:p>
            <a:r>
              <a:rPr lang="en-US" sz="4000" baseline="30000" dirty="0" smtClean="0"/>
              <a:t>6 </a:t>
            </a:r>
            <a:r>
              <a:rPr lang="en-US" sz="4000" dirty="0" smtClean="0"/>
              <a:t>For I am now</a:t>
            </a:r>
            <a:r>
              <a:rPr lang="en-US" sz="4000" b="1" u="sng" dirty="0" smtClean="0">
                <a:solidFill>
                  <a:srgbClr val="FF0000"/>
                </a:solidFill>
              </a:rPr>
              <a:t> ready </a:t>
            </a:r>
            <a:r>
              <a:rPr lang="en-US" sz="4000" dirty="0" smtClean="0"/>
              <a:t>to be offered, and the time of my departure is at hand.</a:t>
            </a:r>
          </a:p>
          <a:p>
            <a:r>
              <a:rPr lang="en-US" sz="4000" baseline="30000" dirty="0" smtClean="0"/>
              <a:t>7 </a:t>
            </a:r>
            <a:r>
              <a:rPr lang="en-US" sz="4000" dirty="0" smtClean="0"/>
              <a:t>I have fought a good fight, I have finished my course, I have kept the faith:</a:t>
            </a:r>
          </a:p>
          <a:p>
            <a:r>
              <a:rPr lang="en-US" sz="4000" baseline="30000" dirty="0" smtClean="0"/>
              <a:t>8 </a:t>
            </a:r>
            <a:r>
              <a:rPr lang="en-US" sz="4000" dirty="0" smtClean="0"/>
              <a:t>Henceforth there is laid up for me a crown of righteousness, which the Lord, the righteous judge, shall give me at that day: and not to me only, but unto all them also that love his appearing.</a:t>
            </a:r>
          </a:p>
          <a:p>
            <a:r>
              <a:rPr lang="en-US" sz="4000" dirty="0" smtClean="0"/>
              <a:t>     </a:t>
            </a:r>
            <a:r>
              <a:rPr lang="en-US" sz="4000" b="1" dirty="0" smtClean="0">
                <a:solidFill>
                  <a:srgbClr val="FF0000"/>
                </a:solidFill>
              </a:rPr>
              <a:t>Ready for duty and prepared for joy.  </a:t>
            </a:r>
          </a:p>
          <a:p>
            <a:r>
              <a:rPr lang="en-US" sz="4000" dirty="0" smtClean="0"/>
              <a:t>Rev. 22:20</a:t>
            </a:r>
            <a:r>
              <a:rPr lang="en-US" sz="4000" baseline="30000" dirty="0" smtClean="0"/>
              <a:t>20 </a:t>
            </a:r>
            <a:r>
              <a:rPr lang="en-US" sz="4000" dirty="0" smtClean="0"/>
              <a:t>He which </a:t>
            </a:r>
            <a:r>
              <a:rPr lang="en-US" sz="4000" dirty="0" err="1" smtClean="0"/>
              <a:t>testifieth</a:t>
            </a:r>
            <a:r>
              <a:rPr lang="en-US" sz="4000" dirty="0" smtClean="0"/>
              <a:t> these things </a:t>
            </a:r>
            <a:r>
              <a:rPr lang="en-US" sz="4000" dirty="0" err="1" smtClean="0"/>
              <a:t>saith</a:t>
            </a:r>
            <a:r>
              <a:rPr lang="en-US" sz="4000" dirty="0" smtClean="0"/>
              <a:t>, Surely I come quickly. Amen. Even so, come, Lord Jesus.</a:t>
            </a:r>
            <a:endParaRPr lang="en-US" sz="4000" dirty="0"/>
          </a:p>
        </p:txBody>
      </p:sp>
    </p:spTree>
    <p:extLst>
      <p:ext uri="{BB962C8B-B14F-4D97-AF65-F5344CB8AC3E}">
        <p14:creationId xmlns:p14="http://schemas.microsoft.com/office/powerpoint/2010/main" val="13387177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309" y="-1"/>
            <a:ext cx="11761270" cy="6776185"/>
          </a:xfrm>
        </p:spPr>
        <p:txBody>
          <a:bodyPr>
            <a:normAutofit/>
          </a:bodyPr>
          <a:lstStyle/>
          <a:p>
            <a:endParaRPr lang="en-US" sz="3600" b="1" i="1" u="sng" dirty="0" smtClean="0"/>
          </a:p>
          <a:p>
            <a:endParaRPr lang="en-US" sz="3600" b="1" i="1" u="sng" dirty="0"/>
          </a:p>
          <a:p>
            <a:r>
              <a:rPr lang="en-US" sz="3600" b="1" i="1" u="sng" dirty="0" smtClean="0"/>
              <a:t>Heb. 9:28</a:t>
            </a:r>
          </a:p>
          <a:p>
            <a:r>
              <a:rPr lang="en-US" sz="3600" b="1" u="sng" dirty="0">
                <a:solidFill>
                  <a:srgbClr val="FF0000"/>
                </a:solidFill>
              </a:rPr>
              <a:t> </a:t>
            </a:r>
            <a:r>
              <a:rPr lang="en-US" sz="3600" b="1" u="sng" dirty="0" smtClean="0">
                <a:solidFill>
                  <a:srgbClr val="FF0000"/>
                </a:solidFill>
              </a:rPr>
              <a:t> </a:t>
            </a:r>
            <a:r>
              <a:rPr lang="en-US" sz="3600" b="1" u="sng" baseline="30000" dirty="0" smtClean="0">
                <a:solidFill>
                  <a:srgbClr val="FF0000"/>
                </a:solidFill>
              </a:rPr>
              <a:t>28 </a:t>
            </a:r>
            <a:r>
              <a:rPr lang="en-US" sz="3600" b="1" u="sng" dirty="0" smtClean="0">
                <a:solidFill>
                  <a:srgbClr val="FF0000"/>
                </a:solidFill>
              </a:rPr>
              <a:t>So Christ was once offered to bear the sins of many; and </a:t>
            </a:r>
            <a:r>
              <a:rPr lang="en-US" sz="3600" b="1" u="sng" dirty="0" smtClean="0"/>
              <a:t>unto them that look for him </a:t>
            </a:r>
            <a:r>
              <a:rPr lang="en-US" sz="3600" b="1" u="sng" dirty="0" smtClean="0">
                <a:solidFill>
                  <a:srgbClr val="FF0000"/>
                </a:solidFill>
              </a:rPr>
              <a:t>shall he appear the second time without sin unto salvation </a:t>
            </a:r>
          </a:p>
          <a:p>
            <a:endParaRPr lang="en-US" sz="3600" b="1" u="sng" dirty="0">
              <a:solidFill>
                <a:srgbClr val="FF0000"/>
              </a:solidFill>
            </a:endParaRPr>
          </a:p>
          <a:p>
            <a:r>
              <a:rPr lang="en-US" sz="3600" b="1" u="sng" dirty="0" smtClean="0">
                <a:solidFill>
                  <a:srgbClr val="FF0000"/>
                </a:solidFill>
              </a:rPr>
              <a:t>Are you looking for Him to come???</a:t>
            </a:r>
            <a:endParaRPr lang="en-US" sz="3600" b="1" u="sng" dirty="0">
              <a:solidFill>
                <a:srgbClr val="FF0000"/>
              </a:solidFill>
            </a:endParaRPr>
          </a:p>
        </p:txBody>
      </p:sp>
    </p:spTree>
    <p:extLst>
      <p:ext uri="{BB962C8B-B14F-4D97-AF65-F5344CB8AC3E}">
        <p14:creationId xmlns:p14="http://schemas.microsoft.com/office/powerpoint/2010/main" val="31522758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084" y="0"/>
            <a:ext cx="11956915" cy="6692630"/>
          </a:xfrm>
        </p:spPr>
        <p:txBody>
          <a:bodyPr>
            <a:normAutofit/>
          </a:bodyPr>
          <a:lstStyle/>
          <a:p>
            <a:r>
              <a:rPr lang="en-US" sz="3600" b="1" u="sng" dirty="0" smtClean="0"/>
              <a:t>V. 2 </a:t>
            </a:r>
            <a:r>
              <a:rPr lang="en-US" sz="3600" b="1" u="sng" baseline="30000" dirty="0" smtClean="0"/>
              <a:t>2 </a:t>
            </a:r>
            <a:r>
              <a:rPr lang="en-US" sz="3600" b="1" u="sng" dirty="0" smtClean="0"/>
              <a:t>And five of them were wise, and five were foolish </a:t>
            </a:r>
          </a:p>
          <a:p>
            <a:endParaRPr lang="en-US" sz="3600" dirty="0"/>
          </a:p>
          <a:p>
            <a:r>
              <a:rPr lang="en-US" sz="3600" dirty="0" smtClean="0"/>
              <a:t>Israel longed for the Messiah to come.  </a:t>
            </a:r>
          </a:p>
          <a:p>
            <a:r>
              <a:rPr lang="en-US" sz="3600" dirty="0" smtClean="0"/>
              <a:t>When he did, they were not ready .</a:t>
            </a:r>
          </a:p>
          <a:p>
            <a:endParaRPr lang="en-US" sz="3600" dirty="0"/>
          </a:p>
          <a:p>
            <a:r>
              <a:rPr lang="en-US" sz="3600" dirty="0" smtClean="0"/>
              <a:t>Now the church is awaiting for Him to come.</a:t>
            </a:r>
          </a:p>
          <a:p>
            <a:r>
              <a:rPr lang="en-US" sz="3600" dirty="0" smtClean="0"/>
              <a:t>Are we ready?    </a:t>
            </a:r>
          </a:p>
        </p:txBody>
      </p:sp>
    </p:spTree>
    <p:extLst>
      <p:ext uri="{BB962C8B-B14F-4D97-AF65-F5344CB8AC3E}">
        <p14:creationId xmlns:p14="http://schemas.microsoft.com/office/powerpoint/2010/main" val="17385740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3" y="77820"/>
            <a:ext cx="12033115" cy="6780179"/>
          </a:xfrm>
        </p:spPr>
        <p:txBody>
          <a:bodyPr>
            <a:normAutofit/>
          </a:bodyPr>
          <a:lstStyle/>
          <a:p>
            <a:r>
              <a:rPr lang="en-US" sz="5400" b="1" dirty="0" smtClean="0"/>
              <a:t>V. 3 </a:t>
            </a:r>
            <a:r>
              <a:rPr lang="en-US" sz="5400" b="1" baseline="30000" dirty="0" smtClean="0"/>
              <a:t>3 </a:t>
            </a:r>
            <a:r>
              <a:rPr lang="en-US" sz="5400" b="1" dirty="0" smtClean="0"/>
              <a:t>They that were foolish took their lamps, and took no oil with them:</a:t>
            </a:r>
          </a:p>
          <a:p>
            <a:endParaRPr lang="en-US" sz="4000" dirty="0"/>
          </a:p>
          <a:p>
            <a:endParaRPr lang="en-US" sz="4000" dirty="0" smtClean="0"/>
          </a:p>
          <a:p>
            <a:r>
              <a:rPr lang="en-US" sz="4000" dirty="0" smtClean="0"/>
              <a:t> </a:t>
            </a:r>
            <a:endParaRPr lang="en-US" sz="4000" dirty="0"/>
          </a:p>
        </p:txBody>
      </p:sp>
    </p:spTree>
    <p:extLst>
      <p:ext uri="{BB962C8B-B14F-4D97-AF65-F5344CB8AC3E}">
        <p14:creationId xmlns:p14="http://schemas.microsoft.com/office/powerpoint/2010/main" val="21217071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808" y="-1"/>
            <a:ext cx="11924489" cy="6780179"/>
          </a:xfrm>
        </p:spPr>
        <p:txBody>
          <a:bodyPr>
            <a:normAutofit/>
          </a:bodyPr>
          <a:lstStyle/>
          <a:p>
            <a:r>
              <a:rPr lang="en-US" sz="4000" b="1" u="sng" dirty="0" smtClean="0"/>
              <a:t>V. 4. </a:t>
            </a:r>
            <a:r>
              <a:rPr lang="en-US" sz="4000" b="1" u="sng" baseline="30000" dirty="0" smtClean="0"/>
              <a:t>4 </a:t>
            </a:r>
            <a:r>
              <a:rPr lang="en-US" sz="4000" b="1" u="sng" dirty="0" smtClean="0"/>
              <a:t>But the wise took oil in their vessels with their lamps</a:t>
            </a:r>
          </a:p>
          <a:p>
            <a:pPr marL="0" indent="0">
              <a:buNone/>
            </a:pPr>
            <a:r>
              <a:rPr lang="en-US" sz="4000" dirty="0" smtClean="0"/>
              <a:t>    The Oil.   Oil necessary for their lamps</a:t>
            </a:r>
          </a:p>
          <a:p>
            <a:r>
              <a:rPr lang="en-US" sz="4000" dirty="0" smtClean="0"/>
              <a:t>To work.</a:t>
            </a:r>
          </a:p>
          <a:p>
            <a:r>
              <a:rPr lang="en-US" sz="4000" dirty="0"/>
              <a:t> </a:t>
            </a:r>
            <a:r>
              <a:rPr lang="en-US" sz="4000" dirty="0" smtClean="0"/>
              <a:t>  Our works show and manifest our</a:t>
            </a:r>
          </a:p>
          <a:p>
            <a:r>
              <a:rPr lang="en-US" sz="4000" dirty="0" smtClean="0"/>
              <a:t>Love for the Master and  our lights are seen.</a:t>
            </a:r>
          </a:p>
          <a:p>
            <a:r>
              <a:rPr lang="en-US" sz="4000" dirty="0"/>
              <a:t> </a:t>
            </a:r>
            <a:r>
              <a:rPr lang="en-US" sz="4000" dirty="0" smtClean="0"/>
              <a:t>      Matt. 5:16</a:t>
            </a:r>
          </a:p>
          <a:p>
            <a:r>
              <a:rPr lang="en-US" sz="4000" dirty="0"/>
              <a:t> </a:t>
            </a:r>
            <a:r>
              <a:rPr lang="en-US" sz="4000" dirty="0" smtClean="0"/>
              <a:t>      I Pet. 2:21</a:t>
            </a:r>
            <a:endParaRPr lang="en-US" sz="4000" dirty="0"/>
          </a:p>
        </p:txBody>
      </p:sp>
    </p:spTree>
    <p:extLst>
      <p:ext uri="{BB962C8B-B14F-4D97-AF65-F5344CB8AC3E}">
        <p14:creationId xmlns:p14="http://schemas.microsoft.com/office/powerpoint/2010/main" val="16904051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352" y="0"/>
            <a:ext cx="12073647" cy="6789906"/>
          </a:xfrm>
        </p:spPr>
        <p:txBody>
          <a:bodyPr>
            <a:normAutofit fontScale="92500" lnSpcReduction="20000"/>
          </a:bodyPr>
          <a:lstStyle/>
          <a:p>
            <a:r>
              <a:rPr lang="en-US" sz="4400" dirty="0" smtClean="0"/>
              <a:t>V. 5. </a:t>
            </a:r>
            <a:r>
              <a:rPr lang="en-US" sz="4400" baseline="30000" dirty="0" smtClean="0"/>
              <a:t>5 </a:t>
            </a:r>
            <a:r>
              <a:rPr lang="en-US" sz="4400" dirty="0" smtClean="0"/>
              <a:t>While the bridegroom tarried, they all slumbered and slept.</a:t>
            </a:r>
            <a:r>
              <a:rPr lang="en-US" sz="4400" dirty="0" smtClean="0">
                <a:effectLst/>
                <a:hlinkClick r:id="rId2" tooltip="4.slide4"/>
              </a:rPr>
              <a:t> </a:t>
            </a:r>
            <a:r>
              <a:rPr lang="en-US" sz="4400" dirty="0" smtClean="0">
                <a:effectLst/>
              </a:rPr>
              <a:t>The foolish and the wise virgins waited for the Bridegroom to arrive but He was delayed to the wedding party </a:t>
            </a:r>
          </a:p>
          <a:p>
            <a:r>
              <a:rPr lang="en-US" sz="4400" dirty="0" smtClean="0">
                <a:effectLst/>
              </a:rPr>
              <a:t>So the ten virgins fell asleep while they waited for the Bridegroom</a:t>
            </a:r>
          </a:p>
          <a:p>
            <a:r>
              <a:rPr lang="en-US" sz="4400" dirty="0" smtClean="0">
                <a:effectLst/>
              </a:rPr>
              <a:t>All of the sudden, there was a cry, “Behold the Bridegroom!! Come out to meet Him!”</a:t>
            </a:r>
          </a:p>
          <a:p>
            <a:r>
              <a:rPr lang="en-US" sz="4400" b="1" dirty="0" smtClean="0"/>
              <a:t>   Isaiah 30:18 </a:t>
            </a:r>
            <a:r>
              <a:rPr lang="en-US" sz="4400" baseline="30000" dirty="0" smtClean="0"/>
              <a:t>18 </a:t>
            </a:r>
            <a:r>
              <a:rPr lang="en-US" sz="4400" dirty="0" smtClean="0"/>
              <a:t>And therefore will the </a:t>
            </a:r>
            <a:r>
              <a:rPr lang="en-US" sz="4400" cap="small" dirty="0" smtClean="0">
                <a:effectLst/>
              </a:rPr>
              <a:t>Lord</a:t>
            </a:r>
            <a:r>
              <a:rPr lang="en-US" sz="4400" dirty="0" smtClean="0"/>
              <a:t> wait, that he may be </a:t>
            </a:r>
            <a:r>
              <a:rPr lang="en-US" sz="4400" b="1" dirty="0" smtClean="0"/>
              <a:t>gracious unto you</a:t>
            </a:r>
            <a:r>
              <a:rPr lang="en-US" sz="4400" dirty="0" smtClean="0"/>
              <a:t>, and therefore will he be exalted, that he may have mercy upon you: for the </a:t>
            </a:r>
            <a:r>
              <a:rPr lang="en-US" sz="4400" cap="small" dirty="0" smtClean="0">
                <a:effectLst/>
              </a:rPr>
              <a:t>Lord</a:t>
            </a:r>
            <a:r>
              <a:rPr lang="en-US" sz="4400" dirty="0" smtClean="0"/>
              <a:t> is a God of judgment: blessed are all they that wait for him.</a:t>
            </a:r>
          </a:p>
          <a:p>
            <a:r>
              <a:rPr lang="en-US" sz="4400" dirty="0"/>
              <a:t> </a:t>
            </a:r>
            <a:r>
              <a:rPr lang="en-US" sz="4400" dirty="0" smtClean="0"/>
              <a:t>  Listen to Peter:</a:t>
            </a:r>
          </a:p>
          <a:p>
            <a:endParaRPr lang="en-US" sz="4400" dirty="0" smtClean="0"/>
          </a:p>
        </p:txBody>
      </p:sp>
    </p:spTree>
    <p:extLst>
      <p:ext uri="{BB962C8B-B14F-4D97-AF65-F5344CB8AC3E}">
        <p14:creationId xmlns:p14="http://schemas.microsoft.com/office/powerpoint/2010/main" val="13708557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6626"/>
            <a:ext cx="12070080" cy="6771373"/>
          </a:xfrm>
        </p:spPr>
        <p:txBody>
          <a:bodyPr/>
          <a:lstStyle/>
          <a:p>
            <a:r>
              <a:rPr lang="en-US" sz="3600" b="1" dirty="0" smtClean="0"/>
              <a:t>2 Peter 3:8-10 </a:t>
            </a:r>
            <a:r>
              <a:rPr lang="en-US" sz="3600" baseline="30000" dirty="0" smtClean="0"/>
              <a:t>8 </a:t>
            </a:r>
            <a:r>
              <a:rPr lang="en-US" sz="3600" dirty="0" smtClean="0"/>
              <a:t>But, beloved, be not ignorant of this one thing, that one day is with the Lord as a thousand years, and a thousand years as one day.</a:t>
            </a:r>
          </a:p>
          <a:p>
            <a:r>
              <a:rPr lang="en-US" sz="3600" baseline="30000" dirty="0" smtClean="0"/>
              <a:t>   9 </a:t>
            </a:r>
            <a:r>
              <a:rPr lang="en-US" sz="3600" dirty="0" smtClean="0"/>
              <a:t>The Lord is not slack concerning his promise, as some men count slackness; but is longsuffering to us-ward, not willing that any should perish, but that all should come to repentance.</a:t>
            </a:r>
          </a:p>
          <a:p>
            <a:r>
              <a:rPr lang="en-US" sz="3600" baseline="30000" dirty="0" smtClean="0"/>
              <a:t>10 </a:t>
            </a:r>
            <a:r>
              <a:rPr lang="en-US" sz="3600" dirty="0" smtClean="0"/>
              <a:t>But the day of the Lord will come as a thief in the night; in the which the heavens shall pass away with a great noise, and the elements shall melt with fervent heat, the earth also and the works that are therein shall be burned up.</a:t>
            </a:r>
          </a:p>
          <a:p>
            <a:endParaRPr lang="en-US" dirty="0"/>
          </a:p>
        </p:txBody>
      </p:sp>
    </p:spTree>
    <p:extLst>
      <p:ext uri="{BB962C8B-B14F-4D97-AF65-F5344CB8AC3E}">
        <p14:creationId xmlns:p14="http://schemas.microsoft.com/office/powerpoint/2010/main" val="6938370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643" y="84374"/>
            <a:ext cx="11859637" cy="6773626"/>
          </a:xfrm>
        </p:spPr>
        <p:txBody>
          <a:bodyPr>
            <a:normAutofit/>
          </a:bodyPr>
          <a:lstStyle/>
          <a:p>
            <a:r>
              <a:rPr lang="en-US" sz="3600" b="1" u="sng" dirty="0" smtClean="0"/>
              <a:t>V. 6.</a:t>
            </a:r>
            <a:r>
              <a:rPr lang="en-US" sz="3600" b="1" u="sng" baseline="30000" dirty="0" smtClean="0"/>
              <a:t> 6 </a:t>
            </a:r>
            <a:r>
              <a:rPr lang="en-US" sz="3600" b="1" u="sng" dirty="0" smtClean="0"/>
              <a:t>And at midnight there was a cry made, Behold, the bridegroom cometh; go ye out to meet him. </a:t>
            </a:r>
          </a:p>
          <a:p>
            <a:endParaRPr lang="en-US" sz="3600" dirty="0"/>
          </a:p>
          <a:p>
            <a:r>
              <a:rPr lang="en-US" sz="3600" dirty="0" smtClean="0"/>
              <a:t>It was a custom to send a courier announcing:</a:t>
            </a:r>
          </a:p>
          <a:p>
            <a:r>
              <a:rPr lang="en-US" sz="3600" dirty="0"/>
              <a:t> </a:t>
            </a:r>
            <a:r>
              <a:rPr lang="en-US" sz="3600" dirty="0" smtClean="0"/>
              <a:t> Behold, the bridegroom cometh; go ye out</a:t>
            </a:r>
          </a:p>
          <a:p>
            <a:r>
              <a:rPr lang="en-US" sz="3600" dirty="0"/>
              <a:t> </a:t>
            </a:r>
            <a:r>
              <a:rPr lang="en-US" sz="3600" dirty="0" smtClean="0"/>
              <a:t> to meet him.</a:t>
            </a:r>
          </a:p>
        </p:txBody>
      </p:sp>
    </p:spTree>
    <p:extLst>
      <p:ext uri="{BB962C8B-B14F-4D97-AF65-F5344CB8AC3E}">
        <p14:creationId xmlns:p14="http://schemas.microsoft.com/office/powerpoint/2010/main" val="3551910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377" y="0"/>
            <a:ext cx="12012328" cy="6858000"/>
          </a:xfrm>
        </p:spPr>
      </p:pic>
    </p:spTree>
    <p:extLst>
      <p:ext uri="{BB962C8B-B14F-4D97-AF65-F5344CB8AC3E}">
        <p14:creationId xmlns:p14="http://schemas.microsoft.com/office/powerpoint/2010/main" val="25131487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91481" cy="6750996"/>
          </a:xfrm>
        </p:spPr>
        <p:txBody>
          <a:bodyPr>
            <a:normAutofit/>
          </a:bodyPr>
          <a:lstStyle/>
          <a:p>
            <a:r>
              <a:rPr lang="en-US" sz="4000" b="1" i="1" u="sng" dirty="0" smtClean="0"/>
              <a:t>V. 7. </a:t>
            </a:r>
            <a:r>
              <a:rPr lang="en-US" sz="4000" b="1" i="1" u="sng" baseline="30000" dirty="0" smtClean="0"/>
              <a:t>7 </a:t>
            </a:r>
            <a:r>
              <a:rPr lang="en-US" sz="4000" b="1" i="1" u="sng" dirty="0" smtClean="0"/>
              <a:t>Then all those virgins arose, and trimmed their lamps.</a:t>
            </a:r>
          </a:p>
          <a:p>
            <a:endParaRPr lang="en-US" sz="4000" dirty="0"/>
          </a:p>
          <a:p>
            <a:r>
              <a:rPr lang="en-US" sz="4000" dirty="0" smtClean="0"/>
              <a:t>Self examination.  </a:t>
            </a:r>
          </a:p>
          <a:p>
            <a:r>
              <a:rPr lang="en-US" sz="4000" dirty="0"/>
              <a:t> </a:t>
            </a:r>
            <a:r>
              <a:rPr lang="en-US" sz="4000" dirty="0" smtClean="0"/>
              <a:t> Lam. 3:40 </a:t>
            </a:r>
            <a:r>
              <a:rPr lang="en-US" sz="4000" baseline="30000" dirty="0" smtClean="0"/>
              <a:t>40 </a:t>
            </a:r>
            <a:r>
              <a:rPr lang="en-US" sz="4000" dirty="0" smtClean="0"/>
              <a:t>Let us search and try our ways, and turn again to the </a:t>
            </a:r>
            <a:r>
              <a:rPr lang="en-US" sz="4000" cap="small" dirty="0" smtClean="0">
                <a:effectLst/>
              </a:rPr>
              <a:t>Lord</a:t>
            </a:r>
            <a:endParaRPr lang="en-US" sz="4000" dirty="0" smtClean="0"/>
          </a:p>
          <a:p>
            <a:pPr marL="0" indent="0">
              <a:buNone/>
            </a:pPr>
            <a:r>
              <a:rPr lang="en-US" sz="4000" dirty="0"/>
              <a:t> </a:t>
            </a:r>
            <a:r>
              <a:rPr lang="en-US" sz="4000" dirty="0" smtClean="0"/>
              <a:t>   2 Cor. 13:5</a:t>
            </a:r>
          </a:p>
          <a:p>
            <a:r>
              <a:rPr lang="en-US" sz="4000" dirty="0"/>
              <a:t> </a:t>
            </a:r>
            <a:r>
              <a:rPr lang="en-US" sz="4000" dirty="0" smtClean="0"/>
              <a:t> I John 2:28</a:t>
            </a:r>
            <a:r>
              <a:rPr lang="en-US" sz="4000" baseline="30000" dirty="0"/>
              <a:t> </a:t>
            </a:r>
            <a:r>
              <a:rPr lang="en-US" sz="4000" baseline="30000" dirty="0" smtClean="0"/>
              <a:t> </a:t>
            </a:r>
            <a:r>
              <a:rPr lang="en-US" sz="4000" dirty="0" smtClean="0"/>
              <a:t>And now, little children, abide in him; that, when he shall appear, we may have confidence, and not be ashamed before him at his coming</a:t>
            </a:r>
          </a:p>
          <a:p>
            <a:endParaRPr lang="en-US" sz="4000" dirty="0"/>
          </a:p>
        </p:txBody>
      </p:sp>
    </p:spTree>
    <p:extLst>
      <p:ext uri="{BB962C8B-B14F-4D97-AF65-F5344CB8AC3E}">
        <p14:creationId xmlns:p14="http://schemas.microsoft.com/office/powerpoint/2010/main" val="4163532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714" y="0"/>
            <a:ext cx="11885580" cy="6721813"/>
          </a:xfrm>
        </p:spPr>
        <p:txBody>
          <a:bodyPr>
            <a:normAutofit/>
          </a:bodyPr>
          <a:lstStyle/>
          <a:p>
            <a:r>
              <a:rPr lang="en-US" sz="4400" b="1" dirty="0" smtClean="0"/>
              <a:t>V. 8 </a:t>
            </a:r>
            <a:r>
              <a:rPr lang="en-US" sz="4400" b="1" baseline="30000" dirty="0" smtClean="0"/>
              <a:t>8 </a:t>
            </a:r>
            <a:r>
              <a:rPr lang="en-US" sz="4400" b="1" dirty="0" smtClean="0"/>
              <a:t>And the foolish said unto the wise, Give us of your oil; for our lamps are gone out.</a:t>
            </a:r>
          </a:p>
          <a:p>
            <a:endParaRPr lang="en-US" sz="4000" dirty="0"/>
          </a:p>
          <a:p>
            <a:r>
              <a:rPr lang="en-US" sz="4000" dirty="0" smtClean="0"/>
              <a:t> They should have known, and been ready.</a:t>
            </a:r>
          </a:p>
          <a:p>
            <a:r>
              <a:rPr lang="en-US" sz="4000" dirty="0" smtClean="0"/>
              <a:t>     No Excuse.  </a:t>
            </a:r>
          </a:p>
          <a:p>
            <a:r>
              <a:rPr lang="en-US" sz="4000" dirty="0" smtClean="0"/>
              <a:t>Acts 26:28  </a:t>
            </a:r>
            <a:r>
              <a:rPr lang="en-US" sz="4000" baseline="30000" dirty="0" smtClean="0"/>
              <a:t>28 </a:t>
            </a:r>
            <a:r>
              <a:rPr lang="en-US" sz="4000" dirty="0" smtClean="0"/>
              <a:t>Then Agrippa said unto Paul, Almost thou </a:t>
            </a:r>
            <a:r>
              <a:rPr lang="en-US" sz="4000" dirty="0" err="1" smtClean="0"/>
              <a:t>persuadest</a:t>
            </a:r>
            <a:r>
              <a:rPr lang="en-US" sz="4000" dirty="0" smtClean="0"/>
              <a:t> me to be a Christian.</a:t>
            </a:r>
          </a:p>
          <a:p>
            <a:r>
              <a:rPr lang="en-US" sz="4000" dirty="0"/>
              <a:t> </a:t>
            </a:r>
            <a:r>
              <a:rPr lang="en-US" sz="4000" dirty="0" smtClean="0"/>
              <a:t>   One cannot transfer to others his works to make</a:t>
            </a:r>
          </a:p>
          <a:p>
            <a:r>
              <a:rPr lang="en-US" sz="4000" dirty="0" smtClean="0"/>
              <a:t>Him adequate or acceptable to God.  </a:t>
            </a:r>
          </a:p>
          <a:p>
            <a:r>
              <a:rPr lang="en-US" sz="4000" dirty="0"/>
              <a:t> </a:t>
            </a:r>
            <a:r>
              <a:rPr lang="en-US" sz="4000" dirty="0" smtClean="0"/>
              <a:t>  No </a:t>
            </a:r>
            <a:r>
              <a:rPr lang="en-US" sz="4000" dirty="0" err="1" smtClean="0"/>
              <a:t>Mother,Father</a:t>
            </a:r>
            <a:r>
              <a:rPr lang="en-US" sz="4000" dirty="0" smtClean="0"/>
              <a:t>/Son/Daughter/  anyone…</a:t>
            </a:r>
            <a:endParaRPr lang="en-US" sz="4000" dirty="0"/>
          </a:p>
        </p:txBody>
      </p:sp>
    </p:spTree>
    <p:extLst>
      <p:ext uri="{BB962C8B-B14F-4D97-AF65-F5344CB8AC3E}">
        <p14:creationId xmlns:p14="http://schemas.microsoft.com/office/powerpoint/2010/main" val="475231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643" y="116732"/>
            <a:ext cx="11945566" cy="6741268"/>
          </a:xfrm>
        </p:spPr>
        <p:txBody>
          <a:bodyPr>
            <a:normAutofit/>
          </a:bodyPr>
          <a:lstStyle/>
          <a:p>
            <a:r>
              <a:rPr lang="en-US" sz="3600" b="1" dirty="0" smtClean="0"/>
              <a:t>V. 9</a:t>
            </a:r>
            <a:r>
              <a:rPr lang="en-US" sz="3600" b="1" baseline="30000" dirty="0" smtClean="0"/>
              <a:t>9 </a:t>
            </a:r>
            <a:r>
              <a:rPr lang="en-US" sz="3600" b="1" dirty="0" smtClean="0"/>
              <a:t>But the wise answered, saying, Not so; lest there be not enough for us and you: but go ye rather to them that sell, and buy for yourselves</a:t>
            </a:r>
            <a:r>
              <a:rPr lang="en-US" sz="3600" dirty="0" smtClean="0"/>
              <a:t>.</a:t>
            </a:r>
          </a:p>
          <a:p>
            <a:r>
              <a:rPr lang="en-US" sz="3600" dirty="0" smtClean="0"/>
              <a:t>.  </a:t>
            </a:r>
          </a:p>
          <a:p>
            <a:r>
              <a:rPr lang="en-US" sz="3600" dirty="0" smtClean="0"/>
              <a:t>A.  Jewish weddings  were  generally held at night.</a:t>
            </a:r>
          </a:p>
          <a:p>
            <a:endParaRPr lang="en-US" sz="3600" dirty="0"/>
          </a:p>
          <a:p>
            <a:r>
              <a:rPr lang="en-US" sz="3600" dirty="0" smtClean="0"/>
              <a:t>B.  </a:t>
            </a:r>
            <a:r>
              <a:rPr lang="en-US" sz="3600" dirty="0"/>
              <a:t> </a:t>
            </a:r>
            <a:r>
              <a:rPr lang="en-US" sz="3600" dirty="0" smtClean="0"/>
              <a:t>  If they shared, there would not be enough </a:t>
            </a:r>
          </a:p>
          <a:p>
            <a:r>
              <a:rPr lang="en-US" sz="3600" dirty="0" smtClean="0"/>
              <a:t>To light the way and all their lamps would go</a:t>
            </a:r>
          </a:p>
          <a:p>
            <a:r>
              <a:rPr lang="en-US" sz="3600" dirty="0" smtClean="0"/>
              <a:t>Out before they reached their destination.</a:t>
            </a:r>
            <a:endParaRPr lang="en-US" sz="3600" dirty="0"/>
          </a:p>
        </p:txBody>
      </p:sp>
    </p:spTree>
    <p:extLst>
      <p:ext uri="{BB962C8B-B14F-4D97-AF65-F5344CB8AC3E}">
        <p14:creationId xmlns:p14="http://schemas.microsoft.com/office/powerpoint/2010/main" val="31514141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898" y="113556"/>
            <a:ext cx="11973128" cy="6579073"/>
          </a:xfrm>
        </p:spPr>
        <p:txBody>
          <a:bodyPr>
            <a:normAutofit/>
          </a:bodyPr>
          <a:lstStyle/>
          <a:p>
            <a:r>
              <a:rPr lang="en-US" sz="3600" dirty="0" smtClean="0"/>
              <a:t>V. 10  </a:t>
            </a:r>
            <a:r>
              <a:rPr lang="en-US" sz="3600" baseline="30000" dirty="0" smtClean="0"/>
              <a:t>10 </a:t>
            </a:r>
            <a:r>
              <a:rPr lang="en-US" sz="3600" dirty="0" smtClean="0"/>
              <a:t>And while they went to buy, the bridegroom came; and they </a:t>
            </a:r>
            <a:r>
              <a:rPr lang="en-US" sz="3600" b="1" dirty="0" smtClean="0"/>
              <a:t>that were ready </a:t>
            </a:r>
            <a:r>
              <a:rPr lang="en-US" sz="3600" dirty="0" smtClean="0"/>
              <a:t>went in with him to the marriage: </a:t>
            </a:r>
            <a:r>
              <a:rPr lang="en-US" sz="3600" b="1" u="sng" dirty="0" smtClean="0"/>
              <a:t>and the door was shut.</a:t>
            </a:r>
          </a:p>
          <a:p>
            <a:r>
              <a:rPr lang="en-US" sz="3600" dirty="0"/>
              <a:t> </a:t>
            </a:r>
            <a:r>
              <a:rPr lang="en-US" sz="3600" dirty="0" smtClean="0"/>
              <a:t>   God shut the door to the ark  </a:t>
            </a:r>
            <a:r>
              <a:rPr lang="en-US" sz="3600" dirty="0"/>
              <a:t>Genesis 7:16</a:t>
            </a:r>
            <a:r>
              <a:rPr lang="en-US" sz="3600" dirty="0" smtClean="0"/>
              <a:t>:</a:t>
            </a:r>
          </a:p>
          <a:p>
            <a:r>
              <a:rPr lang="en-US" sz="3600" dirty="0"/>
              <a:t> </a:t>
            </a:r>
            <a:r>
              <a:rPr lang="en-US" sz="3600" dirty="0" smtClean="0"/>
              <a:t>  </a:t>
            </a:r>
            <a:r>
              <a:rPr lang="en-US" sz="3600" dirty="0"/>
              <a:t>"And they that went in, went in male and female of all flesh, as God had commanded him: and the Lord shut him in. Implying God shut the door of the ark.</a:t>
            </a:r>
            <a:endParaRPr lang="en-US" sz="3600" dirty="0" smtClean="0"/>
          </a:p>
          <a:p>
            <a:endParaRPr lang="en-US" sz="3600" dirty="0"/>
          </a:p>
          <a:p>
            <a:pPr marL="0" indent="0">
              <a:buNone/>
            </a:pPr>
            <a:r>
              <a:rPr lang="en-US" sz="3600" dirty="0" smtClean="0"/>
              <a:t>The custom was to shut and lock the </a:t>
            </a:r>
          </a:p>
          <a:p>
            <a:r>
              <a:rPr lang="en-US" sz="3600" dirty="0" smtClean="0"/>
              <a:t>Door.   “and the door was shut”. </a:t>
            </a:r>
          </a:p>
          <a:p>
            <a:r>
              <a:rPr lang="en-US" sz="3600" dirty="0" smtClean="0"/>
              <a:t>All the late comers won’t get in.</a:t>
            </a:r>
            <a:endParaRPr lang="en-US" sz="3600" dirty="0"/>
          </a:p>
        </p:txBody>
      </p:sp>
    </p:spTree>
    <p:extLst>
      <p:ext uri="{BB962C8B-B14F-4D97-AF65-F5344CB8AC3E}">
        <p14:creationId xmlns:p14="http://schemas.microsoft.com/office/powerpoint/2010/main" val="13822548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169" y="123284"/>
            <a:ext cx="12012039" cy="6734715"/>
          </a:xfrm>
        </p:spPr>
        <p:txBody>
          <a:bodyPr>
            <a:normAutofit/>
          </a:bodyPr>
          <a:lstStyle/>
          <a:p>
            <a:r>
              <a:rPr lang="en-US" sz="3600" b="1" dirty="0" smtClean="0"/>
              <a:t>V.11  </a:t>
            </a:r>
            <a:r>
              <a:rPr lang="en-US" sz="3600" b="1" baseline="30000" dirty="0" smtClean="0"/>
              <a:t>11 </a:t>
            </a:r>
            <a:r>
              <a:rPr lang="en-US" sz="3600" b="1" dirty="0" smtClean="0"/>
              <a:t>Afterward came also the other virgins, saying, Lord, Lord, open to us.</a:t>
            </a:r>
          </a:p>
          <a:p>
            <a:r>
              <a:rPr lang="en-US" sz="3600" b="1" dirty="0"/>
              <a:t> </a:t>
            </a:r>
            <a:r>
              <a:rPr lang="en-US" sz="3600" b="1" dirty="0" smtClean="0"/>
              <a:t>  cf. </a:t>
            </a:r>
            <a:r>
              <a:rPr lang="en-US" sz="3600" b="1" dirty="0" err="1" smtClean="0"/>
              <a:t>Mtt</a:t>
            </a:r>
            <a:r>
              <a:rPr lang="en-US" sz="3600" b="1" dirty="0" smtClean="0"/>
              <a:t>. 7:21-23   Too late!!</a:t>
            </a:r>
          </a:p>
          <a:p>
            <a:r>
              <a:rPr lang="en-US" sz="3600" b="1" dirty="0" smtClean="0"/>
              <a:t>     No begging</a:t>
            </a:r>
          </a:p>
          <a:p>
            <a:r>
              <a:rPr lang="en-US" sz="3600" b="1" dirty="0" smtClean="0"/>
              <a:t>     No pleading</a:t>
            </a:r>
          </a:p>
          <a:p>
            <a:r>
              <a:rPr lang="en-US" sz="3600" b="1" dirty="0" smtClean="0"/>
              <a:t>     No way in.</a:t>
            </a:r>
          </a:p>
          <a:p>
            <a:r>
              <a:rPr lang="en-US" sz="3600" b="1" dirty="0"/>
              <a:t> </a:t>
            </a:r>
            <a:r>
              <a:rPr lang="en-US" sz="3600" b="1" dirty="0" smtClean="0"/>
              <a:t>   cf. the Flood</a:t>
            </a:r>
          </a:p>
          <a:p>
            <a:r>
              <a:rPr lang="en-US" sz="3600" b="1" dirty="0"/>
              <a:t> </a:t>
            </a:r>
            <a:r>
              <a:rPr lang="en-US" sz="3600" b="1" dirty="0" smtClean="0"/>
              <a:t>      Whom will the Lord allow to enter</a:t>
            </a:r>
          </a:p>
          <a:p>
            <a:r>
              <a:rPr lang="en-US" sz="3600" b="1" dirty="0" smtClean="0"/>
              <a:t>Heaven!   Those who are wise and are prepared”</a:t>
            </a:r>
          </a:p>
          <a:p>
            <a:r>
              <a:rPr lang="en-US" sz="3600" b="1" dirty="0"/>
              <a:t> </a:t>
            </a:r>
            <a:r>
              <a:rPr lang="en-US" sz="3600" b="1" dirty="0" smtClean="0"/>
              <a:t>   Matt. 25:34</a:t>
            </a:r>
          </a:p>
          <a:p>
            <a:r>
              <a:rPr lang="en-US" sz="3600" b="1" dirty="0"/>
              <a:t> </a:t>
            </a:r>
            <a:r>
              <a:rPr lang="en-US" sz="3600" b="1" dirty="0" smtClean="0"/>
              <a:t> </a:t>
            </a:r>
          </a:p>
          <a:p>
            <a:endParaRPr lang="en-US" sz="3600" dirty="0"/>
          </a:p>
        </p:txBody>
      </p:sp>
    </p:spTree>
    <p:extLst>
      <p:ext uri="{BB962C8B-B14F-4D97-AF65-F5344CB8AC3E}">
        <p14:creationId xmlns:p14="http://schemas.microsoft.com/office/powerpoint/2010/main" val="7682544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277" y="0"/>
            <a:ext cx="12003932" cy="6858000"/>
          </a:xfrm>
        </p:spPr>
        <p:txBody>
          <a:bodyPr>
            <a:normAutofit/>
          </a:bodyPr>
          <a:lstStyle/>
          <a:p>
            <a:endParaRPr lang="en-US" sz="3600" dirty="0" smtClean="0"/>
          </a:p>
          <a:p>
            <a:r>
              <a:rPr lang="en-US" sz="4400" b="1" u="sng" dirty="0" smtClean="0"/>
              <a:t>V. 12  </a:t>
            </a:r>
            <a:r>
              <a:rPr lang="en-US" sz="4400" b="1" u="sng" baseline="30000" dirty="0" smtClean="0"/>
              <a:t>12 </a:t>
            </a:r>
            <a:r>
              <a:rPr lang="en-US" sz="4400" b="1" u="sng" dirty="0" smtClean="0"/>
              <a:t>But he answered and said, Verily I say unto you, I know you not.</a:t>
            </a:r>
          </a:p>
          <a:p>
            <a:endParaRPr lang="en-US" sz="3600" dirty="0"/>
          </a:p>
          <a:p>
            <a:endParaRPr lang="en-US" sz="6000" b="1" i="1" u="sng" dirty="0" smtClean="0"/>
          </a:p>
          <a:p>
            <a:r>
              <a:rPr lang="en-US" sz="6000" b="1" i="1" u="sng" dirty="0" smtClean="0"/>
              <a:t>Too late –</a:t>
            </a:r>
          </a:p>
        </p:txBody>
      </p:sp>
    </p:spTree>
    <p:extLst>
      <p:ext uri="{BB962C8B-B14F-4D97-AF65-F5344CB8AC3E}">
        <p14:creationId xmlns:p14="http://schemas.microsoft.com/office/powerpoint/2010/main" val="36167659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629" y="0"/>
            <a:ext cx="11892815" cy="6707171"/>
          </a:xfrm>
        </p:spPr>
        <p:txBody>
          <a:bodyPr>
            <a:normAutofit lnSpcReduction="10000"/>
          </a:bodyPr>
          <a:lstStyle/>
          <a:p>
            <a:r>
              <a:rPr lang="en-US" sz="3600" b="1" u="sng" dirty="0" smtClean="0"/>
              <a:t>Numbers 14:40-45 </a:t>
            </a:r>
            <a:r>
              <a:rPr lang="en-US" sz="3600" baseline="30000" dirty="0" smtClean="0"/>
              <a:t>40 </a:t>
            </a:r>
            <a:r>
              <a:rPr lang="en-US" sz="3600" dirty="0" smtClean="0"/>
              <a:t>And they rose up early in the morning, and gat them up into the top of the mountain, saying, Lo, we be here, and will go up unto the place which the </a:t>
            </a:r>
            <a:r>
              <a:rPr lang="en-US" sz="3600" cap="small" dirty="0" smtClean="0">
                <a:effectLst/>
              </a:rPr>
              <a:t>Lord</a:t>
            </a:r>
            <a:r>
              <a:rPr lang="en-US" sz="3600" dirty="0" smtClean="0"/>
              <a:t> hath promised: for we have sinned.</a:t>
            </a:r>
            <a:r>
              <a:rPr lang="en-US" sz="3600" baseline="30000" dirty="0" smtClean="0"/>
              <a:t>41 </a:t>
            </a:r>
            <a:r>
              <a:rPr lang="en-US" sz="3600" dirty="0" smtClean="0"/>
              <a:t>And Moses said, Wherefore now do ye transgress the commandment of the </a:t>
            </a:r>
            <a:r>
              <a:rPr lang="en-US" sz="3600" cap="small" dirty="0" smtClean="0">
                <a:effectLst/>
              </a:rPr>
              <a:t>Lord</a:t>
            </a:r>
            <a:r>
              <a:rPr lang="en-US" sz="3600" dirty="0" smtClean="0"/>
              <a:t>? but it shall not prosper.</a:t>
            </a:r>
            <a:r>
              <a:rPr lang="en-US" sz="3600" baseline="30000" dirty="0" smtClean="0"/>
              <a:t>42 </a:t>
            </a:r>
            <a:r>
              <a:rPr lang="en-US" sz="3600" dirty="0" smtClean="0"/>
              <a:t>Go not up, for the </a:t>
            </a:r>
            <a:r>
              <a:rPr lang="en-US" sz="3600" cap="small" dirty="0" smtClean="0">
                <a:effectLst/>
              </a:rPr>
              <a:t>Lord</a:t>
            </a:r>
            <a:r>
              <a:rPr lang="en-US" sz="3600" dirty="0" smtClean="0"/>
              <a:t> is not among you; that ye be not smitten before your enemies.</a:t>
            </a:r>
            <a:r>
              <a:rPr lang="en-US" sz="3600" baseline="30000" dirty="0" smtClean="0"/>
              <a:t>43 </a:t>
            </a:r>
            <a:r>
              <a:rPr lang="en-US" sz="3600" dirty="0" smtClean="0"/>
              <a:t>For the Amalekites and the Canaanites are there before you, and ye shall fall by the sword: because ye are turned away from the </a:t>
            </a:r>
            <a:r>
              <a:rPr lang="en-US" sz="3600" cap="small" dirty="0" smtClean="0">
                <a:effectLst/>
              </a:rPr>
              <a:t>Lord</a:t>
            </a:r>
            <a:r>
              <a:rPr lang="en-US" sz="3600" dirty="0" smtClean="0"/>
              <a:t>, therefore the </a:t>
            </a:r>
            <a:r>
              <a:rPr lang="en-US" sz="3600" cap="small" dirty="0" smtClean="0">
                <a:effectLst/>
              </a:rPr>
              <a:t>Lord</a:t>
            </a:r>
            <a:r>
              <a:rPr lang="en-US" sz="3600" dirty="0" smtClean="0"/>
              <a:t> will not be with you.</a:t>
            </a:r>
            <a:r>
              <a:rPr lang="en-US" sz="3600" baseline="30000" dirty="0" smtClean="0"/>
              <a:t>44 </a:t>
            </a:r>
            <a:r>
              <a:rPr lang="en-US" sz="3600" dirty="0" smtClean="0"/>
              <a:t>But they presumed to go up unto the hill top: nevertheless the ark of the covenant of the </a:t>
            </a:r>
            <a:r>
              <a:rPr lang="en-US" sz="3600" cap="small" dirty="0" smtClean="0">
                <a:effectLst/>
              </a:rPr>
              <a:t>Lord</a:t>
            </a:r>
            <a:r>
              <a:rPr lang="en-US" sz="3600" dirty="0" smtClean="0"/>
              <a:t>, and Moses, departed not out of the camp.</a:t>
            </a:r>
            <a:r>
              <a:rPr lang="en-US" sz="3600" baseline="30000" dirty="0" smtClean="0"/>
              <a:t>45 </a:t>
            </a:r>
            <a:r>
              <a:rPr lang="en-US" sz="3600" dirty="0" smtClean="0"/>
              <a:t>Then the Amalekites came down, and the Canaanites which dwelt in that hill, and smote them, and discomfited them, even unto </a:t>
            </a:r>
            <a:r>
              <a:rPr lang="en-US" sz="3600" dirty="0" err="1" smtClean="0"/>
              <a:t>Hormah</a:t>
            </a:r>
            <a:r>
              <a:rPr lang="en-US" sz="3600" dirty="0" smtClean="0"/>
              <a:t>.</a:t>
            </a:r>
          </a:p>
          <a:p>
            <a:endParaRPr lang="en-US" dirty="0"/>
          </a:p>
        </p:txBody>
      </p:sp>
    </p:spTree>
    <p:extLst>
      <p:ext uri="{BB962C8B-B14F-4D97-AF65-F5344CB8AC3E}">
        <p14:creationId xmlns:p14="http://schemas.microsoft.com/office/powerpoint/2010/main" val="20846593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8" y="154004"/>
            <a:ext cx="12001901" cy="6574055"/>
          </a:xfrm>
        </p:spPr>
        <p:txBody>
          <a:bodyPr/>
          <a:lstStyle/>
          <a:p>
            <a:endParaRPr lang="en-US" sz="3600" baseline="30000" dirty="0" smtClean="0"/>
          </a:p>
          <a:p>
            <a:r>
              <a:rPr lang="en-US" sz="5400" b="1" baseline="30000" dirty="0" smtClean="0"/>
              <a:t>I Sam . 15:24-26</a:t>
            </a:r>
          </a:p>
          <a:p>
            <a:r>
              <a:rPr lang="en-US" sz="3600" baseline="30000" dirty="0" smtClean="0"/>
              <a:t>24 </a:t>
            </a:r>
            <a:r>
              <a:rPr lang="en-US" sz="3600" dirty="0" smtClean="0"/>
              <a:t>And Saul said unto Samuel, I have sinned: for I have transgressed the commandment of the </a:t>
            </a:r>
            <a:r>
              <a:rPr lang="en-US" sz="3600" cap="small" dirty="0" smtClean="0">
                <a:effectLst/>
              </a:rPr>
              <a:t>Lord</a:t>
            </a:r>
            <a:r>
              <a:rPr lang="en-US" sz="3600" dirty="0" smtClean="0"/>
              <a:t>, and thy words: because I feared the people, and obeyed their voice.</a:t>
            </a:r>
          </a:p>
          <a:p>
            <a:r>
              <a:rPr lang="en-US" sz="3600" baseline="30000" dirty="0" smtClean="0"/>
              <a:t>25 </a:t>
            </a:r>
            <a:r>
              <a:rPr lang="en-US" sz="3600" dirty="0" smtClean="0"/>
              <a:t>Now therefore, I pray thee, pardon my sin, and turn again with me, that I may worship the </a:t>
            </a:r>
            <a:r>
              <a:rPr lang="en-US" sz="3600" cap="small" dirty="0" smtClean="0">
                <a:effectLst/>
              </a:rPr>
              <a:t>Lord</a:t>
            </a:r>
            <a:r>
              <a:rPr lang="en-US" sz="3600" dirty="0" smtClean="0"/>
              <a:t>.</a:t>
            </a:r>
          </a:p>
          <a:p>
            <a:r>
              <a:rPr lang="en-US" sz="3600" baseline="30000" dirty="0" smtClean="0"/>
              <a:t>26 </a:t>
            </a:r>
            <a:r>
              <a:rPr lang="en-US" sz="3600" dirty="0" smtClean="0"/>
              <a:t>And Samuel said unto Saul, I will not return with thee: for thou hast rejected the word of the </a:t>
            </a:r>
            <a:r>
              <a:rPr lang="en-US" sz="3600" cap="small" dirty="0" smtClean="0">
                <a:effectLst/>
              </a:rPr>
              <a:t>Lord</a:t>
            </a:r>
            <a:r>
              <a:rPr lang="en-US" sz="3600" dirty="0" smtClean="0"/>
              <a:t>, and the </a:t>
            </a:r>
            <a:r>
              <a:rPr lang="en-US" sz="3600" cap="small" dirty="0" smtClean="0">
                <a:effectLst/>
              </a:rPr>
              <a:t>Lord</a:t>
            </a:r>
            <a:r>
              <a:rPr lang="en-US" sz="3600" dirty="0" smtClean="0"/>
              <a:t> hath rejected thee from being king over Israel.</a:t>
            </a:r>
          </a:p>
          <a:p>
            <a:endParaRPr lang="en-US" dirty="0"/>
          </a:p>
        </p:txBody>
      </p:sp>
    </p:spTree>
    <p:extLst>
      <p:ext uri="{BB962C8B-B14F-4D97-AF65-F5344CB8AC3E}">
        <p14:creationId xmlns:p14="http://schemas.microsoft.com/office/powerpoint/2010/main" val="40135506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429" y="381835"/>
            <a:ext cx="12001901" cy="6365473"/>
          </a:xfrm>
        </p:spPr>
        <p:txBody>
          <a:bodyPr/>
          <a:lstStyle/>
          <a:p>
            <a:endParaRPr lang="en-US" sz="3600" b="1" dirty="0" smtClean="0"/>
          </a:p>
          <a:p>
            <a:r>
              <a:rPr lang="en-US" sz="3600" b="1" dirty="0" smtClean="0"/>
              <a:t>Jeremiah 8:20  </a:t>
            </a:r>
          </a:p>
          <a:p>
            <a:r>
              <a:rPr lang="en-US" sz="3600" baseline="30000" dirty="0" smtClean="0"/>
              <a:t>20 </a:t>
            </a:r>
            <a:r>
              <a:rPr lang="en-US" sz="3600" dirty="0" smtClean="0"/>
              <a:t>The harvest is past, the summer is ended, and we are not saved.</a:t>
            </a:r>
          </a:p>
          <a:p>
            <a:endParaRPr lang="en-US" dirty="0"/>
          </a:p>
        </p:txBody>
      </p:sp>
    </p:spTree>
    <p:extLst>
      <p:ext uri="{BB962C8B-B14F-4D97-AF65-F5344CB8AC3E}">
        <p14:creationId xmlns:p14="http://schemas.microsoft.com/office/powerpoint/2010/main" val="24374492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7005"/>
            <a:ext cx="12192000" cy="6877455"/>
          </a:xfrm>
        </p:spPr>
        <p:txBody>
          <a:bodyPr>
            <a:normAutofit lnSpcReduction="10000"/>
          </a:bodyPr>
          <a:lstStyle/>
          <a:p>
            <a:endParaRPr lang="en-US" sz="3600" dirty="0" smtClean="0"/>
          </a:p>
          <a:p>
            <a:endParaRPr lang="en-US" sz="3600" dirty="0"/>
          </a:p>
          <a:p>
            <a:r>
              <a:rPr lang="en-US" sz="4000" b="1" u="sng" dirty="0" smtClean="0"/>
              <a:t>V. 13 </a:t>
            </a:r>
            <a:r>
              <a:rPr lang="en-US" sz="4000" b="1" u="sng" baseline="30000" dirty="0" smtClean="0"/>
              <a:t>13 </a:t>
            </a:r>
            <a:r>
              <a:rPr lang="en-US" sz="4000" b="1" u="sng" dirty="0" smtClean="0"/>
              <a:t>Watch therefore, for ye know neither the day nor the hour wherein the Son of man cometh.</a:t>
            </a:r>
          </a:p>
          <a:p>
            <a:endParaRPr lang="en-US" sz="3600" dirty="0"/>
          </a:p>
          <a:p>
            <a:endParaRPr lang="en-US" sz="3600" dirty="0" smtClean="0"/>
          </a:p>
          <a:p>
            <a:r>
              <a:rPr lang="en-US" sz="3600" b="1" dirty="0" smtClean="0"/>
              <a:t> TODAY could be  our last day or the day when</a:t>
            </a:r>
          </a:p>
          <a:p>
            <a:r>
              <a:rPr lang="en-US" sz="3600" b="1" dirty="0" smtClean="0"/>
              <a:t>Jesus shall come.   </a:t>
            </a:r>
          </a:p>
          <a:p>
            <a:endParaRPr lang="en-US" sz="3600" b="1" dirty="0"/>
          </a:p>
          <a:p>
            <a:r>
              <a:rPr lang="en-US" sz="3600" b="1" dirty="0" smtClean="0"/>
              <a:t>We want to live </a:t>
            </a:r>
            <a:r>
              <a:rPr lang="en-US" sz="3600" b="1" dirty="0" err="1" smtClean="0"/>
              <a:t>prepared,so</a:t>
            </a:r>
            <a:r>
              <a:rPr lang="en-US" sz="3600" b="1" dirty="0" smtClean="0"/>
              <a:t> we will die , or meet</a:t>
            </a:r>
          </a:p>
          <a:p>
            <a:r>
              <a:rPr lang="en-US" sz="3600" b="1" dirty="0" smtClean="0"/>
              <a:t>The Lord Ready to go with Him Home.!!</a:t>
            </a:r>
          </a:p>
          <a:p>
            <a:r>
              <a:rPr lang="en-US" sz="3600" dirty="0"/>
              <a:t> </a:t>
            </a:r>
            <a:r>
              <a:rPr lang="en-US" sz="3600" dirty="0" smtClean="0"/>
              <a:t>  </a:t>
            </a:r>
          </a:p>
        </p:txBody>
      </p:sp>
    </p:spTree>
    <p:extLst>
      <p:ext uri="{BB962C8B-B14F-4D97-AF65-F5344CB8AC3E}">
        <p14:creationId xmlns:p14="http://schemas.microsoft.com/office/powerpoint/2010/main" val="480169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18205" cy="6858000"/>
          </a:xfrm>
        </p:spPr>
      </p:pic>
    </p:spTree>
    <p:extLst>
      <p:ext uri="{BB962C8B-B14F-4D97-AF65-F5344CB8AC3E}">
        <p14:creationId xmlns:p14="http://schemas.microsoft.com/office/powerpoint/2010/main" val="35994708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447" y="94102"/>
            <a:ext cx="11856396" cy="6763898"/>
          </a:xfrm>
        </p:spPr>
        <p:txBody>
          <a:bodyPr>
            <a:normAutofit lnSpcReduction="10000"/>
          </a:bodyPr>
          <a:lstStyle/>
          <a:p>
            <a:r>
              <a:rPr lang="en-US" sz="6600" dirty="0" smtClean="0"/>
              <a:t>Watch</a:t>
            </a:r>
          </a:p>
          <a:p>
            <a:r>
              <a:rPr lang="en-US" sz="3600" b="1" u="sng" dirty="0" smtClean="0"/>
              <a:t>I Thess. 5:2-4 </a:t>
            </a:r>
          </a:p>
          <a:p>
            <a:r>
              <a:rPr lang="en-US" sz="3600" dirty="0"/>
              <a:t> </a:t>
            </a:r>
            <a:r>
              <a:rPr lang="en-US" sz="3600" dirty="0" smtClean="0"/>
              <a:t> </a:t>
            </a:r>
            <a:r>
              <a:rPr lang="en-US" sz="3600" baseline="30000" dirty="0" smtClean="0"/>
              <a:t> </a:t>
            </a:r>
            <a:r>
              <a:rPr lang="en-US" sz="3600" dirty="0" smtClean="0"/>
              <a:t>For yourselves know perfectly that the day of the Lord so cometh as a thief in the night.</a:t>
            </a:r>
          </a:p>
          <a:p>
            <a:r>
              <a:rPr lang="en-US" sz="3600" baseline="30000" dirty="0" smtClean="0"/>
              <a:t>3 </a:t>
            </a:r>
            <a:r>
              <a:rPr lang="en-US" sz="3600" dirty="0" smtClean="0"/>
              <a:t>For when they shall say, Peace and safety; then sudden destruction cometh upon them, as travail upon a woman with child; and they shall not escape.</a:t>
            </a:r>
          </a:p>
          <a:p>
            <a:r>
              <a:rPr lang="en-US" sz="3600" baseline="30000" dirty="0" smtClean="0"/>
              <a:t>4 </a:t>
            </a:r>
            <a:r>
              <a:rPr lang="en-US" sz="3600" dirty="0" smtClean="0"/>
              <a:t>But ye, brethren, are not in darkness, that that day should overtake you as a thief.</a:t>
            </a:r>
          </a:p>
          <a:p>
            <a:r>
              <a:rPr lang="en-US" sz="3600" b="1" u="sng" dirty="0" smtClean="0"/>
              <a:t>Revelation 16:15 </a:t>
            </a:r>
            <a:r>
              <a:rPr lang="en-US" sz="3600" baseline="30000" dirty="0" smtClean="0"/>
              <a:t>15 </a:t>
            </a:r>
            <a:r>
              <a:rPr lang="en-US" sz="3600" dirty="0" smtClean="0"/>
              <a:t>Behold, I come as a thief. Blessed is he that </a:t>
            </a:r>
            <a:r>
              <a:rPr lang="en-US" sz="3600" dirty="0" err="1" smtClean="0"/>
              <a:t>watcheth</a:t>
            </a:r>
            <a:r>
              <a:rPr lang="en-US" sz="3600" dirty="0" smtClean="0"/>
              <a:t>, and </a:t>
            </a:r>
            <a:r>
              <a:rPr lang="en-US" sz="3600" dirty="0" err="1" smtClean="0"/>
              <a:t>keepeth</a:t>
            </a:r>
            <a:r>
              <a:rPr lang="en-US" sz="3600" dirty="0" smtClean="0"/>
              <a:t> his garments, lest he walk naked, and they see his shame.</a:t>
            </a:r>
          </a:p>
          <a:p>
            <a:endParaRPr lang="en-US" sz="3600" dirty="0" smtClean="0"/>
          </a:p>
          <a:p>
            <a:endParaRPr lang="en-US" sz="6600" dirty="0"/>
          </a:p>
        </p:txBody>
      </p:sp>
    </p:spTree>
    <p:extLst>
      <p:ext uri="{BB962C8B-B14F-4D97-AF65-F5344CB8AC3E}">
        <p14:creationId xmlns:p14="http://schemas.microsoft.com/office/powerpoint/2010/main" val="11169009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917290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756935"/>
          </a:xfrm>
        </p:spPr>
      </p:pic>
    </p:spTree>
    <p:extLst>
      <p:ext uri="{BB962C8B-B14F-4D97-AF65-F5344CB8AC3E}">
        <p14:creationId xmlns:p14="http://schemas.microsoft.com/office/powerpoint/2010/main" val="3620938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708808"/>
          </a:xfrm>
        </p:spPr>
      </p:pic>
    </p:spTree>
    <p:extLst>
      <p:ext uri="{BB962C8B-B14F-4D97-AF65-F5344CB8AC3E}">
        <p14:creationId xmlns:p14="http://schemas.microsoft.com/office/powerpoint/2010/main" val="2877834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1999" cy="6776185"/>
          </a:xfrm>
        </p:spPr>
      </p:pic>
    </p:spTree>
    <p:extLst>
      <p:ext uri="{BB962C8B-B14F-4D97-AF65-F5344CB8AC3E}">
        <p14:creationId xmlns:p14="http://schemas.microsoft.com/office/powerpoint/2010/main" val="10756548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u="sng" dirty="0" smtClean="0">
                <a:solidFill>
                  <a:srgbClr val="FF0000"/>
                </a:solidFill>
              </a:rPr>
              <a:t>The Parable of the 10 Virgins</a:t>
            </a:r>
            <a:endParaRPr lang="en-US" b="1" u="sng" dirty="0">
              <a:solidFill>
                <a:srgbClr val="FF0000"/>
              </a:solidFill>
            </a:endParaRPr>
          </a:p>
        </p:txBody>
      </p:sp>
      <p:sp>
        <p:nvSpPr>
          <p:cNvPr id="3" name="Subtitle 2"/>
          <p:cNvSpPr>
            <a:spLocks noGrp="1"/>
          </p:cNvSpPr>
          <p:nvPr>
            <p:ph type="subTitle" idx="1"/>
          </p:nvPr>
        </p:nvSpPr>
        <p:spPr/>
        <p:txBody>
          <a:bodyPr>
            <a:normAutofit/>
          </a:bodyPr>
          <a:lstStyle/>
          <a:p>
            <a:r>
              <a:rPr lang="en-US" sz="4800" b="1" dirty="0" smtClean="0"/>
              <a:t>Matt. 25:1-13</a:t>
            </a:r>
            <a:endParaRPr lang="en-US" sz="4800" b="1" dirty="0"/>
          </a:p>
        </p:txBody>
      </p:sp>
    </p:spTree>
    <p:extLst>
      <p:ext uri="{BB962C8B-B14F-4D97-AF65-F5344CB8AC3E}">
        <p14:creationId xmlns:p14="http://schemas.microsoft.com/office/powerpoint/2010/main" val="39099855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304" y="0"/>
            <a:ext cx="12075695" cy="6858000"/>
          </a:xfrm>
        </p:spPr>
        <p:txBody>
          <a:bodyPr>
            <a:normAutofit lnSpcReduction="10000"/>
          </a:bodyPr>
          <a:lstStyle/>
          <a:p>
            <a:r>
              <a:rPr lang="en-US" sz="3600" b="1" u="sng" dirty="0"/>
              <a:t>The Parable of the Ten Virgins</a:t>
            </a:r>
            <a:r>
              <a:rPr lang="en-US" sz="3600" dirty="0" smtClean="0"/>
              <a:t>,</a:t>
            </a:r>
          </a:p>
          <a:p>
            <a:r>
              <a:rPr lang="en-US" sz="3600" dirty="0" smtClean="0"/>
              <a:t> </a:t>
            </a:r>
            <a:r>
              <a:rPr lang="en-US" sz="3600" dirty="0"/>
              <a:t>also known as </a:t>
            </a:r>
            <a:r>
              <a:rPr lang="en-US" sz="3600" b="1" u="sng" dirty="0"/>
              <a:t>the Parable of the Wise and Foolish Virgins </a:t>
            </a:r>
            <a:endParaRPr lang="en-US" sz="3600" b="1" u="sng" dirty="0" smtClean="0"/>
          </a:p>
          <a:p>
            <a:r>
              <a:rPr lang="en-US" sz="3600" dirty="0" smtClean="0"/>
              <a:t>or </a:t>
            </a:r>
            <a:r>
              <a:rPr lang="en-US" sz="3600" dirty="0"/>
              <a:t>the </a:t>
            </a:r>
            <a:r>
              <a:rPr lang="en-US" sz="3600" b="1" u="sng" dirty="0"/>
              <a:t>Parable of the ten bridesmaids</a:t>
            </a:r>
            <a:r>
              <a:rPr lang="en-US" sz="3600" dirty="0" smtClean="0"/>
              <a:t>,</a:t>
            </a:r>
          </a:p>
          <a:p>
            <a:r>
              <a:rPr lang="en-US" sz="3600" dirty="0"/>
              <a:t> </a:t>
            </a:r>
            <a:r>
              <a:rPr lang="en-US" sz="3600" dirty="0" smtClean="0"/>
              <a:t>    </a:t>
            </a:r>
            <a:r>
              <a:rPr lang="en-US" sz="3600" dirty="0"/>
              <a:t>is one of the well known parables of Jesus</a:t>
            </a:r>
            <a:r>
              <a:rPr lang="en-US" sz="3600" dirty="0" smtClean="0"/>
              <a:t>.  In Matt. 25:1-13  </a:t>
            </a:r>
            <a:r>
              <a:rPr lang="en-US" sz="3600" dirty="0"/>
              <a:t>the five virgins who are prepared for the bridegroom's arrival are rewarded, while the five who are not prepared </a:t>
            </a:r>
            <a:r>
              <a:rPr lang="en-US" sz="3600" dirty="0" smtClean="0"/>
              <a:t>are </a:t>
            </a:r>
          </a:p>
          <a:p>
            <a:r>
              <a:rPr lang="en-US" sz="3600" dirty="0" smtClean="0"/>
              <a:t>Unable to enter where the marriage takes place. </a:t>
            </a:r>
          </a:p>
          <a:p>
            <a:r>
              <a:rPr lang="en-US" sz="3600" dirty="0"/>
              <a:t> </a:t>
            </a:r>
            <a:r>
              <a:rPr lang="en-US" sz="3600" dirty="0" smtClean="0"/>
              <a:t>  The </a:t>
            </a:r>
            <a:r>
              <a:rPr lang="en-US" sz="3600" dirty="0"/>
              <a:t>parable has a clear </a:t>
            </a:r>
            <a:r>
              <a:rPr lang="en-US" sz="3600" dirty="0" smtClean="0"/>
              <a:t>theme</a:t>
            </a:r>
            <a:r>
              <a:rPr lang="en-US" sz="3600" dirty="0"/>
              <a:t>: </a:t>
            </a:r>
            <a:r>
              <a:rPr lang="en-US" sz="3600" b="1" u="sng" dirty="0"/>
              <a:t>be prepared </a:t>
            </a:r>
            <a:r>
              <a:rPr lang="en-US" sz="3600" b="1" u="sng" dirty="0" smtClean="0"/>
              <a:t>for the arrival</a:t>
            </a:r>
          </a:p>
          <a:p>
            <a:r>
              <a:rPr lang="en-US" sz="3600" b="1" u="sng" dirty="0" smtClean="0"/>
              <a:t>Of Jesus Christ..   Are you?  Am I?</a:t>
            </a:r>
          </a:p>
          <a:p>
            <a:r>
              <a:rPr lang="en-US" sz="3600" dirty="0"/>
              <a:t> </a:t>
            </a:r>
            <a:r>
              <a:rPr lang="en-US" sz="3600" dirty="0" smtClean="0"/>
              <a:t>   </a:t>
            </a:r>
            <a:r>
              <a:rPr lang="en-US" sz="3600" dirty="0"/>
              <a:t>It was one of the most popular parables in the Middle Ages, with enormous influence on Gothic art, sculpture and the architecture of German and French cathedrals.</a:t>
            </a:r>
          </a:p>
          <a:p>
            <a:endParaRPr lang="en-US" dirty="0"/>
          </a:p>
        </p:txBody>
      </p:sp>
    </p:spTree>
    <p:extLst>
      <p:ext uri="{BB962C8B-B14F-4D97-AF65-F5344CB8AC3E}">
        <p14:creationId xmlns:p14="http://schemas.microsoft.com/office/powerpoint/2010/main" val="40747237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307" y="-1"/>
            <a:ext cx="11838272" cy="6756935"/>
          </a:xfrm>
        </p:spPr>
        <p:txBody>
          <a:bodyPr/>
          <a:lstStyle/>
          <a:p>
            <a:r>
              <a:rPr lang="en-US" sz="4400" dirty="0"/>
              <a:t>O</a:t>
            </a:r>
            <a:r>
              <a:rPr lang="en-US" sz="4400" dirty="0" smtClean="0">
                <a:effectLst/>
              </a:rPr>
              <a:t>ne of the parables that Jesus told was about these ten young virgins (women) who were invited to a wedding party.</a:t>
            </a:r>
          </a:p>
          <a:p>
            <a:r>
              <a:rPr lang="en-US" sz="4400" dirty="0" smtClean="0">
                <a:effectLst/>
              </a:rPr>
              <a:t>Back in Jesus’ time, during a wedding party, there usually would be ten virgins who would walk the bridegroom with lamps in their hand to the assembly </a:t>
            </a:r>
            <a:r>
              <a:rPr lang="en-US" sz="4400" dirty="0"/>
              <a:t>p</a:t>
            </a:r>
            <a:r>
              <a:rPr lang="en-US" sz="4400" dirty="0" smtClean="0"/>
              <a:t>lace where the wedding took place.</a:t>
            </a:r>
            <a:r>
              <a:rPr lang="en-US" sz="4400" dirty="0" smtClean="0">
                <a:effectLst/>
              </a:rPr>
              <a:t>.</a:t>
            </a:r>
          </a:p>
          <a:p>
            <a:endParaRPr lang="en-US" dirty="0"/>
          </a:p>
        </p:txBody>
      </p:sp>
    </p:spTree>
    <p:extLst>
      <p:ext uri="{BB962C8B-B14F-4D97-AF65-F5344CB8AC3E}">
        <p14:creationId xmlns:p14="http://schemas.microsoft.com/office/powerpoint/2010/main" val="27831213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3902</TotalTime>
  <Words>377</Words>
  <Application>Microsoft Office PowerPoint</Application>
  <PresentationFormat>Widescreen</PresentationFormat>
  <Paragraphs>132</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The Parable of the 10 Virgins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Parable of the 10 Virgins</dc:title>
  <dc:creator>mac</dc:creator>
  <cp:lastModifiedBy>mac</cp:lastModifiedBy>
  <cp:revision>27</cp:revision>
  <cp:lastPrinted>2018-04-29T02:22:44Z</cp:lastPrinted>
  <dcterms:created xsi:type="dcterms:W3CDTF">2018-04-26T09:34:45Z</dcterms:created>
  <dcterms:modified xsi:type="dcterms:W3CDTF">2018-04-29T02:36:55Z</dcterms:modified>
</cp:coreProperties>
</file>