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61" r:id="rId3"/>
    <p:sldId id="262" r:id="rId4"/>
    <p:sldId id="257" r:id="rId5"/>
    <p:sldId id="269" r:id="rId6"/>
    <p:sldId id="270" r:id="rId7"/>
    <p:sldId id="258" r:id="rId8"/>
    <p:sldId id="259" r:id="rId9"/>
    <p:sldId id="272" r:id="rId10"/>
    <p:sldId id="271" r:id="rId11"/>
    <p:sldId id="260" r:id="rId12"/>
    <p:sldId id="263" r:id="rId13"/>
    <p:sldId id="268" r:id="rId14"/>
    <p:sldId id="264" r:id="rId15"/>
    <p:sldId id="267" r:id="rId16"/>
    <p:sldId id="27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71930" autoAdjust="0"/>
  </p:normalViewPr>
  <p:slideViewPr>
    <p:cSldViewPr snapToGrid="0">
      <p:cViewPr varScale="1">
        <p:scale>
          <a:sx n="86" d="100"/>
          <a:sy n="86" d="100"/>
        </p:scale>
        <p:origin x="123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DD573-321C-48F7-AB8E-C652BCC7789C}" type="datetimeFigureOut">
              <a:rPr lang="en-US" smtClean="0"/>
              <a:t>7/23/2017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A33F3-8F40-4BD9-8117-EF59527DEC5F}" type="slidenum">
              <a:rPr lang="en-US" smtClean="0"/>
              <a:t>‹#›</a:t>
            </a:fld>
            <a:endParaRPr lang="en-US"/>
          </a:p>
        </p:txBody>
      </p:sp>
    </p:spTree>
    <p:extLst>
      <p:ext uri="{BB962C8B-B14F-4D97-AF65-F5344CB8AC3E}">
        <p14:creationId xmlns:p14="http://schemas.microsoft.com/office/powerpoint/2010/main" val="9458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2004 Summer Olympic Games in Athens, Greece, the American women's 4 x 100 relay race was favored to win the gold medal. The team featured Marion Jones, a sprinter who had won four gold medals at the previous games in Sydney. The American team was already off to a strong start when Jones took the baton for the second leg of the race. She gained ground as she ran her 100 meters and approached Lauryn Williams, a young speedster who would run the third leg.</a:t>
            </a:r>
          </a:p>
          <a:p>
            <a:endParaRPr lang="en-US" dirty="0"/>
          </a:p>
          <a:p>
            <a:r>
              <a:rPr lang="en-US" dirty="0"/>
              <a:t>Williams began running as Jones drew near, but when she reached back to receive the baton, they couldn't complete the handoff. Once, twice, three times Jones thrust the baton forward, but each time it missed William's hand—she couldn't seem to wrap her fingers around it. Finally, on the fourth try, they made the connection. But by that time, they had crossed out of the 20-yard exchange zone and were disqualified. Everyone knew they were the fastest team on the track. The night before, they'd had the fastest qualifying time. But when they couldn't complete the handoff, their race was over.</a:t>
            </a:r>
          </a:p>
          <a:p>
            <a:endParaRPr lang="en-US" dirty="0"/>
          </a:p>
          <a:p>
            <a:r>
              <a:rPr lang="en-US" dirty="0"/>
              <a:t>As important as it is for the previous generation to set the pace by living faithfully, at a certain point, a handoff must be made in which the next generation receives the baton of faith and begins to run with it. </a:t>
            </a:r>
          </a:p>
        </p:txBody>
      </p:sp>
      <p:sp>
        <p:nvSpPr>
          <p:cNvPr id="4" name="Slide Number Placeholder 3"/>
          <p:cNvSpPr>
            <a:spLocks noGrp="1"/>
          </p:cNvSpPr>
          <p:nvPr>
            <p:ph type="sldNum" sz="quarter" idx="10"/>
          </p:nvPr>
        </p:nvSpPr>
        <p:spPr/>
        <p:txBody>
          <a:bodyPr/>
          <a:lstStyle/>
          <a:p>
            <a:fld id="{AF6A33F3-8F40-4BD9-8117-EF59527DEC5F}" type="slidenum">
              <a:rPr lang="en-US" smtClean="0"/>
              <a:t>1</a:t>
            </a:fld>
            <a:endParaRPr lang="en-US"/>
          </a:p>
        </p:txBody>
      </p:sp>
    </p:spTree>
    <p:extLst>
      <p:ext uri="{BB962C8B-B14F-4D97-AF65-F5344CB8AC3E}">
        <p14:creationId xmlns:p14="http://schemas.microsoft.com/office/powerpoint/2010/main" val="3704368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 I doing this as a parent?  Do I talk with my kids about when I became a Christian?  Do I dismiss my struggles with them and how Jesus helps me to overcome?  Do I let my light shine and demonstrate my love for Christ even when I’m weak?  Not just our words, but our actions, also, need to match what I’m telling my kids.</a:t>
            </a:r>
          </a:p>
        </p:txBody>
      </p:sp>
      <p:sp>
        <p:nvSpPr>
          <p:cNvPr id="4" name="Slide Number Placeholder 3"/>
          <p:cNvSpPr>
            <a:spLocks noGrp="1"/>
          </p:cNvSpPr>
          <p:nvPr>
            <p:ph type="sldNum" sz="quarter" idx="10"/>
          </p:nvPr>
        </p:nvSpPr>
        <p:spPr/>
        <p:txBody>
          <a:bodyPr/>
          <a:lstStyle/>
          <a:p>
            <a:fld id="{AF6A33F3-8F40-4BD9-8117-EF59527DEC5F}" type="slidenum">
              <a:rPr lang="en-US" smtClean="0"/>
              <a:t>11</a:t>
            </a:fld>
            <a:endParaRPr lang="en-US"/>
          </a:p>
        </p:txBody>
      </p:sp>
    </p:spTree>
    <p:extLst>
      <p:ext uri="{BB962C8B-B14F-4D97-AF65-F5344CB8AC3E}">
        <p14:creationId xmlns:p14="http://schemas.microsoft.com/office/powerpoint/2010/main" val="343720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Things I need to pass on to my kids—to the next generation:</a:t>
            </a:r>
          </a:p>
          <a:p>
            <a:pPr marL="685800" lvl="1" indent="-228600">
              <a:buAutoNum type="arabicPeriod"/>
            </a:pPr>
            <a:r>
              <a:rPr lang="en-US" dirty="0"/>
              <a:t>The works of God</a:t>
            </a:r>
          </a:p>
          <a:p>
            <a:r>
              <a:rPr lang="en-US" b="1" dirty="0"/>
              <a:t>	As the Lord was preparing Moses for the 10</a:t>
            </a:r>
            <a:r>
              <a:rPr lang="en-US" b="1" baseline="30000" dirty="0"/>
              <a:t>th</a:t>
            </a:r>
            <a:r>
              <a:rPr lang="en-US" b="1" dirty="0"/>
              <a:t> Plague, listen to what Moses told the people.  Exodus 13:3 Remember this day……..Exodus 13:8-9</a:t>
            </a:r>
          </a:p>
          <a:p>
            <a:pPr lvl="3"/>
            <a:r>
              <a:rPr lang="en-US" baseline="30000" dirty="0"/>
              <a:t>8 </a:t>
            </a:r>
            <a:r>
              <a:rPr lang="en-US" dirty="0"/>
              <a:t>And thou shalt shew thy son in that day, saying, This is done because of that which the </a:t>
            </a:r>
            <a:r>
              <a:rPr lang="en-US" cap="small" dirty="0">
                <a:effectLst/>
              </a:rPr>
              <a:t>Lord</a:t>
            </a:r>
            <a:r>
              <a:rPr lang="en-US" dirty="0"/>
              <a:t> did unto me when I came forth out of Egypt.</a:t>
            </a:r>
          </a:p>
          <a:p>
            <a:pPr lvl="3"/>
            <a:r>
              <a:rPr lang="en-US" baseline="30000" dirty="0"/>
              <a:t>9 </a:t>
            </a:r>
            <a:r>
              <a:rPr lang="en-US" dirty="0"/>
              <a:t>And it shall be for a sign unto thee upon thine hand, and for a memorial between thine eyes, that the </a:t>
            </a:r>
            <a:r>
              <a:rPr lang="en-US" cap="small" dirty="0">
                <a:effectLst/>
              </a:rPr>
              <a:t>Lord</a:t>
            </a:r>
            <a:r>
              <a:rPr lang="en-US" dirty="0"/>
              <a:t>'s law may be in thy mouth: for with a strong hand hath the </a:t>
            </a:r>
            <a:r>
              <a:rPr lang="en-US" cap="small" dirty="0">
                <a:effectLst/>
              </a:rPr>
              <a:t>Lord</a:t>
            </a:r>
            <a:r>
              <a:rPr lang="en-US" dirty="0"/>
              <a:t> brought thee out of Egypt.</a:t>
            </a:r>
          </a:p>
          <a:p>
            <a:pPr lvl="3"/>
            <a:endParaRPr lang="en-US" dirty="0"/>
          </a:p>
          <a:p>
            <a:pPr lvl="3"/>
            <a:r>
              <a:rPr lang="en-US" b="1" dirty="0"/>
              <a:t>Deuteronomy 4:9: Only take heed to thyself, and keep thy soul diligently, lest thou forget the things which thine eyes have seen, and lest they depart from thy heart all the days of thy life: but teach them thy sons, and thy sons' sons;</a:t>
            </a:r>
          </a:p>
          <a:p>
            <a:pPr lvl="3"/>
            <a:endParaRPr lang="en-US" dirty="0"/>
          </a:p>
          <a:p>
            <a:pPr lvl="3"/>
            <a:r>
              <a:rPr lang="en-US" dirty="0"/>
              <a:t>Do I do this enough?  Do I pass along anything to my kids at all?  Is it my responsibility or is it the church’s responsibility?  Why would I keep the works of God from my child?</a:t>
            </a:r>
          </a:p>
          <a:p>
            <a:pPr lvl="3"/>
            <a:endParaRPr lang="en-US" dirty="0"/>
          </a:p>
          <a:p>
            <a:pPr lvl="3"/>
            <a:r>
              <a:rPr lang="en-US" dirty="0"/>
              <a:t>Its like….leaving your kids a letter that says I have left you a great inheritance.  The will is buried in the Smoky Mountains.  Best of luck!  No parent would deliberately do that…but that’s exactly what we do when we don’t talk to our kids about the Lord.  </a:t>
            </a:r>
          </a:p>
          <a:p>
            <a:pPr lvl="3"/>
            <a:endParaRPr lang="en-US" dirty="0"/>
          </a:p>
          <a:p>
            <a:pPr marL="685800" lvl="1" indent="-228600">
              <a:buAutoNum type="arabicPeriod" startAt="2"/>
            </a:pPr>
            <a:r>
              <a:rPr lang="en-US" dirty="0"/>
              <a:t>The word of God</a:t>
            </a:r>
          </a:p>
          <a:p>
            <a:pPr marL="1143000" lvl="2" indent="-228600">
              <a:buAutoNum type="arabicPeriod"/>
            </a:pPr>
            <a:r>
              <a:rPr lang="en-US" dirty="0"/>
              <a:t>v. 5—make known the words of eternal life </a:t>
            </a:r>
          </a:p>
          <a:p>
            <a:pPr marL="1600200" lvl="3" indent="-228600">
              <a:buAutoNum type="arabicPeriod"/>
            </a:pPr>
            <a:r>
              <a:rPr lang="en-US" dirty="0"/>
              <a:t>Peter told the Lord—thou hast the words of eternal life in John 6:68---To whom shall we go?</a:t>
            </a:r>
          </a:p>
          <a:p>
            <a:pPr marL="1600200" lvl="3" indent="-228600">
              <a:buAutoNum type="arabicPeriod"/>
            </a:pPr>
            <a:endParaRPr lang="en-US" dirty="0"/>
          </a:p>
          <a:p>
            <a:pPr marL="1600200" lvl="3" indent="-228600">
              <a:buAutoNum type="arabicPeriod"/>
            </a:pPr>
            <a:r>
              <a:rPr lang="en-US" dirty="0"/>
              <a:t>Why was God’s word written?? </a:t>
            </a:r>
            <a:r>
              <a:rPr lang="en-US" b="1" dirty="0"/>
              <a:t>Romans 15:4</a:t>
            </a:r>
            <a:r>
              <a:rPr lang="en-US" baseline="30000" dirty="0"/>
              <a:t>4 </a:t>
            </a:r>
            <a:r>
              <a:rPr lang="en-US" dirty="0"/>
              <a:t>For whatsoever things were written aforetime were written for our learning, that we through patience and comfort of the scriptures might have hope.</a:t>
            </a:r>
          </a:p>
          <a:p>
            <a:pPr marL="1600200" lvl="3" indent="-228600">
              <a:buAutoNum type="arabicPeriod"/>
            </a:pPr>
            <a:endParaRPr lang="en-US" dirty="0"/>
          </a:p>
          <a:p>
            <a:pPr marL="1600200" lvl="3" indent="-228600">
              <a:buAutoNum type="arabicPeriod"/>
            </a:pPr>
            <a:r>
              <a:rPr lang="en-US" dirty="0"/>
              <a:t> It’s profitable</a:t>
            </a:r>
            <a:r>
              <a:rPr lang="en-US" b="1" dirty="0"/>
              <a:t>!  2 Timothy 3:16-17  </a:t>
            </a:r>
            <a:r>
              <a:rPr lang="en-US" b="1" baseline="30000" dirty="0"/>
              <a:t>16 </a:t>
            </a:r>
            <a:r>
              <a:rPr lang="en-US" b="1" dirty="0"/>
              <a:t>All scripture is given by inspiration of God, and is profitable for doctrine, for reproof, for correction, for instruction in righteousness: </a:t>
            </a:r>
            <a:r>
              <a:rPr lang="en-US" b="1" baseline="30000" dirty="0"/>
              <a:t>17 </a:t>
            </a:r>
            <a:r>
              <a:rPr lang="en-US" b="1" dirty="0"/>
              <a:t>That the man of God may be perfect, thoroughly furnished unto all good works.</a:t>
            </a:r>
          </a:p>
          <a:p>
            <a:pPr marL="1600200" lvl="3" indent="-228600">
              <a:buAutoNum type="arabicPeriod"/>
            </a:pPr>
            <a:endParaRPr lang="en-US" dirty="0"/>
          </a:p>
        </p:txBody>
      </p:sp>
      <p:sp>
        <p:nvSpPr>
          <p:cNvPr id="4" name="Slide Number Placeholder 3"/>
          <p:cNvSpPr>
            <a:spLocks noGrp="1"/>
          </p:cNvSpPr>
          <p:nvPr>
            <p:ph type="sldNum" sz="quarter" idx="10"/>
          </p:nvPr>
        </p:nvSpPr>
        <p:spPr/>
        <p:txBody>
          <a:bodyPr/>
          <a:lstStyle/>
          <a:p>
            <a:fld id="{AF6A33F3-8F40-4BD9-8117-EF59527DEC5F}" type="slidenum">
              <a:rPr lang="en-US" smtClean="0"/>
              <a:t>12</a:t>
            </a:fld>
            <a:endParaRPr lang="en-US"/>
          </a:p>
        </p:txBody>
      </p:sp>
    </p:spTree>
    <p:extLst>
      <p:ext uri="{BB962C8B-B14F-4D97-AF65-F5344CB8AC3E}">
        <p14:creationId xmlns:p14="http://schemas.microsoft.com/office/powerpoint/2010/main" val="114266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kids…..Short term vision.</a:t>
            </a:r>
          </a:p>
          <a:p>
            <a:endParaRPr lang="en-US" dirty="0"/>
          </a:p>
          <a:p>
            <a:r>
              <a:rPr lang="en-US" dirty="0"/>
              <a:t>We need a long-range vision!!!</a:t>
            </a:r>
          </a:p>
          <a:p>
            <a:endParaRPr lang="en-US" dirty="0"/>
          </a:p>
          <a:p>
            <a:r>
              <a:rPr lang="en-US" dirty="0"/>
              <a:t>Look at vs. 6 again…. </a:t>
            </a:r>
            <a:r>
              <a:rPr lang="en-US" sz="1600" baseline="30000" dirty="0"/>
              <a:t>6 </a:t>
            </a:r>
            <a:r>
              <a:rPr lang="en-US" sz="1600" dirty="0"/>
              <a:t>That the generation to come might know them, even the children which should be born; who should arise and declare them to their children:</a:t>
            </a:r>
            <a:endParaRPr lang="en-US" dirty="0"/>
          </a:p>
        </p:txBody>
      </p:sp>
      <p:sp>
        <p:nvSpPr>
          <p:cNvPr id="4" name="Slide Number Placeholder 3"/>
          <p:cNvSpPr>
            <a:spLocks noGrp="1"/>
          </p:cNvSpPr>
          <p:nvPr>
            <p:ph type="sldNum" sz="quarter" idx="10"/>
          </p:nvPr>
        </p:nvSpPr>
        <p:spPr/>
        <p:txBody>
          <a:bodyPr/>
          <a:lstStyle/>
          <a:p>
            <a:fld id="{AF6A33F3-8F40-4BD9-8117-EF59527DEC5F}" type="slidenum">
              <a:rPr lang="en-US" smtClean="0"/>
              <a:t>13</a:t>
            </a:fld>
            <a:endParaRPr lang="en-US"/>
          </a:p>
        </p:txBody>
      </p:sp>
    </p:spTree>
    <p:extLst>
      <p:ext uri="{BB962C8B-B14F-4D97-AF65-F5344CB8AC3E}">
        <p14:creationId xmlns:p14="http://schemas.microsoft.com/office/powerpoint/2010/main" val="1690241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Passing the Torch: How can something that seems so easy really be so hard??</a:t>
            </a:r>
          </a:p>
          <a:p>
            <a:r>
              <a:rPr lang="en-US" dirty="0"/>
              <a:t>Why is it so difficult?</a:t>
            </a:r>
          </a:p>
          <a:p>
            <a:endParaRPr lang="en-US" dirty="0"/>
          </a:p>
          <a:p>
            <a:r>
              <a:rPr lang="en-US" dirty="0"/>
              <a:t>An athlete compared the challenge of the baton exchange to two ships passing in the night (but if the ocean were the size of a phone booth),</a:t>
            </a:r>
          </a:p>
          <a:p>
            <a:endParaRPr lang="en-US" dirty="0"/>
          </a:p>
          <a:p>
            <a:r>
              <a:rPr lang="en-US" dirty="0"/>
              <a:t>Maybe….I’m not confident enough in my knowledge of the Bible.  Maybe I’m too busy with work, school, or problems?  Maybe I don’t feel it’s my place.  Let them choose.  </a:t>
            </a:r>
          </a:p>
          <a:p>
            <a:endParaRPr lang="en-US" dirty="0"/>
          </a:p>
          <a:p>
            <a:r>
              <a:rPr lang="en-US" dirty="0"/>
              <a:t>So what are the results if I pass on the torch like I should?</a:t>
            </a:r>
          </a:p>
          <a:p>
            <a:r>
              <a:rPr lang="en-US" dirty="0"/>
              <a:t>Results should be:</a:t>
            </a:r>
          </a:p>
          <a:p>
            <a:r>
              <a:rPr lang="en-US" dirty="0"/>
              <a:t>Vs. 7---</a:t>
            </a:r>
          </a:p>
        </p:txBody>
      </p:sp>
      <p:sp>
        <p:nvSpPr>
          <p:cNvPr id="4" name="Slide Number Placeholder 3"/>
          <p:cNvSpPr>
            <a:spLocks noGrp="1"/>
          </p:cNvSpPr>
          <p:nvPr>
            <p:ph type="sldNum" sz="quarter" idx="10"/>
          </p:nvPr>
        </p:nvSpPr>
        <p:spPr/>
        <p:txBody>
          <a:bodyPr/>
          <a:lstStyle/>
          <a:p>
            <a:fld id="{AF6A33F3-8F40-4BD9-8117-EF59527DEC5F}" type="slidenum">
              <a:rPr lang="en-US" smtClean="0"/>
              <a:t>14</a:t>
            </a:fld>
            <a:endParaRPr lang="en-US"/>
          </a:p>
        </p:txBody>
      </p:sp>
    </p:spTree>
    <p:extLst>
      <p:ext uri="{BB962C8B-B14F-4D97-AF65-F5344CB8AC3E}">
        <p14:creationId xmlns:p14="http://schemas.microsoft.com/office/powerpoint/2010/main" val="298977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Results if We Pass on the Wrong Torch? Or Drop the Torch?</a:t>
            </a:r>
          </a:p>
          <a:p>
            <a:r>
              <a:rPr lang="en-US" dirty="0"/>
              <a:t>Trust in Self</a:t>
            </a:r>
          </a:p>
          <a:p>
            <a:r>
              <a:rPr lang="en-US" dirty="0"/>
              <a:t>No Spiritual Growth</a:t>
            </a:r>
          </a:p>
          <a:p>
            <a:r>
              <a:rPr lang="en-US" dirty="0"/>
              <a:t>Disobedient to God’s commandments—Reject Him</a:t>
            </a:r>
          </a:p>
          <a:p>
            <a:r>
              <a:rPr lang="en-US" dirty="0"/>
              <a:t>Continue making same mistakes</a:t>
            </a:r>
          </a:p>
          <a:p>
            <a:endParaRPr lang="en-US" dirty="0"/>
          </a:p>
        </p:txBody>
      </p:sp>
      <p:sp>
        <p:nvSpPr>
          <p:cNvPr id="4" name="Slide Number Placeholder 3"/>
          <p:cNvSpPr>
            <a:spLocks noGrp="1"/>
          </p:cNvSpPr>
          <p:nvPr>
            <p:ph type="sldNum" sz="quarter" idx="10"/>
          </p:nvPr>
        </p:nvSpPr>
        <p:spPr/>
        <p:txBody>
          <a:bodyPr/>
          <a:lstStyle/>
          <a:p>
            <a:fld id="{AF6A33F3-8F40-4BD9-8117-EF59527DEC5F}" type="slidenum">
              <a:rPr lang="en-US" smtClean="0"/>
              <a:t>15</a:t>
            </a:fld>
            <a:endParaRPr lang="en-US"/>
          </a:p>
        </p:txBody>
      </p:sp>
    </p:spTree>
    <p:extLst>
      <p:ext uri="{BB962C8B-B14F-4D97-AF65-F5344CB8AC3E}">
        <p14:creationId xmlns:p14="http://schemas.microsoft.com/office/powerpoint/2010/main" val="104791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We must realize that the church is always only one generation away from extinction!!  We must PASS THE TORCH!</a:t>
            </a:r>
          </a:p>
          <a:p>
            <a:endParaRPr lang="en-US" dirty="0"/>
          </a:p>
          <a:p>
            <a:endParaRPr lang="en-US" dirty="0"/>
          </a:p>
          <a:p>
            <a:r>
              <a:rPr lang="en-US" dirty="0"/>
              <a:t>Conclusion:</a:t>
            </a:r>
          </a:p>
          <a:p>
            <a:endParaRPr lang="en-US" dirty="0"/>
          </a:p>
          <a:p>
            <a:r>
              <a:rPr lang="en-US" dirty="0"/>
              <a:t>Unlike the Olympics, when we drop the baton of life, it can be picked back up.  It may be that we may struggle and be weak in the area of Passing the Torch.  We need to pick it up and start new!  The race before us isn’t finished!  The prize if far greater than an Olympic gold medal.  The prize is eternal life!    If you are a Christian and have fallen short, confess your faults and we will pray for you.  </a:t>
            </a:r>
          </a:p>
          <a:p>
            <a:endParaRPr lang="en-US" dirty="0"/>
          </a:p>
          <a:p>
            <a:r>
              <a:rPr lang="en-US" dirty="0"/>
              <a:t>If you aren’t a Christian, become one tonight by believing on Jesus, repenting of your old sinful ways, confessing your faith is Jesus, and by washing away your sins in the burial of baptism and arising to walk in a new life—a Christian life!</a:t>
            </a:r>
          </a:p>
          <a:p>
            <a:endParaRPr lang="en-US" dirty="0"/>
          </a:p>
          <a:p>
            <a:r>
              <a:rPr lang="en-US" dirty="0"/>
              <a:t>If you are subject</a:t>
            </a:r>
            <a:r>
              <a:rPr lang="en-US"/>
              <a:t>, Please come!</a:t>
            </a:r>
            <a:endParaRPr lang="en-US" dirty="0"/>
          </a:p>
        </p:txBody>
      </p:sp>
      <p:sp>
        <p:nvSpPr>
          <p:cNvPr id="4" name="Slide Number Placeholder 3"/>
          <p:cNvSpPr>
            <a:spLocks noGrp="1"/>
          </p:cNvSpPr>
          <p:nvPr>
            <p:ph type="sldNum" sz="quarter" idx="10"/>
          </p:nvPr>
        </p:nvSpPr>
        <p:spPr/>
        <p:txBody>
          <a:bodyPr/>
          <a:lstStyle/>
          <a:p>
            <a:fld id="{AF6A33F3-8F40-4BD9-8117-EF59527DEC5F}" type="slidenum">
              <a:rPr lang="en-US" smtClean="0"/>
              <a:t>16</a:t>
            </a:fld>
            <a:endParaRPr lang="en-US"/>
          </a:p>
        </p:txBody>
      </p:sp>
    </p:spTree>
    <p:extLst>
      <p:ext uri="{BB962C8B-B14F-4D97-AF65-F5344CB8AC3E}">
        <p14:creationId xmlns:p14="http://schemas.microsoft.com/office/powerpoint/2010/main" val="115574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Psalms 78, we find the Psalmist directing the attention of one generation to another concerning Passing the Torch—Teaching the Younger Generation.  Listen to Asaph as he reminds Israel of the importance of God’s goodness and their responsibility to keep alive their knowledge and obedience to the Lord by Passing the Torch to the next generations.</a:t>
            </a:r>
          </a:p>
        </p:txBody>
      </p:sp>
      <p:sp>
        <p:nvSpPr>
          <p:cNvPr id="4" name="Slide Number Placeholder 3"/>
          <p:cNvSpPr>
            <a:spLocks noGrp="1"/>
          </p:cNvSpPr>
          <p:nvPr>
            <p:ph type="sldNum" sz="quarter" idx="10"/>
          </p:nvPr>
        </p:nvSpPr>
        <p:spPr/>
        <p:txBody>
          <a:bodyPr/>
          <a:lstStyle/>
          <a:p>
            <a:fld id="{AF6A33F3-8F40-4BD9-8117-EF59527DEC5F}" type="slidenum">
              <a:rPr lang="en-US" smtClean="0"/>
              <a:t>2</a:t>
            </a:fld>
            <a:endParaRPr lang="en-US"/>
          </a:p>
        </p:txBody>
      </p:sp>
    </p:spTree>
    <p:extLst>
      <p:ext uri="{BB962C8B-B14F-4D97-AF65-F5344CB8AC3E}">
        <p14:creationId xmlns:p14="http://schemas.microsoft.com/office/powerpoint/2010/main" val="124540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verses 1-2, that we just read, Asaph tells Israel to </a:t>
            </a:r>
            <a:r>
              <a:rPr lang="en-US" b="1" dirty="0"/>
              <a:t>Give ear </a:t>
            </a:r>
            <a:r>
              <a:rPr lang="en-US" dirty="0"/>
              <a:t>and </a:t>
            </a:r>
            <a:r>
              <a:rPr lang="en-US" b="1" dirty="0"/>
              <a:t>incline your ears</a:t>
            </a:r>
            <a:r>
              <a:rPr lang="en-US" dirty="0"/>
              <a:t>!    What’s he saying?</a:t>
            </a:r>
          </a:p>
          <a:p>
            <a:endParaRPr lang="en-US" dirty="0"/>
          </a:p>
          <a:p>
            <a:r>
              <a:rPr lang="en-US" dirty="0"/>
              <a:t>Have you ever told your child, “Listen to me!”     Are you only wanting them to hear what you are saying?  NO!  What are you wanting them to do?  OBEY!!</a:t>
            </a:r>
          </a:p>
          <a:p>
            <a:endParaRPr lang="en-US" dirty="0"/>
          </a:p>
          <a:p>
            <a:endParaRPr lang="en-US" dirty="0"/>
          </a:p>
        </p:txBody>
      </p:sp>
      <p:sp>
        <p:nvSpPr>
          <p:cNvPr id="4" name="Slide Number Placeholder 3"/>
          <p:cNvSpPr>
            <a:spLocks noGrp="1"/>
          </p:cNvSpPr>
          <p:nvPr>
            <p:ph type="sldNum" sz="quarter" idx="10"/>
          </p:nvPr>
        </p:nvSpPr>
        <p:spPr/>
        <p:txBody>
          <a:bodyPr/>
          <a:lstStyle/>
          <a:p>
            <a:fld id="{AF6A33F3-8F40-4BD9-8117-EF59527DEC5F}" type="slidenum">
              <a:rPr lang="en-US" smtClean="0"/>
              <a:t>4</a:t>
            </a:fld>
            <a:endParaRPr lang="en-US"/>
          </a:p>
        </p:txBody>
      </p:sp>
    </p:spTree>
    <p:extLst>
      <p:ext uri="{BB962C8B-B14F-4D97-AF65-F5344CB8AC3E}">
        <p14:creationId xmlns:p14="http://schemas.microsoft.com/office/powerpoint/2010/main" val="2319579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55:3-5….</a:t>
            </a:r>
          </a:p>
          <a:p>
            <a:endParaRPr lang="en-US" dirty="0"/>
          </a:p>
          <a:p>
            <a:r>
              <a:rPr lang="en-US" dirty="0"/>
              <a:t>Jeremiah 34:14  Lord told Israel through Jeremiah that their fathers didn’t hearken unto him, nor did they incline their ears.</a:t>
            </a:r>
          </a:p>
          <a:p>
            <a:endParaRPr lang="en-US" dirty="0"/>
          </a:p>
          <a:p>
            <a:r>
              <a:rPr lang="en-US" dirty="0"/>
              <a:t>God wants us to do more than hear…he wants us to listen and obey!</a:t>
            </a:r>
          </a:p>
        </p:txBody>
      </p:sp>
      <p:sp>
        <p:nvSpPr>
          <p:cNvPr id="4" name="Slide Number Placeholder 3"/>
          <p:cNvSpPr>
            <a:spLocks noGrp="1"/>
          </p:cNvSpPr>
          <p:nvPr>
            <p:ph type="sldNum" sz="quarter" idx="10"/>
          </p:nvPr>
        </p:nvSpPr>
        <p:spPr/>
        <p:txBody>
          <a:bodyPr/>
          <a:lstStyle/>
          <a:p>
            <a:fld id="{AF6A33F3-8F40-4BD9-8117-EF59527DEC5F}" type="slidenum">
              <a:rPr lang="en-US" smtClean="0"/>
              <a:t>5</a:t>
            </a:fld>
            <a:endParaRPr lang="en-US"/>
          </a:p>
        </p:txBody>
      </p:sp>
    </p:spTree>
    <p:extLst>
      <p:ext uri="{BB962C8B-B14F-4D97-AF65-F5344CB8AC3E}">
        <p14:creationId xmlns:p14="http://schemas.microsoft.com/office/powerpoint/2010/main" val="127163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F6A33F3-8F40-4BD9-8117-EF59527DEC5F}" type="slidenum">
              <a:rPr lang="en-US" smtClean="0"/>
              <a:t>6</a:t>
            </a:fld>
            <a:endParaRPr lang="en-US"/>
          </a:p>
        </p:txBody>
      </p:sp>
    </p:spTree>
    <p:extLst>
      <p:ext uri="{BB962C8B-B14F-4D97-AF65-F5344CB8AC3E}">
        <p14:creationId xmlns:p14="http://schemas.microsoft.com/office/powerpoint/2010/main" val="77287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be listening…I’m about to tell you something that is important!  </a:t>
            </a:r>
          </a:p>
          <a:p>
            <a:endParaRPr lang="en-US" dirty="0"/>
          </a:p>
          <a:p>
            <a:r>
              <a:rPr lang="en-US" dirty="0" err="1"/>
              <a:t>Mattilea</a:t>
            </a:r>
            <a:r>
              <a:rPr lang="en-US" dirty="0"/>
              <a:t>---Bless her heart….she’s into that stage where she is figuring things out the hard way…We tell her not to touch something and she will anyways.  If she would have listened…..OBEYED…she would have been just fine.</a:t>
            </a:r>
          </a:p>
          <a:p>
            <a:endParaRPr lang="en-US" dirty="0"/>
          </a:p>
          <a:p>
            <a:r>
              <a:rPr lang="en-US" baseline="30000" dirty="0"/>
              <a:t>14 </a:t>
            </a:r>
            <a:r>
              <a:rPr lang="en-US" dirty="0"/>
              <a:t>And in them is fulfilled the prophecy of Esaias, which </a:t>
            </a:r>
            <a:r>
              <a:rPr lang="en-US" dirty="0" err="1"/>
              <a:t>saith</a:t>
            </a:r>
            <a:r>
              <a:rPr lang="en-US" dirty="0"/>
              <a:t>, </a:t>
            </a:r>
            <a:r>
              <a:rPr lang="en-US" b="1" dirty="0"/>
              <a:t>By hearing ye shall hear, and shall not understand</a:t>
            </a:r>
            <a:r>
              <a:rPr lang="en-US" dirty="0"/>
              <a:t>; and seeing ye shall see, and shall not perceive:</a:t>
            </a:r>
          </a:p>
          <a:p>
            <a:endParaRPr lang="en-US" dirty="0"/>
          </a:p>
          <a:p>
            <a:r>
              <a:rPr lang="en-US" baseline="30000" dirty="0"/>
              <a:t>15 </a:t>
            </a:r>
            <a:r>
              <a:rPr lang="en-US" dirty="0"/>
              <a:t>For this people's heart is waxed gross, and </a:t>
            </a:r>
            <a:r>
              <a:rPr lang="en-US" b="1" dirty="0"/>
              <a:t>their ears are dull of hearing</a:t>
            </a:r>
            <a:r>
              <a:rPr lang="en-US" dirty="0"/>
              <a:t>, and their eyes they have closed; </a:t>
            </a:r>
            <a:r>
              <a:rPr lang="en-US" b="1" dirty="0"/>
              <a:t>lest at any time they should see with their eyes and hear with their ears, and should understand with their heart, and should be converted, and I should heal them.</a:t>
            </a:r>
          </a:p>
          <a:p>
            <a:endParaRPr lang="en-US" b="1" dirty="0"/>
          </a:p>
          <a:p>
            <a:r>
              <a:rPr lang="en-US" baseline="30000" dirty="0"/>
              <a:t>16 </a:t>
            </a:r>
            <a:r>
              <a:rPr lang="en-US" dirty="0"/>
              <a:t>But blessed are your eyes, for they see: </a:t>
            </a:r>
            <a:r>
              <a:rPr lang="en-US" b="1" dirty="0"/>
              <a:t>and your ears, for they hear.</a:t>
            </a:r>
          </a:p>
          <a:p>
            <a:endParaRPr lang="en-US" b="1" dirty="0"/>
          </a:p>
          <a:p>
            <a:r>
              <a:rPr lang="en-US" baseline="30000" dirty="0"/>
              <a:t>17 </a:t>
            </a:r>
            <a:r>
              <a:rPr lang="en-US" dirty="0"/>
              <a:t>For verily I say unto you, That many prophets and righteous men have desired to see those things which ye see, and have not seen them; and to hear those things which ye hear, and have not heard them.</a:t>
            </a:r>
          </a:p>
          <a:p>
            <a:endParaRPr lang="en-US" dirty="0"/>
          </a:p>
        </p:txBody>
      </p:sp>
      <p:sp>
        <p:nvSpPr>
          <p:cNvPr id="4" name="Slide Number Placeholder 3"/>
          <p:cNvSpPr>
            <a:spLocks noGrp="1"/>
          </p:cNvSpPr>
          <p:nvPr>
            <p:ph type="sldNum" sz="quarter" idx="10"/>
          </p:nvPr>
        </p:nvSpPr>
        <p:spPr/>
        <p:txBody>
          <a:bodyPr/>
          <a:lstStyle/>
          <a:p>
            <a:fld id="{AF6A33F3-8F40-4BD9-8117-EF59527DEC5F}" type="slidenum">
              <a:rPr lang="en-US" smtClean="0"/>
              <a:t>7</a:t>
            </a:fld>
            <a:endParaRPr lang="en-US"/>
          </a:p>
        </p:txBody>
      </p:sp>
    </p:spTree>
    <p:extLst>
      <p:ext uri="{BB962C8B-B14F-4D97-AF65-F5344CB8AC3E}">
        <p14:creationId xmlns:p14="http://schemas.microsoft.com/office/powerpoint/2010/main" val="1635877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parable---vs. 3—It was one they had already heard and ones that the Fathers were to tell.</a:t>
            </a:r>
          </a:p>
          <a:p>
            <a:endParaRPr lang="en-US" dirty="0"/>
          </a:p>
          <a:p>
            <a:r>
              <a:rPr lang="en-US" dirty="0"/>
              <a:t>So what did Asaph want the people to learn?</a:t>
            </a:r>
          </a:p>
          <a:p>
            <a:endParaRPr lang="en-US" dirty="0"/>
          </a:p>
          <a:p>
            <a:r>
              <a:rPr lang="en-US" dirty="0"/>
              <a:t>He recapped the history of Israel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Forgot what God had done: </a:t>
            </a:r>
            <a:r>
              <a:rPr lang="en-US" dirty="0"/>
              <a:t>Parting Red Sea, Led by a pillar of cloud and fire, water from rock, deliverance from Egypt—10 plagues</a:t>
            </a:r>
          </a:p>
          <a:p>
            <a:endParaRPr lang="en-US" dirty="0"/>
          </a:p>
          <a:p>
            <a:r>
              <a:rPr lang="en-US" b="1" dirty="0"/>
              <a:t>God’s wrath: </a:t>
            </a:r>
            <a:r>
              <a:rPr lang="en-US" dirty="0" err="1"/>
              <a:t>bc</a:t>
            </a:r>
            <a:r>
              <a:rPr lang="en-US" dirty="0"/>
              <a:t> of their attitude—because of their heart—because of their rejection of His commands—because they wouldn’t listen</a:t>
            </a:r>
          </a:p>
          <a:p>
            <a:endParaRPr lang="en-US" dirty="0"/>
          </a:p>
          <a:p>
            <a:r>
              <a:rPr lang="en-US" dirty="0"/>
              <a:t>In spite of God’s goodness and mercy---they continued to sin.</a:t>
            </a:r>
          </a:p>
          <a:p>
            <a:endParaRPr lang="en-US" b="1" dirty="0"/>
          </a:p>
          <a:p>
            <a:r>
              <a:rPr lang="en-US" b="1" dirty="0"/>
              <a:t>Psalms 78:34 When he killed some of them, the others would turn back to him.</a:t>
            </a:r>
            <a:br>
              <a:rPr lang="en-US" b="1" dirty="0"/>
            </a:br>
            <a:r>
              <a:rPr lang="en-US" b="1" dirty="0"/>
              <a:t>    They would come running back to God.</a:t>
            </a:r>
          </a:p>
        </p:txBody>
      </p:sp>
      <p:sp>
        <p:nvSpPr>
          <p:cNvPr id="4" name="Slide Number Placeholder 3"/>
          <p:cNvSpPr>
            <a:spLocks noGrp="1"/>
          </p:cNvSpPr>
          <p:nvPr>
            <p:ph type="sldNum" sz="quarter" idx="10"/>
          </p:nvPr>
        </p:nvSpPr>
        <p:spPr/>
        <p:txBody>
          <a:bodyPr/>
          <a:lstStyle/>
          <a:p>
            <a:fld id="{AF6A33F3-8F40-4BD9-8117-EF59527DEC5F}" type="slidenum">
              <a:rPr lang="en-US" smtClean="0"/>
              <a:t>8</a:t>
            </a:fld>
            <a:endParaRPr lang="en-US"/>
          </a:p>
        </p:txBody>
      </p:sp>
    </p:spTree>
    <p:extLst>
      <p:ext uri="{BB962C8B-B14F-4D97-AF65-F5344CB8AC3E}">
        <p14:creationId xmlns:p14="http://schemas.microsoft.com/office/powerpoint/2010/main" val="335860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Rejected His own!  Are you listening?  He wanted them to know that if you do these things, He will reject us! </a:t>
            </a:r>
          </a:p>
          <a:p>
            <a:endParaRPr lang="en-US" dirty="0"/>
          </a:p>
          <a:p>
            <a:r>
              <a:rPr lang="en-US" dirty="0"/>
              <a:t>Jesus said the same….</a:t>
            </a:r>
          </a:p>
          <a:p>
            <a:endParaRPr lang="en-US" dirty="0"/>
          </a:p>
          <a:p>
            <a:r>
              <a:rPr lang="en-US" b="1" dirty="0"/>
              <a:t>Matthew 10:33</a:t>
            </a:r>
          </a:p>
          <a:p>
            <a:r>
              <a:rPr lang="en-US" b="1" baseline="30000" dirty="0"/>
              <a:t>33 </a:t>
            </a:r>
            <a:r>
              <a:rPr lang="en-US" b="1" dirty="0"/>
              <a:t>But whosoever shall deny me before men, him will I also deny before my Father which is in heaven.</a:t>
            </a:r>
          </a:p>
          <a:p>
            <a:endParaRPr lang="en-US" dirty="0"/>
          </a:p>
          <a:p>
            <a:r>
              <a:rPr lang="en-US" dirty="0"/>
              <a:t>That’s the lesson for </a:t>
            </a:r>
          </a:p>
        </p:txBody>
      </p:sp>
      <p:sp>
        <p:nvSpPr>
          <p:cNvPr id="4" name="Slide Number Placeholder 3"/>
          <p:cNvSpPr>
            <a:spLocks noGrp="1"/>
          </p:cNvSpPr>
          <p:nvPr>
            <p:ph type="sldNum" sz="quarter" idx="10"/>
          </p:nvPr>
        </p:nvSpPr>
        <p:spPr/>
        <p:txBody>
          <a:bodyPr/>
          <a:lstStyle/>
          <a:p>
            <a:fld id="{AF6A33F3-8F40-4BD9-8117-EF59527DEC5F}" type="slidenum">
              <a:rPr lang="en-US" smtClean="0"/>
              <a:t>9</a:t>
            </a:fld>
            <a:endParaRPr lang="en-US"/>
          </a:p>
        </p:txBody>
      </p:sp>
    </p:spTree>
    <p:extLst>
      <p:ext uri="{BB962C8B-B14F-4D97-AF65-F5344CB8AC3E}">
        <p14:creationId xmlns:p14="http://schemas.microsoft.com/office/powerpoint/2010/main" val="116848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our duty as parents to Pass the Torch to our children.  </a:t>
            </a:r>
          </a:p>
          <a:p>
            <a:endParaRPr lang="en-US" dirty="0"/>
          </a:p>
          <a:p>
            <a:r>
              <a:rPr lang="en-US" dirty="0"/>
              <a:t>We must not keep what we know concerning our faith and salvation from our kids.  We must make it known to them.</a:t>
            </a:r>
          </a:p>
        </p:txBody>
      </p:sp>
      <p:sp>
        <p:nvSpPr>
          <p:cNvPr id="4" name="Slide Number Placeholder 3"/>
          <p:cNvSpPr>
            <a:spLocks noGrp="1"/>
          </p:cNvSpPr>
          <p:nvPr>
            <p:ph type="sldNum" sz="quarter" idx="10"/>
          </p:nvPr>
        </p:nvSpPr>
        <p:spPr/>
        <p:txBody>
          <a:bodyPr/>
          <a:lstStyle/>
          <a:p>
            <a:fld id="{AF6A33F3-8F40-4BD9-8117-EF59527DEC5F}" type="slidenum">
              <a:rPr lang="en-US" smtClean="0"/>
              <a:t>10</a:t>
            </a:fld>
            <a:endParaRPr lang="en-US"/>
          </a:p>
        </p:txBody>
      </p:sp>
    </p:spTree>
    <p:extLst>
      <p:ext uri="{BB962C8B-B14F-4D97-AF65-F5344CB8AC3E}">
        <p14:creationId xmlns:p14="http://schemas.microsoft.com/office/powerpoint/2010/main" val="3281781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0D9E88-48E0-4329-8185-96EE2C37CA24}" type="datetimeFigureOut">
              <a:rPr lang="en-US" smtClean="0"/>
              <a:t>7/23/2017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3721335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0D9E88-48E0-4329-8185-96EE2C37CA24}" type="datetimeFigureOut">
              <a:rPr lang="en-US" smtClean="0"/>
              <a:t>7/23/2017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418782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0D9E88-48E0-4329-8185-96EE2C37CA24}" type="datetimeFigureOut">
              <a:rPr lang="en-US" smtClean="0"/>
              <a:t>7/23/2017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3023405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0D9E88-48E0-4329-8185-96EE2C37CA24}" type="datetimeFigureOut">
              <a:rPr lang="en-US" smtClean="0"/>
              <a:t>7/23/2017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34983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0D9E88-48E0-4329-8185-96EE2C37CA24}" type="datetimeFigureOut">
              <a:rPr lang="en-US" smtClean="0"/>
              <a:t>7/23/2017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83646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0D9E88-48E0-4329-8185-96EE2C37CA24}" type="datetimeFigureOut">
              <a:rPr lang="en-US" smtClean="0"/>
              <a:t>7/23/2017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263848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0D9E88-48E0-4329-8185-96EE2C37CA24}" type="datetimeFigureOut">
              <a:rPr lang="en-US" smtClean="0"/>
              <a:t>7/23/2017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188221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0D9E88-48E0-4329-8185-96EE2C37CA24}" type="datetimeFigureOut">
              <a:rPr lang="en-US" smtClean="0"/>
              <a:t>7/23/2017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62441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D9E88-48E0-4329-8185-96EE2C37CA24}" type="datetimeFigureOut">
              <a:rPr lang="en-US" smtClean="0"/>
              <a:t>7/23/2017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81732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0D9E88-48E0-4329-8185-96EE2C37CA24}" type="datetimeFigureOut">
              <a:rPr lang="en-US" smtClean="0"/>
              <a:t>7/23/2017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2403018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0D9E88-48E0-4329-8185-96EE2C37CA24}" type="datetimeFigureOut">
              <a:rPr lang="en-US" smtClean="0"/>
              <a:t>7/23/2017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E2554-7C05-4B6B-AD6D-C89981786036}" type="slidenum">
              <a:rPr lang="en-US" smtClean="0"/>
              <a:t>‹#›</a:t>
            </a:fld>
            <a:endParaRPr lang="en-US"/>
          </a:p>
        </p:txBody>
      </p:sp>
    </p:spTree>
    <p:extLst>
      <p:ext uri="{BB962C8B-B14F-4D97-AF65-F5344CB8AC3E}">
        <p14:creationId xmlns:p14="http://schemas.microsoft.com/office/powerpoint/2010/main" val="274819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D9E88-48E0-4329-8185-96EE2C37CA24}" type="datetimeFigureOut">
              <a:rPr lang="en-US" smtClean="0"/>
              <a:t>7/23/2017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E2554-7C05-4B6B-AD6D-C89981786036}" type="slidenum">
              <a:rPr lang="en-US" smtClean="0"/>
              <a:t>‹#›</a:t>
            </a:fld>
            <a:endParaRPr lang="en-US"/>
          </a:p>
        </p:txBody>
      </p:sp>
    </p:spTree>
    <p:extLst>
      <p:ext uri="{BB962C8B-B14F-4D97-AF65-F5344CB8AC3E}">
        <p14:creationId xmlns:p14="http://schemas.microsoft.com/office/powerpoint/2010/main" val="2642797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07ACE6-62FE-43F6-B6F4-DDEA15403343}"/>
              </a:ext>
            </a:extLst>
          </p:cNvPr>
          <p:cNvSpPr>
            <a:spLocks noGrp="1"/>
          </p:cNvSpPr>
          <p:nvPr>
            <p:ph type="subTitle" idx="1"/>
          </p:nvPr>
        </p:nvSpPr>
        <p:spPr>
          <a:xfrm>
            <a:off x="1130644" y="6171985"/>
            <a:ext cx="6858000" cy="636587"/>
          </a:xfrm>
        </p:spPr>
        <p:txBody>
          <a:bodyPr>
            <a:normAutofit/>
          </a:bodyPr>
          <a:lstStyle/>
          <a:p>
            <a:r>
              <a:rPr lang="en-US" sz="3600" b="1" dirty="0"/>
              <a:t>Psalms 78:1-8</a:t>
            </a:r>
          </a:p>
        </p:txBody>
      </p:sp>
      <p:pic>
        <p:nvPicPr>
          <p:cNvPr id="5" name="Picture 4">
            <a:extLst>
              <a:ext uri="{FF2B5EF4-FFF2-40B4-BE49-F238E27FC236}">
                <a16:creationId xmlns:a16="http://schemas.microsoft.com/office/drawing/2014/main" id="{871E04B9-E6CB-4A10-99A9-2D3F5AB72037}"/>
              </a:ext>
            </a:extLst>
          </p:cNvPr>
          <p:cNvPicPr>
            <a:picLocks noChangeAspect="1"/>
          </p:cNvPicPr>
          <p:nvPr/>
        </p:nvPicPr>
        <p:blipFill>
          <a:blip r:embed="rId3"/>
          <a:stretch>
            <a:fillRect/>
          </a:stretch>
        </p:blipFill>
        <p:spPr>
          <a:xfrm>
            <a:off x="-12356" y="1436881"/>
            <a:ext cx="9156356" cy="4667249"/>
          </a:xfrm>
          <a:prstGeom prst="rect">
            <a:avLst/>
          </a:prstGeom>
        </p:spPr>
      </p:pic>
      <p:sp>
        <p:nvSpPr>
          <p:cNvPr id="2" name="Title 1">
            <a:extLst>
              <a:ext uri="{FF2B5EF4-FFF2-40B4-BE49-F238E27FC236}">
                <a16:creationId xmlns:a16="http://schemas.microsoft.com/office/drawing/2014/main" id="{316FAD66-2E88-4684-AFF8-7B793A9D6BB4}"/>
              </a:ext>
            </a:extLst>
          </p:cNvPr>
          <p:cNvSpPr>
            <a:spLocks noGrp="1"/>
          </p:cNvSpPr>
          <p:nvPr>
            <p:ph type="ctrTitle"/>
          </p:nvPr>
        </p:nvSpPr>
        <p:spPr>
          <a:xfrm>
            <a:off x="166817" y="102201"/>
            <a:ext cx="8785654" cy="1294114"/>
          </a:xfrm>
        </p:spPr>
        <p:txBody>
          <a:bodyPr>
            <a:noAutofit/>
          </a:bodyPr>
          <a:lstStyle/>
          <a:p>
            <a:r>
              <a:rPr lang="en-US" sz="8800" b="1" dirty="0">
                <a:latin typeface="+mn-lt"/>
              </a:rPr>
              <a:t>Passing the Torch</a:t>
            </a:r>
          </a:p>
        </p:txBody>
      </p:sp>
    </p:spTree>
    <p:extLst>
      <p:ext uri="{BB962C8B-B14F-4D97-AF65-F5344CB8AC3E}">
        <p14:creationId xmlns:p14="http://schemas.microsoft.com/office/powerpoint/2010/main" val="425793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9A32-BB21-4DD0-BA9C-D059EADB6289}"/>
              </a:ext>
            </a:extLst>
          </p:cNvPr>
          <p:cNvSpPr>
            <a:spLocks noGrp="1"/>
          </p:cNvSpPr>
          <p:nvPr>
            <p:ph type="title"/>
          </p:nvPr>
        </p:nvSpPr>
        <p:spPr/>
        <p:txBody>
          <a:bodyPr>
            <a:normAutofit/>
          </a:bodyPr>
          <a:lstStyle/>
          <a:p>
            <a:pPr algn="ctr"/>
            <a:r>
              <a:rPr lang="en-US" sz="6000" b="1" dirty="0">
                <a:latin typeface="+mn-lt"/>
              </a:rPr>
              <a:t>The Passing of the Torch</a:t>
            </a:r>
          </a:p>
        </p:txBody>
      </p:sp>
      <p:pic>
        <p:nvPicPr>
          <p:cNvPr id="4" name="Content Placeholder 3">
            <a:extLst>
              <a:ext uri="{FF2B5EF4-FFF2-40B4-BE49-F238E27FC236}">
                <a16:creationId xmlns:a16="http://schemas.microsoft.com/office/drawing/2014/main" id="{2C84AB7B-3A5B-4B59-BAE6-76E5D1C8D40F}"/>
              </a:ext>
            </a:extLst>
          </p:cNvPr>
          <p:cNvPicPr>
            <a:picLocks noGrp="1" noChangeAspect="1"/>
          </p:cNvPicPr>
          <p:nvPr>
            <p:ph idx="1"/>
          </p:nvPr>
        </p:nvPicPr>
        <p:blipFill>
          <a:blip r:embed="rId3"/>
          <a:stretch>
            <a:fillRect/>
          </a:stretch>
        </p:blipFill>
        <p:spPr>
          <a:xfrm>
            <a:off x="0" y="4127441"/>
            <a:ext cx="9126300" cy="2730559"/>
          </a:xfrm>
          <a:prstGeom prst="rect">
            <a:avLst/>
          </a:prstGeom>
        </p:spPr>
      </p:pic>
      <p:sp>
        <p:nvSpPr>
          <p:cNvPr id="5" name="Content Placeholder 2">
            <a:extLst>
              <a:ext uri="{FF2B5EF4-FFF2-40B4-BE49-F238E27FC236}">
                <a16:creationId xmlns:a16="http://schemas.microsoft.com/office/drawing/2014/main" id="{1F3CBD00-94E2-4F1A-BFEA-F980E75F9E46}"/>
              </a:ext>
            </a:extLst>
          </p:cNvPr>
          <p:cNvSpPr txBox="1">
            <a:spLocks/>
          </p:cNvSpPr>
          <p:nvPr/>
        </p:nvSpPr>
        <p:spPr>
          <a:xfrm>
            <a:off x="628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Psalm 78:4 We will not hide them from their children…</a:t>
            </a:r>
          </a:p>
          <a:p>
            <a:pPr lvl="1"/>
            <a:r>
              <a:rPr lang="en-US" sz="3600" b="1" dirty="0"/>
              <a:t>Must not keep back; Refuse to make something known</a:t>
            </a:r>
          </a:p>
        </p:txBody>
      </p:sp>
    </p:spTree>
    <p:extLst>
      <p:ext uri="{BB962C8B-B14F-4D97-AF65-F5344CB8AC3E}">
        <p14:creationId xmlns:p14="http://schemas.microsoft.com/office/powerpoint/2010/main" val="508258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E394-65FB-437C-9977-A1F1B092A61E}"/>
              </a:ext>
            </a:extLst>
          </p:cNvPr>
          <p:cNvSpPr>
            <a:spLocks noGrp="1"/>
          </p:cNvSpPr>
          <p:nvPr>
            <p:ph type="title"/>
          </p:nvPr>
        </p:nvSpPr>
        <p:spPr>
          <a:xfrm>
            <a:off x="628650" y="52898"/>
            <a:ext cx="7886700" cy="984165"/>
          </a:xfrm>
        </p:spPr>
        <p:txBody>
          <a:bodyPr>
            <a:normAutofit/>
          </a:bodyPr>
          <a:lstStyle/>
          <a:p>
            <a:pPr algn="ctr"/>
            <a:r>
              <a:rPr lang="en-US" sz="6000" b="1" dirty="0">
                <a:latin typeface="+mn-lt"/>
              </a:rPr>
              <a:t>Commanded to Teach</a:t>
            </a:r>
          </a:p>
        </p:txBody>
      </p:sp>
      <p:sp>
        <p:nvSpPr>
          <p:cNvPr id="3" name="Content Placeholder 2">
            <a:extLst>
              <a:ext uri="{FF2B5EF4-FFF2-40B4-BE49-F238E27FC236}">
                <a16:creationId xmlns:a16="http://schemas.microsoft.com/office/drawing/2014/main" id="{3AE24BCC-EEDD-4BF4-B493-BA44AFDA2B50}"/>
              </a:ext>
            </a:extLst>
          </p:cNvPr>
          <p:cNvSpPr>
            <a:spLocks noGrp="1"/>
          </p:cNvSpPr>
          <p:nvPr>
            <p:ph idx="1"/>
          </p:nvPr>
        </p:nvSpPr>
        <p:spPr>
          <a:xfrm>
            <a:off x="175364" y="936702"/>
            <a:ext cx="8793272" cy="5802301"/>
          </a:xfrm>
        </p:spPr>
        <p:txBody>
          <a:bodyPr>
            <a:normAutofit fontScale="92500" lnSpcReduction="20000"/>
          </a:bodyPr>
          <a:lstStyle/>
          <a:p>
            <a:r>
              <a:rPr lang="en-US" sz="3500" b="1" dirty="0"/>
              <a:t>Ephesians 6:4</a:t>
            </a:r>
          </a:p>
          <a:p>
            <a:pPr lvl="1"/>
            <a:r>
              <a:rPr lang="en-US" sz="3000" baseline="30000" dirty="0"/>
              <a:t>4 </a:t>
            </a:r>
            <a:r>
              <a:rPr lang="en-US" sz="3000" dirty="0"/>
              <a:t>And, ye fathers, provoke not your children to wrath: but bring them up in the nurture and admonition of the Lord.</a:t>
            </a:r>
          </a:p>
          <a:p>
            <a:r>
              <a:rPr lang="en-US" sz="3500" b="1" dirty="0"/>
              <a:t>Deuteronomy 6:1-3</a:t>
            </a:r>
          </a:p>
          <a:p>
            <a:pPr lvl="1"/>
            <a:r>
              <a:rPr lang="en-US" sz="3000" dirty="0"/>
              <a:t>Now these are the commandments, the statutes, and the judgments, which the </a:t>
            </a:r>
            <a:r>
              <a:rPr lang="en-US" sz="3000" cap="small" dirty="0"/>
              <a:t>Lord</a:t>
            </a:r>
            <a:r>
              <a:rPr lang="en-US" sz="3000" dirty="0"/>
              <a:t> your God commanded to teach you, that ye might do them in the land whither ye go to possess it:</a:t>
            </a:r>
          </a:p>
          <a:p>
            <a:pPr lvl="1"/>
            <a:r>
              <a:rPr lang="en-US" sz="3000" baseline="30000" dirty="0"/>
              <a:t>2 </a:t>
            </a:r>
            <a:r>
              <a:rPr lang="en-US" sz="3000" dirty="0"/>
              <a:t>That thou </a:t>
            </a:r>
            <a:r>
              <a:rPr lang="en-US" sz="3000" dirty="0" err="1"/>
              <a:t>mightest</a:t>
            </a:r>
            <a:r>
              <a:rPr lang="en-US" sz="3000" dirty="0"/>
              <a:t> fear the </a:t>
            </a:r>
            <a:r>
              <a:rPr lang="en-US" sz="3000" cap="small" dirty="0"/>
              <a:t>Lord</a:t>
            </a:r>
            <a:r>
              <a:rPr lang="en-US" sz="3000" dirty="0"/>
              <a:t> thy God, to keep all his statutes and his commandments, which I command thee, thou, and thy son, and thy son's son, all the days of thy life; and that thy days may be prolonged.</a:t>
            </a:r>
          </a:p>
          <a:p>
            <a:pPr lvl="1"/>
            <a:r>
              <a:rPr lang="en-US" sz="3000" baseline="30000" dirty="0"/>
              <a:t>3 </a:t>
            </a:r>
            <a:r>
              <a:rPr lang="en-US" sz="3000" dirty="0"/>
              <a:t>Hear therefore, O Israel, and observe to do it; that it may be well with thee, and that ye may increase mightily, as the </a:t>
            </a:r>
            <a:r>
              <a:rPr lang="en-US" sz="3000" cap="small" dirty="0"/>
              <a:t>Lord</a:t>
            </a:r>
            <a:r>
              <a:rPr lang="en-US" sz="3000" dirty="0"/>
              <a:t> God of thy fathers hath promised thee, in the land that </a:t>
            </a:r>
            <a:r>
              <a:rPr lang="en-US" sz="3000" dirty="0" err="1"/>
              <a:t>floweth</a:t>
            </a:r>
            <a:r>
              <a:rPr lang="en-US" sz="3000" dirty="0"/>
              <a:t> with milk and honey.</a:t>
            </a:r>
          </a:p>
          <a:p>
            <a:endParaRPr lang="en-US" dirty="0"/>
          </a:p>
        </p:txBody>
      </p:sp>
    </p:spTree>
    <p:extLst>
      <p:ext uri="{BB962C8B-B14F-4D97-AF65-F5344CB8AC3E}">
        <p14:creationId xmlns:p14="http://schemas.microsoft.com/office/powerpoint/2010/main" val="185639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E394-65FB-437C-9977-A1F1B092A61E}"/>
              </a:ext>
            </a:extLst>
          </p:cNvPr>
          <p:cNvSpPr>
            <a:spLocks noGrp="1"/>
          </p:cNvSpPr>
          <p:nvPr>
            <p:ph type="title"/>
          </p:nvPr>
        </p:nvSpPr>
        <p:spPr/>
        <p:txBody>
          <a:bodyPr>
            <a:normAutofit/>
          </a:bodyPr>
          <a:lstStyle/>
          <a:p>
            <a:pPr algn="ctr"/>
            <a:r>
              <a:rPr lang="en-US" sz="6000" b="1" dirty="0">
                <a:latin typeface="+mn-lt"/>
              </a:rPr>
              <a:t>What Am I Passing?</a:t>
            </a:r>
          </a:p>
        </p:txBody>
      </p:sp>
      <p:sp>
        <p:nvSpPr>
          <p:cNvPr id="3" name="Content Placeholder 2">
            <a:extLst>
              <a:ext uri="{FF2B5EF4-FFF2-40B4-BE49-F238E27FC236}">
                <a16:creationId xmlns:a16="http://schemas.microsoft.com/office/drawing/2014/main" id="{3AE24BCC-EEDD-4BF4-B493-BA44AFDA2B50}"/>
              </a:ext>
            </a:extLst>
          </p:cNvPr>
          <p:cNvSpPr>
            <a:spLocks noGrp="1"/>
          </p:cNvSpPr>
          <p:nvPr>
            <p:ph idx="1"/>
          </p:nvPr>
        </p:nvSpPr>
        <p:spPr>
          <a:xfrm>
            <a:off x="438411" y="1578278"/>
            <a:ext cx="8367385" cy="5148199"/>
          </a:xfrm>
        </p:spPr>
        <p:txBody>
          <a:bodyPr>
            <a:normAutofit/>
          </a:bodyPr>
          <a:lstStyle/>
          <a:p>
            <a:r>
              <a:rPr lang="en-US" sz="3600" b="1" dirty="0"/>
              <a:t>2 Things I Need to Pass on:</a:t>
            </a:r>
          </a:p>
          <a:p>
            <a:pPr lvl="1"/>
            <a:r>
              <a:rPr lang="en-US" sz="3200" dirty="0"/>
              <a:t>The works of God (What God has done)</a:t>
            </a:r>
          </a:p>
          <a:p>
            <a:pPr lvl="2"/>
            <a:r>
              <a:rPr lang="en-US" sz="2800" dirty="0"/>
              <a:t>Exodus 13:8-9</a:t>
            </a:r>
          </a:p>
          <a:p>
            <a:pPr lvl="2"/>
            <a:r>
              <a:rPr lang="en-US" sz="2800" dirty="0"/>
              <a:t>Mighty men and women whom God used  </a:t>
            </a:r>
          </a:p>
          <a:p>
            <a:pPr lvl="2"/>
            <a:r>
              <a:rPr lang="en-US" sz="2800" dirty="0"/>
              <a:t>What has God done for you?  Share His impact on your life with them!  Tell them about Jesus!</a:t>
            </a:r>
          </a:p>
          <a:p>
            <a:pPr lvl="1"/>
            <a:r>
              <a:rPr lang="en-US" sz="3200" dirty="0"/>
              <a:t>The word of God (What God has said)</a:t>
            </a:r>
          </a:p>
          <a:p>
            <a:pPr lvl="2"/>
            <a:r>
              <a:rPr lang="en-US" sz="2800" dirty="0"/>
              <a:t>His law</a:t>
            </a:r>
          </a:p>
          <a:p>
            <a:pPr lvl="2"/>
            <a:r>
              <a:rPr lang="en-US" sz="2800" dirty="0"/>
              <a:t>His commandments</a:t>
            </a:r>
          </a:p>
          <a:p>
            <a:pPr lvl="2"/>
            <a:r>
              <a:rPr lang="en-US" sz="2800" dirty="0"/>
              <a:t>His warnings</a:t>
            </a:r>
          </a:p>
          <a:p>
            <a:pPr lvl="2"/>
            <a:r>
              <a:rPr lang="en-US" sz="2800" dirty="0"/>
              <a:t>His Promises</a:t>
            </a:r>
          </a:p>
        </p:txBody>
      </p:sp>
    </p:spTree>
    <p:extLst>
      <p:ext uri="{BB962C8B-B14F-4D97-AF65-F5344CB8AC3E}">
        <p14:creationId xmlns:p14="http://schemas.microsoft.com/office/powerpoint/2010/main" val="3238252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9AA644-747A-49B8-984C-6473D30294BA}"/>
              </a:ext>
            </a:extLst>
          </p:cNvPr>
          <p:cNvPicPr>
            <a:picLocks noGrp="1" noChangeAspect="1"/>
          </p:cNvPicPr>
          <p:nvPr>
            <p:ph idx="1"/>
          </p:nvPr>
        </p:nvPicPr>
        <p:blipFill>
          <a:blip r:embed="rId3"/>
          <a:stretch>
            <a:fillRect/>
          </a:stretch>
        </p:blipFill>
        <p:spPr>
          <a:xfrm>
            <a:off x="0" y="0"/>
            <a:ext cx="9155078" cy="6858000"/>
          </a:xfrm>
          <a:prstGeom prst="rect">
            <a:avLst/>
          </a:prstGeom>
        </p:spPr>
      </p:pic>
      <p:sp>
        <p:nvSpPr>
          <p:cNvPr id="7" name="Title 1">
            <a:extLst>
              <a:ext uri="{FF2B5EF4-FFF2-40B4-BE49-F238E27FC236}">
                <a16:creationId xmlns:a16="http://schemas.microsoft.com/office/drawing/2014/main" id="{7BBE32D2-65FA-4459-89DE-0921625577AD}"/>
              </a:ext>
            </a:extLst>
          </p:cNvPr>
          <p:cNvSpPr>
            <a:spLocks noGrp="1"/>
          </p:cNvSpPr>
          <p:nvPr>
            <p:ph type="title"/>
          </p:nvPr>
        </p:nvSpPr>
        <p:spPr>
          <a:xfrm>
            <a:off x="200416" y="365125"/>
            <a:ext cx="8718116" cy="2816485"/>
          </a:xfrm>
        </p:spPr>
        <p:txBody>
          <a:bodyPr>
            <a:normAutofit/>
          </a:bodyPr>
          <a:lstStyle/>
          <a:p>
            <a:pPr algn="ctr"/>
            <a:r>
              <a:rPr lang="en-US" sz="8000" b="1" dirty="0">
                <a:solidFill>
                  <a:schemeClr val="bg1"/>
                </a:solidFill>
                <a:latin typeface="+mn-lt"/>
              </a:rPr>
              <a:t>To Whom Am I Passing the Torch?</a:t>
            </a:r>
          </a:p>
        </p:txBody>
      </p:sp>
    </p:spTree>
    <p:extLst>
      <p:ext uri="{BB962C8B-B14F-4D97-AF65-F5344CB8AC3E}">
        <p14:creationId xmlns:p14="http://schemas.microsoft.com/office/powerpoint/2010/main" val="417803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E394-65FB-437C-9977-A1F1B092A61E}"/>
              </a:ext>
            </a:extLst>
          </p:cNvPr>
          <p:cNvSpPr>
            <a:spLocks noGrp="1"/>
          </p:cNvSpPr>
          <p:nvPr>
            <p:ph type="title"/>
          </p:nvPr>
        </p:nvSpPr>
        <p:spPr/>
        <p:txBody>
          <a:bodyPr>
            <a:normAutofit/>
          </a:bodyPr>
          <a:lstStyle/>
          <a:p>
            <a:pPr algn="ctr"/>
            <a:r>
              <a:rPr lang="en-US" sz="6000" b="1" dirty="0">
                <a:latin typeface="+mn-lt"/>
              </a:rPr>
              <a:t>What Are the Results?</a:t>
            </a:r>
          </a:p>
        </p:txBody>
      </p:sp>
      <p:sp>
        <p:nvSpPr>
          <p:cNvPr id="3" name="Content Placeholder 2">
            <a:extLst>
              <a:ext uri="{FF2B5EF4-FFF2-40B4-BE49-F238E27FC236}">
                <a16:creationId xmlns:a16="http://schemas.microsoft.com/office/drawing/2014/main" id="{3AE24BCC-EEDD-4BF4-B493-BA44AFDA2B50}"/>
              </a:ext>
            </a:extLst>
          </p:cNvPr>
          <p:cNvSpPr>
            <a:spLocks noGrp="1"/>
          </p:cNvSpPr>
          <p:nvPr>
            <p:ph idx="1"/>
          </p:nvPr>
        </p:nvSpPr>
        <p:spPr/>
        <p:txBody>
          <a:bodyPr>
            <a:normAutofit/>
          </a:bodyPr>
          <a:lstStyle/>
          <a:p>
            <a:r>
              <a:rPr lang="en-US" sz="3600" dirty="0"/>
              <a:t>What are the Results if We Pass on the Right Torch?</a:t>
            </a:r>
          </a:p>
          <a:p>
            <a:pPr lvl="1"/>
            <a:r>
              <a:rPr lang="en-US" sz="3200" dirty="0"/>
              <a:t>Trust in God</a:t>
            </a:r>
          </a:p>
          <a:p>
            <a:pPr lvl="1"/>
            <a:r>
              <a:rPr lang="en-US" sz="3200" dirty="0"/>
              <a:t>Remember God’s deeds</a:t>
            </a:r>
          </a:p>
          <a:p>
            <a:pPr lvl="1"/>
            <a:r>
              <a:rPr lang="en-US" sz="3200" dirty="0"/>
              <a:t>Keep God’s commandments</a:t>
            </a:r>
          </a:p>
          <a:p>
            <a:pPr lvl="1"/>
            <a:r>
              <a:rPr lang="en-US" sz="3200" dirty="0"/>
              <a:t>Learn from the mistakes of others</a:t>
            </a:r>
          </a:p>
        </p:txBody>
      </p:sp>
    </p:spTree>
    <p:extLst>
      <p:ext uri="{BB962C8B-B14F-4D97-AF65-F5344CB8AC3E}">
        <p14:creationId xmlns:p14="http://schemas.microsoft.com/office/powerpoint/2010/main" val="218812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CD2A39D-A8CC-404E-B7A8-099B2AF76ED6}"/>
              </a:ext>
            </a:extLst>
          </p:cNvPr>
          <p:cNvPicPr>
            <a:picLocks noGrp="1" noChangeAspect="1"/>
          </p:cNvPicPr>
          <p:nvPr>
            <p:ph idx="1"/>
          </p:nvPr>
        </p:nvPicPr>
        <p:blipFill>
          <a:blip r:embed="rId3"/>
          <a:stretch>
            <a:fillRect/>
          </a:stretch>
        </p:blipFill>
        <p:spPr>
          <a:xfrm>
            <a:off x="0" y="-1"/>
            <a:ext cx="9173655" cy="6858001"/>
          </a:xfrm>
          <a:prstGeom prst="rect">
            <a:avLst/>
          </a:prstGeom>
        </p:spPr>
      </p:pic>
      <p:sp>
        <p:nvSpPr>
          <p:cNvPr id="7" name="Title 1">
            <a:extLst>
              <a:ext uri="{FF2B5EF4-FFF2-40B4-BE49-F238E27FC236}">
                <a16:creationId xmlns:a16="http://schemas.microsoft.com/office/drawing/2014/main" id="{7BBE32D2-65FA-4459-89DE-0921625577AD}"/>
              </a:ext>
            </a:extLst>
          </p:cNvPr>
          <p:cNvSpPr>
            <a:spLocks noGrp="1"/>
          </p:cNvSpPr>
          <p:nvPr>
            <p:ph type="title"/>
          </p:nvPr>
        </p:nvSpPr>
        <p:spPr>
          <a:xfrm>
            <a:off x="628650" y="365126"/>
            <a:ext cx="7886700" cy="1325563"/>
          </a:xfrm>
        </p:spPr>
        <p:txBody>
          <a:bodyPr>
            <a:normAutofit/>
          </a:bodyPr>
          <a:lstStyle/>
          <a:p>
            <a:pPr algn="ctr"/>
            <a:r>
              <a:rPr lang="en-US" sz="6000" b="1" dirty="0">
                <a:solidFill>
                  <a:schemeClr val="bg1"/>
                </a:solidFill>
                <a:latin typeface="+mn-lt"/>
              </a:rPr>
              <a:t>What Are the Results?</a:t>
            </a:r>
          </a:p>
        </p:txBody>
      </p:sp>
    </p:spTree>
    <p:extLst>
      <p:ext uri="{BB962C8B-B14F-4D97-AF65-F5344CB8AC3E}">
        <p14:creationId xmlns:p14="http://schemas.microsoft.com/office/powerpoint/2010/main" val="329766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E394-65FB-437C-9977-A1F1B092A61E}"/>
              </a:ext>
            </a:extLst>
          </p:cNvPr>
          <p:cNvSpPr>
            <a:spLocks noGrp="1"/>
          </p:cNvSpPr>
          <p:nvPr>
            <p:ph type="title"/>
          </p:nvPr>
        </p:nvSpPr>
        <p:spPr>
          <a:xfrm>
            <a:off x="313151" y="112734"/>
            <a:ext cx="8517698" cy="1577955"/>
          </a:xfrm>
        </p:spPr>
        <p:txBody>
          <a:bodyPr>
            <a:normAutofit/>
          </a:bodyPr>
          <a:lstStyle/>
          <a:p>
            <a:pPr algn="ctr"/>
            <a:r>
              <a:rPr lang="en-US" sz="9600" b="1" dirty="0">
                <a:latin typeface="+mn-lt"/>
              </a:rPr>
              <a:t>Pass the Torch!</a:t>
            </a:r>
          </a:p>
        </p:txBody>
      </p:sp>
      <p:sp>
        <p:nvSpPr>
          <p:cNvPr id="3" name="Content Placeholder 2">
            <a:extLst>
              <a:ext uri="{FF2B5EF4-FFF2-40B4-BE49-F238E27FC236}">
                <a16:creationId xmlns:a16="http://schemas.microsoft.com/office/drawing/2014/main" id="{3AE24BCC-EEDD-4BF4-B493-BA44AFDA2B50}"/>
              </a:ext>
            </a:extLst>
          </p:cNvPr>
          <p:cNvSpPr>
            <a:spLocks noGrp="1"/>
          </p:cNvSpPr>
          <p:nvPr>
            <p:ph idx="1"/>
          </p:nvPr>
        </p:nvSpPr>
        <p:spPr>
          <a:xfrm>
            <a:off x="187890" y="1515649"/>
            <a:ext cx="8780745" cy="5148198"/>
          </a:xfrm>
        </p:spPr>
        <p:txBody>
          <a:bodyPr>
            <a:normAutofit/>
          </a:bodyPr>
          <a:lstStyle/>
          <a:p>
            <a:pPr marL="0" indent="0" algn="ctr">
              <a:buNone/>
            </a:pPr>
            <a:r>
              <a:rPr lang="en-US" sz="4400" b="1" dirty="0"/>
              <a:t>Children learn faith from people who practice faith.  You cannot expect to lead your child any higher in the Christian faith than you are willing to go yourself.  So put God first in your life.  Demonstrate to your children what it means to trust God in all areas of your life.  Model it for them.</a:t>
            </a:r>
            <a:endParaRPr lang="en-US" sz="4000" b="1" dirty="0"/>
          </a:p>
        </p:txBody>
      </p:sp>
    </p:spTree>
    <p:extLst>
      <p:ext uri="{BB962C8B-B14F-4D97-AF65-F5344CB8AC3E}">
        <p14:creationId xmlns:p14="http://schemas.microsoft.com/office/powerpoint/2010/main" val="237558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5C44-EA01-41A8-A99D-BF377EE272BB}"/>
              </a:ext>
            </a:extLst>
          </p:cNvPr>
          <p:cNvSpPr>
            <a:spLocks noGrp="1"/>
          </p:cNvSpPr>
          <p:nvPr>
            <p:ph type="title"/>
          </p:nvPr>
        </p:nvSpPr>
        <p:spPr>
          <a:xfrm>
            <a:off x="628650" y="167414"/>
            <a:ext cx="7886700" cy="1325563"/>
          </a:xfrm>
        </p:spPr>
        <p:txBody>
          <a:bodyPr>
            <a:normAutofit/>
          </a:bodyPr>
          <a:lstStyle/>
          <a:p>
            <a:pPr algn="ctr"/>
            <a:r>
              <a:rPr lang="en-US" sz="6000" b="1" dirty="0">
                <a:latin typeface="+mn-lt"/>
              </a:rPr>
              <a:t>Psalms 78:1-4</a:t>
            </a:r>
          </a:p>
        </p:txBody>
      </p:sp>
      <p:sp>
        <p:nvSpPr>
          <p:cNvPr id="3" name="Content Placeholder 2">
            <a:extLst>
              <a:ext uri="{FF2B5EF4-FFF2-40B4-BE49-F238E27FC236}">
                <a16:creationId xmlns:a16="http://schemas.microsoft.com/office/drawing/2014/main" id="{F8ADD205-919E-4A07-A096-F7C32D5B359D}"/>
              </a:ext>
            </a:extLst>
          </p:cNvPr>
          <p:cNvSpPr>
            <a:spLocks noGrp="1"/>
          </p:cNvSpPr>
          <p:nvPr>
            <p:ph idx="1"/>
          </p:nvPr>
        </p:nvSpPr>
        <p:spPr>
          <a:xfrm>
            <a:off x="0" y="1248032"/>
            <a:ext cx="9144000" cy="5609967"/>
          </a:xfrm>
        </p:spPr>
        <p:txBody>
          <a:bodyPr>
            <a:normAutofit/>
          </a:bodyPr>
          <a:lstStyle/>
          <a:p>
            <a:r>
              <a:rPr lang="en-US" sz="3600" b="1" baseline="30000" dirty="0"/>
              <a:t>1 </a:t>
            </a:r>
            <a:r>
              <a:rPr lang="en-US" sz="3600" b="1" dirty="0"/>
              <a:t>Give ear, O my people, to my law: incline your ears to the words of my mouth.</a:t>
            </a:r>
          </a:p>
          <a:p>
            <a:r>
              <a:rPr lang="en-US" sz="3600" b="1" baseline="30000" dirty="0"/>
              <a:t>2 </a:t>
            </a:r>
            <a:r>
              <a:rPr lang="en-US" sz="3600" b="1" dirty="0"/>
              <a:t>I will open my mouth in a parable: I will utter dark sayings of old:</a:t>
            </a:r>
          </a:p>
          <a:p>
            <a:r>
              <a:rPr lang="en-US" sz="3600" b="1" baseline="30000" dirty="0"/>
              <a:t>3 </a:t>
            </a:r>
            <a:r>
              <a:rPr lang="en-US" sz="3600" b="1" dirty="0"/>
              <a:t>Which we have heard and known, and our fathers have told us.</a:t>
            </a:r>
          </a:p>
          <a:p>
            <a:r>
              <a:rPr lang="en-US" sz="3600" b="1" baseline="30000" dirty="0"/>
              <a:t>4 </a:t>
            </a:r>
            <a:r>
              <a:rPr lang="en-US" sz="3600" b="1" dirty="0"/>
              <a:t>We will not hide them from their children, shewing to the generation to come the praises of the </a:t>
            </a:r>
            <a:r>
              <a:rPr lang="en-US" sz="3600" b="1" cap="small" dirty="0"/>
              <a:t>Lord</a:t>
            </a:r>
            <a:r>
              <a:rPr lang="en-US" sz="3600" b="1" dirty="0"/>
              <a:t>, and his strength, and his wonderful works that he hath done.</a:t>
            </a:r>
          </a:p>
        </p:txBody>
      </p:sp>
    </p:spTree>
    <p:extLst>
      <p:ext uri="{BB962C8B-B14F-4D97-AF65-F5344CB8AC3E}">
        <p14:creationId xmlns:p14="http://schemas.microsoft.com/office/powerpoint/2010/main" val="216596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5C44-EA01-41A8-A99D-BF377EE272BB}"/>
              </a:ext>
            </a:extLst>
          </p:cNvPr>
          <p:cNvSpPr>
            <a:spLocks noGrp="1"/>
          </p:cNvSpPr>
          <p:nvPr>
            <p:ph type="title"/>
          </p:nvPr>
        </p:nvSpPr>
        <p:spPr>
          <a:xfrm>
            <a:off x="628650" y="179771"/>
            <a:ext cx="7886700" cy="1325563"/>
          </a:xfrm>
        </p:spPr>
        <p:txBody>
          <a:bodyPr>
            <a:normAutofit/>
          </a:bodyPr>
          <a:lstStyle/>
          <a:p>
            <a:pPr algn="ctr"/>
            <a:r>
              <a:rPr lang="en-US" sz="6000" b="1" dirty="0">
                <a:latin typeface="+mn-lt"/>
              </a:rPr>
              <a:t>Psalms 78:5-8</a:t>
            </a:r>
          </a:p>
        </p:txBody>
      </p:sp>
      <p:sp>
        <p:nvSpPr>
          <p:cNvPr id="3" name="Content Placeholder 2">
            <a:extLst>
              <a:ext uri="{FF2B5EF4-FFF2-40B4-BE49-F238E27FC236}">
                <a16:creationId xmlns:a16="http://schemas.microsoft.com/office/drawing/2014/main" id="{F8ADD205-919E-4A07-A096-F7C32D5B359D}"/>
              </a:ext>
            </a:extLst>
          </p:cNvPr>
          <p:cNvSpPr>
            <a:spLocks noGrp="1"/>
          </p:cNvSpPr>
          <p:nvPr>
            <p:ph idx="1"/>
          </p:nvPr>
        </p:nvSpPr>
        <p:spPr>
          <a:xfrm>
            <a:off x="0" y="1235676"/>
            <a:ext cx="9143999" cy="5622324"/>
          </a:xfrm>
        </p:spPr>
        <p:txBody>
          <a:bodyPr>
            <a:normAutofit fontScale="92500" lnSpcReduction="10000"/>
          </a:bodyPr>
          <a:lstStyle/>
          <a:p>
            <a:r>
              <a:rPr lang="en-US" sz="3200" b="1" baseline="30000" dirty="0"/>
              <a:t>5 </a:t>
            </a:r>
            <a:r>
              <a:rPr lang="en-US" sz="3200" b="1" dirty="0"/>
              <a:t>For he established a testimony in Jacob, and appointed a law in Israel, which he commanded our fathers, that they should make them known to their children:</a:t>
            </a:r>
          </a:p>
          <a:p>
            <a:r>
              <a:rPr lang="en-US" sz="3200" b="1" baseline="30000" dirty="0"/>
              <a:t>6 </a:t>
            </a:r>
            <a:r>
              <a:rPr lang="en-US" sz="3200" b="1" dirty="0"/>
              <a:t>That the generation to come might know them, even the children which should be born; who should arise and declare them to their children:</a:t>
            </a:r>
          </a:p>
          <a:p>
            <a:r>
              <a:rPr lang="en-US" sz="3200" b="1" baseline="30000" dirty="0"/>
              <a:t>7 </a:t>
            </a:r>
            <a:r>
              <a:rPr lang="en-US" sz="3200" b="1" dirty="0"/>
              <a:t>That they might set their hope in God, and not forget the works of God, but keep his commandments:</a:t>
            </a:r>
          </a:p>
          <a:p>
            <a:r>
              <a:rPr lang="en-US" sz="3200" b="1" baseline="30000" dirty="0"/>
              <a:t>8 </a:t>
            </a:r>
            <a:r>
              <a:rPr lang="en-US" sz="3200" b="1" dirty="0"/>
              <a:t>And might not be as their fathers, a stubborn and rebellious generation; a generation that set not their heart aright, and whose spirit was not </a:t>
            </a:r>
            <a:r>
              <a:rPr lang="en-US" sz="3200" b="1" dirty="0" err="1"/>
              <a:t>stedfast</a:t>
            </a:r>
            <a:r>
              <a:rPr lang="en-US" sz="3200" b="1" dirty="0"/>
              <a:t> with God.</a:t>
            </a:r>
          </a:p>
        </p:txBody>
      </p:sp>
    </p:spTree>
    <p:extLst>
      <p:ext uri="{BB962C8B-B14F-4D97-AF65-F5344CB8AC3E}">
        <p14:creationId xmlns:p14="http://schemas.microsoft.com/office/powerpoint/2010/main" val="1163817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8080-DEA4-4ABB-A1A5-9B892F08D056}"/>
              </a:ext>
            </a:extLst>
          </p:cNvPr>
          <p:cNvSpPr>
            <a:spLocks noGrp="1"/>
          </p:cNvSpPr>
          <p:nvPr>
            <p:ph type="title"/>
          </p:nvPr>
        </p:nvSpPr>
        <p:spPr/>
        <p:txBody>
          <a:bodyPr>
            <a:normAutofit/>
          </a:bodyPr>
          <a:lstStyle/>
          <a:p>
            <a:pPr algn="ctr"/>
            <a:r>
              <a:rPr lang="en-US" sz="6000" b="1" dirty="0">
                <a:latin typeface="+mn-lt"/>
              </a:rPr>
              <a:t>Call to Attention</a:t>
            </a:r>
          </a:p>
        </p:txBody>
      </p:sp>
      <p:sp>
        <p:nvSpPr>
          <p:cNvPr id="3" name="Content Placeholder 2">
            <a:extLst>
              <a:ext uri="{FF2B5EF4-FFF2-40B4-BE49-F238E27FC236}">
                <a16:creationId xmlns:a16="http://schemas.microsoft.com/office/drawing/2014/main" id="{37AD2CC9-FD27-4585-8E7F-2F2FD3555C7C}"/>
              </a:ext>
            </a:extLst>
          </p:cNvPr>
          <p:cNvSpPr>
            <a:spLocks noGrp="1"/>
          </p:cNvSpPr>
          <p:nvPr>
            <p:ph idx="1"/>
          </p:nvPr>
        </p:nvSpPr>
        <p:spPr/>
        <p:txBody>
          <a:bodyPr/>
          <a:lstStyle/>
          <a:p>
            <a:r>
              <a:rPr lang="en-US" sz="3600" dirty="0"/>
              <a:t>V. 1. Give ear; Incline your ears….What is he saying?</a:t>
            </a:r>
          </a:p>
          <a:p>
            <a:pPr lvl="1"/>
            <a:r>
              <a:rPr lang="en-US" sz="6000" b="1" dirty="0"/>
              <a:t>Listen!</a:t>
            </a:r>
          </a:p>
          <a:p>
            <a:endParaRPr lang="en-US" dirty="0"/>
          </a:p>
          <a:p>
            <a:r>
              <a:rPr lang="en-US" sz="3600" dirty="0"/>
              <a:t>Not just to hear, but to Listen and….</a:t>
            </a:r>
          </a:p>
          <a:p>
            <a:pPr lvl="1"/>
            <a:r>
              <a:rPr lang="en-US" sz="6000" b="1" dirty="0">
                <a:solidFill>
                  <a:prstClr val="black"/>
                </a:solidFill>
              </a:rPr>
              <a:t>Obey!</a:t>
            </a:r>
          </a:p>
          <a:p>
            <a:pPr lvl="1"/>
            <a:endParaRPr lang="en-US" dirty="0"/>
          </a:p>
        </p:txBody>
      </p:sp>
    </p:spTree>
    <p:extLst>
      <p:ext uri="{BB962C8B-B14F-4D97-AF65-F5344CB8AC3E}">
        <p14:creationId xmlns:p14="http://schemas.microsoft.com/office/powerpoint/2010/main" val="1438392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8080-DEA4-4ABB-A1A5-9B892F08D056}"/>
              </a:ext>
            </a:extLst>
          </p:cNvPr>
          <p:cNvSpPr>
            <a:spLocks noGrp="1"/>
          </p:cNvSpPr>
          <p:nvPr>
            <p:ph type="title"/>
          </p:nvPr>
        </p:nvSpPr>
        <p:spPr/>
        <p:txBody>
          <a:bodyPr>
            <a:normAutofit/>
          </a:bodyPr>
          <a:lstStyle/>
          <a:p>
            <a:pPr algn="ctr"/>
            <a:r>
              <a:rPr lang="en-US" sz="6000" b="1" dirty="0">
                <a:latin typeface="+mn-lt"/>
              </a:rPr>
              <a:t>Incline Your Ear</a:t>
            </a:r>
          </a:p>
        </p:txBody>
      </p:sp>
      <p:sp>
        <p:nvSpPr>
          <p:cNvPr id="3" name="Content Placeholder 2">
            <a:extLst>
              <a:ext uri="{FF2B5EF4-FFF2-40B4-BE49-F238E27FC236}">
                <a16:creationId xmlns:a16="http://schemas.microsoft.com/office/drawing/2014/main" id="{37AD2CC9-FD27-4585-8E7F-2F2FD3555C7C}"/>
              </a:ext>
            </a:extLst>
          </p:cNvPr>
          <p:cNvSpPr>
            <a:spLocks noGrp="1"/>
          </p:cNvSpPr>
          <p:nvPr>
            <p:ph idx="1"/>
          </p:nvPr>
        </p:nvSpPr>
        <p:spPr/>
        <p:txBody>
          <a:bodyPr/>
          <a:lstStyle/>
          <a:p>
            <a:r>
              <a:rPr lang="en-US" sz="3600" dirty="0"/>
              <a:t>Literally means to “stretch your ears to the words of my mouth.”</a:t>
            </a:r>
          </a:p>
          <a:p>
            <a:r>
              <a:rPr lang="en-US" sz="3600" dirty="0">
                <a:solidFill>
                  <a:prstClr val="black"/>
                </a:solidFill>
              </a:rPr>
              <a:t>Listening- active, eager and responsive</a:t>
            </a:r>
          </a:p>
          <a:p>
            <a:r>
              <a:rPr lang="en-US" sz="3600" dirty="0">
                <a:solidFill>
                  <a:prstClr val="black"/>
                </a:solidFill>
              </a:rPr>
              <a:t>Results= learning and obedience</a:t>
            </a:r>
          </a:p>
          <a:p>
            <a:r>
              <a:rPr lang="en-US" sz="3600" b="1" dirty="0">
                <a:solidFill>
                  <a:prstClr val="black"/>
                </a:solidFill>
              </a:rPr>
              <a:t>Isaiah 55:3-5 Incline your ear, and come unto me: hear, and your soul shall live…</a:t>
            </a:r>
            <a:endParaRPr lang="en-US" sz="6000" b="1" dirty="0">
              <a:solidFill>
                <a:prstClr val="black"/>
              </a:solidFill>
            </a:endParaRPr>
          </a:p>
          <a:p>
            <a:pPr lvl="1"/>
            <a:endParaRPr lang="en-US" dirty="0"/>
          </a:p>
        </p:txBody>
      </p:sp>
    </p:spTree>
    <p:extLst>
      <p:ext uri="{BB962C8B-B14F-4D97-AF65-F5344CB8AC3E}">
        <p14:creationId xmlns:p14="http://schemas.microsoft.com/office/powerpoint/2010/main" val="162671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8080-DEA4-4ABB-A1A5-9B892F08D056}"/>
              </a:ext>
            </a:extLst>
          </p:cNvPr>
          <p:cNvSpPr>
            <a:spLocks noGrp="1"/>
          </p:cNvSpPr>
          <p:nvPr>
            <p:ph type="title"/>
          </p:nvPr>
        </p:nvSpPr>
        <p:spPr>
          <a:xfrm>
            <a:off x="667286" y="102404"/>
            <a:ext cx="7886700" cy="1030937"/>
          </a:xfrm>
        </p:spPr>
        <p:txBody>
          <a:bodyPr>
            <a:normAutofit/>
          </a:bodyPr>
          <a:lstStyle/>
          <a:p>
            <a:pPr algn="ctr"/>
            <a:r>
              <a:rPr lang="en-US" sz="6000" b="1" dirty="0">
                <a:latin typeface="+mn-lt"/>
              </a:rPr>
              <a:t>Incline Your Ear</a:t>
            </a:r>
          </a:p>
        </p:txBody>
      </p:sp>
      <p:pic>
        <p:nvPicPr>
          <p:cNvPr id="4" name="Content Placeholder 3">
            <a:extLst>
              <a:ext uri="{FF2B5EF4-FFF2-40B4-BE49-F238E27FC236}">
                <a16:creationId xmlns:a16="http://schemas.microsoft.com/office/drawing/2014/main" id="{C9C35A77-F98E-413F-BC00-E43953491661}"/>
              </a:ext>
            </a:extLst>
          </p:cNvPr>
          <p:cNvPicPr>
            <a:picLocks noGrp="1" noChangeAspect="1"/>
          </p:cNvPicPr>
          <p:nvPr>
            <p:ph idx="1"/>
          </p:nvPr>
        </p:nvPicPr>
        <p:blipFill>
          <a:blip r:embed="rId3"/>
          <a:stretch>
            <a:fillRect/>
          </a:stretch>
        </p:blipFill>
        <p:spPr>
          <a:xfrm>
            <a:off x="87684" y="1028718"/>
            <a:ext cx="4760345" cy="3256636"/>
          </a:xfrm>
          <a:prstGeom prst="rect">
            <a:avLst/>
          </a:prstGeom>
        </p:spPr>
      </p:pic>
      <p:pic>
        <p:nvPicPr>
          <p:cNvPr id="5" name="Picture 4">
            <a:extLst>
              <a:ext uri="{FF2B5EF4-FFF2-40B4-BE49-F238E27FC236}">
                <a16:creationId xmlns:a16="http://schemas.microsoft.com/office/drawing/2014/main" id="{063B2FC2-403B-40FE-998C-170A134321B5}"/>
              </a:ext>
            </a:extLst>
          </p:cNvPr>
          <p:cNvPicPr>
            <a:picLocks noChangeAspect="1"/>
          </p:cNvPicPr>
          <p:nvPr/>
        </p:nvPicPr>
        <p:blipFill>
          <a:blip r:embed="rId4"/>
          <a:stretch>
            <a:fillRect/>
          </a:stretch>
        </p:blipFill>
        <p:spPr>
          <a:xfrm>
            <a:off x="4196413" y="1028721"/>
            <a:ext cx="4884955" cy="3256636"/>
          </a:xfrm>
          <a:prstGeom prst="rect">
            <a:avLst/>
          </a:prstGeom>
        </p:spPr>
      </p:pic>
      <p:pic>
        <p:nvPicPr>
          <p:cNvPr id="6" name="Picture 5">
            <a:extLst>
              <a:ext uri="{FF2B5EF4-FFF2-40B4-BE49-F238E27FC236}">
                <a16:creationId xmlns:a16="http://schemas.microsoft.com/office/drawing/2014/main" id="{250B896D-E45F-4CC8-8A80-D48C9655A165}"/>
              </a:ext>
            </a:extLst>
          </p:cNvPr>
          <p:cNvPicPr>
            <a:picLocks noChangeAspect="1"/>
          </p:cNvPicPr>
          <p:nvPr/>
        </p:nvPicPr>
        <p:blipFill>
          <a:blip r:embed="rId5"/>
          <a:stretch>
            <a:fillRect/>
          </a:stretch>
        </p:blipFill>
        <p:spPr>
          <a:xfrm>
            <a:off x="1632845" y="4018208"/>
            <a:ext cx="5679584" cy="2839792"/>
          </a:xfrm>
          <a:prstGeom prst="rect">
            <a:avLst/>
          </a:prstGeom>
        </p:spPr>
      </p:pic>
    </p:spTree>
    <p:extLst>
      <p:ext uri="{BB962C8B-B14F-4D97-AF65-F5344CB8AC3E}">
        <p14:creationId xmlns:p14="http://schemas.microsoft.com/office/powerpoint/2010/main" val="1205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79022-C60A-4B58-87FA-AAA24DCA6AAA}"/>
              </a:ext>
            </a:extLst>
          </p:cNvPr>
          <p:cNvSpPr>
            <a:spLocks noGrp="1"/>
          </p:cNvSpPr>
          <p:nvPr>
            <p:ph type="title"/>
          </p:nvPr>
        </p:nvSpPr>
        <p:spPr/>
        <p:txBody>
          <a:bodyPr>
            <a:normAutofit/>
          </a:bodyPr>
          <a:lstStyle/>
          <a:p>
            <a:pPr algn="ctr"/>
            <a:r>
              <a:rPr lang="en-US" sz="6000" b="1" dirty="0">
                <a:latin typeface="+mn-lt"/>
              </a:rPr>
              <a:t>Why Should I Listen?</a:t>
            </a:r>
          </a:p>
        </p:txBody>
      </p:sp>
      <p:sp>
        <p:nvSpPr>
          <p:cNvPr id="3" name="Content Placeholder 2">
            <a:extLst>
              <a:ext uri="{FF2B5EF4-FFF2-40B4-BE49-F238E27FC236}">
                <a16:creationId xmlns:a16="http://schemas.microsoft.com/office/drawing/2014/main" id="{7473AB78-F3EF-4E42-9C2E-AAFCF37FCBF5}"/>
              </a:ext>
            </a:extLst>
          </p:cNvPr>
          <p:cNvSpPr>
            <a:spLocks noGrp="1"/>
          </p:cNvSpPr>
          <p:nvPr>
            <p:ph idx="1"/>
          </p:nvPr>
        </p:nvSpPr>
        <p:spPr>
          <a:xfrm>
            <a:off x="628650" y="1825625"/>
            <a:ext cx="7886700" cy="4825696"/>
          </a:xfrm>
        </p:spPr>
        <p:txBody>
          <a:bodyPr>
            <a:normAutofit lnSpcReduction="10000"/>
          </a:bodyPr>
          <a:lstStyle/>
          <a:p>
            <a:r>
              <a:rPr lang="en-US" sz="3600" dirty="0"/>
              <a:t>Vs. 2—I will open my mouth in parables.</a:t>
            </a:r>
          </a:p>
          <a:p>
            <a:r>
              <a:rPr lang="en-US" sz="3600" b="1" dirty="0"/>
              <a:t>Matthew 13:34 </a:t>
            </a:r>
            <a:r>
              <a:rPr lang="en-US" sz="3600" b="1" baseline="30000" dirty="0"/>
              <a:t>13 </a:t>
            </a:r>
            <a:r>
              <a:rPr lang="en-US" sz="3600" b="1" dirty="0"/>
              <a:t>Therefore speak I to them in parables: because they seeing see not; and hearing they hear not, neither do they understand.</a:t>
            </a:r>
          </a:p>
          <a:p>
            <a:r>
              <a:rPr lang="en-US" sz="3600" b="1" dirty="0"/>
              <a:t>Parable: Simple story to illustrate a lesson</a:t>
            </a:r>
          </a:p>
          <a:p>
            <a:r>
              <a:rPr lang="en-US" sz="3600" dirty="0"/>
              <a:t>Vs. 2—I will utter dark sayings of old (riddles, puzzles)  </a:t>
            </a:r>
          </a:p>
        </p:txBody>
      </p:sp>
    </p:spTree>
    <p:extLst>
      <p:ext uri="{BB962C8B-B14F-4D97-AF65-F5344CB8AC3E}">
        <p14:creationId xmlns:p14="http://schemas.microsoft.com/office/powerpoint/2010/main" val="3856728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9A32-BB21-4DD0-BA9C-D059EADB6289}"/>
              </a:ext>
            </a:extLst>
          </p:cNvPr>
          <p:cNvSpPr>
            <a:spLocks noGrp="1"/>
          </p:cNvSpPr>
          <p:nvPr>
            <p:ph type="title"/>
          </p:nvPr>
        </p:nvSpPr>
        <p:spPr/>
        <p:txBody>
          <a:bodyPr>
            <a:normAutofit/>
          </a:bodyPr>
          <a:lstStyle/>
          <a:p>
            <a:pPr algn="ctr"/>
            <a:r>
              <a:rPr lang="en-US" sz="6000" b="1" dirty="0">
                <a:latin typeface="+mn-lt"/>
              </a:rPr>
              <a:t>The Parable</a:t>
            </a:r>
          </a:p>
        </p:txBody>
      </p:sp>
      <p:sp>
        <p:nvSpPr>
          <p:cNvPr id="7" name="Content Placeholder 6">
            <a:extLst>
              <a:ext uri="{FF2B5EF4-FFF2-40B4-BE49-F238E27FC236}">
                <a16:creationId xmlns:a16="http://schemas.microsoft.com/office/drawing/2014/main" id="{8B32FECF-4121-43D4-B8CA-97259A71D735}"/>
              </a:ext>
            </a:extLst>
          </p:cNvPr>
          <p:cNvSpPr>
            <a:spLocks noGrp="1"/>
          </p:cNvSpPr>
          <p:nvPr>
            <p:ph idx="1"/>
          </p:nvPr>
        </p:nvSpPr>
        <p:spPr>
          <a:xfrm>
            <a:off x="628650" y="1537528"/>
            <a:ext cx="7886700" cy="4351338"/>
          </a:xfrm>
        </p:spPr>
        <p:txBody>
          <a:bodyPr>
            <a:normAutofit lnSpcReduction="10000"/>
          </a:bodyPr>
          <a:lstStyle/>
          <a:p>
            <a:r>
              <a:rPr lang="en-US" sz="4000" dirty="0"/>
              <a:t>History of Israel</a:t>
            </a:r>
          </a:p>
          <a:p>
            <a:pPr lvl="1"/>
            <a:r>
              <a:rPr lang="en-US" sz="3600" dirty="0"/>
              <a:t>Exodus of Egypt vs. 9-31</a:t>
            </a:r>
          </a:p>
          <a:p>
            <a:pPr lvl="2"/>
            <a:r>
              <a:rPr lang="en-US" sz="3200" dirty="0"/>
              <a:t>Rebellion</a:t>
            </a:r>
          </a:p>
          <a:p>
            <a:pPr lvl="2"/>
            <a:r>
              <a:rPr lang="en-US" sz="3200" dirty="0"/>
              <a:t>Forgot what God had done</a:t>
            </a:r>
          </a:p>
          <a:p>
            <a:pPr lvl="2"/>
            <a:r>
              <a:rPr lang="en-US" sz="3200" dirty="0"/>
              <a:t>God’s wrath upon people</a:t>
            </a:r>
          </a:p>
          <a:p>
            <a:pPr lvl="1"/>
            <a:r>
              <a:rPr lang="en-US" sz="3600" dirty="0"/>
              <a:t>Continued Rebellion vs. 32-39</a:t>
            </a:r>
          </a:p>
          <a:p>
            <a:pPr lvl="2"/>
            <a:r>
              <a:rPr lang="en-US" sz="3200" dirty="0"/>
              <a:t>Continually sinned despite His signs</a:t>
            </a:r>
          </a:p>
          <a:p>
            <a:pPr lvl="2"/>
            <a:r>
              <a:rPr lang="en-US" sz="3200" dirty="0"/>
              <a:t>Sought Him after punished—Sound familiar?</a:t>
            </a:r>
          </a:p>
        </p:txBody>
      </p:sp>
    </p:spTree>
    <p:extLst>
      <p:ext uri="{BB962C8B-B14F-4D97-AF65-F5344CB8AC3E}">
        <p14:creationId xmlns:p14="http://schemas.microsoft.com/office/powerpoint/2010/main" val="3098912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9A32-BB21-4DD0-BA9C-D059EADB6289}"/>
              </a:ext>
            </a:extLst>
          </p:cNvPr>
          <p:cNvSpPr>
            <a:spLocks noGrp="1"/>
          </p:cNvSpPr>
          <p:nvPr>
            <p:ph type="title"/>
          </p:nvPr>
        </p:nvSpPr>
        <p:spPr/>
        <p:txBody>
          <a:bodyPr>
            <a:normAutofit/>
          </a:bodyPr>
          <a:lstStyle/>
          <a:p>
            <a:pPr algn="ctr"/>
            <a:r>
              <a:rPr lang="en-US" sz="6000" b="1" dirty="0">
                <a:latin typeface="+mn-lt"/>
              </a:rPr>
              <a:t>The Parable</a:t>
            </a:r>
          </a:p>
        </p:txBody>
      </p:sp>
      <p:sp>
        <p:nvSpPr>
          <p:cNvPr id="7" name="Content Placeholder 6">
            <a:extLst>
              <a:ext uri="{FF2B5EF4-FFF2-40B4-BE49-F238E27FC236}">
                <a16:creationId xmlns:a16="http://schemas.microsoft.com/office/drawing/2014/main" id="{8B32FECF-4121-43D4-B8CA-97259A71D735}"/>
              </a:ext>
            </a:extLst>
          </p:cNvPr>
          <p:cNvSpPr>
            <a:spLocks noGrp="1"/>
          </p:cNvSpPr>
          <p:nvPr>
            <p:ph idx="1"/>
          </p:nvPr>
        </p:nvSpPr>
        <p:spPr>
          <a:xfrm>
            <a:off x="628650" y="1537528"/>
            <a:ext cx="7886700" cy="5063688"/>
          </a:xfrm>
        </p:spPr>
        <p:txBody>
          <a:bodyPr>
            <a:normAutofit/>
          </a:bodyPr>
          <a:lstStyle/>
          <a:p>
            <a:r>
              <a:rPr lang="en-US" sz="4000" dirty="0"/>
              <a:t>History of Israel</a:t>
            </a:r>
          </a:p>
          <a:p>
            <a:pPr lvl="1"/>
            <a:r>
              <a:rPr lang="en-US" sz="3600" dirty="0"/>
              <a:t>God Forgotten vs. 40-64</a:t>
            </a:r>
          </a:p>
          <a:p>
            <a:pPr lvl="2"/>
            <a:r>
              <a:rPr lang="en-US" sz="3200" dirty="0"/>
              <a:t>Forgot about the plagues</a:t>
            </a:r>
          </a:p>
          <a:p>
            <a:pPr lvl="2"/>
            <a:r>
              <a:rPr lang="en-US" sz="3200" dirty="0"/>
              <a:t>Forgot God’s power over Egypt</a:t>
            </a:r>
          </a:p>
          <a:p>
            <a:pPr lvl="2"/>
            <a:r>
              <a:rPr lang="en-US" sz="3200" dirty="0"/>
              <a:t>Rejected His own people</a:t>
            </a:r>
          </a:p>
          <a:p>
            <a:pPr lvl="1"/>
            <a:r>
              <a:rPr lang="en-US" sz="3600" dirty="0"/>
              <a:t>God Keeps His Promises vs. 65-72</a:t>
            </a:r>
          </a:p>
          <a:p>
            <a:pPr lvl="2"/>
            <a:r>
              <a:rPr lang="en-US" sz="3200" dirty="0"/>
              <a:t>Out of Judah—everyone blessed</a:t>
            </a:r>
          </a:p>
          <a:p>
            <a:pPr lvl="2"/>
            <a:r>
              <a:rPr lang="en-US" sz="3200" dirty="0"/>
              <a:t>David</a:t>
            </a:r>
          </a:p>
          <a:p>
            <a:pPr lvl="2"/>
            <a:r>
              <a:rPr lang="en-US" sz="3200" dirty="0"/>
              <a:t>Jesus!</a:t>
            </a:r>
            <a:endParaRPr lang="en-US" sz="1600" dirty="0"/>
          </a:p>
        </p:txBody>
      </p:sp>
    </p:spTree>
    <p:extLst>
      <p:ext uri="{BB962C8B-B14F-4D97-AF65-F5344CB8AC3E}">
        <p14:creationId xmlns:p14="http://schemas.microsoft.com/office/powerpoint/2010/main" val="30502151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433</TotalTime>
  <Words>1555</Words>
  <Application>Microsoft Office PowerPoint</Application>
  <PresentationFormat>On-screen Show (4:3)</PresentationFormat>
  <Paragraphs>193</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Passing the Torch</vt:lpstr>
      <vt:lpstr>Psalms 78:1-4</vt:lpstr>
      <vt:lpstr>Psalms 78:5-8</vt:lpstr>
      <vt:lpstr>Call to Attention</vt:lpstr>
      <vt:lpstr>Incline Your Ear</vt:lpstr>
      <vt:lpstr>Incline Your Ear</vt:lpstr>
      <vt:lpstr>Why Should I Listen?</vt:lpstr>
      <vt:lpstr>The Parable</vt:lpstr>
      <vt:lpstr>The Parable</vt:lpstr>
      <vt:lpstr>The Passing of the Torch</vt:lpstr>
      <vt:lpstr>Commanded to Teach</vt:lpstr>
      <vt:lpstr>What Am I Passing?</vt:lpstr>
      <vt:lpstr>To Whom Am I Passing the Torch?</vt:lpstr>
      <vt:lpstr>What Are the Results?</vt:lpstr>
      <vt:lpstr>What Are the Results?</vt:lpstr>
      <vt:lpstr>Pass the Torch!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Passing the Torch</dc:title>
  <dc:creator>Auditorium</dc:creator>
  <cp:lastModifiedBy>Jerry Smith</cp:lastModifiedBy>
  <cp:revision>26</cp:revision>
  <dcterms:created xsi:type="dcterms:W3CDTF">2017-07-22T18:05:58Z</dcterms:created>
  <dcterms:modified xsi:type="dcterms:W3CDTF">2017-07-23T13:46:54Z</dcterms:modified>
</cp:coreProperties>
</file>