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316" r:id="rId2"/>
    <p:sldId id="256" r:id="rId3"/>
    <p:sldId id="308" r:id="rId4"/>
    <p:sldId id="295" r:id="rId5"/>
    <p:sldId id="304" r:id="rId6"/>
    <p:sldId id="309" r:id="rId7"/>
    <p:sldId id="305" r:id="rId8"/>
    <p:sldId id="306" r:id="rId9"/>
    <p:sldId id="307" r:id="rId10"/>
    <p:sldId id="312" r:id="rId11"/>
    <p:sldId id="314" r:id="rId12"/>
    <p:sldId id="287" r:id="rId13"/>
    <p:sldId id="260" r:id="rId14"/>
    <p:sldId id="261" r:id="rId15"/>
    <p:sldId id="264" r:id="rId16"/>
    <p:sldId id="278" r:id="rId17"/>
    <p:sldId id="265" r:id="rId18"/>
    <p:sldId id="266" r:id="rId19"/>
    <p:sldId id="267" r:id="rId20"/>
    <p:sldId id="268" r:id="rId21"/>
    <p:sldId id="269" r:id="rId22"/>
    <p:sldId id="270" r:id="rId23"/>
    <p:sldId id="271" r:id="rId24"/>
    <p:sldId id="272" r:id="rId25"/>
    <p:sldId id="273" r:id="rId26"/>
    <p:sldId id="274" r:id="rId27"/>
    <p:sldId id="275" r:id="rId28"/>
    <p:sldId id="276" r:id="rId29"/>
    <p:sldId id="259" r:id="rId30"/>
    <p:sldId id="315" r:id="rId31"/>
  </p:sldIdLst>
  <p:sldSz cx="12192000" cy="6858000"/>
  <p:notesSz cx="7077075" cy="90281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77" autoAdjust="0"/>
    <p:restoredTop sz="94660"/>
  </p:normalViewPr>
  <p:slideViewPr>
    <p:cSldViewPr snapToGrid="0">
      <p:cViewPr varScale="1">
        <p:scale>
          <a:sx n="97" d="100"/>
          <a:sy n="97" d="100"/>
        </p:scale>
        <p:origin x="108"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29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52974"/>
          </a:xfrm>
          <a:prstGeom prst="rect">
            <a:avLst/>
          </a:prstGeom>
        </p:spPr>
        <p:txBody>
          <a:bodyPr vert="horz" lIns="91440" tIns="45720" rIns="91440" bIns="45720" rtlCol="0"/>
          <a:lstStyle>
            <a:lvl1pPr algn="r">
              <a:defRPr sz="1200"/>
            </a:lvl1pPr>
          </a:lstStyle>
          <a:p>
            <a:fld id="{CEDFA9B7-3A4F-43CC-A264-4F0F388F0036}" type="datetimeFigureOut">
              <a:rPr lang="en-US" smtClean="0"/>
              <a:t>4/30/2016</a:t>
            </a:fld>
            <a:endParaRPr lang="en-US"/>
          </a:p>
        </p:txBody>
      </p:sp>
      <p:sp>
        <p:nvSpPr>
          <p:cNvPr id="4" name="Footer Placeholder 3"/>
          <p:cNvSpPr>
            <a:spLocks noGrp="1"/>
          </p:cNvSpPr>
          <p:nvPr>
            <p:ph type="ftr" sz="quarter" idx="2"/>
          </p:nvPr>
        </p:nvSpPr>
        <p:spPr>
          <a:xfrm>
            <a:off x="0" y="8575141"/>
            <a:ext cx="3066733" cy="45297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575141"/>
            <a:ext cx="3066733" cy="452973"/>
          </a:xfrm>
          <a:prstGeom prst="rect">
            <a:avLst/>
          </a:prstGeom>
        </p:spPr>
        <p:txBody>
          <a:bodyPr vert="horz" lIns="91440" tIns="45720" rIns="91440" bIns="45720" rtlCol="0" anchor="b"/>
          <a:lstStyle>
            <a:lvl1pPr algn="r">
              <a:defRPr sz="1200"/>
            </a:lvl1pPr>
          </a:lstStyle>
          <a:p>
            <a:fld id="{70023819-2ABF-44E0-9680-B8E106AC645A}" type="slidenum">
              <a:rPr lang="en-US" smtClean="0"/>
              <a:t>‹#›</a:t>
            </a:fld>
            <a:endParaRPr lang="en-US"/>
          </a:p>
        </p:txBody>
      </p:sp>
    </p:spTree>
    <p:extLst>
      <p:ext uri="{BB962C8B-B14F-4D97-AF65-F5344CB8AC3E}">
        <p14:creationId xmlns:p14="http://schemas.microsoft.com/office/powerpoint/2010/main" val="178088464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29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08705" y="0"/>
            <a:ext cx="3066733" cy="452974"/>
          </a:xfrm>
          <a:prstGeom prst="rect">
            <a:avLst/>
          </a:prstGeom>
        </p:spPr>
        <p:txBody>
          <a:bodyPr vert="horz" lIns="91440" tIns="45720" rIns="91440" bIns="45720" rtlCol="0"/>
          <a:lstStyle>
            <a:lvl1pPr algn="r">
              <a:defRPr sz="1200"/>
            </a:lvl1pPr>
          </a:lstStyle>
          <a:p>
            <a:fld id="{3EE88E02-CCAF-48E5-842C-7796335917B9}" type="datetimeFigureOut">
              <a:rPr lang="en-US" smtClean="0"/>
              <a:t>4/30/2016</a:t>
            </a:fld>
            <a:endParaRPr lang="en-US"/>
          </a:p>
        </p:txBody>
      </p:sp>
      <p:sp>
        <p:nvSpPr>
          <p:cNvPr id="4" name="Slide Image Placeholder 3"/>
          <p:cNvSpPr>
            <a:spLocks noGrp="1" noRot="1" noChangeAspect="1"/>
          </p:cNvSpPr>
          <p:nvPr>
            <p:ph type="sldImg" idx="2"/>
          </p:nvPr>
        </p:nvSpPr>
        <p:spPr>
          <a:xfrm>
            <a:off x="830263" y="1128713"/>
            <a:ext cx="5416550" cy="304641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7708" y="4344780"/>
            <a:ext cx="5661660" cy="355481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5141"/>
            <a:ext cx="3066733" cy="45297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575141"/>
            <a:ext cx="3066733" cy="452973"/>
          </a:xfrm>
          <a:prstGeom prst="rect">
            <a:avLst/>
          </a:prstGeom>
        </p:spPr>
        <p:txBody>
          <a:bodyPr vert="horz" lIns="91440" tIns="45720" rIns="91440" bIns="45720" rtlCol="0" anchor="b"/>
          <a:lstStyle>
            <a:lvl1pPr algn="r">
              <a:defRPr sz="1200"/>
            </a:lvl1pPr>
          </a:lstStyle>
          <a:p>
            <a:fld id="{F8A71184-F2A3-4AE8-BE83-3F0DC75541CE}" type="slidenum">
              <a:rPr lang="en-US" smtClean="0"/>
              <a:t>‹#›</a:t>
            </a:fld>
            <a:endParaRPr lang="en-US"/>
          </a:p>
        </p:txBody>
      </p:sp>
    </p:spTree>
    <p:extLst>
      <p:ext uri="{BB962C8B-B14F-4D97-AF65-F5344CB8AC3E}">
        <p14:creationId xmlns:p14="http://schemas.microsoft.com/office/powerpoint/2010/main" val="373555226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A71184-F2A3-4AE8-BE83-3F0DC75541CE}" type="slidenum">
              <a:rPr lang="en-US" smtClean="0"/>
              <a:t>8</a:t>
            </a:fld>
            <a:endParaRPr lang="en-US"/>
          </a:p>
        </p:txBody>
      </p:sp>
    </p:spTree>
    <p:extLst>
      <p:ext uri="{BB962C8B-B14F-4D97-AF65-F5344CB8AC3E}">
        <p14:creationId xmlns:p14="http://schemas.microsoft.com/office/powerpoint/2010/main" val="21763010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A71184-F2A3-4AE8-BE83-3F0DC75541CE}" type="slidenum">
              <a:rPr lang="en-US" smtClean="0"/>
              <a:t>18</a:t>
            </a:fld>
            <a:endParaRPr lang="en-US"/>
          </a:p>
        </p:txBody>
      </p:sp>
    </p:spTree>
    <p:extLst>
      <p:ext uri="{BB962C8B-B14F-4D97-AF65-F5344CB8AC3E}">
        <p14:creationId xmlns:p14="http://schemas.microsoft.com/office/powerpoint/2010/main" val="5822168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5E6D0FF-8706-47C7-8435-628E3CE7004D}" type="datetime1">
              <a:rPr lang="en-US" smtClean="0"/>
              <a:t>4/30/2016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91D02F-EC31-4193-A269-A9178B4DE48F}" type="slidenum">
              <a:rPr lang="en-US" smtClean="0"/>
              <a:t>‹#›</a:t>
            </a:fld>
            <a:endParaRPr lang="en-US"/>
          </a:p>
        </p:txBody>
      </p:sp>
    </p:spTree>
    <p:extLst>
      <p:ext uri="{BB962C8B-B14F-4D97-AF65-F5344CB8AC3E}">
        <p14:creationId xmlns:p14="http://schemas.microsoft.com/office/powerpoint/2010/main" val="3625430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16E9A5-B318-4DD7-9F2C-DE2E8FC37355}" type="datetime1">
              <a:rPr lang="en-US" smtClean="0"/>
              <a:t>4/30/2016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91D02F-EC31-4193-A269-A9178B4DE48F}" type="slidenum">
              <a:rPr lang="en-US" smtClean="0"/>
              <a:t>‹#›</a:t>
            </a:fld>
            <a:endParaRPr lang="en-US"/>
          </a:p>
        </p:txBody>
      </p:sp>
    </p:spTree>
    <p:extLst>
      <p:ext uri="{BB962C8B-B14F-4D97-AF65-F5344CB8AC3E}">
        <p14:creationId xmlns:p14="http://schemas.microsoft.com/office/powerpoint/2010/main" val="2473526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34D882-1E07-43D9-89BF-DB3C6ECD772B}" type="datetime1">
              <a:rPr lang="en-US" smtClean="0"/>
              <a:t>4/30/2016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91D02F-EC31-4193-A269-A9178B4DE48F}" type="slidenum">
              <a:rPr lang="en-US" smtClean="0"/>
              <a:t>‹#›</a:t>
            </a:fld>
            <a:endParaRPr lang="en-US"/>
          </a:p>
        </p:txBody>
      </p:sp>
    </p:spTree>
    <p:extLst>
      <p:ext uri="{BB962C8B-B14F-4D97-AF65-F5344CB8AC3E}">
        <p14:creationId xmlns:p14="http://schemas.microsoft.com/office/powerpoint/2010/main" val="3487705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73ADB3-815A-4B61-A3C7-5E419B7DBC97}" type="datetime1">
              <a:rPr lang="en-US" smtClean="0"/>
              <a:t>4/30/2016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91D02F-EC31-4193-A269-A9178B4DE48F}" type="slidenum">
              <a:rPr lang="en-US" smtClean="0"/>
              <a:t>‹#›</a:t>
            </a:fld>
            <a:endParaRPr lang="en-US"/>
          </a:p>
        </p:txBody>
      </p:sp>
    </p:spTree>
    <p:extLst>
      <p:ext uri="{BB962C8B-B14F-4D97-AF65-F5344CB8AC3E}">
        <p14:creationId xmlns:p14="http://schemas.microsoft.com/office/powerpoint/2010/main" val="916245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C6B5C8-C720-45F2-B0C1-E2CC35A10434}" type="datetime1">
              <a:rPr lang="en-US" smtClean="0"/>
              <a:t>4/30/2016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91D02F-EC31-4193-A269-A9178B4DE48F}" type="slidenum">
              <a:rPr lang="en-US" smtClean="0"/>
              <a:t>‹#›</a:t>
            </a:fld>
            <a:endParaRPr lang="en-US"/>
          </a:p>
        </p:txBody>
      </p:sp>
    </p:spTree>
    <p:extLst>
      <p:ext uri="{BB962C8B-B14F-4D97-AF65-F5344CB8AC3E}">
        <p14:creationId xmlns:p14="http://schemas.microsoft.com/office/powerpoint/2010/main" val="394002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D439557-754F-4C6A-8183-04C968245D54}" type="datetime1">
              <a:rPr lang="en-US" smtClean="0"/>
              <a:t>4/30/2016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91D02F-EC31-4193-A269-A9178B4DE48F}" type="slidenum">
              <a:rPr lang="en-US" smtClean="0"/>
              <a:t>‹#›</a:t>
            </a:fld>
            <a:endParaRPr lang="en-US"/>
          </a:p>
        </p:txBody>
      </p:sp>
    </p:spTree>
    <p:extLst>
      <p:ext uri="{BB962C8B-B14F-4D97-AF65-F5344CB8AC3E}">
        <p14:creationId xmlns:p14="http://schemas.microsoft.com/office/powerpoint/2010/main" val="3236332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4578D47-EFF4-4E17-B140-09AB6F9FD1BB}" type="datetime1">
              <a:rPr lang="en-US" smtClean="0"/>
              <a:t>4/30/2016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91D02F-EC31-4193-A269-A9178B4DE48F}" type="slidenum">
              <a:rPr lang="en-US" smtClean="0"/>
              <a:t>‹#›</a:t>
            </a:fld>
            <a:endParaRPr lang="en-US"/>
          </a:p>
        </p:txBody>
      </p:sp>
    </p:spTree>
    <p:extLst>
      <p:ext uri="{BB962C8B-B14F-4D97-AF65-F5344CB8AC3E}">
        <p14:creationId xmlns:p14="http://schemas.microsoft.com/office/powerpoint/2010/main" val="945309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444974C-1EE9-48FA-99BA-D38ECF9EF114}" type="datetime1">
              <a:rPr lang="en-US" smtClean="0"/>
              <a:t>4/30/2016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91D02F-EC31-4193-A269-A9178B4DE48F}" type="slidenum">
              <a:rPr lang="en-US" smtClean="0"/>
              <a:t>‹#›</a:t>
            </a:fld>
            <a:endParaRPr lang="en-US"/>
          </a:p>
        </p:txBody>
      </p:sp>
    </p:spTree>
    <p:extLst>
      <p:ext uri="{BB962C8B-B14F-4D97-AF65-F5344CB8AC3E}">
        <p14:creationId xmlns:p14="http://schemas.microsoft.com/office/powerpoint/2010/main" val="2509201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BF6507-39E8-4D3A-9D61-624EA139D14D}" type="datetime1">
              <a:rPr lang="en-US" smtClean="0"/>
              <a:t>4/30/2016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91D02F-EC31-4193-A269-A9178B4DE48F}" type="slidenum">
              <a:rPr lang="en-US" smtClean="0"/>
              <a:t>‹#›</a:t>
            </a:fld>
            <a:endParaRPr lang="en-US"/>
          </a:p>
        </p:txBody>
      </p:sp>
    </p:spTree>
    <p:extLst>
      <p:ext uri="{BB962C8B-B14F-4D97-AF65-F5344CB8AC3E}">
        <p14:creationId xmlns:p14="http://schemas.microsoft.com/office/powerpoint/2010/main" val="564383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92B4BC-0797-44D3-BB3B-14135A10E493}" type="datetime1">
              <a:rPr lang="en-US" smtClean="0"/>
              <a:t>4/30/2016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91D02F-EC31-4193-A269-A9178B4DE48F}" type="slidenum">
              <a:rPr lang="en-US" smtClean="0"/>
              <a:t>‹#›</a:t>
            </a:fld>
            <a:endParaRPr lang="en-US"/>
          </a:p>
        </p:txBody>
      </p:sp>
    </p:spTree>
    <p:extLst>
      <p:ext uri="{BB962C8B-B14F-4D97-AF65-F5344CB8AC3E}">
        <p14:creationId xmlns:p14="http://schemas.microsoft.com/office/powerpoint/2010/main" val="3651674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ADC191-D66B-4E4A-A2D5-002901BA3E60}" type="datetime1">
              <a:rPr lang="en-US" smtClean="0"/>
              <a:t>4/30/2016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91D02F-EC31-4193-A269-A9178B4DE48F}" type="slidenum">
              <a:rPr lang="en-US" smtClean="0"/>
              <a:t>‹#›</a:t>
            </a:fld>
            <a:endParaRPr lang="en-US"/>
          </a:p>
        </p:txBody>
      </p:sp>
    </p:spTree>
    <p:extLst>
      <p:ext uri="{BB962C8B-B14F-4D97-AF65-F5344CB8AC3E}">
        <p14:creationId xmlns:p14="http://schemas.microsoft.com/office/powerpoint/2010/main" val="1960642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D86A02-B5DB-46B8-8461-16024AF320B8}" type="datetime1">
              <a:rPr lang="en-US" smtClean="0"/>
              <a:t>4/30/2016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91D02F-EC31-4193-A269-A9178B4DE48F}" type="slidenum">
              <a:rPr lang="en-US" smtClean="0"/>
              <a:t>‹#›</a:t>
            </a:fld>
            <a:endParaRPr lang="en-US"/>
          </a:p>
        </p:txBody>
      </p:sp>
    </p:spTree>
    <p:extLst>
      <p:ext uri="{BB962C8B-B14F-4D97-AF65-F5344CB8AC3E}">
        <p14:creationId xmlns:p14="http://schemas.microsoft.com/office/powerpoint/2010/main" val="2509128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4407" y="186814"/>
            <a:ext cx="10515600" cy="6508954"/>
          </a:xfrm>
        </p:spPr>
        <p:txBody>
          <a:bodyPr>
            <a:normAutofit fontScale="92500" lnSpcReduction="20000"/>
          </a:bodyPr>
          <a:lstStyle/>
          <a:p>
            <a:r>
              <a:rPr lang="en-US" sz="8800" b="1" dirty="0" smtClean="0">
                <a:solidFill>
                  <a:srgbClr val="7030A0"/>
                </a:solidFill>
                <a:effectLst>
                  <a:outerShdw blurRad="38100" dist="38100" dir="2700000" algn="tl">
                    <a:srgbClr val="000000">
                      <a:alpha val="43137"/>
                    </a:srgbClr>
                  </a:outerShdw>
                </a:effectLst>
              </a:rPr>
              <a:t>Will</a:t>
            </a:r>
          </a:p>
          <a:p>
            <a:r>
              <a:rPr lang="en-US" sz="8800" b="1" dirty="0">
                <a:solidFill>
                  <a:srgbClr val="7030A0"/>
                </a:solidFill>
                <a:effectLst>
                  <a:outerShdw blurRad="38100" dist="38100" dir="2700000" algn="tl">
                    <a:srgbClr val="000000">
                      <a:alpha val="43137"/>
                    </a:srgbClr>
                  </a:outerShdw>
                </a:effectLst>
              </a:rPr>
              <a:t> </a:t>
            </a:r>
            <a:r>
              <a:rPr lang="en-US" sz="8800" b="1" dirty="0" smtClean="0">
                <a:solidFill>
                  <a:srgbClr val="7030A0"/>
                </a:solidFill>
                <a:effectLst>
                  <a:outerShdw blurRad="38100" dist="38100" dir="2700000" algn="tl">
                    <a:srgbClr val="000000">
                      <a:alpha val="43137"/>
                    </a:srgbClr>
                  </a:outerShdw>
                </a:effectLst>
              </a:rPr>
              <a:t>     God</a:t>
            </a:r>
          </a:p>
          <a:p>
            <a:r>
              <a:rPr lang="en-US" sz="8800" b="1" dirty="0">
                <a:solidFill>
                  <a:srgbClr val="7030A0"/>
                </a:solidFill>
                <a:effectLst>
                  <a:outerShdw blurRad="38100" dist="38100" dir="2700000" algn="tl">
                    <a:srgbClr val="000000">
                      <a:alpha val="43137"/>
                    </a:srgbClr>
                  </a:outerShdw>
                </a:effectLst>
              </a:rPr>
              <a:t> </a:t>
            </a:r>
            <a:r>
              <a:rPr lang="en-US" sz="8800" b="1" dirty="0" smtClean="0">
                <a:solidFill>
                  <a:srgbClr val="7030A0"/>
                </a:solidFill>
                <a:effectLst>
                  <a:outerShdw blurRad="38100" dist="38100" dir="2700000" algn="tl">
                    <a:srgbClr val="000000">
                      <a:alpha val="43137"/>
                    </a:srgbClr>
                  </a:outerShdw>
                </a:effectLst>
              </a:rPr>
              <a:t>           Hear</a:t>
            </a:r>
          </a:p>
          <a:p>
            <a:r>
              <a:rPr lang="en-US" sz="8800" b="1" dirty="0">
                <a:solidFill>
                  <a:srgbClr val="7030A0"/>
                </a:solidFill>
                <a:effectLst>
                  <a:outerShdw blurRad="38100" dist="38100" dir="2700000" algn="tl">
                    <a:srgbClr val="000000">
                      <a:alpha val="43137"/>
                    </a:srgbClr>
                  </a:outerShdw>
                </a:effectLst>
              </a:rPr>
              <a:t> </a:t>
            </a:r>
            <a:r>
              <a:rPr lang="en-US" sz="8800" b="1" dirty="0" smtClean="0">
                <a:solidFill>
                  <a:srgbClr val="7030A0"/>
                </a:solidFill>
                <a:effectLst>
                  <a:outerShdw blurRad="38100" dist="38100" dir="2700000" algn="tl">
                    <a:srgbClr val="000000">
                      <a:alpha val="43137"/>
                    </a:srgbClr>
                  </a:outerShdw>
                </a:effectLst>
              </a:rPr>
              <a:t>                  Your   </a:t>
            </a:r>
          </a:p>
          <a:p>
            <a:r>
              <a:rPr lang="en-US" sz="8800" b="1" dirty="0">
                <a:solidFill>
                  <a:srgbClr val="7030A0"/>
                </a:solidFill>
                <a:effectLst>
                  <a:outerShdw blurRad="38100" dist="38100" dir="2700000" algn="tl">
                    <a:srgbClr val="000000">
                      <a:alpha val="43137"/>
                    </a:srgbClr>
                  </a:outerShdw>
                </a:effectLst>
              </a:rPr>
              <a:t> </a:t>
            </a:r>
            <a:r>
              <a:rPr lang="en-US" sz="8800" b="1" dirty="0" smtClean="0">
                <a:solidFill>
                  <a:srgbClr val="7030A0"/>
                </a:solidFill>
                <a:effectLst>
                  <a:outerShdw blurRad="38100" dist="38100" dir="2700000" algn="tl">
                    <a:srgbClr val="000000">
                      <a:alpha val="43137"/>
                    </a:srgbClr>
                  </a:outerShdw>
                </a:effectLst>
              </a:rPr>
              <a:t>                         Prayer</a:t>
            </a:r>
            <a:r>
              <a:rPr lang="en-US" sz="17900" dirty="0" smtClean="0">
                <a:solidFill>
                  <a:srgbClr val="7030A0"/>
                </a:solidFill>
              </a:rPr>
              <a:t>?</a:t>
            </a:r>
            <a:endParaRPr lang="en-US" sz="17900" dirty="0">
              <a:solidFill>
                <a:srgbClr val="7030A0"/>
              </a:solidFill>
            </a:endParaRPr>
          </a:p>
        </p:txBody>
      </p:sp>
    </p:spTree>
    <p:extLst>
      <p:ext uri="{BB962C8B-B14F-4D97-AF65-F5344CB8AC3E}">
        <p14:creationId xmlns:p14="http://schemas.microsoft.com/office/powerpoint/2010/main" val="24263473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400" b="1" dirty="0" smtClean="0">
                <a:effectLst/>
              </a:rPr>
              <a:t>God is aware of everything we say and do. Not even a sparrow can fall to the ground without </a:t>
            </a:r>
            <a:r>
              <a:rPr lang="en-US" sz="4400" b="1" dirty="0" smtClean="0"/>
              <a:t>God</a:t>
            </a:r>
            <a:r>
              <a:rPr lang="en-US" sz="4400" b="1" dirty="0" smtClean="0">
                <a:effectLst/>
              </a:rPr>
              <a:t> knowing it (Matthew 10:29).</a:t>
            </a:r>
          </a:p>
          <a:p>
            <a:r>
              <a:rPr lang="en-US" sz="4400" b="1" dirty="0" smtClean="0">
                <a:effectLst/>
              </a:rPr>
              <a:t>     Therefore when anyone prays to God  he </a:t>
            </a:r>
          </a:p>
          <a:p>
            <a:r>
              <a:rPr lang="en-US" sz="4400" b="1" dirty="0"/>
              <a:t>m</a:t>
            </a:r>
            <a:r>
              <a:rPr lang="en-US" sz="4400" b="1" dirty="0" smtClean="0"/>
              <a:t>ust be </a:t>
            </a:r>
            <a:r>
              <a:rPr lang="en-US" sz="4400" b="1" dirty="0" smtClean="0">
                <a:effectLst/>
              </a:rPr>
              <a:t> well aware of the words that are spoken</a:t>
            </a:r>
            <a:endParaRPr lang="en-US" sz="4400" dirty="0"/>
          </a:p>
        </p:txBody>
      </p:sp>
    </p:spTree>
    <p:extLst>
      <p:ext uri="{BB962C8B-B14F-4D97-AF65-F5344CB8AC3E}">
        <p14:creationId xmlns:p14="http://schemas.microsoft.com/office/powerpoint/2010/main" val="1903706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0070C0"/>
                </a:solidFill>
              </a:rPr>
              <a:t>What does it mean when you pray, and</a:t>
            </a:r>
            <a:br>
              <a:rPr lang="en-US" b="1" u="sng" dirty="0" smtClean="0">
                <a:solidFill>
                  <a:srgbClr val="0070C0"/>
                </a:solidFill>
              </a:rPr>
            </a:br>
            <a:r>
              <a:rPr lang="en-US" b="1" u="sng" dirty="0" smtClean="0">
                <a:solidFill>
                  <a:srgbClr val="0070C0"/>
                </a:solidFill>
              </a:rPr>
              <a:t>God will not hear you?</a:t>
            </a:r>
            <a:endParaRPr lang="en-US" b="1" u="sng" dirty="0">
              <a:solidFill>
                <a:srgbClr val="0070C0"/>
              </a:solidFill>
            </a:endParaRP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41831681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u="sng" dirty="0" smtClean="0">
                <a:solidFill>
                  <a:srgbClr val="7030A0"/>
                </a:solidFill>
              </a:rPr>
              <a:t>Matt. 6:5</a:t>
            </a:r>
            <a:endParaRPr lang="en-US" b="1" i="1" u="sng" dirty="0">
              <a:solidFill>
                <a:srgbClr val="7030A0"/>
              </a:solidFill>
            </a:endParaRPr>
          </a:p>
        </p:txBody>
      </p:sp>
      <p:sp>
        <p:nvSpPr>
          <p:cNvPr id="3" name="Content Placeholder 2"/>
          <p:cNvSpPr>
            <a:spLocks noGrp="1"/>
          </p:cNvSpPr>
          <p:nvPr>
            <p:ph idx="1"/>
          </p:nvPr>
        </p:nvSpPr>
        <p:spPr/>
        <p:txBody>
          <a:bodyPr>
            <a:normAutofit/>
          </a:bodyPr>
          <a:lstStyle/>
          <a:p>
            <a:r>
              <a:rPr lang="en-US" sz="4400" dirty="0" smtClean="0">
                <a:effectLst/>
              </a:rPr>
              <a:t>Jesus Christ </a:t>
            </a:r>
            <a:r>
              <a:rPr lang="en-US" sz="4400" dirty="0" smtClean="0"/>
              <a:t>states</a:t>
            </a:r>
            <a:r>
              <a:rPr lang="en-US" sz="4400" dirty="0" smtClean="0">
                <a:effectLst/>
              </a:rPr>
              <a:t>: </a:t>
            </a:r>
          </a:p>
          <a:p>
            <a:r>
              <a:rPr lang="en-US" sz="4400" dirty="0" smtClean="0">
                <a:effectLst/>
              </a:rPr>
              <a:t>“Whenever you pray, you must not be like the hypocrites, because they love to pray standing in the synagogues and on the street corners to </a:t>
            </a:r>
            <a:r>
              <a:rPr lang="en-US" sz="4400" b="1" i="1" u="sng" dirty="0" smtClean="0">
                <a:solidFill>
                  <a:srgbClr val="00B0F0"/>
                </a:solidFill>
                <a:effectLst/>
              </a:rPr>
              <a:t>be seen by people</a:t>
            </a:r>
            <a:r>
              <a:rPr lang="en-US" sz="4400" dirty="0" smtClean="0">
                <a:solidFill>
                  <a:srgbClr val="00B0F0"/>
                </a:solidFill>
                <a:effectLst/>
              </a:rPr>
              <a:t>. </a:t>
            </a:r>
            <a:r>
              <a:rPr lang="en-US" sz="4400" dirty="0" smtClean="0">
                <a:effectLst/>
              </a:rPr>
              <a:t>I assure you: </a:t>
            </a:r>
            <a:r>
              <a:rPr lang="en-US" sz="4400" b="1" i="1" u="sng" dirty="0" smtClean="0">
                <a:solidFill>
                  <a:srgbClr val="FF0000"/>
                </a:solidFill>
                <a:effectLst/>
              </a:rPr>
              <a:t>They’ve got their reward!”</a:t>
            </a:r>
            <a:endParaRPr lang="en-US" sz="4400" b="1" i="1" u="sng" dirty="0">
              <a:solidFill>
                <a:srgbClr val="FF0000"/>
              </a:solidFill>
            </a:endParaRPr>
          </a:p>
        </p:txBody>
      </p:sp>
    </p:spTree>
    <p:extLst>
      <p:ext uri="{BB962C8B-B14F-4D97-AF65-F5344CB8AC3E}">
        <p14:creationId xmlns:p14="http://schemas.microsoft.com/office/powerpoint/2010/main" val="23336154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u="sng" dirty="0" smtClean="0">
                <a:solidFill>
                  <a:srgbClr val="0070C0"/>
                </a:solidFill>
              </a:rPr>
              <a:t>God says:  Ye make many prayers, I will not hear!</a:t>
            </a:r>
            <a:endParaRPr lang="en-US" sz="4800" b="1" u="sng" dirty="0">
              <a:solidFill>
                <a:srgbClr val="0070C0"/>
              </a:solidFill>
            </a:endParaRPr>
          </a:p>
        </p:txBody>
      </p:sp>
      <p:sp>
        <p:nvSpPr>
          <p:cNvPr id="3" name="Content Placeholder 2"/>
          <p:cNvSpPr>
            <a:spLocks noGrp="1"/>
          </p:cNvSpPr>
          <p:nvPr>
            <p:ph idx="1"/>
          </p:nvPr>
        </p:nvSpPr>
        <p:spPr/>
        <p:txBody>
          <a:bodyPr>
            <a:normAutofit/>
          </a:bodyPr>
          <a:lstStyle/>
          <a:p>
            <a:r>
              <a:rPr lang="en-US" sz="4000" dirty="0" smtClean="0"/>
              <a:t>“And when ye spread forth your hands, I will hide mine eyes from you: yea, when ye make many prayers, I will not hear: your hands are full of blood” </a:t>
            </a:r>
            <a:r>
              <a:rPr lang="en-US" sz="4000" b="1" u="sng" dirty="0" smtClean="0">
                <a:solidFill>
                  <a:srgbClr val="00B0F0"/>
                </a:solidFill>
              </a:rPr>
              <a:t>(Isaiah 1:15).</a:t>
            </a:r>
          </a:p>
          <a:p>
            <a:endParaRPr lang="en-US" sz="4000" dirty="0"/>
          </a:p>
          <a:p>
            <a:r>
              <a:rPr lang="en-US" sz="4000" b="1" dirty="0" smtClean="0">
                <a:solidFill>
                  <a:srgbClr val="FF0000"/>
                </a:solidFill>
              </a:rPr>
              <a:t>Why?  Your hands are full of blood!</a:t>
            </a:r>
          </a:p>
        </p:txBody>
      </p:sp>
    </p:spTree>
    <p:extLst>
      <p:ext uri="{BB962C8B-B14F-4D97-AF65-F5344CB8AC3E}">
        <p14:creationId xmlns:p14="http://schemas.microsoft.com/office/powerpoint/2010/main" val="12052852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u="sng" dirty="0" smtClean="0">
                <a:solidFill>
                  <a:srgbClr val="0070C0"/>
                </a:solidFill>
              </a:rPr>
              <a:t>The Wicked and the Righteous contrasted!</a:t>
            </a:r>
            <a:endParaRPr lang="en-US" sz="4800" b="1" u="sng" dirty="0">
              <a:solidFill>
                <a:srgbClr val="0070C0"/>
              </a:solidFill>
            </a:endParaRPr>
          </a:p>
        </p:txBody>
      </p:sp>
      <p:sp>
        <p:nvSpPr>
          <p:cNvPr id="3" name="Content Placeholder 2"/>
          <p:cNvSpPr>
            <a:spLocks noGrp="1"/>
          </p:cNvSpPr>
          <p:nvPr>
            <p:ph idx="1"/>
          </p:nvPr>
        </p:nvSpPr>
        <p:spPr/>
        <p:txBody>
          <a:bodyPr>
            <a:normAutofit fontScale="85000" lnSpcReduction="20000"/>
          </a:bodyPr>
          <a:lstStyle/>
          <a:p>
            <a:r>
              <a:rPr lang="en-US" sz="6000" dirty="0" smtClean="0">
                <a:effectLst/>
              </a:rPr>
              <a:t>“The LORD is far from the </a:t>
            </a:r>
            <a:r>
              <a:rPr lang="en-US" sz="6000" b="1" u="sng" dirty="0" smtClean="0">
                <a:effectLst/>
              </a:rPr>
              <a:t>wicked:</a:t>
            </a:r>
          </a:p>
          <a:p>
            <a:endParaRPr lang="en-US" sz="6000" b="1" u="sng" dirty="0" smtClean="0">
              <a:effectLst/>
            </a:endParaRPr>
          </a:p>
          <a:p>
            <a:r>
              <a:rPr lang="en-US" sz="6000" dirty="0" smtClean="0">
                <a:effectLst/>
              </a:rPr>
              <a:t> but he </a:t>
            </a:r>
            <a:r>
              <a:rPr lang="en-US" sz="6000" dirty="0" err="1" smtClean="0">
                <a:effectLst/>
              </a:rPr>
              <a:t>heareth</a:t>
            </a:r>
            <a:r>
              <a:rPr lang="en-US" sz="6000" dirty="0" smtClean="0">
                <a:effectLst/>
              </a:rPr>
              <a:t> the prayer of the </a:t>
            </a:r>
            <a:r>
              <a:rPr lang="en-US" sz="6600" b="1" u="sng" dirty="0" smtClean="0">
                <a:effectLst/>
              </a:rPr>
              <a:t>righteous” </a:t>
            </a:r>
            <a:r>
              <a:rPr lang="en-US" sz="6000" b="1" i="1" u="sng" dirty="0" smtClean="0">
                <a:solidFill>
                  <a:srgbClr val="7030A0"/>
                </a:solidFill>
                <a:effectLst/>
              </a:rPr>
              <a:t>(Proverbs 15:29</a:t>
            </a:r>
            <a:r>
              <a:rPr lang="en-US" sz="6000" b="1" i="1" u="sng" dirty="0" smtClean="0">
                <a:solidFill>
                  <a:srgbClr val="7030A0"/>
                </a:solidFill>
                <a:effectLst/>
              </a:rPr>
              <a:t>).</a:t>
            </a:r>
          </a:p>
          <a:p>
            <a:r>
              <a:rPr lang="en-US" dirty="0" smtClean="0">
                <a:effectLst/>
              </a:rPr>
              <a:t> </a:t>
            </a:r>
          </a:p>
          <a:p>
            <a:r>
              <a:rPr lang="en-US" sz="4800" b="1" dirty="0">
                <a:solidFill>
                  <a:srgbClr val="00B0F0"/>
                </a:solidFill>
              </a:rPr>
              <a:t> </a:t>
            </a:r>
            <a:r>
              <a:rPr lang="en-US" sz="4800" b="1" dirty="0" smtClean="0">
                <a:solidFill>
                  <a:srgbClr val="00B0F0"/>
                </a:solidFill>
              </a:rPr>
              <a:t>    </a:t>
            </a:r>
            <a:r>
              <a:rPr lang="en-US" sz="4800" b="1" u="sng" dirty="0" smtClean="0">
                <a:solidFill>
                  <a:srgbClr val="00B0F0"/>
                </a:solidFill>
              </a:rPr>
              <a:t>James </a:t>
            </a:r>
            <a:r>
              <a:rPr lang="en-US" sz="4800" b="1" u="sng" dirty="0" smtClean="0">
                <a:solidFill>
                  <a:srgbClr val="00B0F0"/>
                </a:solidFill>
              </a:rPr>
              <a:t>5:16  the prayer of a ‘righteous</a:t>
            </a:r>
          </a:p>
          <a:p>
            <a:r>
              <a:rPr lang="en-US" sz="4800" b="1" u="sng" dirty="0" smtClean="0">
                <a:solidFill>
                  <a:srgbClr val="00B0F0"/>
                </a:solidFill>
              </a:rPr>
              <a:t>Man’ </a:t>
            </a:r>
            <a:r>
              <a:rPr lang="en-US" sz="4800" b="1" u="sng" dirty="0" err="1" smtClean="0">
                <a:solidFill>
                  <a:srgbClr val="00B0F0"/>
                </a:solidFill>
              </a:rPr>
              <a:t>availeth</a:t>
            </a:r>
            <a:r>
              <a:rPr lang="en-US" sz="4800" b="1" u="sng" dirty="0" smtClean="0">
                <a:solidFill>
                  <a:srgbClr val="00B0F0"/>
                </a:solidFill>
              </a:rPr>
              <a:t> much!!</a:t>
            </a:r>
            <a:endParaRPr lang="en-US" sz="4800" b="1" u="sng" dirty="0" smtClean="0">
              <a:solidFill>
                <a:srgbClr val="00B0F0"/>
              </a:solidFill>
            </a:endParaRPr>
          </a:p>
          <a:p>
            <a:endParaRPr lang="en-US" dirty="0"/>
          </a:p>
        </p:txBody>
      </p:sp>
    </p:spTree>
    <p:extLst>
      <p:ext uri="{BB962C8B-B14F-4D97-AF65-F5344CB8AC3E}">
        <p14:creationId xmlns:p14="http://schemas.microsoft.com/office/powerpoint/2010/main" val="36107461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u="sng" dirty="0" smtClean="0">
                <a:solidFill>
                  <a:srgbClr val="0070C0"/>
                </a:solidFill>
              </a:rPr>
              <a:t>Prov. 28:9</a:t>
            </a:r>
            <a:endParaRPr lang="en-US" sz="6000" b="1" u="sng" dirty="0">
              <a:solidFill>
                <a:srgbClr val="0070C0"/>
              </a:solidFill>
            </a:endParaRPr>
          </a:p>
        </p:txBody>
      </p:sp>
      <p:sp>
        <p:nvSpPr>
          <p:cNvPr id="3" name="Content Placeholder 2"/>
          <p:cNvSpPr>
            <a:spLocks noGrp="1"/>
          </p:cNvSpPr>
          <p:nvPr>
            <p:ph idx="1"/>
          </p:nvPr>
        </p:nvSpPr>
        <p:spPr/>
        <p:txBody>
          <a:bodyPr/>
          <a:lstStyle/>
          <a:p>
            <a:r>
              <a:rPr lang="en-US" dirty="0" smtClean="0"/>
              <a:t>“</a:t>
            </a:r>
            <a:r>
              <a:rPr lang="en-US" sz="6000" dirty="0" smtClean="0"/>
              <a:t>He that </a:t>
            </a:r>
            <a:r>
              <a:rPr lang="en-US" sz="6000" dirty="0" err="1" smtClean="0"/>
              <a:t>turneth</a:t>
            </a:r>
            <a:r>
              <a:rPr lang="en-US" sz="6000" dirty="0" smtClean="0"/>
              <a:t> away his ear from hearing the law, even his prayer shall be abomination” (Proverbs 28:9</a:t>
            </a:r>
            <a:endParaRPr lang="en-US" sz="6000" dirty="0"/>
          </a:p>
        </p:txBody>
      </p:sp>
    </p:spTree>
    <p:extLst>
      <p:ext uri="{BB962C8B-B14F-4D97-AF65-F5344CB8AC3E}">
        <p14:creationId xmlns:p14="http://schemas.microsoft.com/office/powerpoint/2010/main" val="34393994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solidFill>
                  <a:srgbClr val="0070C0"/>
                </a:solidFill>
              </a:rPr>
              <a:t>John 9:31</a:t>
            </a:r>
            <a:endParaRPr lang="en-US" sz="4800" b="1" dirty="0">
              <a:solidFill>
                <a:srgbClr val="0070C0"/>
              </a:solidFill>
            </a:endParaRPr>
          </a:p>
        </p:txBody>
      </p:sp>
      <p:sp>
        <p:nvSpPr>
          <p:cNvPr id="3" name="Content Placeholder 2"/>
          <p:cNvSpPr>
            <a:spLocks noGrp="1"/>
          </p:cNvSpPr>
          <p:nvPr>
            <p:ph idx="1"/>
          </p:nvPr>
        </p:nvSpPr>
        <p:spPr/>
        <p:txBody>
          <a:bodyPr>
            <a:normAutofit lnSpcReduction="10000"/>
          </a:bodyPr>
          <a:lstStyle/>
          <a:p>
            <a:r>
              <a:rPr lang="en-US" sz="4600" baseline="30000" dirty="0" smtClean="0">
                <a:solidFill>
                  <a:srgbClr val="FF0000"/>
                </a:solidFill>
              </a:rPr>
              <a:t>31 </a:t>
            </a:r>
            <a:r>
              <a:rPr lang="en-US" sz="4600" dirty="0" smtClean="0">
                <a:solidFill>
                  <a:srgbClr val="FF0000"/>
                </a:solidFill>
              </a:rPr>
              <a:t>Now we know that God </a:t>
            </a:r>
            <a:r>
              <a:rPr lang="en-US" sz="4600" u="sng" dirty="0" err="1" smtClean="0">
                <a:solidFill>
                  <a:srgbClr val="0070C0"/>
                </a:solidFill>
              </a:rPr>
              <a:t>heareth</a:t>
            </a:r>
            <a:r>
              <a:rPr lang="en-US" sz="4600" u="sng" dirty="0" smtClean="0">
                <a:solidFill>
                  <a:srgbClr val="0070C0"/>
                </a:solidFill>
              </a:rPr>
              <a:t> not sinners</a:t>
            </a:r>
            <a:r>
              <a:rPr lang="en-US" sz="4600" dirty="0" smtClean="0">
                <a:solidFill>
                  <a:srgbClr val="FF0000"/>
                </a:solidFill>
              </a:rPr>
              <a:t>: but if any man be a worshipper of God, and doeth his will, </a:t>
            </a:r>
            <a:r>
              <a:rPr lang="en-US" sz="4600" u="sng" dirty="0" smtClean="0">
                <a:solidFill>
                  <a:srgbClr val="0070C0"/>
                </a:solidFill>
              </a:rPr>
              <a:t>him he </a:t>
            </a:r>
            <a:r>
              <a:rPr lang="en-US" sz="4600" u="sng" dirty="0" err="1" smtClean="0">
                <a:solidFill>
                  <a:srgbClr val="0070C0"/>
                </a:solidFill>
              </a:rPr>
              <a:t>heareth</a:t>
            </a:r>
            <a:r>
              <a:rPr lang="en-US" sz="4600" dirty="0" smtClean="0">
                <a:solidFill>
                  <a:srgbClr val="FF0000"/>
                </a:solidFill>
              </a:rPr>
              <a:t>.</a:t>
            </a:r>
          </a:p>
          <a:p>
            <a:endParaRPr lang="en-US" sz="4600" dirty="0">
              <a:solidFill>
                <a:srgbClr val="FF0000"/>
              </a:solidFill>
            </a:endParaRPr>
          </a:p>
          <a:p>
            <a:r>
              <a:rPr lang="en-US" sz="4600" dirty="0" smtClean="0">
                <a:solidFill>
                  <a:srgbClr val="FF0000"/>
                </a:solidFill>
              </a:rPr>
              <a:t>Who said that?   Did he tell the truth?</a:t>
            </a:r>
          </a:p>
          <a:p>
            <a:endParaRPr lang="en-US" dirty="0"/>
          </a:p>
          <a:p>
            <a:r>
              <a:rPr lang="en-US" dirty="0" smtClean="0"/>
              <a:t> </a:t>
            </a:r>
          </a:p>
          <a:p>
            <a:endParaRPr lang="en-US" dirty="0"/>
          </a:p>
        </p:txBody>
      </p:sp>
    </p:spTree>
    <p:extLst>
      <p:ext uri="{BB962C8B-B14F-4D97-AF65-F5344CB8AC3E}">
        <p14:creationId xmlns:p14="http://schemas.microsoft.com/office/powerpoint/2010/main" val="36617250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solidFill>
                  <a:srgbClr val="00B0F0"/>
                </a:solidFill>
              </a:rPr>
              <a:t>  God cried unto them: they would not hear.  They cried unto God, He would not hear</a:t>
            </a:r>
            <a:endParaRPr lang="en-US" b="1" u="sng" dirty="0">
              <a:solidFill>
                <a:srgbClr val="00B0F0"/>
              </a:solidFill>
            </a:endParaRPr>
          </a:p>
        </p:txBody>
      </p:sp>
      <p:sp>
        <p:nvSpPr>
          <p:cNvPr id="3" name="Content Placeholder 2"/>
          <p:cNvSpPr>
            <a:spLocks noGrp="1"/>
          </p:cNvSpPr>
          <p:nvPr>
            <p:ph idx="1"/>
          </p:nvPr>
        </p:nvSpPr>
        <p:spPr/>
        <p:txBody>
          <a:bodyPr>
            <a:noAutofit/>
          </a:bodyPr>
          <a:lstStyle/>
          <a:p>
            <a:r>
              <a:rPr lang="en-US" sz="4000" dirty="0" smtClean="0"/>
              <a:t>“Yea, they made their hearts as an adamant stone, lest they should hear the law, and the words which the LORD of hosts hath sent in his spirit by the former prophets: therefore came a great wrath from the LORD of hosts. </a:t>
            </a:r>
            <a:r>
              <a:rPr lang="en-US" sz="4000" u="sng" dirty="0" smtClean="0"/>
              <a:t>Therefore it is come to pass, that as he cried, and they would not hear; so they cried, and I would not hear, </a:t>
            </a:r>
            <a:r>
              <a:rPr lang="en-US" sz="4000" u="sng" dirty="0" err="1" smtClean="0"/>
              <a:t>saith</a:t>
            </a:r>
            <a:r>
              <a:rPr lang="en-US" sz="4000" u="sng" dirty="0" smtClean="0"/>
              <a:t> the LORD of hosts</a:t>
            </a:r>
            <a:r>
              <a:rPr lang="en-US" sz="4000" b="1" u="sng" dirty="0" smtClean="0">
                <a:solidFill>
                  <a:srgbClr val="FF0000"/>
                </a:solidFill>
              </a:rPr>
              <a:t>” (Zechariah 7:12-13).</a:t>
            </a:r>
            <a:endParaRPr lang="en-US" sz="4000" b="1" u="sng" dirty="0">
              <a:solidFill>
                <a:srgbClr val="FF0000"/>
              </a:solidFill>
            </a:endParaRPr>
          </a:p>
        </p:txBody>
      </p:sp>
    </p:spTree>
    <p:extLst>
      <p:ext uri="{BB962C8B-B14F-4D97-AF65-F5344CB8AC3E}">
        <p14:creationId xmlns:p14="http://schemas.microsoft.com/office/powerpoint/2010/main" val="3364866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0000"/>
                </a:solidFill>
              </a:rPr>
              <a:t>Psalm 66:18-19</a:t>
            </a:r>
            <a:endParaRPr lang="en-US" b="1" u="sng" dirty="0">
              <a:solidFill>
                <a:srgbClr val="FF0000"/>
              </a:solidFill>
            </a:endParaRPr>
          </a:p>
        </p:txBody>
      </p:sp>
      <p:sp>
        <p:nvSpPr>
          <p:cNvPr id="3" name="Content Placeholder 2"/>
          <p:cNvSpPr>
            <a:spLocks noGrp="1"/>
          </p:cNvSpPr>
          <p:nvPr>
            <p:ph idx="1"/>
          </p:nvPr>
        </p:nvSpPr>
        <p:spPr/>
        <p:txBody>
          <a:bodyPr/>
          <a:lstStyle/>
          <a:p>
            <a:r>
              <a:rPr lang="en-US" sz="5400" baseline="30000" dirty="0" smtClean="0"/>
              <a:t>18 </a:t>
            </a:r>
            <a:r>
              <a:rPr lang="en-US" sz="5400" dirty="0" smtClean="0"/>
              <a:t>If I regard iniquity in my heart, </a:t>
            </a:r>
            <a:r>
              <a:rPr lang="en-US" sz="5400" b="1" u="sng" dirty="0" smtClean="0">
                <a:solidFill>
                  <a:srgbClr val="0070C0"/>
                </a:solidFill>
              </a:rPr>
              <a:t>the Lord will not hear me</a:t>
            </a:r>
            <a:r>
              <a:rPr lang="en-US" sz="5400" dirty="0" smtClean="0"/>
              <a:t>:</a:t>
            </a:r>
          </a:p>
          <a:p>
            <a:r>
              <a:rPr lang="en-US" sz="5400" baseline="30000" dirty="0" smtClean="0"/>
              <a:t>19 </a:t>
            </a:r>
            <a:r>
              <a:rPr lang="en-US" sz="5400" dirty="0" smtClean="0"/>
              <a:t>But verily God hath heard me; he hath attended (given heed)to the voice of my prayer.</a:t>
            </a:r>
          </a:p>
          <a:p>
            <a:endParaRPr lang="en-US" dirty="0"/>
          </a:p>
        </p:txBody>
      </p:sp>
    </p:spTree>
    <p:extLst>
      <p:ext uri="{BB962C8B-B14F-4D97-AF65-F5344CB8AC3E}">
        <p14:creationId xmlns:p14="http://schemas.microsoft.com/office/powerpoint/2010/main" val="12905697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solidFill>
                  <a:srgbClr val="FF0000"/>
                </a:solidFill>
              </a:rPr>
              <a:t>Isa.59:1-2</a:t>
            </a:r>
            <a:endParaRPr lang="en-US" sz="7200"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sz="4400" dirty="0" smtClean="0"/>
              <a:t>1  Behold, the </a:t>
            </a:r>
            <a:r>
              <a:rPr lang="en-US" sz="4400" cap="small" dirty="0" smtClean="0">
                <a:effectLst/>
              </a:rPr>
              <a:t>Lord</a:t>
            </a:r>
            <a:r>
              <a:rPr lang="en-US" sz="4400" dirty="0" smtClean="0"/>
              <a:t>'s hand is not shortened, that it cannot save; neither his ear heavy, that it cannot hear:</a:t>
            </a:r>
          </a:p>
          <a:p>
            <a:r>
              <a:rPr lang="en-US" sz="4400" baseline="30000" dirty="0" smtClean="0"/>
              <a:t>2 </a:t>
            </a:r>
            <a:r>
              <a:rPr lang="en-US" sz="4400" dirty="0" smtClean="0"/>
              <a:t>But your iniquities have separated between you and your God, and your sins have hid his face from you, </a:t>
            </a:r>
            <a:r>
              <a:rPr lang="en-US" sz="4400" b="1" u="sng" dirty="0" smtClean="0">
                <a:solidFill>
                  <a:srgbClr val="0070C0"/>
                </a:solidFill>
              </a:rPr>
              <a:t>that he will not hear.</a:t>
            </a:r>
          </a:p>
          <a:p>
            <a:endParaRPr lang="en-US" dirty="0"/>
          </a:p>
        </p:txBody>
      </p:sp>
    </p:spTree>
    <p:extLst>
      <p:ext uri="{BB962C8B-B14F-4D97-AF65-F5344CB8AC3E}">
        <p14:creationId xmlns:p14="http://schemas.microsoft.com/office/powerpoint/2010/main" val="24821783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b="1" i="1" u="sng" dirty="0" smtClean="0">
                <a:solidFill>
                  <a:srgbClr val="7030A0"/>
                </a:solidFill>
              </a:rPr>
              <a:t>Prayers that God will</a:t>
            </a:r>
            <a:br>
              <a:rPr lang="en-US" sz="7200" b="1" i="1" u="sng" dirty="0" smtClean="0">
                <a:solidFill>
                  <a:srgbClr val="7030A0"/>
                </a:solidFill>
              </a:rPr>
            </a:br>
            <a:r>
              <a:rPr lang="en-US" sz="7200" b="1" i="1" u="sng" dirty="0" smtClean="0">
                <a:solidFill>
                  <a:srgbClr val="7030A0"/>
                </a:solidFill>
              </a:rPr>
              <a:t>Not Hear</a:t>
            </a:r>
            <a:endParaRPr lang="en-US" sz="7200" b="1" i="1" u="sng" dirty="0">
              <a:solidFill>
                <a:srgbClr val="7030A0"/>
              </a:solidFill>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179122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99292"/>
            <a:ext cx="10515600" cy="5977671"/>
          </a:xfrm>
        </p:spPr>
        <p:txBody>
          <a:bodyPr>
            <a:normAutofit/>
          </a:bodyPr>
          <a:lstStyle/>
          <a:p>
            <a:r>
              <a:rPr lang="en-US" sz="6000" dirty="0" smtClean="0"/>
              <a:t>“For the eyes of the Lord are over the righteous, and his ears are open unto their prayers: </a:t>
            </a:r>
            <a:r>
              <a:rPr lang="en-US" sz="6000" u="sng" dirty="0" smtClean="0">
                <a:solidFill>
                  <a:srgbClr val="0070C0"/>
                </a:solidFill>
              </a:rPr>
              <a:t>but the face of the Lord is against them that do evil” </a:t>
            </a:r>
            <a:r>
              <a:rPr lang="en-US" sz="6000" u="sng" dirty="0" smtClean="0">
                <a:solidFill>
                  <a:srgbClr val="FF0000"/>
                </a:solidFill>
              </a:rPr>
              <a:t>(1 Peter 3:12).</a:t>
            </a:r>
            <a:endParaRPr lang="en-US" sz="6000" u="sng" dirty="0">
              <a:solidFill>
                <a:srgbClr val="FF0000"/>
              </a:solidFill>
            </a:endParaRPr>
          </a:p>
        </p:txBody>
      </p:sp>
    </p:spTree>
    <p:extLst>
      <p:ext uri="{BB962C8B-B14F-4D97-AF65-F5344CB8AC3E}">
        <p14:creationId xmlns:p14="http://schemas.microsoft.com/office/powerpoint/2010/main" val="14831769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015" y="172670"/>
            <a:ext cx="10515600" cy="6450867"/>
          </a:xfrm>
        </p:spPr>
        <p:txBody>
          <a:bodyPr>
            <a:noAutofit/>
          </a:bodyPr>
          <a:lstStyle/>
          <a:p>
            <a:r>
              <a:rPr lang="en-US" sz="4800" dirty="0" smtClean="0"/>
              <a:t>“Then shall they call upon me, but </a:t>
            </a:r>
            <a:r>
              <a:rPr lang="en-US" sz="4800" u="sng" dirty="0" smtClean="0">
                <a:solidFill>
                  <a:srgbClr val="0070C0"/>
                </a:solidFill>
              </a:rPr>
              <a:t>I will not answer</a:t>
            </a:r>
            <a:r>
              <a:rPr lang="en-US" sz="4800" dirty="0" smtClean="0"/>
              <a:t>; they shall seek me early, but they shall not find me: For that they hated knowledge, and did not choose the fear of the LORD: They would none of my counsel: they despised all my reproof” </a:t>
            </a:r>
            <a:r>
              <a:rPr lang="en-US" sz="4800" b="1" u="sng" dirty="0" smtClean="0">
                <a:solidFill>
                  <a:srgbClr val="FF0000"/>
                </a:solidFill>
              </a:rPr>
              <a:t>(Proverbs 1:28-30).</a:t>
            </a:r>
            <a:endParaRPr lang="en-US" sz="4800" b="1" u="sng" dirty="0">
              <a:solidFill>
                <a:srgbClr val="FF0000"/>
              </a:solidFill>
            </a:endParaRPr>
          </a:p>
        </p:txBody>
      </p:sp>
    </p:spTree>
    <p:extLst>
      <p:ext uri="{BB962C8B-B14F-4D97-AF65-F5344CB8AC3E}">
        <p14:creationId xmlns:p14="http://schemas.microsoft.com/office/powerpoint/2010/main" val="6990499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6600" dirty="0" smtClean="0"/>
              <a:t>“Ye ask, </a:t>
            </a:r>
            <a:r>
              <a:rPr lang="en-US" sz="6600" b="1" u="sng" dirty="0" smtClean="0">
                <a:solidFill>
                  <a:srgbClr val="0070C0"/>
                </a:solidFill>
              </a:rPr>
              <a:t>and receive not</a:t>
            </a:r>
            <a:r>
              <a:rPr lang="en-US" sz="6600" dirty="0" smtClean="0"/>
              <a:t>, because ye ask amiss, that ye may consume it upon your lusts” </a:t>
            </a:r>
            <a:r>
              <a:rPr lang="en-US" sz="6600" u="sng" dirty="0" smtClean="0">
                <a:solidFill>
                  <a:srgbClr val="0070C0"/>
                </a:solidFill>
              </a:rPr>
              <a:t>(James 4:3).</a:t>
            </a:r>
            <a:endParaRPr lang="en-US" sz="6600" u="sng" dirty="0">
              <a:solidFill>
                <a:srgbClr val="0070C0"/>
              </a:solidFill>
            </a:endParaRPr>
          </a:p>
        </p:txBody>
      </p:sp>
    </p:spTree>
    <p:extLst>
      <p:ext uri="{BB962C8B-B14F-4D97-AF65-F5344CB8AC3E}">
        <p14:creationId xmlns:p14="http://schemas.microsoft.com/office/powerpoint/2010/main" val="9892292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35974"/>
            <a:ext cx="10515600" cy="5940989"/>
          </a:xfrm>
        </p:spPr>
        <p:txBody>
          <a:bodyPr>
            <a:noAutofit/>
          </a:bodyPr>
          <a:lstStyle/>
          <a:p>
            <a:r>
              <a:rPr lang="en-US" sz="5400" dirty="0" smtClean="0"/>
              <a:t>“Likewise, ye husbands, dwell with them according to knowledge, giving </a:t>
            </a:r>
            <a:r>
              <a:rPr lang="en-US" sz="5400" dirty="0" err="1" smtClean="0"/>
              <a:t>honour</a:t>
            </a:r>
            <a:r>
              <a:rPr lang="en-US" sz="5400" dirty="0" smtClean="0"/>
              <a:t> unto the wife, as unto the weaker vessel, and as being heirs together of the grace of life; that </a:t>
            </a:r>
            <a:r>
              <a:rPr lang="en-US" sz="5400" b="1" u="sng" dirty="0" smtClean="0">
                <a:solidFill>
                  <a:srgbClr val="0070C0"/>
                </a:solidFill>
              </a:rPr>
              <a:t>your prayers be not hindered</a:t>
            </a:r>
            <a:r>
              <a:rPr lang="en-US" sz="5400" dirty="0" smtClean="0"/>
              <a:t>” </a:t>
            </a:r>
            <a:r>
              <a:rPr lang="en-US" sz="5400" b="1" u="sng" dirty="0" smtClean="0">
                <a:solidFill>
                  <a:srgbClr val="FF0000"/>
                </a:solidFill>
              </a:rPr>
              <a:t>(1 Peter 3:7).</a:t>
            </a:r>
            <a:endParaRPr lang="en-US" sz="5400" b="1" u="sng" dirty="0">
              <a:solidFill>
                <a:srgbClr val="FF0000"/>
              </a:solidFill>
            </a:endParaRPr>
          </a:p>
        </p:txBody>
      </p:sp>
    </p:spTree>
    <p:extLst>
      <p:ext uri="{BB962C8B-B14F-4D97-AF65-F5344CB8AC3E}">
        <p14:creationId xmlns:p14="http://schemas.microsoft.com/office/powerpoint/2010/main" val="28240002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5400" dirty="0" smtClean="0"/>
              <a:t>“Woe unto you, scribes and Pharisees, hypocrites! for ye devour widows’ houses, and </a:t>
            </a:r>
            <a:r>
              <a:rPr lang="en-US" sz="5400" b="1" u="sng" dirty="0" smtClean="0">
                <a:solidFill>
                  <a:srgbClr val="0070C0"/>
                </a:solidFill>
              </a:rPr>
              <a:t>for a </a:t>
            </a:r>
            <a:r>
              <a:rPr lang="en-US" sz="5400" b="1" u="sng" dirty="0" err="1" smtClean="0">
                <a:solidFill>
                  <a:srgbClr val="0070C0"/>
                </a:solidFill>
              </a:rPr>
              <a:t>pretence</a:t>
            </a:r>
            <a:r>
              <a:rPr lang="en-US" sz="5400" b="1" u="sng" dirty="0" smtClean="0">
                <a:solidFill>
                  <a:srgbClr val="0070C0"/>
                </a:solidFill>
              </a:rPr>
              <a:t> </a:t>
            </a:r>
            <a:r>
              <a:rPr lang="en-US" sz="5400" dirty="0" smtClean="0"/>
              <a:t>make long prayer: therefore ye shall receive the greater damnation” </a:t>
            </a:r>
            <a:r>
              <a:rPr lang="en-US" sz="5400" b="1" u="sng" dirty="0" smtClean="0">
                <a:solidFill>
                  <a:srgbClr val="FF0000"/>
                </a:solidFill>
              </a:rPr>
              <a:t>(Matthew 23:14).</a:t>
            </a:r>
            <a:endParaRPr lang="en-US" sz="5400" b="1" u="sng" dirty="0">
              <a:solidFill>
                <a:srgbClr val="FF0000"/>
              </a:solidFill>
            </a:endParaRPr>
          </a:p>
        </p:txBody>
      </p:sp>
    </p:spTree>
    <p:extLst>
      <p:ext uri="{BB962C8B-B14F-4D97-AF65-F5344CB8AC3E}">
        <p14:creationId xmlns:p14="http://schemas.microsoft.com/office/powerpoint/2010/main" val="36132159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6419" y="350786"/>
            <a:ext cx="10515600" cy="6344982"/>
          </a:xfrm>
        </p:spPr>
        <p:txBody>
          <a:bodyPr>
            <a:normAutofit/>
          </a:bodyPr>
          <a:lstStyle/>
          <a:p>
            <a:r>
              <a:rPr lang="en-US" sz="4800" dirty="0" smtClean="0"/>
              <a:t>“Beware of the scribes, which desire to walk in long robes, and love greetings in the markets, and the highest seats in the synagogues, and the chief rooms at feasts; Which devour widows’ houses, and </a:t>
            </a:r>
            <a:r>
              <a:rPr lang="en-US" sz="4800" b="1" u="sng" dirty="0" smtClean="0">
                <a:solidFill>
                  <a:srgbClr val="0070C0"/>
                </a:solidFill>
              </a:rPr>
              <a:t>for a show make long prayers</a:t>
            </a:r>
            <a:r>
              <a:rPr lang="en-US" sz="4800" dirty="0" smtClean="0"/>
              <a:t>: the same shall receive greater damnation” (Luke 20:46-47).</a:t>
            </a:r>
            <a:endParaRPr lang="en-US" sz="4800" dirty="0"/>
          </a:p>
        </p:txBody>
      </p:sp>
    </p:spTree>
    <p:extLst>
      <p:ext uri="{BB962C8B-B14F-4D97-AF65-F5344CB8AC3E}">
        <p14:creationId xmlns:p14="http://schemas.microsoft.com/office/powerpoint/2010/main" val="206342002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8323" y="0"/>
            <a:ext cx="11255477" cy="6858000"/>
          </a:xfrm>
        </p:spPr>
        <p:txBody>
          <a:bodyPr>
            <a:noAutofit/>
          </a:bodyPr>
          <a:lstStyle/>
          <a:p>
            <a:r>
              <a:rPr lang="en-US" sz="3600" b="1" u="sng" dirty="0">
                <a:solidFill>
                  <a:srgbClr val="FF0000"/>
                </a:solidFill>
              </a:rPr>
              <a:t>(Matthew 6:5-8).</a:t>
            </a:r>
          </a:p>
          <a:p>
            <a:pPr marL="0" indent="0">
              <a:buNone/>
            </a:pPr>
            <a:r>
              <a:rPr lang="en-US" sz="3600" dirty="0"/>
              <a:t> </a:t>
            </a:r>
            <a:r>
              <a:rPr lang="en-US" sz="3600" dirty="0" smtClean="0"/>
              <a:t>“And when thou </a:t>
            </a:r>
            <a:r>
              <a:rPr lang="en-US" sz="3600" dirty="0" err="1" smtClean="0"/>
              <a:t>prayest</a:t>
            </a:r>
            <a:r>
              <a:rPr lang="en-US" sz="3600" dirty="0" smtClean="0"/>
              <a:t>, thou shalt not be as the hypocrites are: for they love to pray standing in the synagogues and in the corners of the streets, </a:t>
            </a:r>
            <a:r>
              <a:rPr lang="en-US" sz="3600" b="1" u="sng" dirty="0" smtClean="0">
                <a:solidFill>
                  <a:srgbClr val="0070C0"/>
                </a:solidFill>
              </a:rPr>
              <a:t>that they may be seen of men</a:t>
            </a:r>
            <a:r>
              <a:rPr lang="en-US" sz="3600" dirty="0" smtClean="0"/>
              <a:t>. Verily I say unto you, They have their reward. But thou, when thou </a:t>
            </a:r>
            <a:r>
              <a:rPr lang="en-US" sz="3600" dirty="0" err="1" smtClean="0"/>
              <a:t>prayest</a:t>
            </a:r>
            <a:r>
              <a:rPr lang="en-US" sz="3600" dirty="0" smtClean="0"/>
              <a:t>, enter into thy closet, and when thou hast shut thy door, pray to thy Father which is in secret; and thy Father which </a:t>
            </a:r>
            <a:r>
              <a:rPr lang="en-US" sz="3600" dirty="0" err="1" smtClean="0"/>
              <a:t>seeth</a:t>
            </a:r>
            <a:r>
              <a:rPr lang="en-US" sz="3600" dirty="0" smtClean="0"/>
              <a:t> in secret shall reward thee openly. But when ye pray, </a:t>
            </a:r>
            <a:r>
              <a:rPr lang="en-US" sz="3600" b="1" u="sng" dirty="0" smtClean="0">
                <a:solidFill>
                  <a:srgbClr val="0070C0"/>
                </a:solidFill>
              </a:rPr>
              <a:t>use not vain repetitions</a:t>
            </a:r>
            <a:r>
              <a:rPr lang="en-US" sz="3600" dirty="0" smtClean="0"/>
              <a:t>, as the heathen do: for they think that they shall be heard for their </a:t>
            </a:r>
            <a:r>
              <a:rPr lang="en-US" sz="3600" b="1" u="sng" dirty="0" smtClean="0">
                <a:solidFill>
                  <a:srgbClr val="0070C0"/>
                </a:solidFill>
              </a:rPr>
              <a:t>much speaking</a:t>
            </a:r>
            <a:r>
              <a:rPr lang="en-US" sz="3600" dirty="0" smtClean="0"/>
              <a:t>. Be not ye therefore like unto them: for your Father </a:t>
            </a:r>
            <a:r>
              <a:rPr lang="en-US" sz="3600" dirty="0" err="1" smtClean="0"/>
              <a:t>knoweth</a:t>
            </a:r>
            <a:r>
              <a:rPr lang="en-US" sz="3600" dirty="0" smtClean="0"/>
              <a:t> what things ye have need of, before ye ask him” </a:t>
            </a:r>
          </a:p>
        </p:txBody>
      </p:sp>
    </p:spTree>
    <p:extLst>
      <p:ext uri="{BB962C8B-B14F-4D97-AF65-F5344CB8AC3E}">
        <p14:creationId xmlns:p14="http://schemas.microsoft.com/office/powerpoint/2010/main" val="42622638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5400" dirty="0" smtClean="0"/>
              <a:t>“For what is the hope of the hypocrite, though he hath gained, when God taketh away his soul? </a:t>
            </a:r>
            <a:r>
              <a:rPr lang="en-US" sz="5400" b="1" u="sng" dirty="0" smtClean="0">
                <a:solidFill>
                  <a:srgbClr val="FF0000"/>
                </a:solidFill>
              </a:rPr>
              <a:t>Will God hear his cry </a:t>
            </a:r>
            <a:r>
              <a:rPr lang="en-US" sz="5400" dirty="0" smtClean="0"/>
              <a:t>when trouble cometh upon him?” (Job 27:8-9).</a:t>
            </a:r>
            <a:endParaRPr lang="en-US" sz="5400" dirty="0"/>
          </a:p>
        </p:txBody>
      </p:sp>
    </p:spTree>
    <p:extLst>
      <p:ext uri="{BB962C8B-B14F-4D97-AF65-F5344CB8AC3E}">
        <p14:creationId xmlns:p14="http://schemas.microsoft.com/office/powerpoint/2010/main" val="32679019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z="4400" dirty="0" smtClean="0"/>
              <a:t>“Wherefore the Lord said, Forasmuch as this people draw near me with their mouth, and with their lips do </a:t>
            </a:r>
            <a:r>
              <a:rPr lang="en-US" sz="4400" dirty="0" err="1" smtClean="0"/>
              <a:t>honour</a:t>
            </a:r>
            <a:r>
              <a:rPr lang="en-US" sz="4400" dirty="0" smtClean="0"/>
              <a:t> me, </a:t>
            </a:r>
            <a:r>
              <a:rPr lang="en-US" sz="4400" u="sng" dirty="0" smtClean="0">
                <a:solidFill>
                  <a:srgbClr val="FF0000"/>
                </a:solidFill>
              </a:rPr>
              <a:t>but have removed their heart far from me</a:t>
            </a:r>
            <a:r>
              <a:rPr lang="en-US" sz="4400" dirty="0" smtClean="0"/>
              <a:t>, and their fear toward me is taught </a:t>
            </a:r>
            <a:r>
              <a:rPr lang="en-US" sz="4400" u="sng" dirty="0" smtClean="0">
                <a:solidFill>
                  <a:srgbClr val="002060"/>
                </a:solidFill>
              </a:rPr>
              <a:t>by the precept of men” </a:t>
            </a:r>
            <a:r>
              <a:rPr lang="en-US" sz="4400" dirty="0" smtClean="0"/>
              <a:t>(Isaiah 29:13).</a:t>
            </a:r>
            <a:r>
              <a:rPr lang="en-US" dirty="0" smtClean="0"/>
              <a:t> </a:t>
            </a:r>
            <a:endParaRPr lang="en-US" dirty="0"/>
          </a:p>
        </p:txBody>
      </p:sp>
    </p:spTree>
    <p:extLst>
      <p:ext uri="{BB962C8B-B14F-4D97-AF65-F5344CB8AC3E}">
        <p14:creationId xmlns:p14="http://schemas.microsoft.com/office/powerpoint/2010/main" val="257039958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solidFill>
                  <a:srgbClr val="FF0000"/>
                </a:solidFill>
              </a:rPr>
              <a:t>We should be very concerned about</a:t>
            </a:r>
            <a:br>
              <a:rPr lang="en-US" sz="4800" b="1" dirty="0" smtClean="0">
                <a:solidFill>
                  <a:srgbClr val="FF0000"/>
                </a:solidFill>
              </a:rPr>
            </a:br>
            <a:r>
              <a:rPr lang="en-US" sz="4800" b="1" dirty="0" smtClean="0">
                <a:solidFill>
                  <a:srgbClr val="FF0000"/>
                </a:solidFill>
              </a:rPr>
              <a:t>our relationship with God!</a:t>
            </a:r>
            <a:endParaRPr lang="en-US" sz="4800" b="1"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sz="3600" b="1" dirty="0" smtClean="0">
                <a:solidFill>
                  <a:srgbClr val="00B0F0"/>
                </a:solidFill>
              </a:rPr>
              <a:t>Prayer is a </a:t>
            </a:r>
            <a:r>
              <a:rPr lang="en-US" sz="3600" b="1" dirty="0" err="1" smtClean="0">
                <a:solidFill>
                  <a:srgbClr val="00B0F0"/>
                </a:solidFill>
              </a:rPr>
              <a:t>priviledge</a:t>
            </a:r>
            <a:r>
              <a:rPr lang="en-US" sz="3600" b="1" dirty="0" smtClean="0">
                <a:solidFill>
                  <a:srgbClr val="00B0F0"/>
                </a:solidFill>
              </a:rPr>
              <a:t> that the child of God has with the</a:t>
            </a:r>
          </a:p>
          <a:p>
            <a:r>
              <a:rPr lang="en-US" sz="3600" b="1" dirty="0" smtClean="0">
                <a:solidFill>
                  <a:srgbClr val="00B0F0"/>
                </a:solidFill>
              </a:rPr>
              <a:t>Father.</a:t>
            </a:r>
          </a:p>
          <a:p>
            <a:endParaRPr lang="en-US" sz="3600" b="1" dirty="0">
              <a:solidFill>
                <a:srgbClr val="00B0F0"/>
              </a:solidFill>
            </a:endParaRPr>
          </a:p>
          <a:p>
            <a:r>
              <a:rPr lang="en-US" sz="3600" b="1" dirty="0" smtClean="0">
                <a:solidFill>
                  <a:srgbClr val="00B0F0"/>
                </a:solidFill>
              </a:rPr>
              <a:t>How is your relationship with God this morning?</a:t>
            </a:r>
          </a:p>
          <a:p>
            <a:endParaRPr lang="en-US" sz="3600" b="1" dirty="0">
              <a:solidFill>
                <a:srgbClr val="00B0F0"/>
              </a:solidFill>
            </a:endParaRPr>
          </a:p>
          <a:p>
            <a:r>
              <a:rPr lang="en-US" sz="3600" b="1" dirty="0" smtClean="0">
                <a:solidFill>
                  <a:srgbClr val="00B0F0"/>
                </a:solidFill>
              </a:rPr>
              <a:t>When you pray, does God hear you to answer and give what You request?</a:t>
            </a:r>
          </a:p>
          <a:p>
            <a:endParaRPr lang="en-US" dirty="0"/>
          </a:p>
          <a:p>
            <a:endParaRPr lang="en-US" dirty="0"/>
          </a:p>
        </p:txBody>
      </p:sp>
    </p:spTree>
    <p:extLst>
      <p:ext uri="{BB962C8B-B14F-4D97-AF65-F5344CB8AC3E}">
        <p14:creationId xmlns:p14="http://schemas.microsoft.com/office/powerpoint/2010/main" val="15003157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3784"/>
            <a:ext cx="11353800" cy="6764215"/>
          </a:xfrm>
        </p:spPr>
        <p:txBody>
          <a:bodyPr/>
          <a:lstStyle/>
          <a:p>
            <a:r>
              <a:rPr lang="en-US" sz="5400" b="1" u="sng" dirty="0">
                <a:solidFill>
                  <a:srgbClr val="7030A0"/>
                </a:solidFill>
              </a:rPr>
              <a:t>Isaiah </a:t>
            </a:r>
            <a:r>
              <a:rPr lang="en-US" sz="5400" b="1" u="sng" dirty="0" smtClean="0">
                <a:solidFill>
                  <a:srgbClr val="7030A0"/>
                </a:solidFill>
              </a:rPr>
              <a:t>59:1-2</a:t>
            </a:r>
            <a:endParaRPr lang="en-US" sz="5400" b="1" u="sng" dirty="0">
              <a:solidFill>
                <a:srgbClr val="7030A0"/>
              </a:solidFill>
            </a:endParaRPr>
          </a:p>
          <a:p>
            <a:r>
              <a:rPr lang="en-US" sz="5400" b="1" dirty="0"/>
              <a:t>59 Behold, the </a:t>
            </a:r>
            <a:r>
              <a:rPr lang="en-US" sz="5400" b="1" cap="small" dirty="0"/>
              <a:t>Lord</a:t>
            </a:r>
            <a:r>
              <a:rPr lang="en-US" sz="5400" b="1" dirty="0"/>
              <a:t>'s hand is not shortened, that it cannot save; neither his ear heavy, that it cannot hear:</a:t>
            </a:r>
          </a:p>
          <a:p>
            <a:r>
              <a:rPr lang="en-US" sz="5400" b="1" baseline="30000" dirty="0"/>
              <a:t>2 </a:t>
            </a:r>
            <a:r>
              <a:rPr lang="en-US" sz="5400" b="1" dirty="0"/>
              <a:t>But your iniquities have separated between you and your God, and your sins have hid his face from you, </a:t>
            </a:r>
            <a:r>
              <a:rPr lang="en-US" sz="5400" b="1" u="sng" dirty="0">
                <a:solidFill>
                  <a:srgbClr val="FF0000"/>
                </a:solidFill>
              </a:rPr>
              <a:t>that he will not hear.</a:t>
            </a:r>
          </a:p>
          <a:p>
            <a:endParaRPr lang="en-US" dirty="0"/>
          </a:p>
        </p:txBody>
      </p:sp>
    </p:spTree>
    <p:extLst>
      <p:ext uri="{BB962C8B-B14F-4D97-AF65-F5344CB8AC3E}">
        <p14:creationId xmlns:p14="http://schemas.microsoft.com/office/powerpoint/2010/main" val="126872302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solidFill>
                  <a:srgbClr val="00B0F0"/>
                </a:solidFill>
              </a:rPr>
              <a:t>Remember the 2 men that Jesus spoke</a:t>
            </a:r>
            <a:br>
              <a:rPr lang="en-US" sz="4800" b="1" dirty="0" smtClean="0">
                <a:solidFill>
                  <a:srgbClr val="00B0F0"/>
                </a:solidFill>
              </a:rPr>
            </a:br>
            <a:r>
              <a:rPr lang="en-US" sz="4800" b="1" dirty="0" smtClean="0">
                <a:solidFill>
                  <a:srgbClr val="00B0F0"/>
                </a:solidFill>
              </a:rPr>
              <a:t>of in Luke 18:9-14</a:t>
            </a:r>
            <a:endParaRPr lang="en-US" sz="4800" b="1" dirty="0">
              <a:solidFill>
                <a:srgbClr val="00B0F0"/>
              </a:solidFill>
            </a:endParaRP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37063714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err="1" smtClean="0">
                <a:solidFill>
                  <a:srgbClr val="7030A0"/>
                </a:solidFill>
              </a:rPr>
              <a:t>Example:</a:t>
            </a:r>
            <a:r>
              <a:rPr lang="en-US" b="1" u="sng" dirty="0" err="1">
                <a:solidFill>
                  <a:srgbClr val="FF0000"/>
                </a:solidFill>
              </a:rPr>
              <a:t>When</a:t>
            </a:r>
            <a:r>
              <a:rPr lang="en-US" b="1" u="sng" dirty="0">
                <a:solidFill>
                  <a:srgbClr val="FF0000"/>
                </a:solidFill>
              </a:rPr>
              <a:t> we pray to God, we must be humble and not self-righteous: </a:t>
            </a:r>
            <a:br>
              <a:rPr lang="en-US" b="1" u="sng" dirty="0">
                <a:solidFill>
                  <a:srgbClr val="FF0000"/>
                </a:solidFill>
              </a:rPr>
            </a:br>
            <a:endParaRPr lang="en-US" b="1" u="sng" dirty="0">
              <a:solidFill>
                <a:srgbClr val="7030A0"/>
              </a:solidFill>
            </a:endParaRPr>
          </a:p>
        </p:txBody>
      </p:sp>
      <p:sp>
        <p:nvSpPr>
          <p:cNvPr id="3" name="Content Placeholder 2"/>
          <p:cNvSpPr>
            <a:spLocks noGrp="1"/>
          </p:cNvSpPr>
          <p:nvPr>
            <p:ph idx="1"/>
          </p:nvPr>
        </p:nvSpPr>
        <p:spPr>
          <a:xfrm>
            <a:off x="127819" y="1366684"/>
            <a:ext cx="11887200" cy="5491315"/>
          </a:xfrm>
        </p:spPr>
        <p:txBody>
          <a:bodyPr>
            <a:noAutofit/>
          </a:bodyPr>
          <a:lstStyle/>
          <a:p>
            <a:r>
              <a:rPr lang="en-US" sz="3200" b="1" u="sng" dirty="0" smtClean="0">
                <a:solidFill>
                  <a:srgbClr val="FF0000"/>
                </a:solidFill>
              </a:rPr>
              <a:t>: </a:t>
            </a:r>
            <a:r>
              <a:rPr lang="en-US" sz="3200" dirty="0" smtClean="0"/>
              <a:t>In </a:t>
            </a:r>
            <a:r>
              <a:rPr lang="en-US" sz="3200" b="1" u="sng" dirty="0" smtClean="0">
                <a:solidFill>
                  <a:srgbClr val="00B0F0"/>
                </a:solidFill>
              </a:rPr>
              <a:t>Luke 18:9-14 </a:t>
            </a:r>
            <a:r>
              <a:rPr lang="en-US" sz="3200" dirty="0" smtClean="0"/>
              <a:t>we read, "Also He spoke this parable to some who trusted in themselves that they were righteous, and despised others: Two men went up to the temple to pray, one a Pharisee and the other a tax collector. The Pharisee stood and prayed thus with himself, God, I thank you that I am not like this tax collector. I fast twice a week; I give tithes of all that I possess. And the tax collector, standing </a:t>
            </a:r>
            <a:r>
              <a:rPr lang="en-US" sz="3200" dirty="0" err="1" smtClean="0"/>
              <a:t>affar</a:t>
            </a:r>
            <a:r>
              <a:rPr lang="en-US" sz="3200" dirty="0" smtClean="0"/>
              <a:t> off, would not so much as raise his eyes to heaven, but beat his breast, saying, God be merciful to me a sinner. </a:t>
            </a:r>
            <a:r>
              <a:rPr lang="en-US" sz="3200" b="1" dirty="0" smtClean="0"/>
              <a:t>I tell you, this man went down to his house justified rather than the other;</a:t>
            </a:r>
            <a:r>
              <a:rPr lang="en-US" sz="3200" dirty="0" smtClean="0"/>
              <a:t> for everyone who exalts himself will be humbled, and he who humbles himself will be exalted." </a:t>
            </a:r>
            <a:r>
              <a:rPr lang="en-US" sz="3200" b="1" i="1" u="sng" dirty="0" smtClean="0">
                <a:solidFill>
                  <a:srgbClr val="7030A0"/>
                </a:solidFill>
              </a:rPr>
              <a:t>The attitude we have when we approach God in prayer and other worship is very important.</a:t>
            </a:r>
            <a:endParaRPr lang="en-US" sz="3200" b="1" i="1" u="sng" dirty="0">
              <a:solidFill>
                <a:srgbClr val="7030A0"/>
              </a:solidFill>
            </a:endParaRPr>
          </a:p>
        </p:txBody>
      </p:sp>
    </p:spTree>
    <p:extLst>
      <p:ext uri="{BB962C8B-B14F-4D97-AF65-F5344CB8AC3E}">
        <p14:creationId xmlns:p14="http://schemas.microsoft.com/office/powerpoint/2010/main" val="38606840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6000" b="1" u="sng" dirty="0" smtClean="0">
                <a:solidFill>
                  <a:srgbClr val="00B050"/>
                </a:solidFill>
              </a:rPr>
              <a:t>Why did Jesus give this account?</a:t>
            </a:r>
            <a:r>
              <a:rPr lang="en-US" dirty="0" smtClean="0"/>
              <a:t/>
            </a:r>
            <a:br>
              <a:rPr lang="en-US" dirty="0" smtClean="0"/>
            </a:br>
            <a:r>
              <a:rPr lang="en-US" dirty="0"/>
              <a:t> </a:t>
            </a:r>
            <a:r>
              <a:rPr lang="en-US" dirty="0" smtClean="0"/>
              <a:t>  </a:t>
            </a:r>
            <a:endParaRPr lang="en-US" dirty="0"/>
          </a:p>
        </p:txBody>
      </p:sp>
      <p:sp>
        <p:nvSpPr>
          <p:cNvPr id="3" name="Content Placeholder 2"/>
          <p:cNvSpPr>
            <a:spLocks noGrp="1"/>
          </p:cNvSpPr>
          <p:nvPr>
            <p:ph idx="1"/>
          </p:nvPr>
        </p:nvSpPr>
        <p:spPr>
          <a:xfrm>
            <a:off x="838200" y="1184031"/>
            <a:ext cx="10515600" cy="4992932"/>
          </a:xfrm>
        </p:spPr>
        <p:txBody>
          <a:bodyPr>
            <a:normAutofit fontScale="92500" lnSpcReduction="10000"/>
          </a:bodyPr>
          <a:lstStyle/>
          <a:p>
            <a:r>
              <a:rPr lang="en-US" sz="3900" b="1" dirty="0" smtClean="0">
                <a:solidFill>
                  <a:srgbClr val="FF0000"/>
                </a:solidFill>
              </a:rPr>
              <a:t>Because some men trusted in themselves that they were  Righteous and despised others. </a:t>
            </a:r>
          </a:p>
          <a:p>
            <a:r>
              <a:rPr lang="en-US" sz="3900" dirty="0"/>
              <a:t> </a:t>
            </a:r>
            <a:r>
              <a:rPr lang="en-US" sz="3900" dirty="0" smtClean="0"/>
              <a:t>    What did the two men go into the temple to do?  </a:t>
            </a:r>
          </a:p>
          <a:p>
            <a:r>
              <a:rPr lang="en-US" sz="3900" dirty="0" smtClean="0"/>
              <a:t>           </a:t>
            </a:r>
            <a:r>
              <a:rPr lang="en-US" sz="3900" b="1" u="sng" dirty="0" smtClean="0">
                <a:solidFill>
                  <a:srgbClr val="00B050"/>
                </a:solidFill>
              </a:rPr>
              <a:t>Purpose:  </a:t>
            </a:r>
            <a:r>
              <a:rPr lang="en-US" sz="3900" dirty="0" smtClean="0"/>
              <a:t>To Pray</a:t>
            </a:r>
          </a:p>
          <a:p>
            <a:r>
              <a:rPr lang="en-US" sz="3900" dirty="0" smtClean="0"/>
              <a:t>           </a:t>
            </a:r>
            <a:r>
              <a:rPr lang="en-US" sz="3900" b="1" u="sng" dirty="0" smtClean="0">
                <a:solidFill>
                  <a:srgbClr val="00B050"/>
                </a:solidFill>
              </a:rPr>
              <a:t>Where?  </a:t>
            </a:r>
            <a:r>
              <a:rPr lang="en-US" sz="3900" dirty="0" smtClean="0"/>
              <a:t>In the Temple</a:t>
            </a:r>
          </a:p>
          <a:p>
            <a:r>
              <a:rPr lang="en-US" sz="3900" dirty="0" smtClean="0"/>
              <a:t>           </a:t>
            </a:r>
            <a:r>
              <a:rPr lang="en-US" sz="3900" b="1" u="sng" dirty="0" smtClean="0">
                <a:solidFill>
                  <a:srgbClr val="00B050"/>
                </a:solidFill>
              </a:rPr>
              <a:t>Who?  </a:t>
            </a:r>
            <a:r>
              <a:rPr lang="en-US" sz="3900" dirty="0" smtClean="0"/>
              <a:t>Two Men</a:t>
            </a:r>
          </a:p>
          <a:p>
            <a:pPr marL="0" indent="0">
              <a:buNone/>
            </a:pPr>
            <a:r>
              <a:rPr lang="en-US" sz="3900" dirty="0" smtClean="0"/>
              <a:t>              </a:t>
            </a:r>
            <a:r>
              <a:rPr lang="en-US" sz="3900" b="1" u="sng" dirty="0" smtClean="0">
                <a:solidFill>
                  <a:srgbClr val="00B050"/>
                </a:solidFill>
              </a:rPr>
              <a:t>Who were they?  </a:t>
            </a:r>
          </a:p>
          <a:p>
            <a:pPr marL="0" indent="0">
              <a:buNone/>
            </a:pPr>
            <a:r>
              <a:rPr lang="en-US" sz="3900" dirty="0"/>
              <a:t> </a:t>
            </a:r>
            <a:r>
              <a:rPr lang="en-US" sz="3900" dirty="0" smtClean="0"/>
              <a:t>                     A Pharisee and a Publican (tax collector)</a:t>
            </a:r>
          </a:p>
          <a:p>
            <a:r>
              <a:rPr lang="en-US" dirty="0" smtClean="0"/>
              <a:t>      </a:t>
            </a:r>
          </a:p>
          <a:p>
            <a:endParaRPr lang="en-US" dirty="0"/>
          </a:p>
        </p:txBody>
      </p:sp>
    </p:spTree>
    <p:extLst>
      <p:ext uri="{BB962C8B-B14F-4D97-AF65-F5344CB8AC3E}">
        <p14:creationId xmlns:p14="http://schemas.microsoft.com/office/powerpoint/2010/main" val="22853203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7230"/>
            <a:ext cx="10515600" cy="6740769"/>
          </a:xfrm>
        </p:spPr>
        <p:txBody>
          <a:bodyPr/>
          <a:lstStyle/>
          <a:p>
            <a:r>
              <a:rPr lang="en-US" sz="4000" b="1" u="sng" dirty="0">
                <a:solidFill>
                  <a:srgbClr val="00B050"/>
                </a:solidFill>
              </a:rPr>
              <a:t>How is the Pharisee described:  </a:t>
            </a:r>
            <a:endParaRPr lang="en-US" sz="4000" b="1" u="sng" dirty="0" smtClean="0">
              <a:solidFill>
                <a:srgbClr val="00B050"/>
              </a:solidFill>
            </a:endParaRPr>
          </a:p>
          <a:p>
            <a:r>
              <a:rPr lang="en-US" sz="4000" b="1" u="sng" dirty="0">
                <a:solidFill>
                  <a:srgbClr val="00B050"/>
                </a:solidFill>
              </a:rPr>
              <a:t> </a:t>
            </a:r>
            <a:r>
              <a:rPr lang="en-US" sz="4000" b="1" u="sng" dirty="0" smtClean="0">
                <a:solidFill>
                  <a:srgbClr val="00B050"/>
                </a:solidFill>
              </a:rPr>
              <a:t>    </a:t>
            </a:r>
            <a:r>
              <a:rPr lang="en-US" sz="4000" dirty="0" smtClean="0"/>
              <a:t>He </a:t>
            </a:r>
            <a:r>
              <a:rPr lang="en-US" sz="4000" dirty="0"/>
              <a:t>stood; he thus prayed with himself</a:t>
            </a:r>
          </a:p>
          <a:p>
            <a:r>
              <a:rPr lang="en-US" sz="4000" dirty="0" smtClean="0"/>
              <a:t>     </a:t>
            </a:r>
            <a:r>
              <a:rPr lang="en-US" sz="4000" dirty="0"/>
              <a:t>I’m thankful that I am  not like this tax collector;  I fast twice a week;</a:t>
            </a:r>
          </a:p>
          <a:p>
            <a:r>
              <a:rPr lang="en-US" sz="4000" dirty="0"/>
              <a:t> </a:t>
            </a:r>
            <a:r>
              <a:rPr lang="en-US" sz="4000" dirty="0" smtClean="0"/>
              <a:t>  I </a:t>
            </a:r>
            <a:r>
              <a:rPr lang="en-US" sz="4000" dirty="0"/>
              <a:t>give </a:t>
            </a:r>
            <a:r>
              <a:rPr lang="en-US" sz="4000" dirty="0" smtClean="0"/>
              <a:t>tithes </a:t>
            </a:r>
            <a:r>
              <a:rPr lang="en-US" sz="4000" dirty="0"/>
              <a:t>of all that I possess;</a:t>
            </a:r>
          </a:p>
          <a:p>
            <a:r>
              <a:rPr lang="en-US" sz="4000" b="1" u="sng" dirty="0" smtClean="0">
                <a:solidFill>
                  <a:srgbClr val="00B050"/>
                </a:solidFill>
              </a:rPr>
              <a:t>How </a:t>
            </a:r>
            <a:r>
              <a:rPr lang="en-US" sz="4000" b="1" u="sng" dirty="0">
                <a:solidFill>
                  <a:srgbClr val="00B050"/>
                </a:solidFill>
              </a:rPr>
              <a:t>is the Publican described: </a:t>
            </a:r>
            <a:r>
              <a:rPr lang="en-US" sz="4000" dirty="0"/>
              <a:t>He stood afar off and would not so </a:t>
            </a:r>
            <a:r>
              <a:rPr lang="en-US" sz="4000" dirty="0" smtClean="0"/>
              <a:t>  much </a:t>
            </a:r>
            <a:r>
              <a:rPr lang="en-US" sz="4000" dirty="0"/>
              <a:t>as </a:t>
            </a:r>
            <a:r>
              <a:rPr lang="en-US" sz="4000" dirty="0" smtClean="0"/>
              <a:t>to raise </a:t>
            </a:r>
            <a:r>
              <a:rPr lang="en-US" sz="4000" dirty="0"/>
              <a:t>his eyes toward heaven,  and beat his breast.. And said:  </a:t>
            </a:r>
            <a:endParaRPr lang="en-US" sz="4000" dirty="0" smtClean="0"/>
          </a:p>
          <a:p>
            <a:r>
              <a:rPr lang="en-US" sz="4000" dirty="0"/>
              <a:t> </a:t>
            </a:r>
            <a:r>
              <a:rPr lang="en-US" sz="4000" dirty="0" smtClean="0"/>
              <a:t>God </a:t>
            </a:r>
            <a:r>
              <a:rPr lang="en-US" sz="4000" dirty="0"/>
              <a:t>be </a:t>
            </a:r>
            <a:r>
              <a:rPr lang="en-US" sz="4000" dirty="0" smtClean="0"/>
              <a:t>merciful To </a:t>
            </a:r>
            <a:r>
              <a:rPr lang="en-US" sz="4000" dirty="0"/>
              <a:t>me a sinner!” </a:t>
            </a:r>
          </a:p>
          <a:p>
            <a:endParaRPr lang="en-US" dirty="0"/>
          </a:p>
        </p:txBody>
      </p:sp>
    </p:spTree>
    <p:extLst>
      <p:ext uri="{BB962C8B-B14F-4D97-AF65-F5344CB8AC3E}">
        <p14:creationId xmlns:p14="http://schemas.microsoft.com/office/powerpoint/2010/main" val="17420211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u="sng" dirty="0" smtClean="0">
                <a:solidFill>
                  <a:srgbClr val="00B050"/>
                </a:solidFill>
              </a:rPr>
              <a:t>Conclusion of Jesus:</a:t>
            </a:r>
            <a:endParaRPr lang="en-US" sz="6000" b="1" u="sng" dirty="0">
              <a:solidFill>
                <a:srgbClr val="00B050"/>
              </a:solidFill>
            </a:endParaRPr>
          </a:p>
        </p:txBody>
      </p:sp>
      <p:sp>
        <p:nvSpPr>
          <p:cNvPr id="3" name="Content Placeholder 2"/>
          <p:cNvSpPr>
            <a:spLocks noGrp="1"/>
          </p:cNvSpPr>
          <p:nvPr>
            <p:ph idx="1"/>
          </p:nvPr>
        </p:nvSpPr>
        <p:spPr/>
        <p:txBody>
          <a:bodyPr>
            <a:normAutofit lnSpcReduction="10000"/>
          </a:bodyPr>
          <a:lstStyle/>
          <a:p>
            <a:r>
              <a:rPr lang="en-US" sz="3600" dirty="0" smtClean="0"/>
              <a:t>The Publican, tax collector, was recognized as being the one Whom God heard, and had mercy upon.</a:t>
            </a:r>
          </a:p>
          <a:p>
            <a:r>
              <a:rPr lang="en-US" sz="3600" dirty="0"/>
              <a:t> </a:t>
            </a:r>
            <a:r>
              <a:rPr lang="en-US" sz="3600" dirty="0" smtClean="0"/>
              <a:t>  This man went down to his house </a:t>
            </a:r>
            <a:r>
              <a:rPr lang="en-US" sz="3600" b="1" u="sng" dirty="0" smtClean="0">
                <a:solidFill>
                  <a:srgbClr val="FF0000"/>
                </a:solidFill>
              </a:rPr>
              <a:t>JUSTIFIED</a:t>
            </a:r>
            <a:r>
              <a:rPr lang="en-US" sz="3600" dirty="0" smtClean="0"/>
              <a:t> rather than the Other.</a:t>
            </a:r>
          </a:p>
          <a:p>
            <a:r>
              <a:rPr lang="en-US" sz="3600" dirty="0"/>
              <a:t> </a:t>
            </a:r>
            <a:r>
              <a:rPr lang="en-US" sz="3600" dirty="0" smtClean="0"/>
              <a:t>  </a:t>
            </a:r>
            <a:r>
              <a:rPr lang="en-US" sz="3600" b="1" u="sng" dirty="0" smtClean="0">
                <a:solidFill>
                  <a:srgbClr val="FF0000"/>
                </a:solidFill>
              </a:rPr>
              <a:t>Why?  </a:t>
            </a:r>
            <a:r>
              <a:rPr lang="en-US" sz="3600" dirty="0" smtClean="0"/>
              <a:t>Everyone who exalts himself shall be humbled</a:t>
            </a:r>
          </a:p>
          <a:p>
            <a:r>
              <a:rPr lang="en-US" sz="3600" dirty="0"/>
              <a:t> </a:t>
            </a:r>
            <a:r>
              <a:rPr lang="en-US" sz="3600" dirty="0" smtClean="0"/>
              <a:t>and he who humbles himself shall be exalted!</a:t>
            </a:r>
          </a:p>
          <a:p>
            <a:r>
              <a:rPr lang="en-US" dirty="0"/>
              <a:t> </a:t>
            </a:r>
            <a:r>
              <a:rPr lang="en-US" dirty="0" smtClean="0"/>
              <a:t>    </a:t>
            </a:r>
            <a:endParaRPr lang="en-US" dirty="0"/>
          </a:p>
        </p:txBody>
      </p:sp>
    </p:spTree>
    <p:extLst>
      <p:ext uri="{BB962C8B-B14F-4D97-AF65-F5344CB8AC3E}">
        <p14:creationId xmlns:p14="http://schemas.microsoft.com/office/powerpoint/2010/main" val="40983875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b="1" dirty="0" smtClean="0">
                <a:solidFill>
                  <a:srgbClr val="00B050"/>
                </a:solidFill>
              </a:rPr>
              <a:t>Our attitude</a:t>
            </a:r>
            <a:endParaRPr lang="en-US" sz="7200" b="1" dirty="0">
              <a:solidFill>
                <a:srgbClr val="00B050"/>
              </a:solidFill>
            </a:endParaRPr>
          </a:p>
        </p:txBody>
      </p:sp>
      <p:sp>
        <p:nvSpPr>
          <p:cNvPr id="3" name="Content Placeholder 2"/>
          <p:cNvSpPr>
            <a:spLocks noGrp="1"/>
          </p:cNvSpPr>
          <p:nvPr>
            <p:ph idx="1"/>
          </p:nvPr>
        </p:nvSpPr>
        <p:spPr/>
        <p:txBody>
          <a:bodyPr>
            <a:normAutofit fontScale="92500" lnSpcReduction="10000"/>
          </a:bodyPr>
          <a:lstStyle/>
          <a:p>
            <a:r>
              <a:rPr lang="en-US" sz="4400" dirty="0" smtClean="0">
                <a:solidFill>
                  <a:srgbClr val="FF0000"/>
                </a:solidFill>
              </a:rPr>
              <a:t>  The attitude we have means so much in pleasing God.</a:t>
            </a:r>
          </a:p>
          <a:p>
            <a:r>
              <a:rPr lang="en-US" sz="4400" dirty="0"/>
              <a:t> </a:t>
            </a:r>
            <a:r>
              <a:rPr lang="en-US" sz="4400" dirty="0" smtClean="0"/>
              <a:t>  </a:t>
            </a:r>
            <a:r>
              <a:rPr lang="en-US" sz="4400" b="1" u="sng" dirty="0" smtClean="0">
                <a:solidFill>
                  <a:srgbClr val="FF0000"/>
                </a:solidFill>
              </a:rPr>
              <a:t>Paul </a:t>
            </a:r>
            <a:r>
              <a:rPr lang="en-US" sz="4400" dirty="0" smtClean="0"/>
              <a:t>realized this :   I Tim. 1:15   </a:t>
            </a:r>
          </a:p>
          <a:p>
            <a:r>
              <a:rPr lang="en-US" sz="4400" dirty="0"/>
              <a:t> </a:t>
            </a:r>
            <a:r>
              <a:rPr lang="en-US" sz="4400" dirty="0" smtClean="0"/>
              <a:t>  </a:t>
            </a:r>
            <a:r>
              <a:rPr lang="en-US" sz="4400" b="1" u="sng" dirty="0" smtClean="0">
                <a:solidFill>
                  <a:srgbClr val="FF0000"/>
                </a:solidFill>
              </a:rPr>
              <a:t>David</a:t>
            </a:r>
            <a:r>
              <a:rPr lang="en-US" sz="4400" dirty="0" smtClean="0"/>
              <a:t> , the King, realized this.  2 Sam. 12:13</a:t>
            </a:r>
          </a:p>
          <a:p>
            <a:r>
              <a:rPr lang="en-US" sz="4400" dirty="0"/>
              <a:t> </a:t>
            </a:r>
            <a:r>
              <a:rPr lang="en-US" sz="4400" dirty="0" smtClean="0"/>
              <a:t>  </a:t>
            </a:r>
            <a:r>
              <a:rPr lang="en-US" sz="4400" b="1" u="sng" dirty="0" smtClean="0">
                <a:solidFill>
                  <a:srgbClr val="FF0000"/>
                </a:solidFill>
              </a:rPr>
              <a:t>Job, </a:t>
            </a:r>
            <a:r>
              <a:rPr lang="en-US" sz="4400" dirty="0" smtClean="0"/>
              <a:t>the sufferer of so great loss.  Job 1:21</a:t>
            </a:r>
          </a:p>
          <a:p>
            <a:r>
              <a:rPr lang="en-US" sz="4400" dirty="0"/>
              <a:t> </a:t>
            </a:r>
            <a:r>
              <a:rPr lang="en-US" sz="4400" dirty="0" smtClean="0"/>
              <a:t>  </a:t>
            </a:r>
            <a:r>
              <a:rPr lang="en-US" sz="4400" b="1" u="sng" dirty="0" smtClean="0">
                <a:solidFill>
                  <a:srgbClr val="FF0000"/>
                </a:solidFill>
              </a:rPr>
              <a:t>Mary, </a:t>
            </a:r>
            <a:r>
              <a:rPr lang="en-US" sz="4400" dirty="0" smtClean="0"/>
              <a:t>who sat at the feet of Jesus.  Lk. 10:38-42:</a:t>
            </a:r>
          </a:p>
          <a:p>
            <a:endParaRPr lang="en-US" dirty="0"/>
          </a:p>
        </p:txBody>
      </p:sp>
    </p:spTree>
    <p:extLst>
      <p:ext uri="{BB962C8B-B14F-4D97-AF65-F5344CB8AC3E}">
        <p14:creationId xmlns:p14="http://schemas.microsoft.com/office/powerpoint/2010/main" val="2036020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u="sng" dirty="0" smtClean="0">
                <a:solidFill>
                  <a:srgbClr val="0070C0"/>
                </a:solidFill>
              </a:rPr>
              <a:t>Does God hear your prayer?</a:t>
            </a:r>
            <a:endParaRPr lang="en-US" sz="6000" b="1" u="sng" dirty="0">
              <a:solidFill>
                <a:srgbClr val="0070C0"/>
              </a:solidFill>
            </a:endParaRPr>
          </a:p>
        </p:txBody>
      </p:sp>
      <p:sp>
        <p:nvSpPr>
          <p:cNvPr id="3" name="Content Placeholder 2"/>
          <p:cNvSpPr>
            <a:spLocks noGrp="1"/>
          </p:cNvSpPr>
          <p:nvPr>
            <p:ph idx="1"/>
          </p:nvPr>
        </p:nvSpPr>
        <p:spPr/>
        <p:txBody>
          <a:bodyPr>
            <a:normAutofit fontScale="92500" lnSpcReduction="20000"/>
          </a:bodyPr>
          <a:lstStyle/>
          <a:p>
            <a:r>
              <a:rPr lang="en-US" dirty="0" smtClean="0"/>
              <a:t>Two men were praying…and God obviously heard to answer</a:t>
            </a:r>
          </a:p>
          <a:p>
            <a:r>
              <a:rPr lang="en-US" dirty="0" smtClean="0"/>
              <a:t>Only One!   </a:t>
            </a:r>
          </a:p>
          <a:p>
            <a:endParaRPr lang="en-US" dirty="0"/>
          </a:p>
          <a:p>
            <a:r>
              <a:rPr lang="en-US" dirty="0" smtClean="0"/>
              <a:t>Scriptures that tell us something about the condition</a:t>
            </a:r>
          </a:p>
          <a:p>
            <a:r>
              <a:rPr lang="en-US" dirty="0" smtClean="0"/>
              <a:t>We must be in when we pray</a:t>
            </a:r>
          </a:p>
          <a:p>
            <a:r>
              <a:rPr lang="en-US" dirty="0"/>
              <a:t> </a:t>
            </a:r>
            <a:r>
              <a:rPr lang="en-US" dirty="0" smtClean="0"/>
              <a:t>   1. We must be one of his children</a:t>
            </a:r>
            <a:r>
              <a:rPr lang="en-US" b="1" u="sng" dirty="0" smtClean="0">
                <a:solidFill>
                  <a:srgbClr val="0070C0"/>
                </a:solidFill>
              </a:rPr>
              <a:t>….John 9:31</a:t>
            </a:r>
          </a:p>
          <a:p>
            <a:r>
              <a:rPr lang="en-US" dirty="0"/>
              <a:t> </a:t>
            </a:r>
            <a:r>
              <a:rPr lang="en-US" dirty="0" smtClean="0"/>
              <a:t>   2. We must pray as He has taught us..</a:t>
            </a:r>
            <a:r>
              <a:rPr lang="en-US" b="1" u="sng" dirty="0" smtClean="0">
                <a:solidFill>
                  <a:srgbClr val="0070C0"/>
                </a:solidFill>
              </a:rPr>
              <a:t>Matt.6:9-15</a:t>
            </a:r>
          </a:p>
          <a:p>
            <a:r>
              <a:rPr lang="en-US" dirty="0"/>
              <a:t> </a:t>
            </a:r>
            <a:r>
              <a:rPr lang="en-US" dirty="0" smtClean="0"/>
              <a:t>   3. We must have the right attitude in our prayer life: “Thy</a:t>
            </a:r>
          </a:p>
          <a:p>
            <a:r>
              <a:rPr lang="en-US" dirty="0"/>
              <a:t> </a:t>
            </a:r>
            <a:r>
              <a:rPr lang="en-US" dirty="0" smtClean="0"/>
              <a:t>        will be done!  </a:t>
            </a:r>
            <a:r>
              <a:rPr lang="en-US" b="1" u="sng" dirty="0" smtClean="0">
                <a:solidFill>
                  <a:srgbClr val="0070C0"/>
                </a:solidFill>
              </a:rPr>
              <a:t>Matt. 6:10  “..Thy will be done in earth,</a:t>
            </a:r>
          </a:p>
          <a:p>
            <a:r>
              <a:rPr lang="en-US" b="1" u="sng" dirty="0" smtClean="0">
                <a:solidFill>
                  <a:srgbClr val="0070C0"/>
                </a:solidFill>
              </a:rPr>
              <a:t>As it is in heaven”!  </a:t>
            </a:r>
          </a:p>
        </p:txBody>
      </p:sp>
    </p:spTree>
    <p:extLst>
      <p:ext uri="{BB962C8B-B14F-4D97-AF65-F5344CB8AC3E}">
        <p14:creationId xmlns:p14="http://schemas.microsoft.com/office/powerpoint/2010/main" val="31177622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216</TotalTime>
  <Words>1471</Words>
  <Application>Microsoft Office PowerPoint</Application>
  <PresentationFormat>Widescreen</PresentationFormat>
  <Paragraphs>103</Paragraphs>
  <Slides>30</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Calibri Light</vt:lpstr>
      <vt:lpstr>Office Theme</vt:lpstr>
      <vt:lpstr>PowerPoint Presentation</vt:lpstr>
      <vt:lpstr>Prayers that God will Not Hear</vt:lpstr>
      <vt:lpstr>PowerPoint Presentation</vt:lpstr>
      <vt:lpstr>Example:When we pray to God, we must be humble and not self-righteous:  </vt:lpstr>
      <vt:lpstr>Why did Jesus give this account?    </vt:lpstr>
      <vt:lpstr>PowerPoint Presentation</vt:lpstr>
      <vt:lpstr>Conclusion of Jesus:</vt:lpstr>
      <vt:lpstr>Our attitude</vt:lpstr>
      <vt:lpstr>Does God hear your prayer?</vt:lpstr>
      <vt:lpstr>PowerPoint Presentation</vt:lpstr>
      <vt:lpstr>What does it mean when you pray, and God will not hear you?</vt:lpstr>
      <vt:lpstr>Matt. 6:5</vt:lpstr>
      <vt:lpstr>God says:  Ye make many prayers, I will not hear!</vt:lpstr>
      <vt:lpstr>The Wicked and the Righteous contrasted!</vt:lpstr>
      <vt:lpstr>Prov. 28:9</vt:lpstr>
      <vt:lpstr>John 9:31</vt:lpstr>
      <vt:lpstr>  God cried unto them: they would not hear.  They cried unto God, He would not hear</vt:lpstr>
      <vt:lpstr>Psalm 66:18-19</vt:lpstr>
      <vt:lpstr>Isa.59:1-2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We should be very concerned about our relationship with God!</vt:lpstr>
      <vt:lpstr>Remember the 2 men that Jesus spoke of in Luke 18:9-14</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Prayers that God will Not Hear</dc:title>
  <dc:creator>mac</dc:creator>
  <cp:lastModifiedBy>mac</cp:lastModifiedBy>
  <cp:revision>25</cp:revision>
  <cp:lastPrinted>2016-05-01T00:54:54Z</cp:lastPrinted>
  <dcterms:created xsi:type="dcterms:W3CDTF">2016-04-28T07:57:30Z</dcterms:created>
  <dcterms:modified xsi:type="dcterms:W3CDTF">2016-05-01T00:57:28Z</dcterms:modified>
</cp:coreProperties>
</file>