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85" r:id="rId4"/>
    <p:sldId id="281" r:id="rId5"/>
    <p:sldId id="278" r:id="rId6"/>
    <p:sldId id="279" r:id="rId7"/>
    <p:sldId id="280" r:id="rId8"/>
    <p:sldId id="282" r:id="rId9"/>
    <p:sldId id="289" r:id="rId10"/>
    <p:sldId id="287" r:id="rId11"/>
    <p:sldId id="277" r:id="rId12"/>
    <p:sldId id="261" r:id="rId13"/>
    <p:sldId id="262" r:id="rId14"/>
    <p:sldId id="264" r:id="rId15"/>
    <p:sldId id="283" r:id="rId16"/>
    <p:sldId id="266" r:id="rId17"/>
    <p:sldId id="267" r:id="rId18"/>
    <p:sldId id="268" r:id="rId19"/>
    <p:sldId id="269" r:id="rId20"/>
    <p:sldId id="271" r:id="rId21"/>
    <p:sldId id="273" r:id="rId22"/>
    <p:sldId id="284" r:id="rId23"/>
    <p:sldId id="290" r:id="rId24"/>
    <p:sldId id="291" r:id="rId25"/>
    <p:sldId id="29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35" autoAdjust="0"/>
    <p:restoredTop sz="90996" autoAdjust="0"/>
  </p:normalViewPr>
  <p:slideViewPr>
    <p:cSldViewPr>
      <p:cViewPr varScale="1">
        <p:scale>
          <a:sx n="101" d="100"/>
          <a:sy n="101" d="100"/>
        </p:scale>
        <p:origin x="124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652A2-4AC3-4118-8BDF-596C66B16B34}" type="datetimeFigureOut">
              <a:rPr lang="en-US" smtClean="0"/>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A1012-1AC4-4E3C-B482-815B5E9D2787}" type="slidenum">
              <a:rPr lang="en-US" smtClean="0"/>
              <a:t>‹#›</a:t>
            </a:fld>
            <a:endParaRPr lang="en-US"/>
          </a:p>
        </p:txBody>
      </p:sp>
    </p:spTree>
    <p:extLst>
      <p:ext uri="{BB962C8B-B14F-4D97-AF65-F5344CB8AC3E}">
        <p14:creationId xmlns:p14="http://schemas.microsoft.com/office/powerpoint/2010/main" val="3794510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FB4011-FF96-4F45-AB46-C5970B4DB4AD}" type="datetime1">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0BA6F-943A-46FE-A917-B4CF8D57474C}" type="datetime1">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C8D0C2-67F2-44B4-A9D3-10B672459DD0}" type="datetime1">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522FD-BB9D-4814-B806-96FE715C59C4}" type="datetime1">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0014D-5AE4-4A47-94DB-973C1216697F}" type="datetime1">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62D0E0-943B-4974-AD03-195521300E4B}" type="datetime1">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2B96D-F492-4EFE-A69B-0B8E1B8827EB}" type="datetime1">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CAB5E-7F19-4B54-BADD-F79D3EC10701}" type="datetime1">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E5B70-63B0-49E4-930D-519FEDD293D7}" type="datetime1">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5F86D-856D-417A-98E8-8251A51F63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70FE6-E51B-4F38-A15D-9FC74DA9C88A}" type="datetime1">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5F86D-856D-417A-98E8-8251A51F633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75A201-7D78-411C-9B6B-DE6942DF90F0}" type="datetime1">
              <a:rPr lang="en-US" smtClean="0"/>
              <a:t>3/23/2017</a:t>
            </a:fld>
            <a:endParaRPr lang="en-US"/>
          </a:p>
        </p:txBody>
      </p:sp>
      <p:sp>
        <p:nvSpPr>
          <p:cNvPr id="9" name="Slide Number Placeholder 8"/>
          <p:cNvSpPr>
            <a:spLocks noGrp="1"/>
          </p:cNvSpPr>
          <p:nvPr>
            <p:ph type="sldNum" sz="quarter" idx="11"/>
          </p:nvPr>
        </p:nvSpPr>
        <p:spPr/>
        <p:txBody>
          <a:bodyPr/>
          <a:lstStyle/>
          <a:p>
            <a:fld id="{44C5F86D-856D-417A-98E8-8251A51F63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4C5F86D-856D-417A-98E8-8251A51F633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7A9ED04-A08E-48C3-AAA2-5C8F3313DACB}" type="datetime1">
              <a:rPr lang="en-US" smtClean="0"/>
              <a:t>3/23/2017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2593975"/>
          </a:xfrm>
        </p:spPr>
        <p:txBody>
          <a:bodyPr/>
          <a:lstStyle/>
          <a:p>
            <a:pPr algn="ctr"/>
            <a:r>
              <a:rPr lang="en-US" u="sng" dirty="0" smtClean="0">
                <a:solidFill>
                  <a:srgbClr val="7030A0"/>
                </a:solidFill>
                <a:latin typeface="Aharoni" panose="02010803020104030203" pitchFamily="2" charset="-79"/>
                <a:cs typeface="Aharoni" panose="02010803020104030203" pitchFamily="2" charset="-79"/>
              </a:rPr>
              <a:t>Preaching to Please </a:t>
            </a:r>
            <a:r>
              <a:rPr lang="en-US" u="sng" dirty="0" smtClean="0">
                <a:solidFill>
                  <a:srgbClr val="7030A0"/>
                </a:solidFill>
                <a:latin typeface="Aharoni" panose="02010803020104030203" pitchFamily="2" charset="-79"/>
                <a:cs typeface="Aharoni" panose="02010803020104030203" pitchFamily="2" charset="-79"/>
              </a:rPr>
              <a:t>God or Men</a:t>
            </a:r>
            <a:r>
              <a:rPr lang="en-US" u="sng" dirty="0" smtClean="0">
                <a:solidFill>
                  <a:srgbClr val="7030A0"/>
                </a:solidFill>
                <a:latin typeface="Aharoni" panose="02010803020104030203" pitchFamily="2" charset="-79"/>
                <a:cs typeface="Aharoni" panose="02010803020104030203" pitchFamily="2" charset="-79"/>
              </a:rPr>
              <a:t>?</a:t>
            </a:r>
            <a:endParaRPr lang="en-US" u="sng" dirty="0">
              <a:solidFill>
                <a:srgbClr val="7030A0"/>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a:bodyPr>
          <a:lstStyle/>
          <a:p>
            <a:r>
              <a:rPr lang="en-US" sz="4800" b="1" dirty="0" smtClean="0">
                <a:solidFill>
                  <a:srgbClr val="FF0000"/>
                </a:solidFill>
                <a:latin typeface="Bell MT" panose="02020503060305020303" pitchFamily="18" charset="0"/>
              </a:rPr>
              <a:t>           Gal. 1:10</a:t>
            </a:r>
            <a:endParaRPr lang="en-US" sz="4800" b="1" dirty="0">
              <a:solidFill>
                <a:srgbClr val="FF0000"/>
              </a:solidFill>
              <a:latin typeface="Bell MT" panose="02020503060305020303" pitchFamily="18" charset="0"/>
            </a:endParaRP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499253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7620000" cy="6629400"/>
          </a:xfrm>
        </p:spPr>
        <p:txBody>
          <a:bodyPr>
            <a:normAutofit fontScale="92500" lnSpcReduction="20000"/>
          </a:bodyPr>
          <a:lstStyle/>
          <a:p>
            <a:pPr marL="114300" indent="0">
              <a:buNone/>
            </a:pPr>
            <a:r>
              <a:rPr lang="en-US" sz="3900" i="1" dirty="0"/>
              <a:t>29 Then Peter and the other apostles answered and said, </a:t>
            </a:r>
            <a:r>
              <a:rPr lang="en-US" sz="3900" b="1" i="1" u="sng" dirty="0">
                <a:solidFill>
                  <a:srgbClr val="00B050"/>
                </a:solidFill>
              </a:rPr>
              <a:t>We ought to obey God rather than men.</a:t>
            </a:r>
          </a:p>
          <a:p>
            <a:pPr marL="114300" indent="0">
              <a:buNone/>
            </a:pPr>
            <a:r>
              <a:rPr lang="en-US" sz="3900" i="1" dirty="0"/>
              <a:t> 30 The God of our fathers raised up Jesus, whom ye slew and hanged on a tree.</a:t>
            </a:r>
          </a:p>
          <a:p>
            <a:pPr marL="114300" indent="0">
              <a:buNone/>
            </a:pPr>
            <a:r>
              <a:rPr lang="en-US" sz="3900" i="1" dirty="0"/>
              <a:t> 31 Him hath God exalted with his right hand to be a Prince and a </a:t>
            </a:r>
            <a:r>
              <a:rPr lang="en-US" sz="3900" i="1" dirty="0" err="1"/>
              <a:t>Saviour</a:t>
            </a:r>
            <a:r>
              <a:rPr lang="en-US" sz="3900" i="1" dirty="0"/>
              <a:t>, for to give repentance to Israel, and forgiveness of sins.</a:t>
            </a:r>
          </a:p>
          <a:p>
            <a:pPr marL="114300" indent="0">
              <a:buNone/>
            </a:pPr>
            <a:r>
              <a:rPr lang="en-US" sz="3900" i="1" dirty="0"/>
              <a:t> 32 And we are his witnesses of these things; and so is also the Holy Ghost, whom God hath given to them that obey him.”</a:t>
            </a:r>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10</a:t>
            </a:fld>
            <a:endParaRPr lang="en-US"/>
          </a:p>
        </p:txBody>
      </p:sp>
    </p:spTree>
    <p:extLst>
      <p:ext uri="{BB962C8B-B14F-4D97-AF65-F5344CB8AC3E}">
        <p14:creationId xmlns:p14="http://schemas.microsoft.com/office/powerpoint/2010/main" val="1864282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 y="76200"/>
            <a:ext cx="8305800" cy="6781800"/>
          </a:xfrm>
        </p:spPr>
        <p:txBody>
          <a:bodyPr>
            <a:noAutofit/>
          </a:bodyPr>
          <a:lstStyle/>
          <a:p>
            <a:r>
              <a:rPr lang="en-US" sz="4000" b="1" i="1" u="sng" dirty="0" smtClean="0">
                <a:solidFill>
                  <a:srgbClr val="00B050"/>
                </a:solidFill>
              </a:rPr>
              <a:t>“Yea, woe is unto me, if I preach not the gospel! </a:t>
            </a:r>
            <a:endParaRPr lang="en-US" sz="4000" b="1" i="1" u="sng" dirty="0" smtClean="0">
              <a:solidFill>
                <a:srgbClr val="00B050"/>
              </a:solidFill>
            </a:endParaRPr>
          </a:p>
          <a:p>
            <a:r>
              <a:rPr lang="en-US" sz="4000" i="1" dirty="0" smtClean="0"/>
              <a:t>The </a:t>
            </a:r>
            <a:r>
              <a:rPr lang="en-US" sz="4000" i="1" dirty="0" smtClean="0"/>
              <a:t>interjection </a:t>
            </a:r>
            <a:r>
              <a:rPr lang="en-US" sz="4000" b="1" i="1" dirty="0" smtClean="0"/>
              <a:t>woe</a:t>
            </a:r>
            <a:r>
              <a:rPr lang="en-US" sz="4000" i="1" dirty="0" smtClean="0"/>
              <a:t> (</a:t>
            </a:r>
            <a:r>
              <a:rPr lang="en-US" sz="4000" i="1" dirty="0" err="1" smtClean="0"/>
              <a:t>ouai</a:t>
            </a:r>
            <a:r>
              <a:rPr lang="en-US" sz="4000" i="1" dirty="0" smtClean="0"/>
              <a:t>) denotes calamity. The obvious meaning of the term is that Paul would lose his own personal salvation in the event that he decided to quit preaching the gospel. Thus, Paul was compelled to preach the gospel since Jesus had hand-picked him for that task</a:t>
            </a:r>
            <a:r>
              <a:rPr lang="en-US" sz="4000" i="1" dirty="0" smtClean="0"/>
              <a:t>” I Cor. 9:16 b by Mike Willis</a:t>
            </a:r>
            <a:endParaRPr lang="en-US" sz="4000" i="1" dirty="0" smtClean="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926396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rot="1294496">
            <a:off x="665423" y="4184775"/>
            <a:ext cx="2300352" cy="369332"/>
          </a:xfrm>
          <a:prstGeom prst="rect">
            <a:avLst/>
          </a:prstGeom>
          <a:solidFill>
            <a:srgbClr val="00B050"/>
          </a:solidFill>
        </p:spPr>
        <p:txBody>
          <a:bodyPr wrap="square" rtlCol="0">
            <a:spAutoFit/>
          </a:bodyPr>
          <a:lstStyle/>
          <a:p>
            <a:pPr algn="ctr"/>
            <a:r>
              <a:rPr lang="en-US" dirty="0" smtClean="0"/>
              <a:t>Church of Your Choice</a:t>
            </a:r>
            <a:endParaRPr lang="en-US" dirty="0"/>
          </a:p>
        </p:txBody>
      </p:sp>
      <p:sp>
        <p:nvSpPr>
          <p:cNvPr id="12" name="TextBox 11"/>
          <p:cNvSpPr txBox="1"/>
          <p:nvPr/>
        </p:nvSpPr>
        <p:spPr>
          <a:xfrm>
            <a:off x="345954" y="4626939"/>
            <a:ext cx="1253020" cy="369332"/>
          </a:xfrm>
          <a:prstGeom prst="rect">
            <a:avLst/>
          </a:prstGeom>
          <a:solidFill>
            <a:schemeClr val="accent2">
              <a:lumMod val="60000"/>
              <a:lumOff val="40000"/>
            </a:schemeClr>
          </a:solidFill>
        </p:spPr>
        <p:txBody>
          <a:bodyPr wrap="square" rtlCol="0">
            <a:spAutoFit/>
          </a:bodyPr>
          <a:lstStyle/>
          <a:p>
            <a:pPr algn="ctr"/>
            <a:r>
              <a:rPr lang="en-US" dirty="0" smtClean="0"/>
              <a:t>Faith Only</a:t>
            </a:r>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7" name="TextBox 6"/>
          <p:cNvSpPr txBox="1"/>
          <p:nvPr/>
        </p:nvSpPr>
        <p:spPr>
          <a:xfrm rot="1254530">
            <a:off x="1767957" y="3080013"/>
            <a:ext cx="1981200" cy="369332"/>
          </a:xfrm>
          <a:prstGeom prst="rect">
            <a:avLst/>
          </a:prstGeom>
          <a:solidFill>
            <a:schemeClr val="accent3"/>
          </a:solidFill>
        </p:spPr>
        <p:txBody>
          <a:bodyPr wrap="square" rtlCol="0">
            <a:spAutoFit/>
          </a:bodyPr>
          <a:lstStyle/>
          <a:p>
            <a:pPr algn="ctr"/>
            <a:r>
              <a:rPr lang="en-US" dirty="0" smtClean="0"/>
              <a:t>Morality Saves</a:t>
            </a:r>
            <a:endParaRPr lang="en-US" dirty="0"/>
          </a:p>
        </p:txBody>
      </p:sp>
      <p:sp>
        <p:nvSpPr>
          <p:cNvPr id="13" name="TextBox 12"/>
          <p:cNvSpPr txBox="1"/>
          <p:nvPr/>
        </p:nvSpPr>
        <p:spPr>
          <a:xfrm rot="21119687">
            <a:off x="205090" y="2413884"/>
            <a:ext cx="1734010" cy="923330"/>
          </a:xfrm>
          <a:prstGeom prst="rect">
            <a:avLst/>
          </a:prstGeom>
          <a:solidFill>
            <a:schemeClr val="tx2">
              <a:lumMod val="40000"/>
              <a:lumOff val="60000"/>
            </a:schemeClr>
          </a:solidFill>
        </p:spPr>
        <p:txBody>
          <a:bodyPr wrap="square" rtlCol="0">
            <a:spAutoFit/>
          </a:bodyPr>
          <a:lstStyle/>
          <a:p>
            <a:pPr algn="ctr"/>
            <a:r>
              <a:rPr lang="en-US" dirty="0" smtClean="0"/>
              <a:t>Saved People in Denominational Churches</a:t>
            </a:r>
            <a:endParaRPr lang="en-US" dirty="0"/>
          </a:p>
        </p:txBody>
      </p:sp>
      <p:sp>
        <p:nvSpPr>
          <p:cNvPr id="14" name="TextBox 13"/>
          <p:cNvSpPr txBox="1"/>
          <p:nvPr/>
        </p:nvSpPr>
        <p:spPr>
          <a:xfrm rot="20323760">
            <a:off x="47914" y="1607616"/>
            <a:ext cx="1884648" cy="646331"/>
          </a:xfrm>
          <a:prstGeom prst="rect">
            <a:avLst/>
          </a:prstGeom>
          <a:solidFill>
            <a:schemeClr val="accent3"/>
          </a:solidFill>
        </p:spPr>
        <p:txBody>
          <a:bodyPr wrap="square" rtlCol="0">
            <a:spAutoFit/>
          </a:bodyPr>
          <a:lstStyle/>
          <a:p>
            <a:pPr algn="ctr"/>
            <a:r>
              <a:rPr lang="en-US" dirty="0" smtClean="0"/>
              <a:t>One Church </a:t>
            </a:r>
            <a:r>
              <a:rPr lang="en-US" dirty="0"/>
              <a:t>a</a:t>
            </a:r>
            <a:r>
              <a:rPr lang="en-US" dirty="0" smtClean="0"/>
              <a:t>s </a:t>
            </a:r>
            <a:r>
              <a:rPr lang="en-US" dirty="0"/>
              <a:t>G</a:t>
            </a:r>
            <a:r>
              <a:rPr lang="en-US" dirty="0" smtClean="0"/>
              <a:t>ood </a:t>
            </a:r>
            <a:r>
              <a:rPr lang="en-US" dirty="0"/>
              <a:t>a</a:t>
            </a:r>
            <a:r>
              <a:rPr lang="en-US" dirty="0" smtClean="0"/>
              <a:t>s </a:t>
            </a:r>
            <a:r>
              <a:rPr lang="en-US" dirty="0"/>
              <a:t>A</a:t>
            </a:r>
            <a:r>
              <a:rPr lang="en-US" dirty="0" smtClean="0"/>
              <a:t>nother</a:t>
            </a:r>
            <a:endParaRPr lang="en-US" dirty="0"/>
          </a:p>
        </p:txBody>
      </p:sp>
      <p:sp>
        <p:nvSpPr>
          <p:cNvPr id="15" name="TextBox 14"/>
          <p:cNvSpPr txBox="1"/>
          <p:nvPr/>
        </p:nvSpPr>
        <p:spPr>
          <a:xfrm rot="1146852">
            <a:off x="1821455" y="2707369"/>
            <a:ext cx="1981200" cy="369332"/>
          </a:xfrm>
          <a:prstGeom prst="rect">
            <a:avLst/>
          </a:prstGeom>
          <a:solidFill>
            <a:schemeClr val="accent2">
              <a:lumMod val="75000"/>
            </a:schemeClr>
          </a:solidFill>
        </p:spPr>
        <p:txBody>
          <a:bodyPr wrap="square" rtlCol="0">
            <a:spAutoFit/>
          </a:bodyPr>
          <a:lstStyle/>
          <a:p>
            <a:pPr algn="ctr"/>
            <a:r>
              <a:rPr lang="en-US" dirty="0" smtClean="0"/>
              <a:t>Conscience Saves</a:t>
            </a:r>
            <a:endParaRPr lang="en-US" dirty="0"/>
          </a:p>
        </p:txBody>
      </p:sp>
      <p:sp>
        <p:nvSpPr>
          <p:cNvPr id="16" name="TextBox 15"/>
          <p:cNvSpPr txBox="1"/>
          <p:nvPr/>
        </p:nvSpPr>
        <p:spPr>
          <a:xfrm>
            <a:off x="4838699" y="5040868"/>
            <a:ext cx="3009901" cy="369332"/>
          </a:xfrm>
          <a:prstGeom prst="rect">
            <a:avLst/>
          </a:prstGeom>
          <a:solidFill>
            <a:srgbClr val="FFC000"/>
          </a:solidFill>
        </p:spPr>
        <p:txBody>
          <a:bodyPr wrap="square" rtlCol="0">
            <a:spAutoFit/>
          </a:bodyPr>
          <a:lstStyle/>
          <a:p>
            <a:r>
              <a:rPr lang="en-US" dirty="0" smtClean="0"/>
              <a:t>Be Only Positive-No </a:t>
            </a:r>
            <a:r>
              <a:rPr lang="en-US" dirty="0"/>
              <a:t>N</a:t>
            </a:r>
            <a:r>
              <a:rPr lang="en-US" dirty="0" smtClean="0"/>
              <a:t>egativity </a:t>
            </a:r>
            <a:endParaRPr lang="en-US" dirty="0"/>
          </a:p>
        </p:txBody>
      </p:sp>
      <p:sp>
        <p:nvSpPr>
          <p:cNvPr id="17" name="TextBox 16"/>
          <p:cNvSpPr txBox="1"/>
          <p:nvPr/>
        </p:nvSpPr>
        <p:spPr>
          <a:xfrm rot="1290515">
            <a:off x="2087089" y="3608006"/>
            <a:ext cx="1715605" cy="369332"/>
          </a:xfrm>
          <a:prstGeom prst="rect">
            <a:avLst/>
          </a:prstGeom>
          <a:solidFill>
            <a:schemeClr val="accent2">
              <a:lumMod val="60000"/>
              <a:lumOff val="40000"/>
            </a:schemeClr>
          </a:solidFill>
        </p:spPr>
        <p:txBody>
          <a:bodyPr wrap="square" rtlCol="0">
            <a:spAutoFit/>
          </a:bodyPr>
          <a:lstStyle/>
          <a:p>
            <a:pPr algn="ctr"/>
            <a:r>
              <a:rPr lang="en-US" dirty="0" smtClean="0"/>
              <a:t>Nothing To Do</a:t>
            </a:r>
            <a:endParaRPr lang="en-US" dirty="0"/>
          </a:p>
        </p:txBody>
      </p:sp>
      <p:sp>
        <p:nvSpPr>
          <p:cNvPr id="18" name="TextBox 17"/>
          <p:cNvSpPr txBox="1"/>
          <p:nvPr/>
        </p:nvSpPr>
        <p:spPr>
          <a:xfrm>
            <a:off x="1088518" y="5068164"/>
            <a:ext cx="1981200" cy="369332"/>
          </a:xfrm>
          <a:prstGeom prst="rect">
            <a:avLst/>
          </a:prstGeom>
          <a:solidFill>
            <a:schemeClr val="tx2">
              <a:lumMod val="40000"/>
              <a:lumOff val="60000"/>
            </a:schemeClr>
          </a:solidFill>
        </p:spPr>
        <p:txBody>
          <a:bodyPr wrap="square" rtlCol="0">
            <a:spAutoFit/>
          </a:bodyPr>
          <a:lstStyle/>
          <a:p>
            <a:pPr algn="ctr"/>
            <a:r>
              <a:rPr lang="en-US" dirty="0" smtClean="0"/>
              <a:t>Pray for salvation</a:t>
            </a:r>
            <a:endParaRPr lang="en-US" dirty="0"/>
          </a:p>
        </p:txBody>
      </p:sp>
      <p:sp>
        <p:nvSpPr>
          <p:cNvPr id="19" name="TextBox 18"/>
          <p:cNvSpPr txBox="1"/>
          <p:nvPr/>
        </p:nvSpPr>
        <p:spPr>
          <a:xfrm rot="21042840">
            <a:off x="121917" y="3445755"/>
            <a:ext cx="2081847" cy="369332"/>
          </a:xfrm>
          <a:prstGeom prst="rect">
            <a:avLst/>
          </a:prstGeom>
          <a:solidFill>
            <a:srgbClr val="00B0F0"/>
          </a:solidFill>
        </p:spPr>
        <p:txBody>
          <a:bodyPr wrap="square" rtlCol="0">
            <a:spAutoFit/>
          </a:bodyPr>
          <a:lstStyle/>
          <a:p>
            <a:r>
              <a:rPr lang="en-US" dirty="0" smtClean="0"/>
              <a:t>Baptism Because Of</a:t>
            </a:r>
            <a:endParaRPr lang="en-US" dirty="0"/>
          </a:p>
        </p:txBody>
      </p:sp>
      <p:sp>
        <p:nvSpPr>
          <p:cNvPr id="20" name="TextBox 19"/>
          <p:cNvSpPr txBox="1"/>
          <p:nvPr/>
        </p:nvSpPr>
        <p:spPr>
          <a:xfrm rot="1187672">
            <a:off x="1777382" y="4018263"/>
            <a:ext cx="1774966" cy="369332"/>
          </a:xfrm>
          <a:prstGeom prst="rect">
            <a:avLst/>
          </a:prstGeom>
          <a:solidFill>
            <a:schemeClr val="tx2">
              <a:lumMod val="40000"/>
              <a:lumOff val="60000"/>
            </a:schemeClr>
          </a:solidFill>
          <a:ln>
            <a:solidFill>
              <a:schemeClr val="bg2">
                <a:lumMod val="75000"/>
              </a:schemeClr>
            </a:solidFill>
          </a:ln>
        </p:spPr>
        <p:txBody>
          <a:bodyPr wrap="square" rtlCol="0">
            <a:spAutoFit/>
          </a:bodyPr>
          <a:lstStyle/>
          <a:p>
            <a:pPr algn="ctr"/>
            <a:r>
              <a:rPr lang="en-US" dirty="0" smtClean="0"/>
              <a:t>No Controversy</a:t>
            </a:r>
            <a:endParaRPr lang="en-US" dirty="0"/>
          </a:p>
        </p:txBody>
      </p:sp>
      <p:sp>
        <p:nvSpPr>
          <p:cNvPr id="23" name="TextBox 22"/>
          <p:cNvSpPr txBox="1"/>
          <p:nvPr/>
        </p:nvSpPr>
        <p:spPr>
          <a:xfrm rot="1191407">
            <a:off x="2114603" y="2303331"/>
            <a:ext cx="1610500" cy="369332"/>
          </a:xfrm>
          <a:prstGeom prst="rect">
            <a:avLst/>
          </a:prstGeom>
          <a:solidFill>
            <a:schemeClr val="accent2">
              <a:lumMod val="60000"/>
              <a:lumOff val="40000"/>
            </a:schemeClr>
          </a:solidFill>
        </p:spPr>
        <p:txBody>
          <a:bodyPr wrap="square" rtlCol="0">
            <a:spAutoFit/>
          </a:bodyPr>
          <a:lstStyle/>
          <a:p>
            <a:pPr algn="ctr"/>
            <a:r>
              <a:rPr lang="en-US" dirty="0" smtClean="0"/>
              <a:t>No Obedience</a:t>
            </a:r>
            <a:endParaRPr lang="en-US" dirty="0"/>
          </a:p>
        </p:txBody>
      </p:sp>
      <p:sp>
        <p:nvSpPr>
          <p:cNvPr id="3" name="TextBox 2"/>
          <p:cNvSpPr txBox="1"/>
          <p:nvPr/>
        </p:nvSpPr>
        <p:spPr>
          <a:xfrm>
            <a:off x="398879" y="5562600"/>
            <a:ext cx="7760608" cy="369332"/>
          </a:xfrm>
          <a:prstGeom prst="rect">
            <a:avLst/>
          </a:prstGeom>
          <a:noFill/>
          <a:ln w="28575">
            <a:solidFill>
              <a:schemeClr val="tx2">
                <a:lumMod val="40000"/>
                <a:lumOff val="60000"/>
              </a:schemeClr>
            </a:solidFill>
          </a:ln>
        </p:spPr>
        <p:txBody>
          <a:bodyPr wrap="square" rtlCol="0">
            <a:spAutoFit/>
          </a:bodyPr>
          <a:lstStyle/>
          <a:p>
            <a:r>
              <a:rPr lang="en-US" b="1" u="sng" dirty="0" smtClean="0">
                <a:solidFill>
                  <a:srgbClr val="00B050"/>
                </a:solidFill>
              </a:rPr>
              <a:t>Their Reward </a:t>
            </a:r>
            <a:r>
              <a:rPr lang="en-US" b="1" dirty="0" smtClean="0"/>
              <a:t>– Popularity – Financial Security – Matthew 6:1-2  </a:t>
            </a:r>
            <a:endParaRPr lang="en-US" b="1" dirty="0"/>
          </a:p>
        </p:txBody>
      </p:sp>
      <p:pic>
        <p:nvPicPr>
          <p:cNvPr id="1030" name="Picture 6" descr="C:\Users\Owner\AppData\Local\Microsoft\Windows\Temporary Internet Files\Content.IE5\HHXJ94YO\MC90039169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4727" y="2015691"/>
            <a:ext cx="1295400" cy="17526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5589054" y="1181085"/>
            <a:ext cx="1356360" cy="914400"/>
            <a:chOff x="5589054" y="1181085"/>
            <a:chExt cx="1356360" cy="914400"/>
          </a:xfrm>
        </p:grpSpPr>
        <p:sp>
          <p:nvSpPr>
            <p:cNvPr id="27" name="Oval Callout 26"/>
            <p:cNvSpPr/>
            <p:nvPr/>
          </p:nvSpPr>
          <p:spPr>
            <a:xfrm>
              <a:off x="5600699" y="1181085"/>
              <a:ext cx="1295400" cy="914400"/>
            </a:xfrm>
            <a:prstGeom prst="wedgeEllipseCallout">
              <a:avLst>
                <a:gd name="adj1" fmla="val -118592"/>
                <a:gd name="adj2" fmla="val 591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589054" y="1236112"/>
              <a:ext cx="1356360" cy="830997"/>
            </a:xfrm>
            <a:prstGeom prst="rect">
              <a:avLst/>
            </a:prstGeom>
            <a:noFill/>
          </p:spPr>
          <p:txBody>
            <a:bodyPr wrap="square" rtlCol="0">
              <a:spAutoFit/>
            </a:bodyPr>
            <a:lstStyle/>
            <a:p>
              <a:pPr algn="ctr"/>
              <a:r>
                <a:rPr lang="en-US" sz="1600" b="1" dirty="0" smtClean="0"/>
                <a:t>Don’t Condemn Us Brother</a:t>
              </a:r>
            </a:p>
          </p:txBody>
        </p:sp>
      </p:grpSp>
      <p:sp>
        <p:nvSpPr>
          <p:cNvPr id="33" name="TextBox 32"/>
          <p:cNvSpPr txBox="1"/>
          <p:nvPr/>
        </p:nvSpPr>
        <p:spPr>
          <a:xfrm rot="718438">
            <a:off x="5436164" y="2180282"/>
            <a:ext cx="1236527" cy="369332"/>
          </a:xfrm>
          <a:prstGeom prst="rect">
            <a:avLst/>
          </a:prstGeom>
          <a:solidFill>
            <a:schemeClr val="accent1"/>
          </a:solidFill>
        </p:spPr>
        <p:txBody>
          <a:bodyPr wrap="square" rtlCol="0">
            <a:spAutoFit/>
          </a:bodyPr>
          <a:lstStyle/>
          <a:p>
            <a:pPr algn="ctr"/>
            <a:r>
              <a:rPr lang="en-US" dirty="0" smtClean="0"/>
              <a:t>Our Error</a:t>
            </a:r>
            <a:endParaRPr lang="en-US" dirty="0"/>
          </a:p>
        </p:txBody>
      </p:sp>
      <p:sp>
        <p:nvSpPr>
          <p:cNvPr id="2" name="Title 1"/>
          <p:cNvSpPr>
            <a:spLocks noGrp="1"/>
          </p:cNvSpPr>
          <p:nvPr>
            <p:ph type="title"/>
          </p:nvPr>
        </p:nvSpPr>
        <p:spPr>
          <a:xfrm>
            <a:off x="456775" y="255955"/>
            <a:ext cx="7620000" cy="1143000"/>
          </a:xfrm>
        </p:spPr>
        <p:txBody>
          <a:bodyPr/>
          <a:lstStyle/>
          <a:p>
            <a:pPr algn="ctr"/>
            <a:r>
              <a:rPr lang="en-US" b="1" dirty="0" smtClean="0"/>
              <a:t>Men Pleasing Preaching</a:t>
            </a:r>
            <a:endParaRPr lang="en-US" b="1" dirty="0"/>
          </a:p>
        </p:txBody>
      </p:sp>
      <p:grpSp>
        <p:nvGrpSpPr>
          <p:cNvPr id="8" name="Group 7"/>
          <p:cNvGrpSpPr/>
          <p:nvPr/>
        </p:nvGrpSpPr>
        <p:grpSpPr>
          <a:xfrm>
            <a:off x="2107100" y="1181085"/>
            <a:ext cx="1371600" cy="914400"/>
            <a:chOff x="2107100" y="1264921"/>
            <a:chExt cx="1371600" cy="914400"/>
          </a:xfrm>
        </p:grpSpPr>
        <p:sp>
          <p:nvSpPr>
            <p:cNvPr id="5" name="Oval Callout 4"/>
            <p:cNvSpPr/>
            <p:nvPr/>
          </p:nvSpPr>
          <p:spPr>
            <a:xfrm>
              <a:off x="2107100" y="1264921"/>
              <a:ext cx="1371600" cy="914400"/>
            </a:xfrm>
            <a:prstGeom prst="wedgeEllipseCallout">
              <a:avLst>
                <a:gd name="adj1" fmla="val 84905"/>
                <a:gd name="adj2" fmla="val 61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51126" y="1398955"/>
              <a:ext cx="1083547" cy="646331"/>
            </a:xfrm>
            <a:prstGeom prst="rect">
              <a:avLst/>
            </a:prstGeom>
            <a:noFill/>
          </p:spPr>
          <p:txBody>
            <a:bodyPr wrap="square" rtlCol="0">
              <a:spAutoFit/>
            </a:bodyPr>
            <a:lstStyle/>
            <a:p>
              <a:pPr algn="ctr"/>
              <a:r>
                <a:rPr lang="en-US" b="1" dirty="0" smtClean="0"/>
                <a:t>Go Easy Preacher</a:t>
              </a:r>
            </a:p>
          </p:txBody>
        </p:sp>
      </p:grpSp>
      <p:sp>
        <p:nvSpPr>
          <p:cNvPr id="25" name="TextBox 24"/>
          <p:cNvSpPr txBox="1"/>
          <p:nvPr/>
        </p:nvSpPr>
        <p:spPr>
          <a:xfrm rot="718438">
            <a:off x="6344533" y="2867457"/>
            <a:ext cx="1689449" cy="369332"/>
          </a:xfrm>
          <a:prstGeom prst="rect">
            <a:avLst/>
          </a:prstGeom>
          <a:solidFill>
            <a:schemeClr val="accent3">
              <a:lumMod val="40000"/>
              <a:lumOff val="60000"/>
            </a:schemeClr>
          </a:solidFill>
        </p:spPr>
        <p:txBody>
          <a:bodyPr wrap="square" rtlCol="0">
            <a:spAutoFit/>
          </a:bodyPr>
          <a:lstStyle/>
          <a:p>
            <a:pPr algn="ctr"/>
            <a:r>
              <a:rPr lang="en-US" dirty="0" smtClean="0"/>
              <a:t>Our Worldliness</a:t>
            </a:r>
            <a:endParaRPr lang="en-US" dirty="0"/>
          </a:p>
        </p:txBody>
      </p:sp>
      <p:sp>
        <p:nvSpPr>
          <p:cNvPr id="26" name="TextBox 25"/>
          <p:cNvSpPr txBox="1"/>
          <p:nvPr/>
        </p:nvSpPr>
        <p:spPr>
          <a:xfrm rot="718438">
            <a:off x="6898100" y="2009895"/>
            <a:ext cx="1236527" cy="369332"/>
          </a:xfrm>
          <a:prstGeom prst="rect">
            <a:avLst/>
          </a:prstGeom>
          <a:solidFill>
            <a:schemeClr val="accent3">
              <a:lumMod val="75000"/>
            </a:schemeClr>
          </a:solidFill>
        </p:spPr>
        <p:txBody>
          <a:bodyPr wrap="square" rtlCol="0">
            <a:spAutoFit/>
          </a:bodyPr>
          <a:lstStyle/>
          <a:p>
            <a:pPr algn="ctr"/>
            <a:r>
              <a:rPr lang="en-US" dirty="0" smtClean="0"/>
              <a:t>Our Giving</a:t>
            </a:r>
            <a:endParaRPr lang="en-US" dirty="0"/>
          </a:p>
        </p:txBody>
      </p:sp>
      <p:sp>
        <p:nvSpPr>
          <p:cNvPr id="29" name="TextBox 28"/>
          <p:cNvSpPr txBox="1"/>
          <p:nvPr/>
        </p:nvSpPr>
        <p:spPr>
          <a:xfrm>
            <a:off x="3931489" y="4076630"/>
            <a:ext cx="1638301" cy="369332"/>
          </a:xfrm>
          <a:prstGeom prst="rect">
            <a:avLst/>
          </a:prstGeom>
          <a:solidFill>
            <a:schemeClr val="bg1">
              <a:lumMod val="65000"/>
            </a:schemeClr>
          </a:solidFill>
        </p:spPr>
        <p:txBody>
          <a:bodyPr wrap="square" rtlCol="0">
            <a:spAutoFit/>
          </a:bodyPr>
          <a:lstStyle/>
          <a:p>
            <a:r>
              <a:rPr lang="en-US" dirty="0" smtClean="0"/>
              <a:t>No Controversy </a:t>
            </a:r>
            <a:endParaRPr lang="en-US" dirty="0"/>
          </a:p>
        </p:txBody>
      </p:sp>
      <p:sp>
        <p:nvSpPr>
          <p:cNvPr id="30" name="TextBox 29"/>
          <p:cNvSpPr txBox="1"/>
          <p:nvPr/>
        </p:nvSpPr>
        <p:spPr>
          <a:xfrm>
            <a:off x="4234267" y="4562403"/>
            <a:ext cx="2854357" cy="369332"/>
          </a:xfrm>
          <a:prstGeom prst="rect">
            <a:avLst/>
          </a:prstGeom>
          <a:solidFill>
            <a:srgbClr val="00B0F0"/>
          </a:solidFill>
        </p:spPr>
        <p:txBody>
          <a:bodyPr wrap="square" rtlCol="0">
            <a:spAutoFit/>
          </a:bodyPr>
          <a:lstStyle/>
          <a:p>
            <a:r>
              <a:rPr lang="en-US" dirty="0" smtClean="0"/>
              <a:t>Make Everyone “Feel Good” </a:t>
            </a:r>
            <a:endParaRPr lang="en-US" dirty="0"/>
          </a:p>
        </p:txBody>
      </p:sp>
      <p:sp>
        <p:nvSpPr>
          <p:cNvPr id="31" name="TextBox 30"/>
          <p:cNvSpPr txBox="1"/>
          <p:nvPr/>
        </p:nvSpPr>
        <p:spPr>
          <a:xfrm rot="718438">
            <a:off x="4997491" y="3171589"/>
            <a:ext cx="2844715" cy="369332"/>
          </a:xfrm>
          <a:prstGeom prst="rect">
            <a:avLst/>
          </a:prstGeom>
          <a:solidFill>
            <a:srgbClr val="92D050"/>
          </a:solidFill>
        </p:spPr>
        <p:txBody>
          <a:bodyPr wrap="square" rtlCol="0">
            <a:spAutoFit/>
          </a:bodyPr>
          <a:lstStyle/>
          <a:p>
            <a:pPr algn="ctr"/>
            <a:r>
              <a:rPr lang="en-US" dirty="0" smtClean="0"/>
              <a:t>Our Unauthorized Practices</a:t>
            </a:r>
            <a:endParaRPr lang="en-US" dirty="0"/>
          </a:p>
        </p:txBody>
      </p:sp>
      <p:sp>
        <p:nvSpPr>
          <p:cNvPr id="32" name="TextBox 31"/>
          <p:cNvSpPr txBox="1"/>
          <p:nvPr/>
        </p:nvSpPr>
        <p:spPr>
          <a:xfrm>
            <a:off x="4480678" y="3638090"/>
            <a:ext cx="2007565" cy="369332"/>
          </a:xfrm>
          <a:prstGeom prst="rect">
            <a:avLst/>
          </a:prstGeom>
          <a:solidFill>
            <a:schemeClr val="accent2">
              <a:lumMod val="75000"/>
            </a:schemeClr>
          </a:solidFill>
        </p:spPr>
        <p:txBody>
          <a:bodyPr wrap="square" rtlCol="0">
            <a:spAutoFit/>
          </a:bodyPr>
          <a:lstStyle/>
          <a:p>
            <a:pPr algn="ctr"/>
            <a:r>
              <a:rPr lang="en-US" dirty="0" smtClean="0"/>
              <a:t>Don’t Fight Others </a:t>
            </a:r>
            <a:endParaRPr lang="en-US" dirty="0"/>
          </a:p>
        </p:txBody>
      </p:sp>
      <p:sp>
        <p:nvSpPr>
          <p:cNvPr id="34" name="TextBox 33"/>
          <p:cNvSpPr txBox="1"/>
          <p:nvPr/>
        </p:nvSpPr>
        <p:spPr>
          <a:xfrm>
            <a:off x="398879" y="6019800"/>
            <a:ext cx="7760608" cy="369332"/>
          </a:xfrm>
          <a:prstGeom prst="rect">
            <a:avLst/>
          </a:prstGeom>
          <a:noFill/>
          <a:ln w="28575">
            <a:solidFill>
              <a:schemeClr val="tx2">
                <a:lumMod val="40000"/>
                <a:lumOff val="60000"/>
              </a:schemeClr>
            </a:solidFill>
          </a:ln>
        </p:spPr>
        <p:txBody>
          <a:bodyPr wrap="square" rtlCol="0">
            <a:spAutoFit/>
          </a:bodyPr>
          <a:lstStyle/>
          <a:p>
            <a:r>
              <a:rPr lang="en-US" b="1" u="sng" dirty="0" smtClean="0">
                <a:solidFill>
                  <a:srgbClr val="00B050"/>
                </a:solidFill>
              </a:rPr>
              <a:t>Their Judgment </a:t>
            </a:r>
            <a:r>
              <a:rPr lang="en-US" b="1" dirty="0" smtClean="0"/>
              <a:t>– Matthew 7:21-23; 25:41; 2 Peter </a:t>
            </a:r>
            <a:r>
              <a:rPr lang="en-US" b="1" dirty="0" smtClean="0"/>
              <a:t>2:1-3-               Selected</a:t>
            </a:r>
            <a:endParaRPr lang="en-US" b="1" dirty="0"/>
          </a:p>
        </p:txBody>
      </p:sp>
      <p:sp>
        <p:nvSpPr>
          <p:cNvPr id="35" name="TextBox 34"/>
          <p:cNvSpPr txBox="1"/>
          <p:nvPr/>
        </p:nvSpPr>
        <p:spPr>
          <a:xfrm>
            <a:off x="5661445" y="4076630"/>
            <a:ext cx="2339555" cy="369332"/>
          </a:xfrm>
          <a:prstGeom prst="rect">
            <a:avLst/>
          </a:prstGeom>
          <a:solidFill>
            <a:schemeClr val="accent2">
              <a:lumMod val="75000"/>
            </a:schemeClr>
          </a:solidFill>
        </p:spPr>
        <p:txBody>
          <a:bodyPr wrap="square" rtlCol="0">
            <a:spAutoFit/>
          </a:bodyPr>
          <a:lstStyle/>
          <a:p>
            <a:pPr algn="ctr"/>
            <a:r>
              <a:rPr lang="en-US" dirty="0" smtClean="0"/>
              <a:t>Preach Self/not Christ</a:t>
            </a:r>
            <a:endParaRPr lang="en-US" dirty="0"/>
          </a:p>
        </p:txBody>
      </p:sp>
    </p:spTree>
    <p:extLst>
      <p:ext uri="{BB962C8B-B14F-4D97-AF65-F5344CB8AC3E}">
        <p14:creationId xmlns:p14="http://schemas.microsoft.com/office/powerpoint/2010/main" val="13548762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5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fade">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
                                        </p:tgtEl>
                                        <p:attrNameLst>
                                          <p:attrName>style.visibility</p:attrName>
                                        </p:attrNameLst>
                                      </p:cBhvr>
                                      <p:to>
                                        <p:strVal val="visible"/>
                                      </p:to>
                                    </p:set>
                                    <p:animEffect transition="in" filter="fade">
                                      <p:cBhvr>
                                        <p:cTn id="112" dur="500"/>
                                        <p:tgtEl>
                                          <p:spTgt spid="3"/>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fade">
                                      <p:cBhvr>
                                        <p:cTn id="117" dur="500"/>
                                        <p:tgtEl>
                                          <p:spTgt spid="34"/>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animBg="1"/>
      <p:bldP spid="7" grpId="0" animBg="1"/>
      <p:bldP spid="13" grpId="0" animBg="1"/>
      <p:bldP spid="14" grpId="0" animBg="1"/>
      <p:bldP spid="15" grpId="0" animBg="1"/>
      <p:bldP spid="16" grpId="0" animBg="1"/>
      <p:bldP spid="17" grpId="0" animBg="1"/>
      <p:bldP spid="18" grpId="0" animBg="1"/>
      <p:bldP spid="19" grpId="0" animBg="1"/>
      <p:bldP spid="20" grpId="0" animBg="1"/>
      <p:bldP spid="23" grpId="0" animBg="1"/>
      <p:bldP spid="3" grpId="0" animBg="1"/>
      <p:bldP spid="33" grpId="0" animBg="1"/>
      <p:bldP spid="25" grpId="0" animBg="1"/>
      <p:bldP spid="26" grpId="0" animBg="1"/>
      <p:bldP spid="29" grpId="0" animBg="1"/>
      <p:bldP spid="30" grpId="0" animBg="1"/>
      <p:bldP spid="31" grpId="0" animBg="1"/>
      <p:bldP spid="32" grpId="0" animBg="1"/>
      <p:bldP spid="34"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7924800" cy="6629400"/>
          </a:xfrm>
        </p:spPr>
        <p:txBody>
          <a:bodyPr>
            <a:noAutofit/>
          </a:bodyPr>
          <a:lstStyle/>
          <a:p>
            <a:r>
              <a:rPr lang="en-US" sz="3200" b="1" u="sng" dirty="0" smtClean="0">
                <a:solidFill>
                  <a:srgbClr val="00B050"/>
                </a:solidFill>
                <a:latin typeface="Baskerville Old Face" panose="02020602080505020303" pitchFamily="18" charset="0"/>
              </a:rPr>
              <a:t>Matt.7: “21 </a:t>
            </a:r>
            <a:r>
              <a:rPr lang="en-US" sz="3200" b="1" dirty="0" smtClean="0">
                <a:latin typeface="Baskerville Old Face" panose="02020602080505020303" pitchFamily="18" charset="0"/>
              </a:rPr>
              <a:t>Not </a:t>
            </a:r>
            <a:r>
              <a:rPr lang="en-US" sz="3200" b="1" dirty="0">
                <a:latin typeface="Baskerville Old Face" panose="02020602080505020303" pitchFamily="18" charset="0"/>
              </a:rPr>
              <a:t>every one that </a:t>
            </a:r>
            <a:r>
              <a:rPr lang="en-US" sz="3200" b="1" dirty="0" err="1">
                <a:latin typeface="Baskerville Old Face" panose="02020602080505020303" pitchFamily="18" charset="0"/>
              </a:rPr>
              <a:t>saith</a:t>
            </a:r>
            <a:r>
              <a:rPr lang="en-US" sz="3200" b="1" dirty="0">
                <a:latin typeface="Baskerville Old Face" panose="02020602080505020303" pitchFamily="18" charset="0"/>
              </a:rPr>
              <a:t> unto me, Lord, Lord, shall enter into the kingdom of heaven; but he that doeth the will of my Father which is in heaven.</a:t>
            </a:r>
          </a:p>
          <a:p>
            <a:r>
              <a:rPr lang="en-US" sz="3200" b="1" dirty="0">
                <a:latin typeface="Baskerville Old Face" panose="02020602080505020303" pitchFamily="18" charset="0"/>
              </a:rPr>
              <a:t> 22 Many will say to me in that day, Lord, Lord, have we not prophesied in thy name? and in thy name have cast out devils? and in thy name done many wonderful works?</a:t>
            </a:r>
          </a:p>
          <a:p>
            <a:r>
              <a:rPr lang="en-US" sz="3200" b="1" dirty="0">
                <a:latin typeface="Baskerville Old Face" panose="02020602080505020303" pitchFamily="18" charset="0"/>
              </a:rPr>
              <a:t> 23 And then will I profess unto them,</a:t>
            </a:r>
            <a:r>
              <a:rPr lang="en-US" sz="3200" b="1" u="sng" dirty="0">
                <a:solidFill>
                  <a:srgbClr val="00B050"/>
                </a:solidFill>
                <a:latin typeface="Baskerville Old Face" panose="02020602080505020303" pitchFamily="18" charset="0"/>
              </a:rPr>
              <a:t> I never knew you: </a:t>
            </a:r>
            <a:r>
              <a:rPr lang="en-US" sz="3200" b="1" dirty="0">
                <a:latin typeface="Baskerville Old Face" panose="02020602080505020303" pitchFamily="18" charset="0"/>
              </a:rPr>
              <a:t>depart from me, ye that work iniquity</a:t>
            </a:r>
            <a:r>
              <a:rPr lang="en-US" sz="3200" b="1" dirty="0" smtClean="0">
                <a:latin typeface="Baskerville Old Face" panose="02020602080505020303" pitchFamily="18" charset="0"/>
              </a:rPr>
              <a:t>.”</a:t>
            </a:r>
            <a:endParaRPr lang="en-US" sz="32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701638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smtClean="0">
                <a:solidFill>
                  <a:srgbClr val="0070C0"/>
                </a:solidFill>
              </a:rPr>
              <a:t>Matthew 25:41</a:t>
            </a:r>
            <a:endParaRPr lang="en-US" sz="5400" b="1" u="sng" dirty="0">
              <a:solidFill>
                <a:srgbClr val="0070C0"/>
              </a:solidFill>
            </a:endParaRPr>
          </a:p>
        </p:txBody>
      </p:sp>
      <p:sp>
        <p:nvSpPr>
          <p:cNvPr id="3" name="Content Placeholder 2"/>
          <p:cNvSpPr>
            <a:spLocks noGrp="1"/>
          </p:cNvSpPr>
          <p:nvPr>
            <p:ph idx="1"/>
          </p:nvPr>
        </p:nvSpPr>
        <p:spPr/>
        <p:txBody>
          <a:bodyPr>
            <a:normAutofit/>
          </a:bodyPr>
          <a:lstStyle/>
          <a:p>
            <a:r>
              <a:rPr lang="en-US" sz="3200" i="1" dirty="0" smtClean="0"/>
              <a:t>“Then </a:t>
            </a:r>
            <a:r>
              <a:rPr lang="en-US" sz="3200" i="1" dirty="0"/>
              <a:t>shall he say also unto them on the left hand, Depart from me, ye cursed, into everlasting fire, prepared for the devil and his </a:t>
            </a:r>
            <a:r>
              <a:rPr lang="en-US" sz="3200" i="1" dirty="0" smtClean="0"/>
              <a:t>angels”</a:t>
            </a:r>
            <a:endParaRPr lang="en-US" sz="3200" i="1"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89530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001000" cy="6629400"/>
          </a:xfrm>
        </p:spPr>
        <p:txBody>
          <a:bodyPr>
            <a:normAutofit fontScale="92500" lnSpcReduction="10000"/>
          </a:bodyPr>
          <a:lstStyle/>
          <a:p>
            <a:r>
              <a:rPr lang="en-US" sz="3600" b="1" i="1" u="sng" dirty="0" smtClean="0">
                <a:solidFill>
                  <a:srgbClr val="00B050"/>
                </a:solidFill>
              </a:rPr>
              <a:t>2 Pet. 2:1-3 </a:t>
            </a:r>
            <a:r>
              <a:rPr lang="en-US" sz="3600" dirty="0"/>
              <a:t> But there were false prophets also among the people, even as there shall be false teachers among you, who </a:t>
            </a:r>
            <a:r>
              <a:rPr lang="en-US" sz="3600" dirty="0" err="1"/>
              <a:t>privily</a:t>
            </a:r>
            <a:r>
              <a:rPr lang="en-US" sz="3600" dirty="0"/>
              <a:t> shall bring in damnable heresies, even denying the Lord that bought them, and bring upon themselves swift destruction.</a:t>
            </a:r>
          </a:p>
          <a:p>
            <a:r>
              <a:rPr lang="en-US" sz="3600" baseline="30000" dirty="0"/>
              <a:t>2 </a:t>
            </a:r>
            <a:r>
              <a:rPr lang="en-US" sz="3600" dirty="0"/>
              <a:t>And many shall follow their pernicious </a:t>
            </a:r>
            <a:r>
              <a:rPr lang="en-US" sz="3600" dirty="0" smtClean="0"/>
              <a:t>(destructive) ways</a:t>
            </a:r>
            <a:r>
              <a:rPr lang="en-US" sz="3600" dirty="0"/>
              <a:t>; by reason of whom the way of truth shall be evil spoken of.</a:t>
            </a:r>
          </a:p>
          <a:p>
            <a:r>
              <a:rPr lang="en-US" sz="3600" baseline="30000" dirty="0"/>
              <a:t>3 </a:t>
            </a:r>
            <a:r>
              <a:rPr lang="en-US" sz="3600" dirty="0"/>
              <a:t>And through covetousness shall they with feigned words make merchandise of you: whose judgment now of a long time </a:t>
            </a:r>
            <a:r>
              <a:rPr lang="en-US" sz="3600" dirty="0" err="1"/>
              <a:t>lingereth</a:t>
            </a:r>
            <a:r>
              <a:rPr lang="en-US" sz="3600" dirty="0"/>
              <a:t> not, and their damnation </a:t>
            </a:r>
            <a:r>
              <a:rPr lang="en-US" sz="3600" dirty="0" err="1"/>
              <a:t>slumbereth</a:t>
            </a:r>
            <a:r>
              <a:rPr lang="en-US" sz="3600" dirty="0"/>
              <a:t> not</a:t>
            </a:r>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15</a:t>
            </a:fld>
            <a:endParaRPr lang="en-US"/>
          </a:p>
        </p:txBody>
      </p:sp>
    </p:spTree>
    <p:extLst>
      <p:ext uri="{BB962C8B-B14F-4D97-AF65-F5344CB8AC3E}">
        <p14:creationId xmlns:p14="http://schemas.microsoft.com/office/powerpoint/2010/main" val="4215170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B050"/>
                </a:solidFill>
              </a:rPr>
              <a:t>God Pleasing Preaching</a:t>
            </a:r>
            <a:endParaRPr lang="en-US" u="sng" dirty="0">
              <a:solidFill>
                <a:srgbClr val="00B050"/>
              </a:solidFill>
            </a:endParaRPr>
          </a:p>
        </p:txBody>
      </p:sp>
      <p:sp>
        <p:nvSpPr>
          <p:cNvPr id="3" name="Content Placeholder 2"/>
          <p:cNvSpPr>
            <a:spLocks noGrp="1"/>
          </p:cNvSpPr>
          <p:nvPr>
            <p:ph idx="1"/>
          </p:nvPr>
        </p:nvSpPr>
        <p:spPr>
          <a:xfrm rot="20901964">
            <a:off x="272927" y="2035311"/>
            <a:ext cx="3273280" cy="4607642"/>
          </a:xfrm>
        </p:spPr>
        <p:txBody>
          <a:bodyPr/>
          <a:lstStyle/>
          <a:p>
            <a:pPr marL="114300" indent="0">
              <a:buNone/>
            </a:pPr>
            <a:endParaRPr lang="en-US" dirty="0" smtClean="0"/>
          </a:p>
          <a:p>
            <a:pPr marL="11430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endParaRPr lang="en-US" dirty="0"/>
          </a:p>
        </p:txBody>
      </p:sp>
      <p:pic>
        <p:nvPicPr>
          <p:cNvPr id="5" name="Picture 5" descr="C:\Users\Owner\AppData\Local\Microsoft\Windows\Temporary Internet Files\Content.IE5\XJC332CC\MC9002919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306805" y="4536186"/>
            <a:ext cx="1483387" cy="1595628"/>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5943600" y="1905000"/>
            <a:ext cx="2286000" cy="1737509"/>
            <a:chOff x="5943600" y="1905000"/>
            <a:chExt cx="2286000" cy="1737509"/>
          </a:xfrm>
        </p:grpSpPr>
        <p:sp>
          <p:nvSpPr>
            <p:cNvPr id="6" name="Oval Callout 5"/>
            <p:cNvSpPr/>
            <p:nvPr/>
          </p:nvSpPr>
          <p:spPr>
            <a:xfrm>
              <a:off x="5943600" y="1905000"/>
              <a:ext cx="2286000" cy="1737509"/>
            </a:xfrm>
            <a:prstGeom prst="wedgeEllipseCallout">
              <a:avLst>
                <a:gd name="adj1" fmla="val -7955"/>
                <a:gd name="adj2" fmla="val 99712"/>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314425" y="2226255"/>
              <a:ext cx="1544347" cy="1077218"/>
            </a:xfrm>
            <a:prstGeom prst="rect">
              <a:avLst/>
            </a:prstGeom>
            <a:solidFill>
              <a:schemeClr val="accent1">
                <a:lumMod val="60000"/>
                <a:lumOff val="40000"/>
              </a:schemeClr>
            </a:solidFill>
          </p:spPr>
          <p:txBody>
            <a:bodyPr wrap="square" rtlCol="0">
              <a:spAutoFit/>
            </a:bodyPr>
            <a:lstStyle/>
            <a:p>
              <a:pPr algn="ctr"/>
              <a:r>
                <a:rPr lang="en-US" sz="1600" b="1" i="1" u="sng" dirty="0" smtClean="0">
                  <a:solidFill>
                    <a:srgbClr val="7030A0"/>
                  </a:solidFill>
                </a:rPr>
                <a:t>“…woe is unto me, if I preach not the Gospel” </a:t>
              </a:r>
              <a:r>
                <a:rPr lang="en-US" sz="1600" b="1" u="sng" dirty="0" smtClean="0">
                  <a:solidFill>
                    <a:srgbClr val="7030A0"/>
                  </a:solidFill>
                </a:rPr>
                <a:t>– 1 Cor. 9:16</a:t>
              </a:r>
              <a:endParaRPr lang="en-US" sz="1600" b="1" u="sng" dirty="0">
                <a:solidFill>
                  <a:srgbClr val="7030A0"/>
                </a:solidFill>
              </a:endParaRPr>
            </a:p>
          </p:txBody>
        </p:sp>
      </p:grpSp>
      <p:grpSp>
        <p:nvGrpSpPr>
          <p:cNvPr id="16" name="Group 15"/>
          <p:cNvGrpSpPr/>
          <p:nvPr/>
        </p:nvGrpSpPr>
        <p:grpSpPr>
          <a:xfrm>
            <a:off x="377190" y="1612077"/>
            <a:ext cx="5105400" cy="4572000"/>
            <a:chOff x="304800" y="1582674"/>
            <a:chExt cx="5105400" cy="4572000"/>
          </a:xfrm>
        </p:grpSpPr>
        <p:graphicFrame>
          <p:nvGraphicFramePr>
            <p:cNvPr id="13" name="Object 12"/>
            <p:cNvGraphicFramePr>
              <a:graphicFrameLocks/>
            </p:cNvGraphicFramePr>
            <p:nvPr>
              <p:extLst>
                <p:ext uri="{D42A27DB-BD31-4B8C-83A1-F6EECF244321}">
                  <p14:modId xmlns:p14="http://schemas.microsoft.com/office/powerpoint/2010/main" val="2174274350"/>
                </p:ext>
              </p:extLst>
            </p:nvPr>
          </p:nvGraphicFramePr>
          <p:xfrm>
            <a:off x="304800" y="1582674"/>
            <a:ext cx="5105400" cy="4572000"/>
          </p:xfrm>
          <a:graphic>
            <a:graphicData uri="http://schemas.openxmlformats.org/presentationml/2006/ole">
              <mc:AlternateContent xmlns:mc="http://schemas.openxmlformats.org/markup-compatibility/2006">
                <mc:Choice xmlns:v="urn:schemas-microsoft-com:vml" Requires="v">
                  <p:oleObj spid="_x0000_s1161" name="CorelDRAW!" r:id="rId4" imgW="1001570" imgH="605784" progId="CDraw4">
                    <p:embed/>
                  </p:oleObj>
                </mc:Choice>
                <mc:Fallback>
                  <p:oleObj name="CorelDRAW!" r:id="rId4" imgW="1001570" imgH="605784" progId="CDraw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82674"/>
                          <a:ext cx="5105400" cy="4572000"/>
                        </a:xfrm>
                        <a:prstGeom prst="rect">
                          <a:avLst/>
                        </a:prstGeom>
                        <a:noFill/>
                        <a:ln>
                          <a:noFill/>
                        </a:ln>
                        <a:effectLst/>
                      </p:spPr>
                    </p:pic>
                  </p:oleObj>
                </mc:Fallback>
              </mc:AlternateContent>
            </a:graphicData>
          </a:graphic>
        </p:graphicFrame>
        <p:sp>
          <p:nvSpPr>
            <p:cNvPr id="18" name="TextBox 17"/>
            <p:cNvSpPr txBox="1"/>
            <p:nvPr/>
          </p:nvSpPr>
          <p:spPr>
            <a:xfrm>
              <a:off x="1093470" y="2072849"/>
              <a:ext cx="4076700" cy="1508105"/>
            </a:xfrm>
            <a:prstGeom prst="rect">
              <a:avLst/>
            </a:prstGeom>
            <a:noFill/>
          </p:spPr>
          <p:txBody>
            <a:bodyPr wrap="square" rtlCol="0">
              <a:spAutoFit/>
            </a:bodyPr>
            <a:lstStyle/>
            <a:p>
              <a:r>
                <a:rPr lang="en-US" sz="2400" b="1" i="1" dirty="0" smtClean="0"/>
                <a:t>“And </a:t>
              </a:r>
              <a:r>
                <a:rPr lang="en-US" sz="2400" b="1" i="1" dirty="0"/>
                <a:t>ye shall know the </a:t>
              </a:r>
              <a:r>
                <a:rPr lang="en-US" sz="2400" b="1" i="1" u="sng" dirty="0"/>
                <a:t>truth</a:t>
              </a:r>
              <a:r>
                <a:rPr lang="en-US" sz="2400" b="1" i="1" dirty="0"/>
                <a:t>, and the truth shall make you </a:t>
              </a:r>
              <a:r>
                <a:rPr lang="en-US" sz="2400" b="1" i="1" dirty="0" smtClean="0"/>
                <a:t>free” </a:t>
              </a:r>
            </a:p>
            <a:p>
              <a:pPr marL="342900" indent="-342900">
                <a:buFont typeface="Arial" pitchFamily="34" charset="0"/>
                <a:buChar char="•"/>
              </a:pPr>
              <a:r>
                <a:rPr lang="en-US" sz="2000" dirty="0" smtClean="0"/>
                <a:t>John 8:32</a:t>
              </a:r>
              <a:endParaRPr lang="en-US" sz="2000" dirty="0"/>
            </a:p>
          </p:txBody>
        </p:sp>
        <p:sp>
          <p:nvSpPr>
            <p:cNvPr id="15" name="TextBox 14"/>
            <p:cNvSpPr txBox="1"/>
            <p:nvPr/>
          </p:nvSpPr>
          <p:spPr>
            <a:xfrm>
              <a:off x="1116330" y="3977849"/>
              <a:ext cx="4076700" cy="1477328"/>
            </a:xfrm>
            <a:prstGeom prst="rect">
              <a:avLst/>
            </a:prstGeom>
            <a:noFill/>
          </p:spPr>
          <p:txBody>
            <a:bodyPr wrap="square" rtlCol="0">
              <a:spAutoFit/>
            </a:bodyPr>
            <a:lstStyle/>
            <a:p>
              <a:r>
                <a:rPr lang="en-US" sz="2400" b="1" i="1" dirty="0" smtClean="0"/>
                <a:t>“Sanctify </a:t>
              </a:r>
              <a:r>
                <a:rPr lang="en-US" sz="2400" b="1" i="1" dirty="0"/>
                <a:t>them through thy truth: thy word is </a:t>
              </a:r>
              <a:r>
                <a:rPr lang="en-US" sz="2400" b="1" i="1" dirty="0" smtClean="0"/>
                <a:t>truth”</a:t>
              </a:r>
            </a:p>
            <a:p>
              <a:pPr marL="342900" indent="-342900">
                <a:buFont typeface="Arial" pitchFamily="34" charset="0"/>
                <a:buChar char="•"/>
              </a:pPr>
              <a:r>
                <a:rPr lang="en-US" sz="2400" dirty="0" smtClean="0"/>
                <a:t> </a:t>
              </a:r>
              <a:r>
                <a:rPr lang="en-US" sz="2000" dirty="0" smtClean="0"/>
                <a:t>John 17:17</a:t>
              </a:r>
              <a:endParaRPr lang="en-US" sz="2000" dirty="0"/>
            </a:p>
            <a:p>
              <a:endParaRPr lang="en-US" dirty="0"/>
            </a:p>
          </p:txBody>
        </p:sp>
        <p:cxnSp>
          <p:nvCxnSpPr>
            <p:cNvPr id="12" name="Straight Connector 11"/>
            <p:cNvCxnSpPr/>
            <p:nvPr/>
          </p:nvCxnSpPr>
          <p:spPr>
            <a:xfrm>
              <a:off x="1600200" y="3733800"/>
              <a:ext cx="27432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929890" y="1604457"/>
            <a:ext cx="2830830" cy="1904554"/>
            <a:chOff x="2929890" y="1604457"/>
            <a:chExt cx="2830830" cy="1904554"/>
          </a:xfrm>
        </p:grpSpPr>
        <p:sp>
          <p:nvSpPr>
            <p:cNvPr id="7" name="Rounded Rectangular Callout 6"/>
            <p:cNvSpPr/>
            <p:nvPr/>
          </p:nvSpPr>
          <p:spPr>
            <a:xfrm>
              <a:off x="2929890" y="1604457"/>
              <a:ext cx="2785110" cy="1904554"/>
            </a:xfrm>
            <a:prstGeom prst="wedgeRoundRectCallout">
              <a:avLst>
                <a:gd name="adj1" fmla="val -89784"/>
                <a:gd name="adj2" fmla="val 81408"/>
                <a:gd name="adj3" fmla="val 1666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70860" y="1641962"/>
              <a:ext cx="2689860" cy="707886"/>
            </a:xfrm>
            <a:prstGeom prst="rect">
              <a:avLst/>
            </a:prstGeom>
            <a:noFill/>
          </p:spPr>
          <p:txBody>
            <a:bodyPr wrap="square" rtlCol="0">
              <a:spAutoFit/>
            </a:bodyPr>
            <a:lstStyle/>
            <a:p>
              <a:r>
                <a:rPr lang="en-US" sz="2000" dirty="0" smtClean="0"/>
                <a:t>Set apart;</a:t>
              </a:r>
            </a:p>
            <a:p>
              <a:r>
                <a:rPr lang="en-US" sz="2000" dirty="0" smtClean="0"/>
                <a:t>Through truth. </a:t>
              </a:r>
              <a:endParaRPr lang="en-US" sz="2000" dirty="0"/>
            </a:p>
          </p:txBody>
        </p:sp>
      </p:grpSp>
      <p:cxnSp>
        <p:nvCxnSpPr>
          <p:cNvPr id="17" name="Straight Connector 16"/>
          <p:cNvCxnSpPr/>
          <p:nvPr/>
        </p:nvCxnSpPr>
        <p:spPr>
          <a:xfrm>
            <a:off x="1333500" y="4411980"/>
            <a:ext cx="1066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03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down)">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b="1" i="1" u="sng" dirty="0" smtClean="0">
                <a:solidFill>
                  <a:srgbClr val="7030A0"/>
                </a:solidFill>
              </a:rPr>
              <a:t>God Pleasing Preachers…</a:t>
            </a:r>
            <a:endParaRPr lang="en-US" b="1" i="1" u="sng" dirty="0">
              <a:solidFill>
                <a:srgbClr val="7030A0"/>
              </a:solidFill>
            </a:endParaRPr>
          </a:p>
        </p:txBody>
      </p:sp>
      <p:sp>
        <p:nvSpPr>
          <p:cNvPr id="3" name="Content Placeholder 2"/>
          <p:cNvSpPr>
            <a:spLocks noGrp="1"/>
          </p:cNvSpPr>
          <p:nvPr>
            <p:ph idx="1"/>
          </p:nvPr>
        </p:nvSpPr>
        <p:spPr>
          <a:xfrm>
            <a:off x="228600" y="1371600"/>
            <a:ext cx="8153400" cy="5029200"/>
          </a:xfrm>
        </p:spPr>
        <p:txBody>
          <a:bodyPr>
            <a:normAutofit lnSpcReduction="10000"/>
          </a:bodyPr>
          <a:lstStyle/>
          <a:p>
            <a:r>
              <a:rPr lang="en-US" sz="3600" b="1" u="sng" dirty="0" smtClean="0">
                <a:solidFill>
                  <a:srgbClr val="0070C0"/>
                </a:solidFill>
              </a:rPr>
              <a:t>PREACH:</a:t>
            </a:r>
          </a:p>
          <a:p>
            <a:pPr lvl="1"/>
            <a:r>
              <a:rPr lang="en-US" sz="2800" b="1" i="1" u="sng" dirty="0" smtClean="0">
                <a:solidFill>
                  <a:srgbClr val="FF0000"/>
                </a:solidFill>
              </a:rPr>
              <a:t>His Word  </a:t>
            </a:r>
            <a:r>
              <a:rPr lang="en-US" sz="2800" dirty="0" smtClean="0"/>
              <a:t>– </a:t>
            </a:r>
            <a:r>
              <a:rPr lang="en-US" sz="2600" dirty="0" smtClean="0"/>
              <a:t>2 Tim.4:2</a:t>
            </a:r>
            <a:endParaRPr lang="en-US" sz="2600" dirty="0" smtClean="0"/>
          </a:p>
          <a:p>
            <a:pPr lvl="1"/>
            <a:r>
              <a:rPr lang="en-US" sz="2800" b="1" i="1" u="sng" dirty="0" smtClean="0">
                <a:solidFill>
                  <a:srgbClr val="FF0000"/>
                </a:solidFill>
              </a:rPr>
              <a:t>The Gospel </a:t>
            </a:r>
            <a:r>
              <a:rPr lang="en-US" sz="2800" dirty="0" smtClean="0"/>
              <a:t>– </a:t>
            </a:r>
            <a:r>
              <a:rPr lang="en-US" sz="2600" dirty="0" smtClean="0"/>
              <a:t>Romans 1:16; Galatians 1:6-9</a:t>
            </a:r>
          </a:p>
          <a:p>
            <a:pPr lvl="1"/>
            <a:r>
              <a:rPr lang="en-US" sz="2800" b="1" i="1" u="sng" dirty="0" smtClean="0">
                <a:solidFill>
                  <a:srgbClr val="FF0000"/>
                </a:solidFill>
              </a:rPr>
              <a:t>The Way </a:t>
            </a:r>
            <a:r>
              <a:rPr lang="en-US" sz="2800" dirty="0" smtClean="0"/>
              <a:t>– John </a:t>
            </a:r>
            <a:r>
              <a:rPr lang="en-US" sz="2800" dirty="0" smtClean="0"/>
              <a:t>14:6</a:t>
            </a:r>
            <a:endParaRPr lang="en-US" sz="2800" dirty="0" smtClean="0"/>
          </a:p>
          <a:p>
            <a:pPr lvl="1"/>
            <a:r>
              <a:rPr lang="en-US" sz="2800" b="1" i="1" u="sng" dirty="0" smtClean="0">
                <a:solidFill>
                  <a:srgbClr val="FF0000"/>
                </a:solidFill>
              </a:rPr>
              <a:t>The Faith </a:t>
            </a:r>
            <a:r>
              <a:rPr lang="en-US" sz="2800" dirty="0" smtClean="0"/>
              <a:t>– Jude 3; Romans 10:17</a:t>
            </a:r>
            <a:r>
              <a:rPr lang="en-US" sz="2800" dirty="0" smtClean="0"/>
              <a:t>;</a:t>
            </a:r>
          </a:p>
          <a:p>
            <a:pPr lvl="1"/>
            <a:r>
              <a:rPr lang="en-US" sz="2800" dirty="0" smtClean="0"/>
              <a:t> </a:t>
            </a:r>
            <a:r>
              <a:rPr lang="en-US" sz="2800" b="1" u="sng" dirty="0" smtClean="0">
                <a:solidFill>
                  <a:srgbClr val="FF0000"/>
                </a:solidFill>
              </a:rPr>
              <a:t>Obedience</a:t>
            </a:r>
            <a:r>
              <a:rPr lang="en-US" sz="2800" dirty="0" smtClean="0"/>
              <a:t> </a:t>
            </a:r>
            <a:r>
              <a:rPr lang="en-US" sz="2800" dirty="0" smtClean="0"/>
              <a:t>– Romans </a:t>
            </a:r>
            <a:r>
              <a:rPr lang="en-US" sz="2800" dirty="0" smtClean="0"/>
              <a:t>6:16-18; </a:t>
            </a:r>
            <a:r>
              <a:rPr lang="en-US" sz="2800" dirty="0" smtClean="0"/>
              <a:t>Acts 10:34-35</a:t>
            </a:r>
          </a:p>
          <a:p>
            <a:pPr lvl="2"/>
            <a:r>
              <a:rPr lang="en-US" sz="2600" dirty="0" smtClean="0"/>
              <a:t>Hebrews 5:8-9</a:t>
            </a:r>
          </a:p>
          <a:p>
            <a:pPr lvl="1"/>
            <a:r>
              <a:rPr lang="en-US" sz="2800" i="1" dirty="0" smtClean="0"/>
              <a:t>The </a:t>
            </a:r>
            <a:r>
              <a:rPr lang="en-US" sz="2800" b="1" i="1" u="sng" dirty="0" smtClean="0">
                <a:solidFill>
                  <a:srgbClr val="7030A0"/>
                </a:solidFill>
              </a:rPr>
              <a:t>One</a:t>
            </a:r>
            <a:r>
              <a:rPr lang="en-US" sz="2800" i="1" dirty="0" smtClean="0"/>
              <a:t> Baptism  </a:t>
            </a:r>
            <a:r>
              <a:rPr lang="en-US" sz="2800" dirty="0" smtClean="0"/>
              <a:t>– </a:t>
            </a:r>
            <a:r>
              <a:rPr lang="en-US" sz="2800" dirty="0"/>
              <a:t>Eph. </a:t>
            </a:r>
            <a:r>
              <a:rPr lang="en-US" sz="2800" dirty="0" smtClean="0"/>
              <a:t>4:5 Acts 2:38; </a:t>
            </a:r>
            <a:r>
              <a:rPr lang="en-US" sz="2600" dirty="0" smtClean="0"/>
              <a:t>Mk. 16:16</a:t>
            </a:r>
          </a:p>
          <a:p>
            <a:pPr lvl="1"/>
            <a:r>
              <a:rPr lang="en-US" sz="2800" i="1" dirty="0" smtClean="0"/>
              <a:t>The </a:t>
            </a:r>
            <a:r>
              <a:rPr lang="en-US" sz="2800" b="1" i="1" u="sng" dirty="0" smtClean="0">
                <a:solidFill>
                  <a:srgbClr val="7030A0"/>
                </a:solidFill>
              </a:rPr>
              <a:t>One</a:t>
            </a:r>
            <a:r>
              <a:rPr lang="en-US" sz="2800" b="1" i="1" dirty="0" smtClean="0"/>
              <a:t> </a:t>
            </a:r>
            <a:r>
              <a:rPr lang="en-US" sz="2800" i="1" dirty="0" smtClean="0"/>
              <a:t>Church </a:t>
            </a:r>
            <a:r>
              <a:rPr lang="en-US" sz="2800" dirty="0" smtClean="0"/>
              <a:t>– Matt. 16:18; Eph. 1:22-23; 4:4-6</a:t>
            </a:r>
          </a:p>
          <a:p>
            <a:pPr lvl="1"/>
            <a:r>
              <a:rPr lang="en-US" sz="2600" b="1" i="1" u="sng" dirty="0" smtClean="0">
                <a:solidFill>
                  <a:srgbClr val="7030A0"/>
                </a:solidFill>
              </a:rPr>
              <a:t>All Things</a:t>
            </a:r>
            <a:r>
              <a:rPr lang="en-US" sz="2600" b="1" i="1" dirty="0" smtClean="0">
                <a:solidFill>
                  <a:srgbClr val="7030A0"/>
                </a:solidFill>
              </a:rPr>
              <a:t> </a:t>
            </a:r>
            <a:r>
              <a:rPr lang="en-US" sz="2600" i="1" dirty="0" smtClean="0"/>
              <a:t>Profitable</a:t>
            </a:r>
            <a:r>
              <a:rPr lang="en-US" sz="2600" b="1" i="1" dirty="0" smtClean="0"/>
              <a:t> </a:t>
            </a:r>
            <a:r>
              <a:rPr lang="en-US" sz="2600" dirty="0" smtClean="0"/>
              <a:t>– </a:t>
            </a:r>
            <a:r>
              <a:rPr lang="en-US" sz="2600" dirty="0" smtClean="0"/>
              <a:t>2 Timothy 3:16-17</a:t>
            </a:r>
          </a:p>
          <a:p>
            <a:pPr lvl="1"/>
            <a:endParaRPr lang="en-US" sz="2600" dirty="0" smtClean="0"/>
          </a:p>
          <a:p>
            <a:pPr lvl="1"/>
            <a:endParaRPr lang="en-US" sz="2600" dirty="0" smtClean="0"/>
          </a:p>
          <a:p>
            <a:pPr lvl="2"/>
            <a:endParaRPr lang="en-US" sz="2600" dirty="0" smtClean="0"/>
          </a:p>
          <a:p>
            <a:pPr lvl="1"/>
            <a:endParaRPr lang="en-US" sz="2800" dirty="0" smtClean="0"/>
          </a:p>
          <a:p>
            <a:pPr lvl="2"/>
            <a:endParaRPr lang="en-US" sz="2600" dirty="0" smtClean="0"/>
          </a:p>
          <a:p>
            <a:pPr lvl="1"/>
            <a:endParaRPr lang="en-US" dirty="0" smtClean="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634984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down)">
                                      <p:cBhvr>
                                        <p:cTn id="41" dur="500"/>
                                        <p:tgtEl>
                                          <p:spTgt spid="3">
                                            <p:txEl>
                                              <p:pRg st="7" end="7"/>
                                            </p:txEl>
                                          </p:spTgt>
                                        </p:tgtEl>
                                      </p:cBhvr>
                                    </p:animEffect>
                                  </p:childTnLst>
                                </p:cTn>
                              </p:par>
                              <p:par>
                                <p:cTn id="42" presetID="12" presetClass="entr" presetSubtype="1"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down)">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1"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down)">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dirty="0" smtClean="0"/>
              <a:t>God Pleasing Preachers…</a:t>
            </a:r>
            <a:endParaRPr lang="en-US" dirty="0"/>
          </a:p>
        </p:txBody>
      </p:sp>
      <p:sp>
        <p:nvSpPr>
          <p:cNvPr id="3" name="Content Placeholder 2"/>
          <p:cNvSpPr>
            <a:spLocks noGrp="1"/>
          </p:cNvSpPr>
          <p:nvPr>
            <p:ph idx="1"/>
          </p:nvPr>
        </p:nvSpPr>
        <p:spPr>
          <a:xfrm>
            <a:off x="0" y="1417638"/>
            <a:ext cx="8915400" cy="5029200"/>
          </a:xfrm>
        </p:spPr>
        <p:txBody>
          <a:bodyPr>
            <a:normAutofit/>
          </a:bodyPr>
          <a:lstStyle/>
          <a:p>
            <a:r>
              <a:rPr lang="en-US" sz="4800" b="1" u="sng" dirty="0" smtClean="0">
                <a:solidFill>
                  <a:srgbClr val="7030A0"/>
                </a:solidFill>
              </a:rPr>
              <a:t>ENCOURAGE:</a:t>
            </a:r>
          </a:p>
          <a:p>
            <a:pPr lvl="1"/>
            <a:r>
              <a:rPr lang="en-US" sz="3900" b="1" i="1" u="sng" dirty="0" smtClean="0">
                <a:solidFill>
                  <a:srgbClr val="00B0F0"/>
                </a:solidFill>
              </a:rPr>
              <a:t>Faithfulness</a:t>
            </a:r>
            <a:r>
              <a:rPr lang="en-US" sz="3900" b="1" u="sng" dirty="0" smtClean="0">
                <a:solidFill>
                  <a:srgbClr val="00B0F0"/>
                </a:solidFill>
              </a:rPr>
              <a:t> </a:t>
            </a:r>
            <a:r>
              <a:rPr lang="en-US" sz="3900" dirty="0" smtClean="0"/>
              <a:t>– Hebrews </a:t>
            </a:r>
            <a:r>
              <a:rPr lang="en-US" sz="3900" dirty="0" smtClean="0"/>
              <a:t>10:25 </a:t>
            </a:r>
            <a:endParaRPr lang="en-US" sz="3900" dirty="0" smtClean="0"/>
          </a:p>
          <a:p>
            <a:pPr lvl="1"/>
            <a:r>
              <a:rPr lang="en-US" sz="3900" b="1" i="1" u="sng" dirty="0" smtClean="0">
                <a:solidFill>
                  <a:srgbClr val="00B0F0"/>
                </a:solidFill>
              </a:rPr>
              <a:t>Steadfastness</a:t>
            </a:r>
            <a:r>
              <a:rPr lang="en-US" sz="3900" b="1" u="sng" dirty="0" smtClean="0">
                <a:solidFill>
                  <a:srgbClr val="00B0F0"/>
                </a:solidFill>
              </a:rPr>
              <a:t> </a:t>
            </a:r>
            <a:r>
              <a:rPr lang="en-US" sz="3900" dirty="0" smtClean="0"/>
              <a:t>– </a:t>
            </a:r>
            <a:r>
              <a:rPr lang="en-US" sz="3900" dirty="0"/>
              <a:t>1 </a:t>
            </a:r>
            <a:r>
              <a:rPr lang="en-US" sz="3900" dirty="0" smtClean="0"/>
              <a:t>Cor. </a:t>
            </a:r>
            <a:r>
              <a:rPr lang="en-US" sz="3900" dirty="0" smtClean="0"/>
              <a:t>15:58</a:t>
            </a:r>
            <a:endParaRPr lang="en-US" sz="3900" dirty="0" smtClean="0"/>
          </a:p>
          <a:p>
            <a:pPr lvl="1"/>
            <a:r>
              <a:rPr lang="en-US" sz="4300" b="1" i="1" u="sng" dirty="0" smtClean="0">
                <a:solidFill>
                  <a:srgbClr val="00B0F0"/>
                </a:solidFill>
              </a:rPr>
              <a:t>Spiritual Growth </a:t>
            </a:r>
            <a:r>
              <a:rPr lang="en-US" sz="3900" dirty="0" smtClean="0"/>
              <a:t>– 2 Peter </a:t>
            </a:r>
            <a:r>
              <a:rPr lang="en-US" sz="3900" dirty="0" smtClean="0"/>
              <a:t>3:18</a:t>
            </a:r>
          </a:p>
          <a:p>
            <a:pPr lvl="1"/>
            <a:r>
              <a:rPr lang="en-US" sz="3900" b="1" i="1" u="sng" dirty="0" smtClean="0">
                <a:solidFill>
                  <a:srgbClr val="00B0F0"/>
                </a:solidFill>
              </a:rPr>
              <a:t>Purity</a:t>
            </a:r>
            <a:r>
              <a:rPr lang="en-US" sz="3500" dirty="0" smtClean="0"/>
              <a:t> </a:t>
            </a:r>
            <a:r>
              <a:rPr lang="en-US" sz="3500" dirty="0" smtClean="0"/>
              <a:t>– </a:t>
            </a:r>
            <a:r>
              <a:rPr lang="en-US" sz="3500" dirty="0" smtClean="0"/>
              <a:t>Matt. 5:16</a:t>
            </a:r>
            <a:endParaRPr lang="en-US" sz="3500" dirty="0" smtClean="0"/>
          </a:p>
          <a:p>
            <a:pPr lvl="1"/>
            <a:r>
              <a:rPr lang="en-US" sz="3900" b="1" i="1" u="sng" dirty="0" smtClean="0">
                <a:solidFill>
                  <a:srgbClr val="00B0F0"/>
                </a:solidFill>
              </a:rPr>
              <a:t>Brotherly Love </a:t>
            </a:r>
            <a:r>
              <a:rPr lang="en-US" sz="3500" dirty="0" smtClean="0"/>
              <a:t>– </a:t>
            </a:r>
            <a:r>
              <a:rPr lang="en-US" sz="3500" dirty="0" smtClean="0"/>
              <a:t> </a:t>
            </a:r>
            <a:r>
              <a:rPr lang="en-US" sz="3500" dirty="0" smtClean="0"/>
              <a:t>Heb. 13:1</a:t>
            </a:r>
          </a:p>
          <a:p>
            <a:pPr lvl="1"/>
            <a:endParaRPr lang="en-US" sz="2600" dirty="0" smtClean="0"/>
          </a:p>
          <a:p>
            <a:pPr lvl="1"/>
            <a:endParaRPr lang="en-US" sz="2600" dirty="0" smtClean="0"/>
          </a:p>
          <a:p>
            <a:pPr lvl="2"/>
            <a:endParaRPr lang="en-US" sz="2600" dirty="0" smtClean="0"/>
          </a:p>
          <a:p>
            <a:pPr lvl="1"/>
            <a:endParaRPr lang="en-US" sz="2800" dirty="0" smtClean="0"/>
          </a:p>
          <a:p>
            <a:pPr lvl="2"/>
            <a:endParaRPr lang="en-US" sz="2600" dirty="0" smtClean="0"/>
          </a:p>
          <a:p>
            <a:pPr lvl="1"/>
            <a:endParaRPr lang="en-US" dirty="0" smtClean="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050444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b="1" i="1" u="sng" dirty="0" smtClean="0">
                <a:solidFill>
                  <a:srgbClr val="00B0F0"/>
                </a:solidFill>
              </a:rPr>
              <a:t>God Pleasing Preachers…</a:t>
            </a:r>
            <a:endParaRPr lang="en-US" b="1" i="1" u="sng" dirty="0">
              <a:solidFill>
                <a:srgbClr val="00B0F0"/>
              </a:solidFill>
            </a:endParaRPr>
          </a:p>
        </p:txBody>
      </p:sp>
      <p:sp>
        <p:nvSpPr>
          <p:cNvPr id="3" name="Content Placeholder 2"/>
          <p:cNvSpPr>
            <a:spLocks noGrp="1"/>
          </p:cNvSpPr>
          <p:nvPr>
            <p:ph idx="1"/>
          </p:nvPr>
        </p:nvSpPr>
        <p:spPr>
          <a:xfrm>
            <a:off x="0" y="1371600"/>
            <a:ext cx="8534400" cy="5486400"/>
          </a:xfrm>
        </p:spPr>
        <p:txBody>
          <a:bodyPr>
            <a:normAutofit fontScale="55000" lnSpcReduction="20000"/>
          </a:bodyPr>
          <a:lstStyle/>
          <a:p>
            <a:r>
              <a:rPr lang="en-US" sz="6500" b="1" u="sng" dirty="0" smtClean="0">
                <a:solidFill>
                  <a:srgbClr val="FF0000"/>
                </a:solidFill>
              </a:rPr>
              <a:t>WARN: </a:t>
            </a:r>
          </a:p>
          <a:p>
            <a:pPr marL="777240" lvl="2" indent="0">
              <a:buNone/>
            </a:pPr>
            <a:r>
              <a:rPr lang="en-US" sz="7300" b="1" dirty="0" smtClean="0"/>
              <a:t> </a:t>
            </a:r>
            <a:r>
              <a:rPr lang="en-US" sz="7300" b="1" u="sng" dirty="0" smtClean="0"/>
              <a:t>As Paul did. 1 </a:t>
            </a:r>
            <a:r>
              <a:rPr lang="en-US" sz="7300" b="1" u="sng" dirty="0" smtClean="0"/>
              <a:t>Thess. 5:14</a:t>
            </a:r>
          </a:p>
          <a:p>
            <a:pPr lvl="1"/>
            <a:r>
              <a:rPr lang="en-US" sz="6500" b="1" i="1" dirty="0" smtClean="0">
                <a:solidFill>
                  <a:srgbClr val="00B050"/>
                </a:solidFill>
              </a:rPr>
              <a:t>        a.  Against </a:t>
            </a:r>
            <a:r>
              <a:rPr lang="en-US" sz="6500" b="1" i="1" dirty="0" smtClean="0">
                <a:solidFill>
                  <a:srgbClr val="00B050"/>
                </a:solidFill>
              </a:rPr>
              <a:t>Disobedience </a:t>
            </a:r>
            <a:r>
              <a:rPr lang="en-US" sz="6500" dirty="0" smtClean="0"/>
              <a:t>– 2 Thess. 1:7-9</a:t>
            </a:r>
          </a:p>
          <a:p>
            <a:pPr lvl="1"/>
            <a:r>
              <a:rPr lang="en-US" sz="6500" i="1" dirty="0" smtClean="0"/>
              <a:t> </a:t>
            </a:r>
            <a:r>
              <a:rPr lang="en-US" sz="6500" i="1" dirty="0" smtClean="0"/>
              <a:t>       </a:t>
            </a:r>
            <a:r>
              <a:rPr lang="en-US" sz="6500" i="1" dirty="0"/>
              <a:t> </a:t>
            </a:r>
            <a:r>
              <a:rPr lang="en-US" sz="6500" i="1" dirty="0" smtClean="0"/>
              <a:t>b. </a:t>
            </a:r>
            <a:r>
              <a:rPr lang="en-US" sz="6500" b="1" i="1" u="sng" dirty="0" smtClean="0">
                <a:solidFill>
                  <a:srgbClr val="00B050"/>
                </a:solidFill>
              </a:rPr>
              <a:t>On </a:t>
            </a:r>
            <a:r>
              <a:rPr lang="en-US" sz="6500" b="1" i="1" u="sng" dirty="0" smtClean="0">
                <a:solidFill>
                  <a:srgbClr val="00B050"/>
                </a:solidFill>
              </a:rPr>
              <a:t>Division </a:t>
            </a:r>
            <a:r>
              <a:rPr lang="en-US" sz="6500" b="1" u="sng" dirty="0" smtClean="0">
                <a:solidFill>
                  <a:srgbClr val="00B050"/>
                </a:solidFill>
              </a:rPr>
              <a:t>– </a:t>
            </a:r>
            <a:r>
              <a:rPr lang="en-US" sz="6500" dirty="0" smtClean="0"/>
              <a:t>John 17:20-23; 1 Cor. </a:t>
            </a:r>
            <a:r>
              <a:rPr lang="en-US" sz="6500" dirty="0" smtClean="0"/>
              <a:t>1:10-</a:t>
            </a:r>
            <a:endParaRPr lang="en-US" sz="6500" dirty="0" smtClean="0"/>
          </a:p>
          <a:p>
            <a:pPr lvl="1"/>
            <a:r>
              <a:rPr lang="en-US" sz="6500" b="1" i="1" u="sng" dirty="0" smtClean="0">
                <a:solidFill>
                  <a:srgbClr val="00B050"/>
                </a:solidFill>
              </a:rPr>
              <a:t>         c. On </a:t>
            </a:r>
            <a:r>
              <a:rPr lang="en-US" sz="6500" b="1" i="1" u="sng" dirty="0" smtClean="0">
                <a:solidFill>
                  <a:srgbClr val="00B050"/>
                </a:solidFill>
              </a:rPr>
              <a:t>Worldliness </a:t>
            </a:r>
            <a:r>
              <a:rPr lang="en-US" sz="6500" dirty="0" smtClean="0"/>
              <a:t>– Gal. 5:19-21</a:t>
            </a:r>
            <a:r>
              <a:rPr lang="en-US" sz="6500" dirty="0" smtClean="0"/>
              <a:t>;</a:t>
            </a:r>
          </a:p>
          <a:p>
            <a:pPr lvl="1"/>
            <a:r>
              <a:rPr lang="en-US" sz="6500" dirty="0" smtClean="0"/>
              <a:t> </a:t>
            </a:r>
            <a:r>
              <a:rPr lang="en-US" sz="6500" dirty="0" smtClean="0"/>
              <a:t>1 Cor. 6:9</a:t>
            </a:r>
          </a:p>
          <a:p>
            <a:pPr lvl="1"/>
            <a:r>
              <a:rPr lang="en-US" sz="6500" b="1" i="1" u="sng" dirty="0" smtClean="0">
                <a:solidFill>
                  <a:srgbClr val="00B050"/>
                </a:solidFill>
              </a:rPr>
              <a:t>         d. Of </a:t>
            </a:r>
            <a:r>
              <a:rPr lang="en-US" sz="6500" b="1" i="1" u="sng" dirty="0" smtClean="0">
                <a:solidFill>
                  <a:srgbClr val="00B050"/>
                </a:solidFill>
              </a:rPr>
              <a:t>False Teachers </a:t>
            </a:r>
            <a:r>
              <a:rPr lang="en-US" sz="6500" dirty="0" smtClean="0"/>
              <a:t>– Rom. 16:17-18</a:t>
            </a:r>
          </a:p>
          <a:p>
            <a:pPr lvl="1"/>
            <a:endParaRPr lang="en-US" sz="3400" dirty="0" smtClean="0"/>
          </a:p>
          <a:p>
            <a:pPr lvl="1"/>
            <a:endParaRPr lang="en-US" sz="3400" dirty="0" smtClean="0"/>
          </a:p>
          <a:p>
            <a:pPr lvl="1"/>
            <a:endParaRPr lang="en-US" sz="2800" u="sng" dirty="0" smtClean="0"/>
          </a:p>
          <a:p>
            <a:pPr lvl="1"/>
            <a:endParaRPr lang="en-US" sz="2600" dirty="0" smtClean="0"/>
          </a:p>
          <a:p>
            <a:pPr lvl="2"/>
            <a:endParaRPr lang="en-US" sz="2600" dirty="0" smtClean="0"/>
          </a:p>
          <a:p>
            <a:pPr lvl="1"/>
            <a:endParaRPr lang="en-US" sz="2800" dirty="0" smtClean="0"/>
          </a:p>
          <a:p>
            <a:pPr lvl="2"/>
            <a:endParaRPr lang="en-US" sz="2600" dirty="0" smtClean="0"/>
          </a:p>
          <a:p>
            <a:pPr lvl="1"/>
            <a:endParaRPr lang="en-US" dirty="0" smtClean="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2934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305800" cy="6858000"/>
          </a:xfrm>
        </p:spPr>
        <p:txBody>
          <a:bodyPr>
            <a:normAutofit fontScale="40000" lnSpcReduction="20000"/>
          </a:bodyPr>
          <a:lstStyle/>
          <a:p>
            <a:pPr marL="114300" indent="0">
              <a:buNone/>
            </a:pPr>
            <a:r>
              <a:rPr lang="en-US" sz="8000" b="1" i="1" u="sng" dirty="0" smtClean="0">
                <a:solidFill>
                  <a:srgbClr val="00B050"/>
                </a:solidFill>
              </a:rPr>
              <a:t>Galatians</a:t>
            </a:r>
            <a:r>
              <a:rPr lang="en-US" sz="8000" b="1" i="1" u="sng" dirty="0" smtClean="0">
                <a:solidFill>
                  <a:srgbClr val="00B050"/>
                </a:solidFill>
              </a:rPr>
              <a:t> 1:6-12</a:t>
            </a:r>
          </a:p>
          <a:p>
            <a:pPr marL="114300" indent="0">
              <a:buNone/>
            </a:pPr>
            <a:r>
              <a:rPr lang="en-US" sz="8000" i="1" dirty="0">
                <a:solidFill>
                  <a:srgbClr val="002060"/>
                </a:solidFill>
              </a:rPr>
              <a:t> </a:t>
            </a:r>
            <a:r>
              <a:rPr lang="en-US" sz="8000" i="1" dirty="0" smtClean="0">
                <a:solidFill>
                  <a:srgbClr val="002060"/>
                </a:solidFill>
              </a:rPr>
              <a:t>   </a:t>
            </a:r>
            <a:r>
              <a:rPr lang="en-US" sz="8000" i="1" dirty="0" smtClean="0">
                <a:solidFill>
                  <a:srgbClr val="002060"/>
                </a:solidFill>
              </a:rPr>
              <a:t> </a:t>
            </a:r>
            <a:r>
              <a:rPr lang="en-US" sz="8000" i="1" dirty="0">
                <a:solidFill>
                  <a:srgbClr val="002060"/>
                </a:solidFill>
              </a:rPr>
              <a:t>I marvel that ye are so soon removed from him that called you into the grace of Christ unto another gospel:</a:t>
            </a:r>
          </a:p>
          <a:p>
            <a:pPr marL="114300" indent="0">
              <a:buNone/>
            </a:pPr>
            <a:r>
              <a:rPr lang="en-US" sz="8000" i="1" dirty="0">
                <a:solidFill>
                  <a:srgbClr val="002060"/>
                </a:solidFill>
              </a:rPr>
              <a:t> 7 Which is not another; but there be some that trouble you, and would pervert the gospel of Christ.</a:t>
            </a:r>
          </a:p>
          <a:p>
            <a:pPr marL="114300" indent="0">
              <a:buNone/>
            </a:pPr>
            <a:r>
              <a:rPr lang="en-US" sz="8000" i="1" dirty="0">
                <a:solidFill>
                  <a:srgbClr val="002060"/>
                </a:solidFill>
              </a:rPr>
              <a:t> 8 But though we, or an angel from heaven, preach any other gospel unto you than that which we have preached unto you, let him be accursed.</a:t>
            </a:r>
          </a:p>
          <a:p>
            <a:pPr marL="114300" indent="0">
              <a:buNone/>
            </a:pPr>
            <a:r>
              <a:rPr lang="en-US" sz="8000" i="1" dirty="0">
                <a:solidFill>
                  <a:srgbClr val="002060"/>
                </a:solidFill>
              </a:rPr>
              <a:t> 9 As we said before, so say I now again, If any man preach any other gospel unto you than that ye have received, let him be accursed.</a:t>
            </a:r>
          </a:p>
          <a:p>
            <a:pPr marL="114300" indent="0">
              <a:buNone/>
            </a:pPr>
            <a:r>
              <a:rPr lang="en-US" sz="2800" i="1" dirty="0">
                <a:solidFill>
                  <a:srgbClr val="002060"/>
                </a:solidFill>
              </a:rPr>
              <a:t> </a:t>
            </a:r>
            <a:endParaRPr lang="en-US" sz="2800" i="1"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180602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a:solidFill>
                  <a:srgbClr val="C00000"/>
                </a:solidFill>
              </a:rPr>
              <a:t>1 Timothy 4:16</a:t>
            </a:r>
            <a:endParaRPr lang="en-US" b="1" u="sng" dirty="0">
              <a:solidFill>
                <a:srgbClr val="C00000"/>
              </a:solidFill>
            </a:endParaRPr>
          </a:p>
        </p:txBody>
      </p:sp>
      <p:sp>
        <p:nvSpPr>
          <p:cNvPr id="3" name="Content Placeholder 2"/>
          <p:cNvSpPr>
            <a:spLocks noGrp="1"/>
          </p:cNvSpPr>
          <p:nvPr>
            <p:ph idx="1"/>
          </p:nvPr>
        </p:nvSpPr>
        <p:spPr/>
        <p:txBody>
          <a:bodyPr>
            <a:normAutofit/>
          </a:bodyPr>
          <a:lstStyle/>
          <a:p>
            <a:r>
              <a:rPr lang="en-US" sz="3600" b="1" i="1" dirty="0" smtClean="0">
                <a:solidFill>
                  <a:srgbClr val="00B050"/>
                </a:solidFill>
              </a:rPr>
              <a:t>“Take </a:t>
            </a:r>
            <a:r>
              <a:rPr lang="en-US" sz="3600" b="1" i="1" dirty="0">
                <a:solidFill>
                  <a:srgbClr val="00B050"/>
                </a:solidFill>
              </a:rPr>
              <a:t>heed unto thyself, and unto the doctrine; continue in them: for in doing this thou shalt both save thyself, and them that hear thee</a:t>
            </a:r>
            <a:r>
              <a:rPr lang="en-US" sz="3600" b="1" i="1" dirty="0" smtClean="0">
                <a:solidFill>
                  <a:srgbClr val="00B050"/>
                </a:solidFill>
              </a:rPr>
              <a:t>.”</a:t>
            </a:r>
            <a:endParaRPr lang="en-US" sz="3600" b="1" i="1" dirty="0">
              <a:solidFill>
                <a:srgbClr val="00B050"/>
              </a:solidFill>
            </a:endParaRP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313429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a:solidFill>
                  <a:srgbClr val="C00000"/>
                </a:solidFill>
              </a:rPr>
              <a:t>2</a:t>
            </a:r>
            <a:r>
              <a:rPr lang="en-US" sz="4800" b="1" u="sng" dirty="0" smtClean="0">
                <a:solidFill>
                  <a:srgbClr val="C00000"/>
                </a:solidFill>
              </a:rPr>
              <a:t> </a:t>
            </a:r>
            <a:r>
              <a:rPr lang="en-US" sz="4800" b="1" u="sng" dirty="0">
                <a:solidFill>
                  <a:srgbClr val="C00000"/>
                </a:solidFill>
              </a:rPr>
              <a:t>Timothy </a:t>
            </a:r>
            <a:r>
              <a:rPr lang="en-US" sz="4800" b="1" u="sng" dirty="0" smtClean="0">
                <a:solidFill>
                  <a:srgbClr val="C00000"/>
                </a:solidFill>
              </a:rPr>
              <a:t>4:7-8</a:t>
            </a:r>
            <a:endParaRPr lang="en-US" b="1" u="sng"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sz="3600" i="1" dirty="0" smtClean="0"/>
              <a:t>“7 </a:t>
            </a:r>
            <a:r>
              <a:rPr lang="en-US" sz="3600" i="1" dirty="0"/>
              <a:t>I have fought a good fight, I have finished my course, I have kept the faith:</a:t>
            </a:r>
          </a:p>
          <a:p>
            <a:r>
              <a:rPr lang="en-US" sz="3600" i="1" dirty="0"/>
              <a:t> 8 Henceforth there is laid up for me a crown of righteousness, which the Lord, the righteous judge, shall give me at that day: and not to me only, but unto all them also that love his appearing</a:t>
            </a:r>
            <a:r>
              <a:rPr lang="en-US" sz="3600" i="1" dirty="0" smtClean="0"/>
              <a:t>.”</a:t>
            </a:r>
            <a:endParaRPr lang="en-US" sz="3600" i="1"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72047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 1: </a:t>
            </a:r>
            <a:endParaRPr lang="en-US" dirty="0"/>
          </a:p>
        </p:txBody>
      </p:sp>
      <p:sp>
        <p:nvSpPr>
          <p:cNvPr id="3" name="Content Placeholder 2"/>
          <p:cNvSpPr>
            <a:spLocks noGrp="1"/>
          </p:cNvSpPr>
          <p:nvPr>
            <p:ph idx="1"/>
          </p:nvPr>
        </p:nvSpPr>
        <p:spPr/>
        <p:txBody>
          <a:bodyPr/>
          <a:lstStyle/>
          <a:p>
            <a:pPr marL="114300" indent="0">
              <a:buNone/>
            </a:pPr>
            <a:r>
              <a:rPr lang="en-US" sz="4400" b="1" i="1" u="sng" dirty="0">
                <a:solidFill>
                  <a:srgbClr val="00B050"/>
                </a:solidFill>
              </a:rPr>
              <a:t>10 For do I now persuade men, or God? or do I seek to please men? for if I yet pleased men, I should not be the servant of Christ.</a:t>
            </a:r>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22</a:t>
            </a:fld>
            <a:endParaRPr lang="en-US"/>
          </a:p>
        </p:txBody>
      </p:sp>
    </p:spTree>
    <p:extLst>
      <p:ext uri="{BB962C8B-B14F-4D97-AF65-F5344CB8AC3E}">
        <p14:creationId xmlns:p14="http://schemas.microsoft.com/office/powerpoint/2010/main" val="3448489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153400" cy="6019800"/>
          </a:xfrm>
        </p:spPr>
        <p:txBody>
          <a:bodyPr>
            <a:normAutofit lnSpcReduction="10000"/>
          </a:bodyPr>
          <a:lstStyle/>
          <a:p>
            <a:r>
              <a:rPr lang="en-US" sz="4000" b="1" dirty="0" smtClean="0"/>
              <a:t>God speaks </a:t>
            </a:r>
            <a:r>
              <a:rPr lang="en-US" sz="4000" b="1" i="1" u="sng" dirty="0" smtClean="0">
                <a:solidFill>
                  <a:srgbClr val="00B050"/>
                </a:solidFill>
              </a:rPr>
              <a:t>NOW </a:t>
            </a:r>
            <a:r>
              <a:rPr lang="en-US" sz="4000" b="1" dirty="0" smtClean="0"/>
              <a:t>through His Word (John 12:48) </a:t>
            </a:r>
          </a:p>
          <a:p>
            <a:endParaRPr lang="en-US" sz="4000" b="1" dirty="0"/>
          </a:p>
          <a:p>
            <a:r>
              <a:rPr lang="en-US" sz="4000" b="1" dirty="0" smtClean="0"/>
              <a:t>One Day He will Speak from His Throne   Face to Face with you.</a:t>
            </a:r>
          </a:p>
          <a:p>
            <a:r>
              <a:rPr lang="en-US" sz="4000" b="1" dirty="0"/>
              <a:t> </a:t>
            </a:r>
            <a:r>
              <a:rPr lang="en-US" sz="4000" b="1" dirty="0" smtClean="0"/>
              <a:t>      (2 Cor.5:10)</a:t>
            </a:r>
          </a:p>
          <a:p>
            <a:endParaRPr lang="en-US" sz="4000" b="1" u="sng" dirty="0">
              <a:solidFill>
                <a:srgbClr val="00B050"/>
              </a:solidFill>
            </a:endParaRPr>
          </a:p>
          <a:p>
            <a:r>
              <a:rPr lang="en-US" sz="4000" b="1" u="sng" dirty="0" smtClean="0">
                <a:solidFill>
                  <a:srgbClr val="00B050"/>
                </a:solidFill>
              </a:rPr>
              <a:t>If you refuse to Hear Him </a:t>
            </a:r>
            <a:r>
              <a:rPr lang="en-US" sz="4000" b="1" u="sng" dirty="0" smtClean="0">
                <a:solidFill>
                  <a:srgbClr val="0070C0"/>
                </a:solidFill>
              </a:rPr>
              <a:t>Now..</a:t>
            </a:r>
          </a:p>
          <a:p>
            <a:r>
              <a:rPr lang="en-US" sz="4000" b="1" u="sng" dirty="0" smtClean="0">
                <a:solidFill>
                  <a:srgbClr val="00B050"/>
                </a:solidFill>
              </a:rPr>
              <a:t>YOU will Hear Him </a:t>
            </a:r>
            <a:r>
              <a:rPr lang="en-US" sz="4000" b="1" u="sng" dirty="0" smtClean="0">
                <a:solidFill>
                  <a:srgbClr val="0070C0"/>
                </a:solidFill>
              </a:rPr>
              <a:t>Then…too late!</a:t>
            </a:r>
            <a:endParaRPr lang="en-US" sz="4000" b="1" u="sng" dirty="0">
              <a:solidFill>
                <a:srgbClr val="0070C0"/>
              </a:solidFill>
            </a:endParaRPr>
          </a:p>
        </p:txBody>
      </p:sp>
      <p:sp>
        <p:nvSpPr>
          <p:cNvPr id="4" name="Slide Number Placeholder 3"/>
          <p:cNvSpPr>
            <a:spLocks noGrp="1"/>
          </p:cNvSpPr>
          <p:nvPr>
            <p:ph type="sldNum" sz="quarter" idx="12"/>
          </p:nvPr>
        </p:nvSpPr>
        <p:spPr/>
        <p:txBody>
          <a:bodyPr/>
          <a:lstStyle/>
          <a:p>
            <a:fld id="{44C5F86D-856D-417A-98E8-8251A51F6337}" type="slidenum">
              <a:rPr lang="en-US" smtClean="0"/>
              <a:t>23</a:t>
            </a:fld>
            <a:endParaRPr lang="en-US"/>
          </a:p>
        </p:txBody>
      </p:sp>
    </p:spTree>
    <p:extLst>
      <p:ext uri="{BB962C8B-B14F-4D97-AF65-F5344CB8AC3E}">
        <p14:creationId xmlns:p14="http://schemas.microsoft.com/office/powerpoint/2010/main" val="1393719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077200" cy="6858000"/>
          </a:xfrm>
        </p:spPr>
        <p:txBody>
          <a:bodyPr>
            <a:normAutofit lnSpcReduction="10000"/>
          </a:bodyPr>
          <a:lstStyle/>
          <a:p>
            <a:pPr marL="114300" indent="0">
              <a:buNone/>
            </a:pPr>
            <a:r>
              <a:rPr lang="en-US" sz="3500" b="1" dirty="0" smtClean="0"/>
              <a:t>Romans 14:11</a:t>
            </a:r>
            <a:endParaRPr lang="en-US" sz="3500" b="1" dirty="0"/>
          </a:p>
          <a:p>
            <a:r>
              <a:rPr lang="en-US" sz="3500" baseline="30000" dirty="0"/>
              <a:t>11 </a:t>
            </a:r>
            <a:r>
              <a:rPr lang="en-US" sz="3500" dirty="0"/>
              <a:t>For it is written, As I live, </a:t>
            </a:r>
            <a:r>
              <a:rPr lang="en-US" sz="3500" dirty="0" err="1"/>
              <a:t>saith</a:t>
            </a:r>
            <a:r>
              <a:rPr lang="en-US" sz="3500" dirty="0"/>
              <a:t> the Lord,</a:t>
            </a:r>
            <a:r>
              <a:rPr lang="en-US" sz="3500" b="1" u="sng" dirty="0">
                <a:solidFill>
                  <a:srgbClr val="00B050"/>
                </a:solidFill>
              </a:rPr>
              <a:t> </a:t>
            </a:r>
            <a:r>
              <a:rPr lang="en-US" sz="3500" b="1" u="sng" dirty="0" smtClean="0">
                <a:solidFill>
                  <a:srgbClr val="00B050"/>
                </a:solidFill>
              </a:rPr>
              <a:t>         every </a:t>
            </a:r>
            <a:r>
              <a:rPr lang="en-US" sz="3500" b="1" u="sng" dirty="0">
                <a:solidFill>
                  <a:srgbClr val="00B050"/>
                </a:solidFill>
              </a:rPr>
              <a:t>knee  </a:t>
            </a:r>
            <a:r>
              <a:rPr lang="en-US" sz="3500" b="1" u="sng" dirty="0" smtClean="0">
                <a:solidFill>
                  <a:srgbClr val="00B050"/>
                </a:solidFill>
              </a:rPr>
              <a:t> </a:t>
            </a:r>
            <a:r>
              <a:rPr lang="en-US" sz="3500" dirty="0" smtClean="0"/>
              <a:t>shall </a:t>
            </a:r>
            <a:r>
              <a:rPr lang="en-US" sz="3500" dirty="0"/>
              <a:t>bow to me, and </a:t>
            </a:r>
            <a:r>
              <a:rPr lang="en-US" sz="3500" b="1" u="sng" dirty="0">
                <a:solidFill>
                  <a:srgbClr val="00B050"/>
                </a:solidFill>
              </a:rPr>
              <a:t>every tongue </a:t>
            </a:r>
            <a:r>
              <a:rPr lang="en-US" sz="3500" dirty="0"/>
              <a:t>shall confess to God</a:t>
            </a:r>
            <a:r>
              <a:rPr lang="en-US" sz="3500" dirty="0" smtClean="0"/>
              <a:t>.</a:t>
            </a:r>
          </a:p>
          <a:p>
            <a:r>
              <a:rPr lang="en-US" sz="3500" dirty="0" smtClean="0"/>
              <a:t>                  Every </a:t>
            </a:r>
            <a:r>
              <a:rPr lang="en-US" sz="3500" dirty="0"/>
              <a:t>Knee </a:t>
            </a:r>
            <a:endParaRPr lang="en-US" sz="3500" dirty="0" smtClean="0"/>
          </a:p>
          <a:p>
            <a:r>
              <a:rPr lang="en-US" sz="3500" dirty="0"/>
              <a:t> </a:t>
            </a:r>
            <a:r>
              <a:rPr lang="en-US" sz="3500" dirty="0" smtClean="0"/>
              <a:t>                    shall </a:t>
            </a:r>
            <a:r>
              <a:rPr lang="en-US" sz="3500" dirty="0"/>
              <a:t>bow and </a:t>
            </a:r>
            <a:endParaRPr lang="en-US" sz="3500" dirty="0" smtClean="0"/>
          </a:p>
          <a:p>
            <a:r>
              <a:rPr lang="en-US" sz="3500" dirty="0"/>
              <a:t> </a:t>
            </a:r>
            <a:r>
              <a:rPr lang="en-US" sz="3500" dirty="0" smtClean="0"/>
              <a:t>                Every </a:t>
            </a:r>
            <a:r>
              <a:rPr lang="en-US" sz="3500" dirty="0"/>
              <a:t>tongue </a:t>
            </a:r>
            <a:endParaRPr lang="en-US" sz="3500" dirty="0" smtClean="0"/>
          </a:p>
          <a:p>
            <a:r>
              <a:rPr lang="en-US" sz="3500" dirty="0" smtClean="0"/>
              <a:t>                     shall Confess</a:t>
            </a:r>
            <a:r>
              <a:rPr lang="en-US" sz="3500" dirty="0"/>
              <a:t>..</a:t>
            </a:r>
          </a:p>
          <a:p>
            <a:endParaRPr lang="en-US" sz="3500" dirty="0" smtClean="0"/>
          </a:p>
          <a:p>
            <a:pPr marL="114300" indent="0">
              <a:buNone/>
            </a:pPr>
            <a:r>
              <a:rPr lang="en-US" sz="3500" dirty="0" smtClean="0"/>
              <a:t>                  </a:t>
            </a:r>
            <a:r>
              <a:rPr lang="en-US" sz="3500" b="1" dirty="0" smtClean="0">
                <a:solidFill>
                  <a:srgbClr val="0070C0"/>
                </a:solidFill>
              </a:rPr>
              <a:t>To your salvation now</a:t>
            </a:r>
          </a:p>
          <a:p>
            <a:endParaRPr lang="en-US" sz="3500" dirty="0"/>
          </a:p>
          <a:p>
            <a:r>
              <a:rPr lang="en-US" sz="3500" dirty="0" smtClean="0"/>
              <a:t>                </a:t>
            </a:r>
            <a:r>
              <a:rPr lang="en-US" sz="3500" b="1" dirty="0" smtClean="0">
                <a:solidFill>
                  <a:srgbClr val="FF0000"/>
                </a:solidFill>
              </a:rPr>
              <a:t>To your own damnation then.</a:t>
            </a:r>
            <a:endParaRPr lang="en-US" sz="3500" b="1" dirty="0">
              <a:solidFill>
                <a:srgbClr val="FF0000"/>
              </a:solidFill>
            </a:endParaRPr>
          </a:p>
        </p:txBody>
      </p:sp>
      <p:sp>
        <p:nvSpPr>
          <p:cNvPr id="4" name="Slide Number Placeholder 3"/>
          <p:cNvSpPr>
            <a:spLocks noGrp="1"/>
          </p:cNvSpPr>
          <p:nvPr>
            <p:ph type="sldNum" sz="quarter" idx="12"/>
          </p:nvPr>
        </p:nvSpPr>
        <p:spPr/>
        <p:txBody>
          <a:bodyPr/>
          <a:lstStyle/>
          <a:p>
            <a:fld id="{44C5F86D-856D-417A-98E8-8251A51F6337}" type="slidenum">
              <a:rPr lang="en-US" smtClean="0"/>
              <a:t>24</a:t>
            </a:fld>
            <a:endParaRPr lang="en-US"/>
          </a:p>
        </p:txBody>
      </p:sp>
    </p:spTree>
    <p:extLst>
      <p:ext uri="{BB962C8B-B14F-4D97-AF65-F5344CB8AC3E}">
        <p14:creationId xmlns:p14="http://schemas.microsoft.com/office/powerpoint/2010/main" val="3713696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calcmode="lin" valueType="num">
                                      <p:cBhvr>
                                        <p:cTn id="4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25</a:t>
            </a:fld>
            <a:endParaRPr lang="en-US"/>
          </a:p>
        </p:txBody>
      </p:sp>
    </p:spTree>
    <p:extLst>
      <p:ext uri="{BB962C8B-B14F-4D97-AF65-F5344CB8AC3E}">
        <p14:creationId xmlns:p14="http://schemas.microsoft.com/office/powerpoint/2010/main" val="1221072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924800" cy="6324600"/>
          </a:xfrm>
        </p:spPr>
        <p:txBody>
          <a:bodyPr/>
          <a:lstStyle/>
          <a:p>
            <a:pPr marL="114300" indent="0">
              <a:buNone/>
            </a:pPr>
            <a:r>
              <a:rPr lang="en-US" sz="3600" b="1" i="1" u="sng" dirty="0">
                <a:solidFill>
                  <a:srgbClr val="00B050"/>
                </a:solidFill>
              </a:rPr>
              <a:t>10 For do I now persuade men, or God? or do I seek to please men? for if I yet pleased men, I should not be the servant of Christ.</a:t>
            </a:r>
          </a:p>
          <a:p>
            <a:pPr marL="114300" indent="0">
              <a:buNone/>
            </a:pPr>
            <a:r>
              <a:rPr lang="en-US" sz="3600" i="1" dirty="0">
                <a:solidFill>
                  <a:srgbClr val="002060"/>
                </a:solidFill>
              </a:rPr>
              <a:t> 11 But I certify you, brethren, that the gospel which was preached of me is not after man.</a:t>
            </a:r>
          </a:p>
          <a:p>
            <a:pPr marL="114300" indent="0">
              <a:buNone/>
            </a:pPr>
            <a:r>
              <a:rPr lang="en-US" sz="3600" i="1" dirty="0">
                <a:solidFill>
                  <a:srgbClr val="002060"/>
                </a:solidFill>
              </a:rPr>
              <a:t> 12 For I neither received it of man, neither was I taught it, but by the revelation of Jesus Christ.”</a:t>
            </a:r>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3</a:t>
            </a:fld>
            <a:endParaRPr lang="en-US"/>
          </a:p>
        </p:txBody>
      </p:sp>
    </p:spTree>
    <p:extLst>
      <p:ext uri="{BB962C8B-B14F-4D97-AF65-F5344CB8AC3E}">
        <p14:creationId xmlns:p14="http://schemas.microsoft.com/office/powerpoint/2010/main" val="2058494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smtClean="0">
                <a:solidFill>
                  <a:srgbClr val="002060"/>
                </a:solidFill>
                <a:latin typeface="Arial Black" panose="020B0A04020102020204" pitchFamily="34" charset="0"/>
              </a:rPr>
              <a:t>Preaching the whole counsel</a:t>
            </a:r>
            <a:br>
              <a:rPr lang="en-US" sz="3600" b="1" u="sng" dirty="0" smtClean="0">
                <a:solidFill>
                  <a:srgbClr val="002060"/>
                </a:solidFill>
                <a:latin typeface="Arial Black" panose="020B0A04020102020204" pitchFamily="34" charset="0"/>
              </a:rPr>
            </a:br>
            <a:r>
              <a:rPr lang="en-US" sz="3600" b="1" u="sng" dirty="0" smtClean="0">
                <a:solidFill>
                  <a:srgbClr val="002060"/>
                </a:solidFill>
                <a:latin typeface="Arial Black" panose="020B0A04020102020204" pitchFamily="34" charset="0"/>
              </a:rPr>
              <a:t>of God</a:t>
            </a:r>
            <a:endParaRPr lang="en-US" sz="3600" b="1" u="sng" dirty="0">
              <a:solidFill>
                <a:srgbClr val="00206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sz="3600" b="1" u="sng" dirty="0" smtClean="0"/>
              <a:t>Why?</a:t>
            </a:r>
          </a:p>
          <a:p>
            <a:r>
              <a:rPr lang="en-US" sz="3600" b="1" dirty="0" smtClean="0"/>
              <a:t>Prov. 30:5-6  </a:t>
            </a:r>
            <a:r>
              <a:rPr lang="en-US" sz="3600" b="1" u="sng" dirty="0" smtClean="0">
                <a:solidFill>
                  <a:srgbClr val="FF0000"/>
                </a:solidFill>
              </a:rPr>
              <a:t>Every </a:t>
            </a:r>
            <a:r>
              <a:rPr lang="en-US" sz="3600" b="1" u="sng" dirty="0">
                <a:solidFill>
                  <a:srgbClr val="FF0000"/>
                </a:solidFill>
              </a:rPr>
              <a:t>word </a:t>
            </a:r>
            <a:r>
              <a:rPr lang="en-US" sz="3600" b="1" dirty="0"/>
              <a:t>of God is pure: he is a shield unto them that put their trust in him.</a:t>
            </a:r>
          </a:p>
          <a:p>
            <a:r>
              <a:rPr lang="en-US" sz="3600" b="1" baseline="30000" dirty="0"/>
              <a:t>6 </a:t>
            </a:r>
            <a:r>
              <a:rPr lang="en-US" sz="3600" b="1" dirty="0"/>
              <a:t>Add thou not unto his words, lest he reprove thee, and thou be found a liar.</a:t>
            </a:r>
          </a:p>
          <a:p>
            <a:endParaRPr lang="en-US" dirty="0" smtClean="0"/>
          </a:p>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12726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rgbClr val="002060"/>
                </a:solidFill>
              </a:rPr>
              <a:t>Preachers in the Bible</a:t>
            </a:r>
            <a:endParaRPr lang="en-US" sz="5400" b="1" dirty="0">
              <a:solidFill>
                <a:srgbClr val="002060"/>
              </a:solidFill>
            </a:endParaRPr>
          </a:p>
        </p:txBody>
      </p:sp>
      <p:sp>
        <p:nvSpPr>
          <p:cNvPr id="3" name="Content Placeholder 2"/>
          <p:cNvSpPr>
            <a:spLocks noGrp="1"/>
          </p:cNvSpPr>
          <p:nvPr>
            <p:ph idx="1"/>
          </p:nvPr>
        </p:nvSpPr>
        <p:spPr/>
        <p:txBody>
          <a:bodyPr>
            <a:normAutofit fontScale="92500"/>
          </a:bodyPr>
          <a:lstStyle/>
          <a:p>
            <a:r>
              <a:rPr lang="en-US" sz="4000" b="1" u="sng" dirty="0" smtClean="0">
                <a:solidFill>
                  <a:srgbClr val="C00000"/>
                </a:solidFill>
              </a:rPr>
              <a:t>Noah, </a:t>
            </a:r>
            <a:r>
              <a:rPr lang="en-US" sz="4000" dirty="0" smtClean="0"/>
              <a:t>a preacher of righteousness</a:t>
            </a:r>
          </a:p>
          <a:p>
            <a:r>
              <a:rPr lang="en-US" sz="4000" dirty="0"/>
              <a:t> </a:t>
            </a:r>
            <a:r>
              <a:rPr lang="en-US" sz="4000" dirty="0" smtClean="0"/>
              <a:t>  Warned others of the</a:t>
            </a:r>
          </a:p>
          <a:p>
            <a:r>
              <a:rPr lang="en-US" sz="4000" dirty="0"/>
              <a:t> </a:t>
            </a:r>
            <a:r>
              <a:rPr lang="en-US" sz="4000" dirty="0" smtClean="0"/>
              <a:t>  coming water </a:t>
            </a:r>
            <a:r>
              <a:rPr lang="en-US" sz="4000" dirty="0" smtClean="0"/>
              <a:t>destruction!2 Pet.2:5</a:t>
            </a:r>
            <a:endParaRPr lang="en-US" sz="4000" dirty="0" smtClean="0"/>
          </a:p>
          <a:p>
            <a:endParaRPr lang="en-US" dirty="0"/>
          </a:p>
          <a:p>
            <a:r>
              <a:rPr lang="en-US" sz="3600" b="1" u="sng" dirty="0" smtClean="0">
                <a:solidFill>
                  <a:srgbClr val="C00000"/>
                </a:solidFill>
              </a:rPr>
              <a:t>Paul, </a:t>
            </a:r>
            <a:r>
              <a:rPr lang="en-US" sz="3600" dirty="0" smtClean="0"/>
              <a:t>a man who preached to please God, not man</a:t>
            </a:r>
          </a:p>
          <a:p>
            <a:r>
              <a:rPr lang="en-US" sz="3600" dirty="0"/>
              <a:t> </a:t>
            </a:r>
            <a:r>
              <a:rPr lang="en-US" sz="3600" dirty="0" smtClean="0"/>
              <a:t>   Warned others of the coming</a:t>
            </a:r>
          </a:p>
          <a:p>
            <a:r>
              <a:rPr lang="en-US" sz="3600" dirty="0"/>
              <a:t> </a:t>
            </a:r>
            <a:r>
              <a:rPr lang="en-US" sz="3600" dirty="0" smtClean="0"/>
              <a:t>   fire </a:t>
            </a:r>
            <a:r>
              <a:rPr lang="en-US" sz="3600" dirty="0" smtClean="0"/>
              <a:t>destruction!  2 Thess. 1:7-9</a:t>
            </a:r>
            <a:endParaRPr lang="en-US" sz="3600" dirty="0" smtClean="0"/>
          </a:p>
          <a:p>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86400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chemeClr val="accent5">
                    <a:lumMod val="75000"/>
                  </a:schemeClr>
                </a:solidFill>
              </a:rPr>
              <a:t>What does O’Neal need?</a:t>
            </a:r>
            <a:endParaRPr lang="en-US" b="1" i="1" u="sng" dirty="0">
              <a:solidFill>
                <a:schemeClr val="accent5">
                  <a:lumMod val="75000"/>
                </a:schemeClr>
              </a:solidFill>
            </a:endParaRPr>
          </a:p>
        </p:txBody>
      </p:sp>
      <p:sp>
        <p:nvSpPr>
          <p:cNvPr id="3" name="Content Placeholder 2"/>
          <p:cNvSpPr>
            <a:spLocks noGrp="1"/>
          </p:cNvSpPr>
          <p:nvPr>
            <p:ph idx="1"/>
          </p:nvPr>
        </p:nvSpPr>
        <p:spPr/>
        <p:txBody>
          <a:bodyPr/>
          <a:lstStyle/>
          <a:p>
            <a:r>
              <a:rPr lang="en-US" sz="3600" dirty="0" smtClean="0"/>
              <a:t>1.  Be encouraged  (Acts 20:32)</a:t>
            </a:r>
          </a:p>
          <a:p>
            <a:r>
              <a:rPr lang="en-US" sz="3600" dirty="0" smtClean="0"/>
              <a:t>2.  Be reminded constantly of the truth (2 Tim. 4:2-4)</a:t>
            </a:r>
          </a:p>
          <a:p>
            <a:r>
              <a:rPr lang="en-US" sz="3600" dirty="0" smtClean="0"/>
              <a:t>3.  Be </a:t>
            </a:r>
            <a:r>
              <a:rPr lang="en-US" sz="3600" dirty="0" smtClean="0"/>
              <a:t>uplifted (Acts 28:15)</a:t>
            </a:r>
            <a:endParaRPr lang="en-US" sz="3600" dirty="0" smtClean="0"/>
          </a:p>
          <a:p>
            <a:r>
              <a:rPr lang="en-US" sz="3600" dirty="0" smtClean="0"/>
              <a:t>4.  Be united </a:t>
            </a:r>
            <a:r>
              <a:rPr lang="en-US" sz="3600" dirty="0" smtClean="0"/>
              <a:t>(</a:t>
            </a:r>
            <a:r>
              <a:rPr lang="en-US" sz="3600" dirty="0" smtClean="0"/>
              <a:t>I Cor.1:10</a:t>
            </a:r>
            <a:r>
              <a:rPr lang="en-US" sz="3600" dirty="0" smtClean="0"/>
              <a:t>)</a:t>
            </a:r>
            <a:endParaRPr lang="en-US" sz="3600" dirty="0" smtClean="0"/>
          </a:p>
          <a:p>
            <a:r>
              <a:rPr lang="en-US" sz="3600" dirty="0" smtClean="0"/>
              <a:t>5.  Be concerned </a:t>
            </a:r>
            <a:r>
              <a:rPr lang="en-US" sz="3600" dirty="0" smtClean="0"/>
              <a:t>(</a:t>
            </a:r>
            <a:r>
              <a:rPr lang="en-US" sz="3600" dirty="0" smtClean="0"/>
              <a:t>for</a:t>
            </a:r>
            <a:r>
              <a:rPr lang="en-US" sz="3600" dirty="0" smtClean="0"/>
              <a:t> </a:t>
            </a:r>
            <a:r>
              <a:rPr lang="en-US" sz="3600" dirty="0" smtClean="0"/>
              <a:t>the lost.)</a:t>
            </a:r>
          </a:p>
          <a:p>
            <a:r>
              <a:rPr lang="en-US" sz="3600" dirty="0"/>
              <a:t> </a:t>
            </a:r>
            <a:r>
              <a:rPr lang="en-US" sz="3600" dirty="0" smtClean="0"/>
              <a:t>      (Romans 10:1-2)</a:t>
            </a:r>
          </a:p>
          <a:p>
            <a:endParaRPr lang="en-US" dirty="0"/>
          </a:p>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141171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Woe unto me, if I preach not</a:t>
            </a:r>
            <a:br>
              <a:rPr lang="en-US" b="1" u="sng" dirty="0" smtClean="0">
                <a:solidFill>
                  <a:srgbClr val="FF0000"/>
                </a:solidFill>
              </a:rPr>
            </a:br>
            <a:r>
              <a:rPr lang="en-US" b="1" u="sng" dirty="0" smtClean="0">
                <a:solidFill>
                  <a:srgbClr val="FF0000"/>
                </a:solidFill>
              </a:rPr>
              <a:t>the gospel!!</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3200" b="1" dirty="0" smtClean="0">
                <a:solidFill>
                  <a:srgbClr val="002060"/>
                </a:solidFill>
              </a:rPr>
              <a:t>..not politics</a:t>
            </a:r>
          </a:p>
          <a:p>
            <a:r>
              <a:rPr lang="en-US" sz="3200" b="1" dirty="0" smtClean="0"/>
              <a:t>..not social issues</a:t>
            </a:r>
          </a:p>
          <a:p>
            <a:r>
              <a:rPr lang="en-US" sz="3200" b="1" dirty="0" smtClean="0"/>
              <a:t>..not to scratch the ears of the people (2 Tim.4:2-4)</a:t>
            </a:r>
          </a:p>
          <a:p>
            <a:r>
              <a:rPr lang="en-US" sz="3200" b="1" dirty="0" smtClean="0"/>
              <a:t>..not to  make light or fun of people</a:t>
            </a:r>
          </a:p>
          <a:p>
            <a:r>
              <a:rPr lang="en-US" sz="3200" b="1" dirty="0" smtClean="0"/>
              <a:t>..not to cause trouble ..hobby riders.</a:t>
            </a:r>
          </a:p>
          <a:p>
            <a:r>
              <a:rPr lang="en-US" sz="3200" b="1" dirty="0" smtClean="0"/>
              <a:t>..not to get even with those who disagree with you</a:t>
            </a:r>
          </a:p>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828076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620000" cy="6477000"/>
          </a:xfrm>
        </p:spPr>
        <p:txBody>
          <a:bodyPr>
            <a:normAutofit fontScale="92500" lnSpcReduction="20000"/>
          </a:bodyPr>
          <a:lstStyle/>
          <a:p>
            <a:r>
              <a:rPr lang="en-US" sz="3200" b="1" i="1" u="sng" dirty="0">
                <a:solidFill>
                  <a:srgbClr val="FF0000"/>
                </a:solidFill>
              </a:rPr>
              <a:t>But</a:t>
            </a:r>
          </a:p>
          <a:p>
            <a:r>
              <a:rPr lang="en-US" sz="3900" b="1" dirty="0"/>
              <a:t>..to tell you ‘all the counsel of God”  </a:t>
            </a:r>
            <a:endParaRPr lang="en-US" sz="3900" b="1" dirty="0"/>
          </a:p>
          <a:p>
            <a:r>
              <a:rPr lang="en-US" sz="3900" b="1" dirty="0" smtClean="0"/>
              <a:t>(Acts 20:27) </a:t>
            </a:r>
            <a:endParaRPr lang="en-US" sz="3900" b="1" dirty="0"/>
          </a:p>
          <a:p>
            <a:r>
              <a:rPr lang="en-US" sz="3900" b="1" dirty="0"/>
              <a:t>..to tell you the things that are needed for your next journey</a:t>
            </a:r>
          </a:p>
          <a:p>
            <a:r>
              <a:rPr lang="en-US" sz="3900" b="1" dirty="0"/>
              <a:t>    Warn them, teach them</a:t>
            </a:r>
            <a:r>
              <a:rPr lang="en-US" sz="3900" b="1" dirty="0" smtClean="0"/>
              <a:t>..(I Tim. 4:16)</a:t>
            </a:r>
            <a:endParaRPr lang="en-US" sz="3900" b="1" dirty="0"/>
          </a:p>
          <a:p>
            <a:r>
              <a:rPr lang="en-US" sz="3900" b="1" dirty="0"/>
              <a:t>..to inform you of the </a:t>
            </a:r>
            <a:r>
              <a:rPr lang="en-US" sz="3900" b="1" dirty="0" err="1"/>
              <a:t>future..coming</a:t>
            </a:r>
            <a:r>
              <a:rPr lang="en-US" sz="3900" b="1" dirty="0"/>
              <a:t> events that we </a:t>
            </a:r>
            <a:r>
              <a:rPr lang="en-US" sz="3900" b="1" dirty="0" smtClean="0"/>
              <a:t>will </a:t>
            </a:r>
            <a:r>
              <a:rPr lang="en-US" sz="3900" b="1" dirty="0" smtClean="0"/>
              <a:t>a</a:t>
            </a:r>
            <a:r>
              <a:rPr lang="en-US" sz="3900" b="1" dirty="0" smtClean="0"/>
              <a:t>ll  </a:t>
            </a:r>
            <a:r>
              <a:rPr lang="en-US" sz="3900" b="1" dirty="0"/>
              <a:t>be involved in. </a:t>
            </a:r>
            <a:endParaRPr lang="en-US" sz="3900" b="1" dirty="0" smtClean="0"/>
          </a:p>
          <a:p>
            <a:r>
              <a:rPr lang="en-US" sz="3900" b="1" dirty="0"/>
              <a:t> </a:t>
            </a:r>
            <a:r>
              <a:rPr lang="en-US" sz="3900" b="1" dirty="0" smtClean="0"/>
              <a:t> (1</a:t>
            </a:r>
            <a:r>
              <a:rPr lang="en-US" sz="3900" b="1" dirty="0"/>
              <a:t>. The resurrection  2. The judgment of God  3. The eternity before us</a:t>
            </a:r>
            <a:r>
              <a:rPr lang="en-US" sz="3900" b="1" dirty="0" smtClean="0"/>
              <a:t>.)</a:t>
            </a:r>
            <a:endParaRPr lang="en-US" sz="3900" b="1" dirty="0"/>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8</a:t>
            </a:fld>
            <a:endParaRPr lang="en-US"/>
          </a:p>
        </p:txBody>
      </p:sp>
    </p:spTree>
    <p:extLst>
      <p:ext uri="{BB962C8B-B14F-4D97-AF65-F5344CB8AC3E}">
        <p14:creationId xmlns:p14="http://schemas.microsoft.com/office/powerpoint/2010/main" val="351939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7620000" cy="6248400"/>
          </a:xfrm>
        </p:spPr>
        <p:txBody>
          <a:bodyPr/>
          <a:lstStyle/>
          <a:p>
            <a:r>
              <a:rPr lang="en-US" sz="3600" dirty="0" smtClean="0"/>
              <a:t>Acts 5:27-32  </a:t>
            </a:r>
          </a:p>
          <a:p>
            <a:r>
              <a:rPr lang="en-US" sz="3600" baseline="30000" dirty="0" smtClean="0"/>
              <a:t>27</a:t>
            </a:r>
            <a:r>
              <a:rPr lang="en-US" sz="3600" baseline="30000" dirty="0"/>
              <a:t> </a:t>
            </a:r>
            <a:r>
              <a:rPr lang="en-US" sz="3600" dirty="0"/>
              <a:t>And when they had brought them, they set them before the council: and the high priest asked them,</a:t>
            </a:r>
          </a:p>
          <a:p>
            <a:r>
              <a:rPr lang="en-US" sz="3600" baseline="30000" dirty="0"/>
              <a:t>28 </a:t>
            </a:r>
            <a:r>
              <a:rPr lang="en-US" sz="3600" dirty="0"/>
              <a:t>Saying, Did not we </a:t>
            </a:r>
            <a:r>
              <a:rPr lang="en-US" sz="3600" dirty="0" err="1"/>
              <a:t>straitly</a:t>
            </a:r>
            <a:r>
              <a:rPr lang="en-US" sz="3600" dirty="0"/>
              <a:t> command you that ye should not teach in this name? and, behold, ye have filled Jerusalem with your doctrine, and intend to bring this man's blood upon us.</a:t>
            </a:r>
          </a:p>
          <a:p>
            <a:endParaRPr lang="en-US" dirty="0"/>
          </a:p>
        </p:txBody>
      </p:sp>
      <p:sp>
        <p:nvSpPr>
          <p:cNvPr id="4" name="Slide Number Placeholder 3"/>
          <p:cNvSpPr>
            <a:spLocks noGrp="1"/>
          </p:cNvSpPr>
          <p:nvPr>
            <p:ph type="sldNum" sz="quarter" idx="12"/>
          </p:nvPr>
        </p:nvSpPr>
        <p:spPr/>
        <p:txBody>
          <a:bodyPr/>
          <a:lstStyle/>
          <a:p>
            <a:fld id="{44C5F86D-856D-417A-98E8-8251A51F6337}" type="slidenum">
              <a:rPr lang="en-US" smtClean="0"/>
              <a:t>9</a:t>
            </a:fld>
            <a:endParaRPr lang="en-US"/>
          </a:p>
        </p:txBody>
      </p:sp>
    </p:spTree>
    <p:extLst>
      <p:ext uri="{BB962C8B-B14F-4D97-AF65-F5344CB8AC3E}">
        <p14:creationId xmlns:p14="http://schemas.microsoft.com/office/powerpoint/2010/main" val="3889599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3621</TotalTime>
  <Words>1318</Words>
  <Application>Microsoft Office PowerPoint</Application>
  <PresentationFormat>On-screen Show (4:3)</PresentationFormat>
  <Paragraphs>169</Paragraphs>
  <Slides>25</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Aharoni</vt:lpstr>
      <vt:lpstr>Arial</vt:lpstr>
      <vt:lpstr>Arial Black</vt:lpstr>
      <vt:lpstr>Baskerville Old Face</vt:lpstr>
      <vt:lpstr>Bell MT</vt:lpstr>
      <vt:lpstr>Calibri</vt:lpstr>
      <vt:lpstr>Cambria</vt:lpstr>
      <vt:lpstr>Adjacency</vt:lpstr>
      <vt:lpstr>CorelDRAW!</vt:lpstr>
      <vt:lpstr>Preaching to Please God or Men?</vt:lpstr>
      <vt:lpstr>PowerPoint Presentation</vt:lpstr>
      <vt:lpstr>PowerPoint Presentation</vt:lpstr>
      <vt:lpstr>Preaching the whole counsel of God</vt:lpstr>
      <vt:lpstr>Preachers in the Bible</vt:lpstr>
      <vt:lpstr>What does O’Neal need?</vt:lpstr>
      <vt:lpstr>Woe unto me, if I preach not the gospel!!</vt:lpstr>
      <vt:lpstr>PowerPoint Presentation</vt:lpstr>
      <vt:lpstr>PowerPoint Presentation</vt:lpstr>
      <vt:lpstr>PowerPoint Presentation</vt:lpstr>
      <vt:lpstr>PowerPoint Presentation</vt:lpstr>
      <vt:lpstr>Men Pleasing Preaching</vt:lpstr>
      <vt:lpstr>PowerPoint Presentation</vt:lpstr>
      <vt:lpstr>Matthew 25:41</vt:lpstr>
      <vt:lpstr>PowerPoint Presentation</vt:lpstr>
      <vt:lpstr>God Pleasing Preaching</vt:lpstr>
      <vt:lpstr>God Pleasing Preachers…</vt:lpstr>
      <vt:lpstr>God Pleasing Preachers…</vt:lpstr>
      <vt:lpstr>God Pleasing Preachers…</vt:lpstr>
      <vt:lpstr>1 Timothy 4:16</vt:lpstr>
      <vt:lpstr>2 Timothy 4:7-8</vt:lpstr>
      <vt:lpstr>Gal. 1: </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Pleasing Men or God?</dc:title>
  <dc:creator>Tommy G. McClure</dc:creator>
  <cp:lastModifiedBy>mac</cp:lastModifiedBy>
  <cp:revision>140</cp:revision>
  <dcterms:created xsi:type="dcterms:W3CDTF">2013-05-25T22:57:13Z</dcterms:created>
  <dcterms:modified xsi:type="dcterms:W3CDTF">2017-03-25T08:21:35Z</dcterms:modified>
</cp:coreProperties>
</file>