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309" r:id="rId3"/>
    <p:sldId id="310" r:id="rId4"/>
    <p:sldId id="311" r:id="rId5"/>
    <p:sldId id="313" r:id="rId6"/>
    <p:sldId id="257" r:id="rId7"/>
    <p:sldId id="314" r:id="rId8"/>
    <p:sldId id="315" r:id="rId9"/>
    <p:sldId id="308" r:id="rId10"/>
    <p:sldId id="290" r:id="rId11"/>
    <p:sldId id="291" r:id="rId12"/>
    <p:sldId id="292" r:id="rId13"/>
    <p:sldId id="293" r:id="rId14"/>
    <p:sldId id="294" r:id="rId15"/>
    <p:sldId id="295" r:id="rId16"/>
    <p:sldId id="296" r:id="rId17"/>
    <p:sldId id="297" r:id="rId18"/>
    <p:sldId id="298" r:id="rId19"/>
    <p:sldId id="299" r:id="rId20"/>
    <p:sldId id="300" r:id="rId21"/>
    <p:sldId id="274" r:id="rId22"/>
    <p:sldId id="301" r:id="rId23"/>
    <p:sldId id="305" r:id="rId24"/>
    <p:sldId id="303" r:id="rId25"/>
    <p:sldId id="302" r:id="rId26"/>
    <p:sldId id="316" r:id="rId27"/>
    <p:sldId id="306" r:id="rId28"/>
    <p:sldId id="258" r:id="rId29"/>
    <p:sldId id="317" r:id="rId30"/>
    <p:sldId id="264" r:id="rId31"/>
    <p:sldId id="265" r:id="rId32"/>
    <p:sldId id="266" r:id="rId33"/>
    <p:sldId id="267" r:id="rId34"/>
    <p:sldId id="268" r:id="rId35"/>
    <p:sldId id="269" r:id="rId36"/>
    <p:sldId id="276" r:id="rId37"/>
    <p:sldId id="273" r:id="rId38"/>
    <p:sldId id="270" r:id="rId39"/>
    <p:sldId id="271" r:id="rId40"/>
    <p:sldId id="277" r:id="rId41"/>
    <p:sldId id="275" r:id="rId42"/>
    <p:sldId id="320" r:id="rId43"/>
    <p:sldId id="261" r:id="rId44"/>
    <p:sldId id="307" r:id="rId45"/>
    <p:sldId id="262" r:id="rId46"/>
    <p:sldId id="259" r:id="rId47"/>
    <p:sldId id="278" r:id="rId48"/>
    <p:sldId id="279" r:id="rId49"/>
    <p:sldId id="280" r:id="rId50"/>
    <p:sldId id="281" r:id="rId51"/>
    <p:sldId id="282" r:id="rId52"/>
    <p:sldId id="283" r:id="rId53"/>
    <p:sldId id="284" r:id="rId54"/>
    <p:sldId id="285" r:id="rId55"/>
    <p:sldId id="286" r:id="rId56"/>
    <p:sldId id="272" r:id="rId57"/>
    <p:sldId id="287" r:id="rId58"/>
    <p:sldId id="318" r:id="rId59"/>
    <p:sldId id="321" r:id="rId60"/>
    <p:sldId id="319"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57071" autoAdjust="0"/>
  </p:normalViewPr>
  <p:slideViewPr>
    <p:cSldViewPr snapToGrid="0">
      <p:cViewPr varScale="1">
        <p:scale>
          <a:sx n="87" d="100"/>
          <a:sy n="87" d="100"/>
        </p:scale>
        <p:origin x="12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06CB3-7C9E-4521-9F91-CA5AD24658B7}" type="datetimeFigureOut">
              <a:rPr lang="en-US" smtClean="0"/>
              <a:t>6/10/2018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2AC46-CC68-4FF0-A1FC-BADA4AC45403}" type="slidenum">
              <a:rPr lang="en-US" smtClean="0"/>
              <a:t>‹#›</a:t>
            </a:fld>
            <a:endParaRPr lang="en-US"/>
          </a:p>
        </p:txBody>
      </p:sp>
    </p:spTree>
    <p:extLst>
      <p:ext uri="{BB962C8B-B14F-4D97-AF65-F5344CB8AC3E}">
        <p14:creationId xmlns:p14="http://schemas.microsoft.com/office/powerpoint/2010/main" val="270656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world full of darkness, God said in Genesis 1:3, Let there be light, and there was light.  </a:t>
            </a:r>
          </a:p>
        </p:txBody>
      </p:sp>
      <p:sp>
        <p:nvSpPr>
          <p:cNvPr id="4" name="Slide Number Placeholder 3"/>
          <p:cNvSpPr>
            <a:spLocks noGrp="1"/>
          </p:cNvSpPr>
          <p:nvPr>
            <p:ph type="sldNum" sz="quarter" idx="10"/>
          </p:nvPr>
        </p:nvSpPr>
        <p:spPr/>
        <p:txBody>
          <a:bodyPr/>
          <a:lstStyle/>
          <a:p>
            <a:fld id="{BCE2AC46-CC68-4FF0-A1FC-BADA4AC45403}" type="slidenum">
              <a:rPr lang="en-US" smtClean="0"/>
              <a:t>1</a:t>
            </a:fld>
            <a:endParaRPr lang="en-US"/>
          </a:p>
        </p:txBody>
      </p:sp>
    </p:spTree>
    <p:extLst>
      <p:ext uri="{BB962C8B-B14F-4D97-AF65-F5344CB8AC3E}">
        <p14:creationId xmlns:p14="http://schemas.microsoft.com/office/powerpoint/2010/main" val="315676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pPr/>
              <a:t>10</a:t>
            </a:fld>
            <a:endParaRPr lang="en-US"/>
          </a:p>
        </p:txBody>
      </p:sp>
    </p:spTree>
    <p:extLst>
      <p:ext uri="{BB962C8B-B14F-4D97-AF65-F5344CB8AC3E}">
        <p14:creationId xmlns:p14="http://schemas.microsoft.com/office/powerpoint/2010/main" val="245721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23</a:t>
            </a:fld>
            <a:endParaRPr lang="en-US"/>
          </a:p>
        </p:txBody>
      </p:sp>
    </p:spTree>
    <p:extLst>
      <p:ext uri="{BB962C8B-B14F-4D97-AF65-F5344CB8AC3E}">
        <p14:creationId xmlns:p14="http://schemas.microsoft.com/office/powerpoint/2010/main" val="113826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Christians, we have to remember who we are.  </a:t>
            </a:r>
          </a:p>
          <a:p>
            <a:endParaRPr lang="en-US" dirty="0"/>
          </a:p>
          <a:p>
            <a:r>
              <a:rPr lang="en-US" dirty="0"/>
              <a:t>We are…..Sons of God!</a:t>
            </a:r>
          </a:p>
        </p:txBody>
      </p:sp>
      <p:sp>
        <p:nvSpPr>
          <p:cNvPr id="4" name="Slide Number Placeholder 3"/>
          <p:cNvSpPr>
            <a:spLocks noGrp="1"/>
          </p:cNvSpPr>
          <p:nvPr>
            <p:ph type="sldNum" sz="quarter" idx="10"/>
          </p:nvPr>
        </p:nvSpPr>
        <p:spPr/>
        <p:txBody>
          <a:bodyPr/>
          <a:lstStyle/>
          <a:p>
            <a:fld id="{BCE2AC46-CC68-4FF0-A1FC-BADA4AC45403}" type="slidenum">
              <a:rPr lang="en-US" smtClean="0"/>
              <a:t>24</a:t>
            </a:fld>
            <a:endParaRPr lang="en-US"/>
          </a:p>
        </p:txBody>
      </p:sp>
    </p:spTree>
    <p:extLst>
      <p:ext uri="{BB962C8B-B14F-4D97-AF65-F5344CB8AC3E}">
        <p14:creationId xmlns:p14="http://schemas.microsoft.com/office/powerpoint/2010/main" val="206279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25</a:t>
            </a:fld>
            <a:endParaRPr lang="en-US"/>
          </a:p>
        </p:txBody>
      </p:sp>
    </p:spTree>
    <p:extLst>
      <p:ext uri="{BB962C8B-B14F-4D97-AF65-F5344CB8AC3E}">
        <p14:creationId xmlns:p14="http://schemas.microsoft.com/office/powerpoint/2010/main" val="130066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26</a:t>
            </a:fld>
            <a:endParaRPr lang="en-US"/>
          </a:p>
        </p:txBody>
      </p:sp>
    </p:spTree>
    <p:extLst>
      <p:ext uri="{BB962C8B-B14F-4D97-AF65-F5344CB8AC3E}">
        <p14:creationId xmlns:p14="http://schemas.microsoft.com/office/powerpoint/2010/main" val="2067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27</a:t>
            </a:fld>
            <a:endParaRPr lang="en-US"/>
          </a:p>
        </p:txBody>
      </p:sp>
    </p:spTree>
    <p:extLst>
      <p:ext uri="{BB962C8B-B14F-4D97-AF65-F5344CB8AC3E}">
        <p14:creationId xmlns:p14="http://schemas.microsoft.com/office/powerpoint/2010/main" val="394169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Story Behind…</a:t>
            </a:r>
          </a:p>
          <a:p>
            <a:r>
              <a:rPr lang="en-US" dirty="0"/>
              <a:t>Let the Lower Lights be Burning</a:t>
            </a:r>
          </a:p>
          <a:p>
            <a:endParaRPr lang="en-US" dirty="0"/>
          </a:p>
          <a:p>
            <a:r>
              <a:rPr lang="en-US" dirty="0"/>
              <a:t>At one of D.L. Moody’s meetings in America he related the story of a shipwreck on a dark and tempestuous night, when not even a star was visible. A ship was approaching the harbor of Cleveland, with a pilot on board. The captain, noticing only one light as they drew near — that from the lighthouse —asked the pilot if he was quite sure that it was Cleveland harbor, as other lights should have been burning at the harbor mouth. The pilot replied that he was quite sure, whereupon the captain enquired:</a:t>
            </a:r>
          </a:p>
          <a:p>
            <a:endParaRPr lang="en-US" dirty="0"/>
          </a:p>
          <a:p>
            <a:r>
              <a:rPr lang="en-US" dirty="0"/>
              <a:t>“Where are the lower lights?” “Gone out, sir,” replied the pilot.</a:t>
            </a:r>
          </a:p>
          <a:p>
            <a:r>
              <a:rPr lang="en-US" dirty="0"/>
              <a:t>“Can you make the harbor, then?” asked the captain, to which the pilot answered:</a:t>
            </a:r>
          </a:p>
          <a:p>
            <a:r>
              <a:rPr lang="en-US" dirty="0"/>
              <a:t>“We must, sir, or perish.”</a:t>
            </a:r>
          </a:p>
          <a:p>
            <a:endParaRPr lang="en-US" dirty="0"/>
          </a:p>
          <a:p>
            <a:r>
              <a:rPr lang="en-US" dirty="0"/>
              <a:t>Bravely the old man steered the vessel upon her course toward safety. But alas! In the darkness of the harbor mouth he missed the channel, the ship struck upon many rocks, and in the stormy waters many lives were lost.</a:t>
            </a:r>
          </a:p>
        </p:txBody>
      </p:sp>
      <p:sp>
        <p:nvSpPr>
          <p:cNvPr id="4" name="Slide Number Placeholder 3"/>
          <p:cNvSpPr>
            <a:spLocks noGrp="1"/>
          </p:cNvSpPr>
          <p:nvPr>
            <p:ph type="sldNum" sz="quarter" idx="10"/>
          </p:nvPr>
        </p:nvSpPr>
        <p:spPr/>
        <p:txBody>
          <a:bodyPr/>
          <a:lstStyle/>
          <a:p>
            <a:fld id="{BCE2AC46-CC68-4FF0-A1FC-BADA4AC45403}" type="slidenum">
              <a:rPr lang="en-US" smtClean="0"/>
              <a:t>28</a:t>
            </a:fld>
            <a:endParaRPr lang="en-US"/>
          </a:p>
        </p:txBody>
      </p:sp>
    </p:spTree>
    <p:extLst>
      <p:ext uri="{BB962C8B-B14F-4D97-AF65-F5344CB8AC3E}">
        <p14:creationId xmlns:p14="http://schemas.microsoft.com/office/powerpoint/2010/main" val="1023124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Moody made his appeal to his audience: “Brothers, the Master will take care of the great lighthouse! Let us keep the lower lights burning!”</a:t>
            </a:r>
          </a:p>
          <a:p>
            <a:endParaRPr lang="en-US" dirty="0"/>
          </a:p>
          <a:p>
            <a:r>
              <a:rPr lang="en-US" dirty="0"/>
              <a:t>Among Moody’s hearers that evening was Mr. Philip P. Bliss, the well-known hymn writer, and the striking story at once suggested to him one of his most popular hymns:</a:t>
            </a:r>
          </a:p>
          <a:p>
            <a:endParaRPr lang="en-US" dirty="0"/>
          </a:p>
          <a:p>
            <a:r>
              <a:rPr lang="en-US" dirty="0"/>
              <a:t>Who are you?</a:t>
            </a:r>
          </a:p>
          <a:p>
            <a:endParaRPr lang="en-US" dirty="0"/>
          </a:p>
          <a:p>
            <a:r>
              <a:rPr lang="en-US" dirty="0"/>
              <a:t>We are the lower lights!</a:t>
            </a:r>
          </a:p>
        </p:txBody>
      </p:sp>
      <p:sp>
        <p:nvSpPr>
          <p:cNvPr id="4" name="Slide Number Placeholder 3"/>
          <p:cNvSpPr>
            <a:spLocks noGrp="1"/>
          </p:cNvSpPr>
          <p:nvPr>
            <p:ph type="sldNum" sz="quarter" idx="10"/>
          </p:nvPr>
        </p:nvSpPr>
        <p:spPr/>
        <p:txBody>
          <a:bodyPr/>
          <a:lstStyle/>
          <a:p>
            <a:fld id="{BCE2AC46-CC68-4FF0-A1FC-BADA4AC45403}" type="slidenum">
              <a:rPr lang="en-US" smtClean="0"/>
              <a:t>29</a:t>
            </a:fld>
            <a:endParaRPr lang="en-US"/>
          </a:p>
        </p:txBody>
      </p:sp>
    </p:spTree>
    <p:extLst>
      <p:ext uri="{BB962C8B-B14F-4D97-AF65-F5344CB8AC3E}">
        <p14:creationId xmlns:p14="http://schemas.microsoft.com/office/powerpoint/2010/main" val="196909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Moody made his appeal to his audience: “Brothers, the Master will take care of the great lighthouse! Let us keep the lower lights burning!”</a:t>
            </a:r>
          </a:p>
          <a:p>
            <a:endParaRPr lang="en-US" dirty="0"/>
          </a:p>
          <a:p>
            <a:r>
              <a:rPr lang="en-US" dirty="0"/>
              <a:t>Among Moody’s hearers that evening was Mr. Philip P. Bliss, the well-known hymn writer, and the striking story at once suggested to him one of his most popular hymns:</a:t>
            </a:r>
          </a:p>
          <a:p>
            <a:endParaRPr lang="en-US" dirty="0"/>
          </a:p>
          <a:p>
            <a:r>
              <a:rPr lang="en-US" dirty="0"/>
              <a:t>Who are you?</a:t>
            </a:r>
          </a:p>
          <a:p>
            <a:endParaRPr lang="en-US" dirty="0"/>
          </a:p>
          <a:p>
            <a:r>
              <a:rPr lang="en-US" dirty="0"/>
              <a:t>We are the lower lights!</a:t>
            </a:r>
          </a:p>
        </p:txBody>
      </p:sp>
      <p:sp>
        <p:nvSpPr>
          <p:cNvPr id="4" name="Slide Number Placeholder 3"/>
          <p:cNvSpPr>
            <a:spLocks noGrp="1"/>
          </p:cNvSpPr>
          <p:nvPr>
            <p:ph type="sldNum" sz="quarter" idx="10"/>
          </p:nvPr>
        </p:nvSpPr>
        <p:spPr/>
        <p:txBody>
          <a:bodyPr/>
          <a:lstStyle/>
          <a:p>
            <a:fld id="{BCE2AC46-CC68-4FF0-A1FC-BADA4AC45403}" type="slidenum">
              <a:rPr lang="en-US" smtClean="0"/>
              <a:t>42</a:t>
            </a:fld>
            <a:endParaRPr lang="en-US"/>
          </a:p>
        </p:txBody>
      </p:sp>
    </p:spTree>
    <p:extLst>
      <p:ext uri="{BB962C8B-B14F-4D97-AF65-F5344CB8AC3E}">
        <p14:creationId xmlns:p14="http://schemas.microsoft.com/office/powerpoint/2010/main" val="1188175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Source of our Light</a:t>
            </a:r>
          </a:p>
          <a:p>
            <a:endParaRPr lang="en-US" dirty="0"/>
          </a:p>
          <a:p>
            <a:r>
              <a:rPr lang="en-US" dirty="0"/>
              <a:t>John 8:12</a:t>
            </a:r>
          </a:p>
          <a:p>
            <a:r>
              <a:rPr lang="en-US" dirty="0"/>
              <a:t>I am the light of the world.  He who follows Me shall not walk in darkness, but have the light of life.” </a:t>
            </a:r>
          </a:p>
        </p:txBody>
      </p:sp>
      <p:sp>
        <p:nvSpPr>
          <p:cNvPr id="4" name="Slide Number Placeholder 3"/>
          <p:cNvSpPr>
            <a:spLocks noGrp="1"/>
          </p:cNvSpPr>
          <p:nvPr>
            <p:ph type="sldNum" sz="quarter" idx="10"/>
          </p:nvPr>
        </p:nvSpPr>
        <p:spPr/>
        <p:txBody>
          <a:bodyPr/>
          <a:lstStyle/>
          <a:p>
            <a:fld id="{BCE2AC46-CC68-4FF0-A1FC-BADA4AC45403}" type="slidenum">
              <a:rPr lang="en-US" smtClean="0"/>
              <a:t>45</a:t>
            </a:fld>
            <a:endParaRPr lang="en-US"/>
          </a:p>
        </p:txBody>
      </p:sp>
    </p:spTree>
    <p:extLst>
      <p:ext uri="{BB962C8B-B14F-4D97-AF65-F5344CB8AC3E}">
        <p14:creationId xmlns:p14="http://schemas.microsoft.com/office/powerpoint/2010/main" val="19654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1:4 And God saw the light, that it was good….</a:t>
            </a:r>
          </a:p>
          <a:p>
            <a:endParaRPr lang="en-US" dirty="0"/>
          </a:p>
          <a:p>
            <a:r>
              <a:rPr lang="en-US" dirty="0"/>
              <a:t>I know God was referring to the Day and the Night, but let’s think about ourselves for a moment.  </a:t>
            </a:r>
          </a:p>
          <a:p>
            <a:endParaRPr lang="en-US" dirty="0"/>
          </a:p>
          <a:p>
            <a:r>
              <a:rPr lang="en-US" dirty="0"/>
              <a:t>When he examines our hearts, when he examines Matt’s life, does He see my light and that is good?  Does He see me as a light in the darkness?  </a:t>
            </a:r>
          </a:p>
          <a:p>
            <a:endParaRPr lang="en-US" dirty="0"/>
          </a:p>
          <a:p>
            <a:r>
              <a:rPr lang="en-US" dirty="0"/>
              <a:t>And if He does, is my light significant? Does it really matter if my light shines or not?</a:t>
            </a:r>
          </a:p>
          <a:p>
            <a:endParaRPr lang="en-US" dirty="0"/>
          </a:p>
          <a:p>
            <a:r>
              <a:rPr lang="en-US" dirty="0"/>
              <a:t>Think about this quote for a moment.</a:t>
            </a:r>
          </a:p>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2</a:t>
            </a:fld>
            <a:endParaRPr lang="en-US"/>
          </a:p>
        </p:txBody>
      </p:sp>
    </p:spTree>
    <p:extLst>
      <p:ext uri="{BB962C8B-B14F-4D97-AF65-F5344CB8AC3E}">
        <p14:creationId xmlns:p14="http://schemas.microsoft.com/office/powerpoint/2010/main" val="3344132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many people leave</a:t>
            </a:r>
          </a:p>
          <a:p>
            <a:r>
              <a:rPr lang="en-US" dirty="0"/>
              <a:t>Too many people quit</a:t>
            </a:r>
          </a:p>
          <a:p>
            <a:r>
              <a:rPr lang="en-US" dirty="0"/>
              <a:t>Too many people look elsewhere</a:t>
            </a:r>
          </a:p>
          <a:p>
            <a:endParaRPr lang="en-US" dirty="0"/>
          </a:p>
          <a:p>
            <a:r>
              <a:rPr lang="en-US" dirty="0"/>
              <a:t>We get out of something what we put into it!</a:t>
            </a:r>
          </a:p>
          <a:p>
            <a:endParaRPr lang="en-US" dirty="0"/>
          </a:p>
          <a:p>
            <a:r>
              <a:rPr lang="en-US" dirty="0"/>
              <a:t>Are we putting in truth--the fuel that never ends or are we looking for things of this life that is temporary to sustain our faith?</a:t>
            </a:r>
          </a:p>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46</a:t>
            </a:fld>
            <a:endParaRPr lang="en-US"/>
          </a:p>
        </p:txBody>
      </p:sp>
    </p:spTree>
    <p:extLst>
      <p:ext uri="{BB962C8B-B14F-4D97-AF65-F5344CB8AC3E}">
        <p14:creationId xmlns:p14="http://schemas.microsoft.com/office/powerpoint/2010/main" val="168785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In Luke 24, we find the story concerning 2 of Jesus’ disciples as they appeared to them on the Road to Emmaus after His resurrection.  </a:t>
            </a:r>
          </a:p>
          <a:p>
            <a:endParaRPr lang="en-US" dirty="0"/>
          </a:p>
          <a:p>
            <a:r>
              <a:rPr lang="en-US" sz="1200" b="1" i="0" u="none" strike="noStrike" kern="1200" baseline="30000" dirty="0">
                <a:solidFill>
                  <a:schemeClr val="tx1"/>
                </a:solidFill>
                <a:effectLst/>
                <a:latin typeface="+mn-lt"/>
                <a:ea typeface="+mn-ea"/>
                <a:cs typeface="+mn-cs"/>
              </a:rPr>
              <a:t>27 </a:t>
            </a:r>
            <a:r>
              <a:rPr lang="en-US" sz="1200" b="0" i="0" u="none" strike="noStrike" kern="1200" dirty="0">
                <a:solidFill>
                  <a:schemeClr val="tx1"/>
                </a:solidFill>
                <a:effectLst/>
                <a:latin typeface="+mn-lt"/>
                <a:ea typeface="+mn-ea"/>
                <a:cs typeface="+mn-cs"/>
              </a:rPr>
              <a:t>And beginning at Moses and all the prophets, he expounded unto them in all the scriptures the things concerning himself.</a:t>
            </a:r>
          </a:p>
          <a:p>
            <a:endParaRPr lang="en-US" sz="1200" b="0" i="0" u="none" strike="noStrike" kern="1200" baseline="300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29 </a:t>
            </a:r>
            <a:r>
              <a:rPr lang="en-US" sz="1200" b="0" i="0" u="none" strike="noStrike" kern="1200" dirty="0">
                <a:solidFill>
                  <a:schemeClr val="tx1"/>
                </a:solidFill>
                <a:effectLst/>
                <a:latin typeface="+mn-lt"/>
                <a:ea typeface="+mn-ea"/>
                <a:cs typeface="+mn-cs"/>
              </a:rPr>
              <a:t>But they constrained him, saying, Abide with us: for it is toward evening, and the day is far spent. And he went in to tarry with them.</a:t>
            </a:r>
          </a:p>
          <a:p>
            <a:r>
              <a:rPr lang="en-US" sz="1200" b="1" i="0" u="none" strike="noStrike" kern="1200" baseline="30000" dirty="0">
                <a:solidFill>
                  <a:schemeClr val="tx1"/>
                </a:solidFill>
                <a:effectLst/>
                <a:latin typeface="+mn-lt"/>
                <a:ea typeface="+mn-ea"/>
                <a:cs typeface="+mn-cs"/>
              </a:rPr>
              <a:t>30 </a:t>
            </a:r>
            <a:r>
              <a:rPr lang="en-US" sz="1200" b="0" i="0" u="none" strike="noStrike" kern="1200" dirty="0">
                <a:solidFill>
                  <a:schemeClr val="tx1"/>
                </a:solidFill>
                <a:effectLst/>
                <a:latin typeface="+mn-lt"/>
                <a:ea typeface="+mn-ea"/>
                <a:cs typeface="+mn-cs"/>
              </a:rPr>
              <a:t>And it came to pass, as he sat at meat with them, he took bread, and blessed it, and brake, and gave to them.</a:t>
            </a:r>
          </a:p>
          <a:p>
            <a:r>
              <a:rPr lang="en-US" sz="1200" b="1" i="0" u="none" strike="noStrike" kern="1200" baseline="30000" dirty="0">
                <a:solidFill>
                  <a:schemeClr val="tx1"/>
                </a:solidFill>
                <a:effectLst/>
                <a:latin typeface="+mn-lt"/>
                <a:ea typeface="+mn-ea"/>
                <a:cs typeface="+mn-cs"/>
              </a:rPr>
              <a:t>31 </a:t>
            </a:r>
            <a:r>
              <a:rPr lang="en-US" sz="1200" b="0" i="0" u="none" strike="noStrike" kern="1200" dirty="0">
                <a:solidFill>
                  <a:schemeClr val="tx1"/>
                </a:solidFill>
                <a:effectLst/>
                <a:latin typeface="+mn-lt"/>
                <a:ea typeface="+mn-ea"/>
                <a:cs typeface="+mn-cs"/>
              </a:rPr>
              <a:t>And their eyes were opened, and they knew him; and he vanished out of their sight.</a:t>
            </a:r>
          </a:p>
          <a:p>
            <a:endParaRPr lang="en-US" sz="1200" b="0" i="0" u="none" strike="noStrike" kern="12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32 </a:t>
            </a:r>
            <a:r>
              <a:rPr lang="en-US" sz="1200" b="0" i="0" u="none" strike="noStrike" kern="1200" dirty="0">
                <a:solidFill>
                  <a:schemeClr val="tx1"/>
                </a:solidFill>
                <a:effectLst/>
                <a:latin typeface="+mn-lt"/>
                <a:ea typeface="+mn-ea"/>
                <a:cs typeface="+mn-cs"/>
              </a:rPr>
              <a:t>And they said one to another, </a:t>
            </a:r>
            <a:r>
              <a:rPr lang="en-US" sz="1200" b="1" i="0" u="none" strike="noStrike" kern="1200" dirty="0">
                <a:solidFill>
                  <a:schemeClr val="tx1"/>
                </a:solidFill>
                <a:effectLst/>
                <a:latin typeface="+mn-lt"/>
                <a:ea typeface="+mn-ea"/>
                <a:cs typeface="+mn-cs"/>
              </a:rPr>
              <a:t>Did not our heart burn within us, while he talked with us by the way, and while he opened to us the scriptures?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The Scriptures point us to our light source—Jesus Christ. </a:t>
            </a:r>
            <a:endParaRPr lang="en-US" dirty="0"/>
          </a:p>
          <a:p>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47</a:t>
            </a:fld>
            <a:endParaRPr lang="en-US"/>
          </a:p>
        </p:txBody>
      </p:sp>
    </p:spTree>
    <p:extLst>
      <p:ext uri="{BB962C8B-B14F-4D97-AF65-F5344CB8AC3E}">
        <p14:creationId xmlns:p14="http://schemas.microsoft.com/office/powerpoint/2010/main" val="4262451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Tonight I hope you Remember Who You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John 6, when the crowds began to leave because they didn’t like what Jesus was saying--they weren’t receiving what they wanted.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Jesus asked his apostles, Will ye also go away?  </a:t>
            </a:r>
            <a:r>
              <a:rPr lang="en-US" sz="1200" b="1" i="0" u="none" strike="noStrike" kern="1200" dirty="0">
                <a:solidFill>
                  <a:schemeClr val="tx1"/>
                </a:solidFill>
                <a:effectLst/>
                <a:latin typeface="+mn-lt"/>
                <a:ea typeface="+mn-ea"/>
                <a:cs typeface="+mn-cs"/>
              </a:rPr>
              <a:t>In John 6:68, </a:t>
            </a:r>
            <a:r>
              <a:rPr lang="en-US" sz="1200" b="0" i="0" u="none" strike="noStrike" kern="1200" dirty="0">
                <a:solidFill>
                  <a:schemeClr val="tx1"/>
                </a:solidFill>
                <a:effectLst/>
                <a:latin typeface="+mn-lt"/>
                <a:ea typeface="+mn-ea"/>
                <a:cs typeface="+mn-cs"/>
              </a:rPr>
              <a:t>Peter answered “Lord, to whom shall we go?  Thou has the words of eternal life.</a:t>
            </a:r>
          </a:p>
          <a:p>
            <a:endParaRPr lang="en-US" dirty="0"/>
          </a:p>
          <a:p>
            <a:r>
              <a:rPr lang="en-US" dirty="0"/>
              <a:t>Remember who you are!</a:t>
            </a:r>
          </a:p>
          <a:p>
            <a:endParaRPr lang="en-US" dirty="0"/>
          </a:p>
          <a:p>
            <a:r>
              <a:rPr lang="en-US" dirty="0"/>
              <a:t>Remember you are the sons of God!</a:t>
            </a:r>
          </a:p>
          <a:p>
            <a:r>
              <a:rPr lang="en-US" dirty="0"/>
              <a:t>Remember you are the light of the world!</a:t>
            </a:r>
          </a:p>
          <a:p>
            <a:r>
              <a:rPr lang="en-US" dirty="0"/>
              <a:t>Remember you are the lower lights!</a:t>
            </a:r>
          </a:p>
          <a:p>
            <a:r>
              <a:rPr lang="en-US" dirty="0"/>
              <a:t>Remember the source of your light!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58</a:t>
            </a:fld>
            <a:endParaRPr lang="en-US"/>
          </a:p>
        </p:txBody>
      </p:sp>
    </p:spTree>
    <p:extLst>
      <p:ext uri="{BB962C8B-B14F-4D97-AF65-F5344CB8AC3E}">
        <p14:creationId xmlns:p14="http://schemas.microsoft.com/office/powerpoint/2010/main" val="3173810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59</a:t>
            </a:fld>
            <a:endParaRPr lang="en-US"/>
          </a:p>
        </p:txBody>
      </p:sp>
    </p:spTree>
    <p:extLst>
      <p:ext uri="{BB962C8B-B14F-4D97-AF65-F5344CB8AC3E}">
        <p14:creationId xmlns:p14="http://schemas.microsoft.com/office/powerpoint/2010/main" val="3028640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a child of Jesus?  Have you obeyed the Gospel of Christ?  Have you had your sins washed away?</a:t>
            </a:r>
          </a:p>
          <a:p>
            <a:r>
              <a:rPr lang="en-US" dirty="0"/>
              <a:t>If not, do so tonight!</a:t>
            </a:r>
          </a:p>
          <a:p>
            <a:endParaRPr lang="en-US" dirty="0"/>
          </a:p>
          <a:p>
            <a:r>
              <a:rPr lang="en-US" dirty="0"/>
              <a:t>If you are a child of Jesus and have forgotten who you are or have forgotten whom you serve, make the necessary corrections tonight.</a:t>
            </a:r>
          </a:p>
          <a:p>
            <a:endParaRPr lang="en-US" dirty="0"/>
          </a:p>
          <a:p>
            <a:r>
              <a:rPr lang="en-US" dirty="0"/>
              <a:t>Come as we stand and sing.</a:t>
            </a:r>
          </a:p>
        </p:txBody>
      </p:sp>
      <p:sp>
        <p:nvSpPr>
          <p:cNvPr id="4" name="Slide Number Placeholder 3"/>
          <p:cNvSpPr>
            <a:spLocks noGrp="1"/>
          </p:cNvSpPr>
          <p:nvPr>
            <p:ph type="sldNum" sz="quarter" idx="10"/>
          </p:nvPr>
        </p:nvSpPr>
        <p:spPr/>
        <p:txBody>
          <a:bodyPr/>
          <a:lstStyle/>
          <a:p>
            <a:fld id="{BCE2AC46-CC68-4FF0-A1FC-BADA4AC45403}" type="slidenum">
              <a:rPr lang="en-US" smtClean="0"/>
              <a:t>60</a:t>
            </a:fld>
            <a:endParaRPr lang="en-US"/>
          </a:p>
        </p:txBody>
      </p:sp>
    </p:spTree>
    <p:extLst>
      <p:ext uri="{BB962C8B-B14F-4D97-AF65-F5344CB8AC3E}">
        <p14:creationId xmlns:p14="http://schemas.microsoft.com/office/powerpoint/2010/main" val="59710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your light significant?</a:t>
            </a:r>
          </a:p>
        </p:txBody>
      </p:sp>
      <p:sp>
        <p:nvSpPr>
          <p:cNvPr id="4" name="Slide Number Placeholder 3"/>
          <p:cNvSpPr>
            <a:spLocks noGrp="1"/>
          </p:cNvSpPr>
          <p:nvPr>
            <p:ph type="sldNum" sz="quarter" idx="10"/>
          </p:nvPr>
        </p:nvSpPr>
        <p:spPr/>
        <p:txBody>
          <a:bodyPr/>
          <a:lstStyle/>
          <a:p>
            <a:fld id="{BCE2AC46-CC68-4FF0-A1FC-BADA4AC45403}" type="slidenum">
              <a:rPr lang="en-US" smtClean="0"/>
              <a:t>3</a:t>
            </a:fld>
            <a:endParaRPr lang="en-US"/>
          </a:p>
        </p:txBody>
      </p:sp>
    </p:spTree>
    <p:extLst>
      <p:ext uri="{BB962C8B-B14F-4D97-AF65-F5344CB8AC3E}">
        <p14:creationId xmlns:p14="http://schemas.microsoft.com/office/powerpoint/2010/main" val="338802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imagine what the darkness of the world would look like if each Christian let our light shine?</a:t>
            </a:r>
          </a:p>
          <a:p>
            <a:endParaRPr lang="en-US" dirty="0"/>
          </a:p>
          <a:p>
            <a:r>
              <a:rPr lang="en-US" dirty="0"/>
              <a:t>If each Christian realized they are significant….we would drive out the darkness of this world.</a:t>
            </a:r>
          </a:p>
        </p:txBody>
      </p:sp>
      <p:sp>
        <p:nvSpPr>
          <p:cNvPr id="4" name="Slide Number Placeholder 3"/>
          <p:cNvSpPr>
            <a:spLocks noGrp="1"/>
          </p:cNvSpPr>
          <p:nvPr>
            <p:ph type="sldNum" sz="quarter" idx="10"/>
          </p:nvPr>
        </p:nvSpPr>
        <p:spPr/>
        <p:txBody>
          <a:bodyPr/>
          <a:lstStyle/>
          <a:p>
            <a:fld id="{BCE2AC46-CC68-4FF0-A1FC-BADA4AC45403}" type="slidenum">
              <a:rPr lang="en-US" smtClean="0"/>
              <a:t>4</a:t>
            </a:fld>
            <a:endParaRPr lang="en-US"/>
          </a:p>
        </p:txBody>
      </p:sp>
    </p:spTree>
    <p:extLst>
      <p:ext uri="{BB962C8B-B14F-4D97-AF65-F5344CB8AC3E}">
        <p14:creationId xmlns:p14="http://schemas.microsoft.com/office/powerpoint/2010/main" val="142382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5</a:t>
            </a:fld>
            <a:endParaRPr lang="en-US"/>
          </a:p>
        </p:txBody>
      </p:sp>
    </p:spTree>
    <p:extLst>
      <p:ext uri="{BB962C8B-B14F-4D97-AF65-F5344CB8AC3E}">
        <p14:creationId xmlns:p14="http://schemas.microsoft.com/office/powerpoint/2010/main" val="377131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think that your light, your life, your influence is insignificant.</a:t>
            </a:r>
          </a:p>
          <a:p>
            <a:endParaRPr lang="en-US" dirty="0"/>
          </a:p>
          <a:p>
            <a:r>
              <a:rPr lang="en-US" dirty="0"/>
              <a:t>What can I do?  </a:t>
            </a:r>
          </a:p>
          <a:p>
            <a:r>
              <a:rPr lang="en-US" dirty="0"/>
              <a:t>How can I help?  </a:t>
            </a:r>
          </a:p>
          <a:p>
            <a:r>
              <a:rPr lang="en-US" dirty="0"/>
              <a:t>Who am I?</a:t>
            </a:r>
          </a:p>
          <a:p>
            <a:endParaRPr lang="en-US" dirty="0"/>
          </a:p>
          <a:p>
            <a:r>
              <a:rPr lang="en-US" dirty="0"/>
              <a:t>You never know who may be watching you.  </a:t>
            </a:r>
          </a:p>
          <a:p>
            <a:r>
              <a:rPr lang="en-US" dirty="0"/>
              <a:t>You never know whom you may be influencing.</a:t>
            </a:r>
          </a:p>
          <a:p>
            <a:endParaRPr lang="en-US" dirty="0"/>
          </a:p>
          <a:p>
            <a:r>
              <a:rPr lang="en-US" dirty="0"/>
              <a:t>Jesus said, You are the light of the world!</a:t>
            </a:r>
          </a:p>
        </p:txBody>
      </p:sp>
      <p:sp>
        <p:nvSpPr>
          <p:cNvPr id="4" name="Slide Number Placeholder 3"/>
          <p:cNvSpPr>
            <a:spLocks noGrp="1"/>
          </p:cNvSpPr>
          <p:nvPr>
            <p:ph type="sldNum" sz="quarter" idx="10"/>
          </p:nvPr>
        </p:nvSpPr>
        <p:spPr/>
        <p:txBody>
          <a:bodyPr/>
          <a:lstStyle/>
          <a:p>
            <a:fld id="{BCE2AC46-CC68-4FF0-A1FC-BADA4AC45403}" type="slidenum">
              <a:rPr lang="en-US" smtClean="0"/>
              <a:t>6</a:t>
            </a:fld>
            <a:endParaRPr lang="en-US"/>
          </a:p>
        </p:txBody>
      </p:sp>
    </p:spTree>
    <p:extLst>
      <p:ext uri="{BB962C8B-B14F-4D97-AF65-F5344CB8AC3E}">
        <p14:creationId xmlns:p14="http://schemas.microsoft.com/office/powerpoint/2010/main" val="88257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Lion King</a:t>
            </a:r>
          </a:p>
          <a:p>
            <a:endParaRPr lang="en-US" dirty="0"/>
          </a:p>
          <a:p>
            <a:r>
              <a:rPr lang="en-US" dirty="0"/>
              <a:t>Born to be a king NOT a bug eater</a:t>
            </a:r>
          </a:p>
          <a:p>
            <a:endParaRPr lang="en-US" dirty="0"/>
          </a:p>
          <a:p>
            <a:r>
              <a:rPr lang="en-US" dirty="0"/>
              <a:t>Simba’s father’s message: Remember Who You Are</a:t>
            </a:r>
          </a:p>
          <a:p>
            <a:endParaRPr lang="en-US" dirty="0"/>
          </a:p>
          <a:p>
            <a:r>
              <a:rPr lang="en-US" dirty="0"/>
              <a:t>As Christians, we have to remember who we are.  </a:t>
            </a:r>
          </a:p>
          <a:p>
            <a:endParaRPr lang="en-US" dirty="0"/>
          </a:p>
          <a:p>
            <a:r>
              <a:rPr lang="en-US" dirty="0"/>
              <a:t>We are…..the Light of the World!</a:t>
            </a:r>
          </a:p>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7</a:t>
            </a:fld>
            <a:endParaRPr lang="en-US"/>
          </a:p>
        </p:txBody>
      </p:sp>
    </p:spTree>
    <p:extLst>
      <p:ext uri="{BB962C8B-B14F-4D97-AF65-F5344CB8AC3E}">
        <p14:creationId xmlns:p14="http://schemas.microsoft.com/office/powerpoint/2010/main" val="341925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8</a:t>
            </a:fld>
            <a:endParaRPr lang="en-US"/>
          </a:p>
        </p:txBody>
      </p:sp>
    </p:spTree>
    <p:extLst>
      <p:ext uri="{BB962C8B-B14F-4D97-AF65-F5344CB8AC3E}">
        <p14:creationId xmlns:p14="http://schemas.microsoft.com/office/powerpoint/2010/main" val="22314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AC46-CC68-4FF0-A1FC-BADA4AC45403}" type="slidenum">
              <a:rPr lang="en-US" smtClean="0"/>
              <a:t>9</a:t>
            </a:fld>
            <a:endParaRPr lang="en-US"/>
          </a:p>
        </p:txBody>
      </p:sp>
    </p:spTree>
    <p:extLst>
      <p:ext uri="{BB962C8B-B14F-4D97-AF65-F5344CB8AC3E}">
        <p14:creationId xmlns:p14="http://schemas.microsoft.com/office/powerpoint/2010/main" val="244103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709371-4C36-4DA8-B54F-A6BB32A046A3}"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131594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09371-4C36-4DA8-B54F-A6BB32A046A3}"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287451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09371-4C36-4DA8-B54F-A6BB32A046A3}"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18756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09371-4C36-4DA8-B54F-A6BB32A046A3}"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407816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09371-4C36-4DA8-B54F-A6BB32A046A3}"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275212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709371-4C36-4DA8-B54F-A6BB32A046A3}"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397640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709371-4C36-4DA8-B54F-A6BB32A046A3}" type="datetimeFigureOut">
              <a:rPr lang="en-US" smtClean="0"/>
              <a:t>6/10/2018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193756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709371-4C36-4DA8-B54F-A6BB32A046A3}" type="datetimeFigureOut">
              <a:rPr lang="en-US" smtClean="0"/>
              <a:t>6/10/2018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404143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09371-4C36-4DA8-B54F-A6BB32A046A3}" type="datetimeFigureOut">
              <a:rPr lang="en-US" smtClean="0"/>
              <a:t>6/10/2018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318888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09371-4C36-4DA8-B54F-A6BB32A046A3}"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10352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09371-4C36-4DA8-B54F-A6BB32A046A3}"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7FF9D-E63E-4C06-A7A7-FE7CC66FA434}" type="slidenum">
              <a:rPr lang="en-US" smtClean="0"/>
              <a:t>‹#›</a:t>
            </a:fld>
            <a:endParaRPr lang="en-US"/>
          </a:p>
        </p:txBody>
      </p:sp>
    </p:spTree>
    <p:extLst>
      <p:ext uri="{BB962C8B-B14F-4D97-AF65-F5344CB8AC3E}">
        <p14:creationId xmlns:p14="http://schemas.microsoft.com/office/powerpoint/2010/main" val="125683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09371-4C36-4DA8-B54F-A6BB32A046A3}" type="datetimeFigureOut">
              <a:rPr lang="en-US" smtClean="0"/>
              <a:t>6/10/2018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7FF9D-E63E-4C06-A7A7-FE7CC66FA434}" type="slidenum">
              <a:rPr lang="en-US" smtClean="0"/>
              <a:t>‹#›</a:t>
            </a:fld>
            <a:endParaRPr lang="en-US"/>
          </a:p>
        </p:txBody>
      </p:sp>
    </p:spTree>
    <p:extLst>
      <p:ext uri="{BB962C8B-B14F-4D97-AF65-F5344CB8AC3E}">
        <p14:creationId xmlns:p14="http://schemas.microsoft.com/office/powerpoint/2010/main" val="1350117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81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 </a:t>
            </a:r>
          </a:p>
        </p:txBody>
      </p:sp>
    </p:spTree>
    <p:extLst>
      <p:ext uri="{BB962C8B-B14F-4D97-AF65-F5344CB8AC3E}">
        <p14:creationId xmlns:p14="http://schemas.microsoft.com/office/powerpoint/2010/main" val="332962287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5521226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3035101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1830459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Tree>
    <p:extLst>
      <p:ext uri="{BB962C8B-B14F-4D97-AF65-F5344CB8AC3E}">
        <p14:creationId xmlns:p14="http://schemas.microsoft.com/office/powerpoint/2010/main" val="110944752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5791660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3954474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7758610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Tree>
    <p:extLst>
      <p:ext uri="{BB962C8B-B14F-4D97-AF65-F5344CB8AC3E}">
        <p14:creationId xmlns:p14="http://schemas.microsoft.com/office/powerpoint/2010/main" val="66809257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9312143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logo&#10;&#10;Description generated with high confidence">
            <a:extLst>
              <a:ext uri="{FF2B5EF4-FFF2-40B4-BE49-F238E27FC236}">
                <a16:creationId xmlns:a16="http://schemas.microsoft.com/office/drawing/2014/main" id="{B690714B-962A-419C-BFD3-3B683220FB6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546" r="7788"/>
          <a:stretch/>
        </p:blipFill>
        <p:spPr>
          <a:xfrm>
            <a:off x="20" y="10"/>
            <a:ext cx="9143980" cy="6857990"/>
          </a:xfrm>
          <a:prstGeom prst="rect">
            <a:avLst/>
          </a:prstGeom>
        </p:spPr>
      </p:pic>
    </p:spTree>
    <p:extLst>
      <p:ext uri="{BB962C8B-B14F-4D97-AF65-F5344CB8AC3E}">
        <p14:creationId xmlns:p14="http://schemas.microsoft.com/office/powerpoint/2010/main" val="2950292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7338790"/>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7442902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020 - Remember Who You Are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extLst>
      <p:ext uri="{BB962C8B-B14F-4D97-AF65-F5344CB8AC3E}">
        <p14:creationId xmlns:p14="http://schemas.microsoft.com/office/powerpoint/2010/main" val="272479439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6A82BBDB-2BAD-45AE-B64D-46DC1B3B19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5562" y="1126066"/>
            <a:ext cx="7572875" cy="4605867"/>
          </a:xfrm>
        </p:spPr>
      </p:pic>
    </p:spTree>
    <p:extLst>
      <p:ext uri="{BB962C8B-B14F-4D97-AF65-F5344CB8AC3E}">
        <p14:creationId xmlns:p14="http://schemas.microsoft.com/office/powerpoint/2010/main" val="936187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A7-820A-4428-9F14-A57DD50413ED}"/>
              </a:ext>
            </a:extLst>
          </p:cNvPr>
          <p:cNvSpPr>
            <a:spLocks noGrp="1"/>
          </p:cNvSpPr>
          <p:nvPr>
            <p:ph type="title"/>
          </p:nvPr>
        </p:nvSpPr>
        <p:spPr/>
        <p:txBody>
          <a:bodyPr>
            <a:normAutofit/>
          </a:bodyPr>
          <a:lstStyle/>
          <a:p>
            <a:pPr algn="ctr"/>
            <a:r>
              <a:rPr lang="en-US" sz="6000" b="1" dirty="0"/>
              <a:t>Remember Who You Are</a:t>
            </a:r>
          </a:p>
        </p:txBody>
      </p:sp>
      <p:sp>
        <p:nvSpPr>
          <p:cNvPr id="3" name="Content Placeholder 2">
            <a:extLst>
              <a:ext uri="{FF2B5EF4-FFF2-40B4-BE49-F238E27FC236}">
                <a16:creationId xmlns:a16="http://schemas.microsoft.com/office/drawing/2014/main" id="{F05B1387-8E37-4C1D-AC38-AF023E1C4B99}"/>
              </a:ext>
            </a:extLst>
          </p:cNvPr>
          <p:cNvSpPr>
            <a:spLocks noGrp="1"/>
          </p:cNvSpPr>
          <p:nvPr>
            <p:ph idx="1"/>
          </p:nvPr>
        </p:nvSpPr>
        <p:spPr>
          <a:xfrm>
            <a:off x="237067" y="1524000"/>
            <a:ext cx="8652933" cy="5147733"/>
          </a:xfrm>
        </p:spPr>
        <p:txBody>
          <a:bodyPr>
            <a:normAutofit/>
          </a:bodyPr>
          <a:lstStyle/>
          <a:p>
            <a:pPr marL="0" indent="0">
              <a:buNone/>
            </a:pPr>
            <a:r>
              <a:rPr lang="en-US" sz="4800" b="1" dirty="0"/>
              <a:t>Sons of God</a:t>
            </a:r>
          </a:p>
          <a:p>
            <a:r>
              <a:rPr lang="en-US" sz="3600" b="1" dirty="0"/>
              <a:t>Galatians 4:4-7</a:t>
            </a:r>
          </a:p>
          <a:p>
            <a:pPr lvl="1"/>
            <a:r>
              <a:rPr lang="en-US" sz="2800" b="1" baseline="30000" dirty="0"/>
              <a:t>4 </a:t>
            </a:r>
            <a:r>
              <a:rPr lang="en-US" sz="2800" dirty="0"/>
              <a:t>But when the fulness of the time was come, God sent forth his Son, made of a woman, made under the law,</a:t>
            </a:r>
          </a:p>
          <a:p>
            <a:pPr lvl="1"/>
            <a:r>
              <a:rPr lang="en-US" sz="2800" b="1" baseline="30000" dirty="0"/>
              <a:t>5 </a:t>
            </a:r>
            <a:r>
              <a:rPr lang="en-US" sz="2800" dirty="0"/>
              <a:t>To redeem them that were under the law, that we might receive the adoption of sons.</a:t>
            </a:r>
          </a:p>
          <a:p>
            <a:pPr lvl="1"/>
            <a:r>
              <a:rPr lang="en-US" sz="2800" b="1" baseline="30000" dirty="0"/>
              <a:t>6 </a:t>
            </a:r>
            <a:r>
              <a:rPr lang="en-US" sz="2800" dirty="0"/>
              <a:t>And because </a:t>
            </a:r>
            <a:r>
              <a:rPr lang="en-US" sz="2800" b="1" u="sng" dirty="0"/>
              <a:t>ye are sons</a:t>
            </a:r>
            <a:r>
              <a:rPr lang="en-US" sz="2800" dirty="0"/>
              <a:t>, God hath sent forth the Spirit of his Son into your hearts, crying, Abba, Father.</a:t>
            </a:r>
          </a:p>
          <a:p>
            <a:pPr lvl="1"/>
            <a:r>
              <a:rPr lang="en-US" sz="2800" b="1" baseline="30000" dirty="0"/>
              <a:t>7 </a:t>
            </a:r>
            <a:r>
              <a:rPr lang="en-US" sz="2800" dirty="0"/>
              <a:t>Wherefore thou art </a:t>
            </a:r>
            <a:r>
              <a:rPr lang="en-US" sz="2800" b="1" u="sng" dirty="0"/>
              <a:t>no more a servant, but a son</a:t>
            </a:r>
            <a:r>
              <a:rPr lang="en-US" sz="2800" dirty="0"/>
              <a:t>; and if a son, then an heir of God through Christ.</a:t>
            </a:r>
            <a:r>
              <a:rPr lang="en-US" dirty="0"/>
              <a:t>	</a:t>
            </a:r>
          </a:p>
        </p:txBody>
      </p:sp>
    </p:spTree>
    <p:extLst>
      <p:ext uri="{BB962C8B-B14F-4D97-AF65-F5344CB8AC3E}">
        <p14:creationId xmlns:p14="http://schemas.microsoft.com/office/powerpoint/2010/main" val="750774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A7-820A-4428-9F14-A57DD50413ED}"/>
              </a:ext>
            </a:extLst>
          </p:cNvPr>
          <p:cNvSpPr>
            <a:spLocks noGrp="1"/>
          </p:cNvSpPr>
          <p:nvPr>
            <p:ph type="title"/>
          </p:nvPr>
        </p:nvSpPr>
        <p:spPr/>
        <p:txBody>
          <a:bodyPr>
            <a:normAutofit/>
          </a:bodyPr>
          <a:lstStyle/>
          <a:p>
            <a:pPr algn="ctr"/>
            <a:r>
              <a:rPr lang="en-US" sz="6000" b="1" dirty="0"/>
              <a:t>Remember Who You Are</a:t>
            </a:r>
          </a:p>
        </p:txBody>
      </p:sp>
      <p:sp>
        <p:nvSpPr>
          <p:cNvPr id="3" name="Content Placeholder 2">
            <a:extLst>
              <a:ext uri="{FF2B5EF4-FFF2-40B4-BE49-F238E27FC236}">
                <a16:creationId xmlns:a16="http://schemas.microsoft.com/office/drawing/2014/main" id="{F05B1387-8E37-4C1D-AC38-AF023E1C4B99}"/>
              </a:ext>
            </a:extLst>
          </p:cNvPr>
          <p:cNvSpPr>
            <a:spLocks noGrp="1"/>
          </p:cNvSpPr>
          <p:nvPr>
            <p:ph idx="1"/>
          </p:nvPr>
        </p:nvSpPr>
        <p:spPr>
          <a:xfrm>
            <a:off x="237067" y="1524000"/>
            <a:ext cx="8652933" cy="5147733"/>
          </a:xfrm>
        </p:spPr>
        <p:txBody>
          <a:bodyPr>
            <a:normAutofit/>
          </a:bodyPr>
          <a:lstStyle/>
          <a:p>
            <a:pPr marL="0" indent="0">
              <a:buNone/>
            </a:pPr>
            <a:r>
              <a:rPr lang="en-US" sz="4800" b="1" dirty="0"/>
              <a:t>Sons of God</a:t>
            </a:r>
          </a:p>
          <a:p>
            <a:r>
              <a:rPr lang="en-US" sz="3600" b="1" dirty="0"/>
              <a:t>1 John 3:1</a:t>
            </a:r>
          </a:p>
          <a:p>
            <a:pPr lvl="1"/>
            <a:r>
              <a:rPr lang="en-US" sz="2800" b="1" baseline="30000" dirty="0"/>
              <a:t>1</a:t>
            </a:r>
            <a:r>
              <a:rPr lang="en-US" sz="2800" dirty="0"/>
              <a:t> Behold, what manner of love the Father hath bestowed upon us, that we should be called </a:t>
            </a:r>
            <a:r>
              <a:rPr lang="en-US" sz="2800" b="1" u="sng" dirty="0"/>
              <a:t>the sons of God</a:t>
            </a:r>
            <a:r>
              <a:rPr lang="en-US" sz="2800" dirty="0"/>
              <a:t>: therefore the world </a:t>
            </a:r>
            <a:r>
              <a:rPr lang="en-US" sz="2800" dirty="0" err="1"/>
              <a:t>knoweth</a:t>
            </a:r>
            <a:r>
              <a:rPr lang="en-US" sz="2800" dirty="0"/>
              <a:t> us not, because it knew him not.</a:t>
            </a:r>
          </a:p>
          <a:p>
            <a:r>
              <a:rPr lang="en-US" sz="3600" b="1" dirty="0"/>
              <a:t>John 1:12</a:t>
            </a:r>
          </a:p>
          <a:p>
            <a:pPr lvl="1"/>
            <a:r>
              <a:rPr lang="en-US" sz="2800" b="1" baseline="30000" dirty="0"/>
              <a:t>12 </a:t>
            </a:r>
            <a:r>
              <a:rPr lang="en-US" sz="2800" dirty="0"/>
              <a:t>But as many as received him, to them gave he power to become </a:t>
            </a:r>
            <a:r>
              <a:rPr lang="en-US" sz="2800" b="1" u="sng" dirty="0"/>
              <a:t>the sons of God</a:t>
            </a:r>
            <a:r>
              <a:rPr lang="en-US" sz="2800" dirty="0"/>
              <a:t>, even to them that believe on his name:</a:t>
            </a:r>
            <a:r>
              <a:rPr lang="en-US" dirty="0"/>
              <a:t>		</a:t>
            </a:r>
          </a:p>
        </p:txBody>
      </p:sp>
    </p:spTree>
    <p:extLst>
      <p:ext uri="{BB962C8B-B14F-4D97-AF65-F5344CB8AC3E}">
        <p14:creationId xmlns:p14="http://schemas.microsoft.com/office/powerpoint/2010/main" val="1315830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A7-820A-4428-9F14-A57DD50413ED}"/>
              </a:ext>
            </a:extLst>
          </p:cNvPr>
          <p:cNvSpPr>
            <a:spLocks noGrp="1"/>
          </p:cNvSpPr>
          <p:nvPr>
            <p:ph type="title"/>
          </p:nvPr>
        </p:nvSpPr>
        <p:spPr/>
        <p:txBody>
          <a:bodyPr>
            <a:normAutofit/>
          </a:bodyPr>
          <a:lstStyle/>
          <a:p>
            <a:pPr algn="ctr"/>
            <a:r>
              <a:rPr lang="en-US" sz="6000" b="1" dirty="0"/>
              <a:t>Sons of God</a:t>
            </a:r>
          </a:p>
        </p:txBody>
      </p:sp>
      <p:sp>
        <p:nvSpPr>
          <p:cNvPr id="3" name="Content Placeholder 2">
            <a:extLst>
              <a:ext uri="{FF2B5EF4-FFF2-40B4-BE49-F238E27FC236}">
                <a16:creationId xmlns:a16="http://schemas.microsoft.com/office/drawing/2014/main" id="{F05B1387-8E37-4C1D-AC38-AF023E1C4B99}"/>
              </a:ext>
            </a:extLst>
          </p:cNvPr>
          <p:cNvSpPr>
            <a:spLocks noGrp="1"/>
          </p:cNvSpPr>
          <p:nvPr>
            <p:ph idx="1"/>
          </p:nvPr>
        </p:nvSpPr>
        <p:spPr>
          <a:xfrm>
            <a:off x="237067" y="1524000"/>
            <a:ext cx="8652933" cy="5147733"/>
          </a:xfrm>
        </p:spPr>
        <p:txBody>
          <a:bodyPr>
            <a:normAutofit/>
          </a:bodyPr>
          <a:lstStyle/>
          <a:p>
            <a:pPr marL="0" indent="0">
              <a:buNone/>
            </a:pPr>
            <a:r>
              <a:rPr lang="en-US" sz="4800" b="1" dirty="0"/>
              <a:t>We have an obligation.</a:t>
            </a:r>
          </a:p>
          <a:p>
            <a:r>
              <a:rPr lang="en-US" sz="3600" b="1" dirty="0"/>
              <a:t>1 Peter 1:13-17 NLT</a:t>
            </a:r>
          </a:p>
          <a:p>
            <a:r>
              <a:rPr lang="en-US" b="1" baseline="30000" dirty="0"/>
              <a:t>13 </a:t>
            </a:r>
            <a:r>
              <a:rPr lang="en-US" dirty="0"/>
              <a:t>So prepare your minds for action and exercise self-control. Put all your hope in the gracious salvation that will come to you when Jesus Christ is revealed to the world. </a:t>
            </a:r>
          </a:p>
          <a:p>
            <a:r>
              <a:rPr lang="en-US" b="1" baseline="30000" dirty="0"/>
              <a:t>14 </a:t>
            </a:r>
            <a:r>
              <a:rPr lang="en-US" b="1" u="sng" dirty="0"/>
              <a:t>So you must live as God’s obedient children. </a:t>
            </a:r>
            <a:r>
              <a:rPr lang="en-US" dirty="0"/>
              <a:t>Don’t slip back into your old ways of living to satisfy your own desires. You didn’t know any better then. </a:t>
            </a:r>
          </a:p>
        </p:txBody>
      </p:sp>
    </p:spTree>
    <p:extLst>
      <p:ext uri="{BB962C8B-B14F-4D97-AF65-F5344CB8AC3E}">
        <p14:creationId xmlns:p14="http://schemas.microsoft.com/office/powerpoint/2010/main" val="1273513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A7-820A-4428-9F14-A57DD50413ED}"/>
              </a:ext>
            </a:extLst>
          </p:cNvPr>
          <p:cNvSpPr>
            <a:spLocks noGrp="1"/>
          </p:cNvSpPr>
          <p:nvPr>
            <p:ph type="title"/>
          </p:nvPr>
        </p:nvSpPr>
        <p:spPr/>
        <p:txBody>
          <a:bodyPr>
            <a:normAutofit/>
          </a:bodyPr>
          <a:lstStyle/>
          <a:p>
            <a:pPr algn="ctr"/>
            <a:r>
              <a:rPr lang="en-US" sz="6000" b="1" dirty="0"/>
              <a:t>Sons of God</a:t>
            </a:r>
          </a:p>
        </p:txBody>
      </p:sp>
      <p:sp>
        <p:nvSpPr>
          <p:cNvPr id="3" name="Content Placeholder 2">
            <a:extLst>
              <a:ext uri="{FF2B5EF4-FFF2-40B4-BE49-F238E27FC236}">
                <a16:creationId xmlns:a16="http://schemas.microsoft.com/office/drawing/2014/main" id="{F05B1387-8E37-4C1D-AC38-AF023E1C4B99}"/>
              </a:ext>
            </a:extLst>
          </p:cNvPr>
          <p:cNvSpPr>
            <a:spLocks noGrp="1"/>
          </p:cNvSpPr>
          <p:nvPr>
            <p:ph idx="1"/>
          </p:nvPr>
        </p:nvSpPr>
        <p:spPr>
          <a:xfrm>
            <a:off x="237067" y="1524000"/>
            <a:ext cx="8652933" cy="5147733"/>
          </a:xfrm>
        </p:spPr>
        <p:txBody>
          <a:bodyPr>
            <a:normAutofit lnSpcReduction="10000"/>
          </a:bodyPr>
          <a:lstStyle/>
          <a:p>
            <a:pPr marL="0" indent="0">
              <a:buNone/>
            </a:pPr>
            <a:r>
              <a:rPr lang="en-US" sz="4800" b="1" dirty="0"/>
              <a:t>We have an obligation.</a:t>
            </a:r>
          </a:p>
          <a:p>
            <a:r>
              <a:rPr lang="en-US" sz="3600" b="1" dirty="0"/>
              <a:t>1 Peter 1:13-17 NLT</a:t>
            </a:r>
          </a:p>
          <a:p>
            <a:r>
              <a:rPr lang="en-US" b="1" baseline="30000" dirty="0"/>
              <a:t>15 </a:t>
            </a:r>
            <a:r>
              <a:rPr lang="en-US" dirty="0"/>
              <a:t>But now you must be holy in everything you do, just as God who chose you is holy. </a:t>
            </a:r>
          </a:p>
          <a:p>
            <a:r>
              <a:rPr lang="en-US" b="1" baseline="30000" dirty="0"/>
              <a:t>16 </a:t>
            </a:r>
            <a:r>
              <a:rPr lang="en-US" dirty="0"/>
              <a:t>For the Scriptures say, “You must be holy because I am holy.”</a:t>
            </a:r>
          </a:p>
          <a:p>
            <a:r>
              <a:rPr lang="en-US" b="1" baseline="30000" dirty="0"/>
              <a:t>17 </a:t>
            </a:r>
            <a:r>
              <a:rPr lang="en-US" dirty="0"/>
              <a:t>And remember that the heavenly Father to whom you pray has no favorites. He will judge or reward you according to what you do. So you must live in reverent fear of him during your time here as “temporary residents.”</a:t>
            </a:r>
          </a:p>
        </p:txBody>
      </p:sp>
    </p:spTree>
    <p:extLst>
      <p:ext uri="{BB962C8B-B14F-4D97-AF65-F5344CB8AC3E}">
        <p14:creationId xmlns:p14="http://schemas.microsoft.com/office/powerpoint/2010/main" val="3379369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64B0876-339A-4EAD-B91C-B4C6C689BB6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0999" b="-1"/>
          <a:stretch/>
        </p:blipFill>
        <p:spPr>
          <a:xfrm>
            <a:off x="20" y="10"/>
            <a:ext cx="9143980" cy="6857990"/>
          </a:xfrm>
          <a:prstGeom prst="rect">
            <a:avLst/>
          </a:prstGeom>
        </p:spPr>
      </p:pic>
    </p:spTree>
    <p:extLst>
      <p:ext uri="{BB962C8B-B14F-4D97-AF65-F5344CB8AC3E}">
        <p14:creationId xmlns:p14="http://schemas.microsoft.com/office/powerpoint/2010/main" val="88895136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unset over a body of water&#10;&#10;Description generated with very high confidence">
            <a:extLst>
              <a:ext uri="{FF2B5EF4-FFF2-40B4-BE49-F238E27FC236}">
                <a16:creationId xmlns:a16="http://schemas.microsoft.com/office/drawing/2014/main" id="{7460B518-2371-4C70-865D-9AB3FBD39E5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itle 1">
            <a:extLst>
              <a:ext uri="{FF2B5EF4-FFF2-40B4-BE49-F238E27FC236}">
                <a16:creationId xmlns:a16="http://schemas.microsoft.com/office/drawing/2014/main" id="{A201BB0A-789C-4127-8407-39ADA0539935}"/>
              </a:ext>
            </a:extLst>
          </p:cNvPr>
          <p:cNvSpPr txBox="1">
            <a:spLocks/>
          </p:cNvSpPr>
          <p:nvPr/>
        </p:nvSpPr>
        <p:spPr>
          <a:xfrm>
            <a:off x="203200" y="0"/>
            <a:ext cx="8737600" cy="1168400"/>
          </a:xfrm>
          <a:prstGeom prst="rect">
            <a:avLst/>
          </a:prstGeom>
          <a:solidFill>
            <a:srgbClr val="000000">
              <a:alpha val="60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rgbClr val="FFFFFF"/>
                </a:solidFill>
              </a:rPr>
              <a:t>Let the Lower Lights Be Burning</a:t>
            </a:r>
            <a:endParaRPr lang="en-US" sz="5400" b="1" dirty="0">
              <a:solidFill>
                <a:srgbClr val="FFFFFF"/>
              </a:solidFill>
            </a:endParaRPr>
          </a:p>
        </p:txBody>
      </p:sp>
    </p:spTree>
    <p:extLst>
      <p:ext uri="{BB962C8B-B14F-4D97-AF65-F5344CB8AC3E}">
        <p14:creationId xmlns:p14="http://schemas.microsoft.com/office/powerpoint/2010/main" val="244383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logo&#10;&#10;Description generated with high confidence">
            <a:extLst>
              <a:ext uri="{FF2B5EF4-FFF2-40B4-BE49-F238E27FC236}">
                <a16:creationId xmlns:a16="http://schemas.microsoft.com/office/drawing/2014/main" id="{D1C94A0B-DB78-42E9-BECA-85B2A4BC86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97"/>
          <a:stretch/>
        </p:blipFill>
        <p:spPr>
          <a:xfrm>
            <a:off x="20" y="10"/>
            <a:ext cx="9143980" cy="6857990"/>
          </a:xfrm>
          <a:prstGeom prst="rect">
            <a:avLst/>
          </a:prstGeom>
        </p:spPr>
      </p:pic>
    </p:spTree>
    <p:extLst>
      <p:ext uri="{BB962C8B-B14F-4D97-AF65-F5344CB8AC3E}">
        <p14:creationId xmlns:p14="http://schemas.microsoft.com/office/powerpoint/2010/main" val="1050623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6">
            <a:extLst>
              <a:ext uri="{FF2B5EF4-FFF2-40B4-BE49-F238E27FC236}">
                <a16:creationId xmlns:a16="http://schemas.microsoft.com/office/drawing/2014/main" id="{3A774CE0-82FA-4489-BEBF-9896F0837FF6}"/>
              </a:ext>
            </a:extLst>
          </p:cNvPr>
          <p:cNvSpPr txBox="1">
            <a:spLocks noChangeArrowheads="1"/>
          </p:cNvSpPr>
          <p:nvPr/>
        </p:nvSpPr>
        <p:spPr bwMode="auto">
          <a:xfrm>
            <a:off x="974727" y="1565275"/>
            <a:ext cx="338483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Brightly beams our Father's mercy</a:t>
            </a:r>
          </a:p>
          <a:p>
            <a:r>
              <a:rPr lang="en-US" altLang="en-US"/>
              <a:t>From His lighthouse evermore,</a:t>
            </a:r>
          </a:p>
          <a:p>
            <a:r>
              <a:rPr lang="en-US" altLang="en-US"/>
              <a:t>But to us He gives the keeping</a:t>
            </a:r>
          </a:p>
          <a:p>
            <a:r>
              <a:rPr lang="en-US" altLang="en-US"/>
              <a:t>Of the lights along the shore.  </a:t>
            </a:r>
          </a:p>
        </p:txBody>
      </p:sp>
      <p:pic>
        <p:nvPicPr>
          <p:cNvPr id="58376" name="Picture 8" descr="E:\ThePapHy\Songs\Volume4 Support Files\Let The Lower Lights Be Burning\Slides\Let The Lower Lights Be Burning001.tif">
            <a:extLst>
              <a:ext uri="{FF2B5EF4-FFF2-40B4-BE49-F238E27FC236}">
                <a16:creationId xmlns:a16="http://schemas.microsoft.com/office/drawing/2014/main" id="{044998D4-BC36-4DE6-8A90-465CE893E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a:extLst>
              <a:ext uri="{FF2B5EF4-FFF2-40B4-BE49-F238E27FC236}">
                <a16:creationId xmlns:a16="http://schemas.microsoft.com/office/drawing/2014/main" id="{9F151D11-6AF9-4843-9B33-6ECEA5F89E35}"/>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1 – Let the Lower Lights Be Burning</a:t>
            </a:r>
          </a:p>
        </p:txBody>
      </p:sp>
      <p:sp>
        <p:nvSpPr>
          <p:cNvPr id="58372" name="Text Box 4">
            <a:extLst>
              <a:ext uri="{FF2B5EF4-FFF2-40B4-BE49-F238E27FC236}">
                <a16:creationId xmlns:a16="http://schemas.microsoft.com/office/drawing/2014/main" id="{A081BD48-E70C-4BF1-B6A1-A13E28B286A0}"/>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58375" name="Text Box 7">
            <a:extLst>
              <a:ext uri="{FF2B5EF4-FFF2-40B4-BE49-F238E27FC236}">
                <a16:creationId xmlns:a16="http://schemas.microsoft.com/office/drawing/2014/main" id="{29F1F479-9876-4302-8378-356A10DFC83E}"/>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
        <p:nvSpPr>
          <p:cNvPr id="58377" name="Text Box 9">
            <a:extLst>
              <a:ext uri="{FF2B5EF4-FFF2-40B4-BE49-F238E27FC236}">
                <a16:creationId xmlns:a16="http://schemas.microsoft.com/office/drawing/2014/main" id="{B7A043C6-788D-4F33-91B5-ABBDF2D3D23C}"/>
              </a:ext>
            </a:extLst>
          </p:cNvPr>
          <p:cNvSpPr txBox="1">
            <a:spLocks noChangeArrowheads="1"/>
          </p:cNvSpPr>
          <p:nvPr/>
        </p:nvSpPr>
        <p:spPr bwMode="auto">
          <a:xfrm>
            <a:off x="76200" y="6507165"/>
            <a:ext cx="20399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Phillip P. Bliss</a:t>
            </a:r>
          </a:p>
        </p:txBody>
      </p:sp>
    </p:spTree>
    <p:extLst>
      <p:ext uri="{BB962C8B-B14F-4D97-AF65-F5344CB8AC3E}">
        <p14:creationId xmlns:p14="http://schemas.microsoft.com/office/powerpoint/2010/main" val="1507610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E:\ThePapHy\SONGS\FinaleFilesForPP\L\LetTheLowerLightsBeBurning002.TIF">
            <a:extLst>
              <a:ext uri="{FF2B5EF4-FFF2-40B4-BE49-F238E27FC236}">
                <a16:creationId xmlns:a16="http://schemas.microsoft.com/office/drawing/2014/main" id="{7CDBA715-E415-4EE2-99E2-93BDE41DC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7586" name="Rectangle 2">
            <a:extLst>
              <a:ext uri="{FF2B5EF4-FFF2-40B4-BE49-F238E27FC236}">
                <a16:creationId xmlns:a16="http://schemas.microsoft.com/office/drawing/2014/main" id="{8F61C247-5242-44F5-8277-1229B7757336}"/>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1 – Let the Lower Lights Be Burning</a:t>
            </a:r>
          </a:p>
        </p:txBody>
      </p:sp>
      <p:sp>
        <p:nvSpPr>
          <p:cNvPr id="67588" name="Text Box 4">
            <a:extLst>
              <a:ext uri="{FF2B5EF4-FFF2-40B4-BE49-F238E27FC236}">
                <a16:creationId xmlns:a16="http://schemas.microsoft.com/office/drawing/2014/main" id="{505B8CDB-8828-45EB-853A-626ECB04EB38}"/>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67590" name="Text Box 6">
            <a:extLst>
              <a:ext uri="{FF2B5EF4-FFF2-40B4-BE49-F238E27FC236}">
                <a16:creationId xmlns:a16="http://schemas.microsoft.com/office/drawing/2014/main" id="{D1FA3210-BFC4-4B32-9A0D-730BE19EF5B3}"/>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Tree>
    <p:extLst>
      <p:ext uri="{BB962C8B-B14F-4D97-AF65-F5344CB8AC3E}">
        <p14:creationId xmlns:p14="http://schemas.microsoft.com/office/powerpoint/2010/main" val="2254122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Text Box 6">
            <a:extLst>
              <a:ext uri="{FF2B5EF4-FFF2-40B4-BE49-F238E27FC236}">
                <a16:creationId xmlns:a16="http://schemas.microsoft.com/office/drawing/2014/main" id="{4A57B8E2-E34C-4F63-80E6-EEEF1417D5D3}"/>
              </a:ext>
            </a:extLst>
          </p:cNvPr>
          <p:cNvSpPr txBox="1">
            <a:spLocks noChangeArrowheads="1"/>
          </p:cNvSpPr>
          <p:nvPr/>
        </p:nvSpPr>
        <p:spPr bwMode="auto">
          <a:xfrm>
            <a:off x="822325" y="1641477"/>
            <a:ext cx="3794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Let the lower lights be burning,</a:t>
            </a:r>
          </a:p>
          <a:p>
            <a:r>
              <a:rPr lang="en-US" altLang="en-US"/>
              <a:t>Send a gleam across the wave!  </a:t>
            </a:r>
          </a:p>
          <a:p>
            <a:r>
              <a:rPr lang="en-US" altLang="en-US"/>
              <a:t>Some poor fainting, struggling seaman</a:t>
            </a:r>
          </a:p>
          <a:p>
            <a:r>
              <a:rPr lang="en-US" altLang="en-US"/>
              <a:t>You may rescue, you may save. </a:t>
            </a:r>
          </a:p>
        </p:txBody>
      </p:sp>
      <p:pic>
        <p:nvPicPr>
          <p:cNvPr id="68616" name="Picture 8" descr="E:\ThePapHy\Songs\Volume4 Support Files\Let The Lower Lights Be Burning\Slides\Let The Lower Lights Be Burning003.tif">
            <a:extLst>
              <a:ext uri="{FF2B5EF4-FFF2-40B4-BE49-F238E27FC236}">
                <a16:creationId xmlns:a16="http://schemas.microsoft.com/office/drawing/2014/main" id="{16A4ECA7-09A8-487E-A654-F244C1826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0" name="Rectangle 2">
            <a:extLst>
              <a:ext uri="{FF2B5EF4-FFF2-40B4-BE49-F238E27FC236}">
                <a16:creationId xmlns:a16="http://schemas.microsoft.com/office/drawing/2014/main" id="{1859DBCC-6380-4C14-A59D-7DA2B627D11D}"/>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c – Let the Lower Lights Be Burning</a:t>
            </a:r>
          </a:p>
        </p:txBody>
      </p:sp>
      <p:sp>
        <p:nvSpPr>
          <p:cNvPr id="68612" name="Text Box 4">
            <a:extLst>
              <a:ext uri="{FF2B5EF4-FFF2-40B4-BE49-F238E27FC236}">
                <a16:creationId xmlns:a16="http://schemas.microsoft.com/office/drawing/2014/main" id="{D50FE60C-E1F5-42D9-882A-6324875DF3F5}"/>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68615" name="Text Box 7">
            <a:extLst>
              <a:ext uri="{FF2B5EF4-FFF2-40B4-BE49-F238E27FC236}">
                <a16:creationId xmlns:a16="http://schemas.microsoft.com/office/drawing/2014/main" id="{EF03A8AD-D7BA-4B0C-9F3A-54AF46245061}"/>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Tree>
    <p:extLst>
      <p:ext uri="{BB962C8B-B14F-4D97-AF65-F5344CB8AC3E}">
        <p14:creationId xmlns:p14="http://schemas.microsoft.com/office/powerpoint/2010/main" val="4101304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descr="E:\ThePapHy\SONGS\FinaleFilesForPP\L\LetTheLowerLightsBeBurning004.TIF">
            <a:extLst>
              <a:ext uri="{FF2B5EF4-FFF2-40B4-BE49-F238E27FC236}">
                <a16:creationId xmlns:a16="http://schemas.microsoft.com/office/drawing/2014/main" id="{7C3D6981-3758-4DAE-9D3E-54C3D945D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9634" name="Rectangle 2">
            <a:extLst>
              <a:ext uri="{FF2B5EF4-FFF2-40B4-BE49-F238E27FC236}">
                <a16:creationId xmlns:a16="http://schemas.microsoft.com/office/drawing/2014/main" id="{539EC04D-0A7F-41D4-A274-B0BD405970A6}"/>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c – Let the Lower Lights Be Burning</a:t>
            </a:r>
          </a:p>
        </p:txBody>
      </p:sp>
      <p:sp>
        <p:nvSpPr>
          <p:cNvPr id="69636" name="Text Box 4">
            <a:extLst>
              <a:ext uri="{FF2B5EF4-FFF2-40B4-BE49-F238E27FC236}">
                <a16:creationId xmlns:a16="http://schemas.microsoft.com/office/drawing/2014/main" id="{651873F2-4E01-40C9-AEF8-1835E3DCF20C}"/>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69638" name="Text Box 6">
            <a:extLst>
              <a:ext uri="{FF2B5EF4-FFF2-40B4-BE49-F238E27FC236}">
                <a16:creationId xmlns:a16="http://schemas.microsoft.com/office/drawing/2014/main" id="{6DAEC53A-57E3-4A98-854C-D31A2C91BB2F}"/>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Tree>
    <p:extLst>
      <p:ext uri="{BB962C8B-B14F-4D97-AF65-F5344CB8AC3E}">
        <p14:creationId xmlns:p14="http://schemas.microsoft.com/office/powerpoint/2010/main" val="2744406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Text Box 6">
            <a:extLst>
              <a:ext uri="{FF2B5EF4-FFF2-40B4-BE49-F238E27FC236}">
                <a16:creationId xmlns:a16="http://schemas.microsoft.com/office/drawing/2014/main" id="{2ECB1F8A-A028-497C-93E4-5A66E721E193}"/>
              </a:ext>
            </a:extLst>
          </p:cNvPr>
          <p:cNvSpPr txBox="1">
            <a:spLocks noChangeArrowheads="1"/>
          </p:cNvSpPr>
          <p:nvPr/>
        </p:nvSpPr>
        <p:spPr bwMode="auto">
          <a:xfrm>
            <a:off x="1431927" y="1717675"/>
            <a:ext cx="323960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a:p>
            <a:r>
              <a:rPr lang="en-US" altLang="en-US"/>
              <a:t>Dark the night of sin has settled,</a:t>
            </a:r>
          </a:p>
          <a:p>
            <a:r>
              <a:rPr lang="en-US" altLang="en-US"/>
              <a:t>Loud the angry billows roar;  </a:t>
            </a:r>
          </a:p>
          <a:p>
            <a:r>
              <a:rPr lang="en-US" altLang="en-US"/>
              <a:t>Eager eyes are watching, longing</a:t>
            </a:r>
          </a:p>
          <a:p>
            <a:r>
              <a:rPr lang="en-US" altLang="en-US"/>
              <a:t>For the lights along the shore.  </a:t>
            </a:r>
          </a:p>
        </p:txBody>
      </p:sp>
      <p:pic>
        <p:nvPicPr>
          <p:cNvPr id="70664" name="Picture 8" descr="E:\ThePapHy\Songs\Volume4 Support Files\Let The Lower Lights Be Burning\Slides\Let The Lower Lights Be Burning005.tif">
            <a:extLst>
              <a:ext uri="{FF2B5EF4-FFF2-40B4-BE49-F238E27FC236}">
                <a16:creationId xmlns:a16="http://schemas.microsoft.com/office/drawing/2014/main" id="{0E88E2F5-24A3-4CF2-BC32-0B499AD70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58" name="Rectangle 2">
            <a:extLst>
              <a:ext uri="{FF2B5EF4-FFF2-40B4-BE49-F238E27FC236}">
                <a16:creationId xmlns:a16="http://schemas.microsoft.com/office/drawing/2014/main" id="{7CB8BDB1-A93B-4870-B9B4-E364028F5B6B}"/>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2 – Let the Lower Lights Be Burning</a:t>
            </a:r>
          </a:p>
        </p:txBody>
      </p:sp>
      <p:sp>
        <p:nvSpPr>
          <p:cNvPr id="70660" name="Text Box 4">
            <a:extLst>
              <a:ext uri="{FF2B5EF4-FFF2-40B4-BE49-F238E27FC236}">
                <a16:creationId xmlns:a16="http://schemas.microsoft.com/office/drawing/2014/main" id="{2AD8F16D-2406-49E8-9749-344C31FA832F}"/>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70663" name="Text Box 7">
            <a:extLst>
              <a:ext uri="{FF2B5EF4-FFF2-40B4-BE49-F238E27FC236}">
                <a16:creationId xmlns:a16="http://schemas.microsoft.com/office/drawing/2014/main" id="{3E85BFF8-C627-41FB-AEBA-9D7762D0FBE4}"/>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
        <p:nvSpPr>
          <p:cNvPr id="70665" name="Text Box 9">
            <a:extLst>
              <a:ext uri="{FF2B5EF4-FFF2-40B4-BE49-F238E27FC236}">
                <a16:creationId xmlns:a16="http://schemas.microsoft.com/office/drawing/2014/main" id="{1CFF35FC-4D6B-4B5C-982A-F9595F3F1DFF}"/>
              </a:ext>
            </a:extLst>
          </p:cNvPr>
          <p:cNvSpPr txBox="1">
            <a:spLocks noChangeArrowheads="1"/>
          </p:cNvSpPr>
          <p:nvPr/>
        </p:nvSpPr>
        <p:spPr bwMode="auto">
          <a:xfrm>
            <a:off x="76200" y="6507165"/>
            <a:ext cx="20399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Phillip P. Bliss</a:t>
            </a:r>
          </a:p>
        </p:txBody>
      </p:sp>
    </p:spTree>
    <p:extLst>
      <p:ext uri="{BB962C8B-B14F-4D97-AF65-F5344CB8AC3E}">
        <p14:creationId xmlns:p14="http://schemas.microsoft.com/office/powerpoint/2010/main" val="2124518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E:\ThePapHy\SONGS\FinaleFilesForPP\L\LetTheLowerLightsBeBurning006.TIF">
            <a:extLst>
              <a:ext uri="{FF2B5EF4-FFF2-40B4-BE49-F238E27FC236}">
                <a16:creationId xmlns:a16="http://schemas.microsoft.com/office/drawing/2014/main" id="{C902E0CF-874E-4259-B579-9B2BCD655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682" name="Rectangle 2">
            <a:extLst>
              <a:ext uri="{FF2B5EF4-FFF2-40B4-BE49-F238E27FC236}">
                <a16:creationId xmlns:a16="http://schemas.microsoft.com/office/drawing/2014/main" id="{7F1043B7-88C6-4359-8C2B-0E95A39E7220}"/>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2 – Let the Lower Lights Be Burning</a:t>
            </a:r>
          </a:p>
        </p:txBody>
      </p:sp>
      <p:sp>
        <p:nvSpPr>
          <p:cNvPr id="71684" name="Text Box 4">
            <a:extLst>
              <a:ext uri="{FF2B5EF4-FFF2-40B4-BE49-F238E27FC236}">
                <a16:creationId xmlns:a16="http://schemas.microsoft.com/office/drawing/2014/main" id="{B22ED3DF-60FC-48C4-B3CB-B25C5C721C7F}"/>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71686" name="Text Box 6">
            <a:extLst>
              <a:ext uri="{FF2B5EF4-FFF2-40B4-BE49-F238E27FC236}">
                <a16:creationId xmlns:a16="http://schemas.microsoft.com/office/drawing/2014/main" id="{96E7915A-E60F-487D-9E11-741DEEF51763}"/>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Tree>
    <p:extLst>
      <p:ext uri="{BB962C8B-B14F-4D97-AF65-F5344CB8AC3E}">
        <p14:creationId xmlns:p14="http://schemas.microsoft.com/office/powerpoint/2010/main" val="2905270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a:extLst>
              <a:ext uri="{FF2B5EF4-FFF2-40B4-BE49-F238E27FC236}">
                <a16:creationId xmlns:a16="http://schemas.microsoft.com/office/drawing/2014/main" id="{9EF4186F-DBA5-48F1-A8BC-6BEB4576EAFB}"/>
              </a:ext>
            </a:extLst>
          </p:cNvPr>
          <p:cNvSpPr txBox="1">
            <a:spLocks noChangeArrowheads="1"/>
          </p:cNvSpPr>
          <p:nvPr/>
        </p:nvSpPr>
        <p:spPr bwMode="auto">
          <a:xfrm>
            <a:off x="822325" y="1641477"/>
            <a:ext cx="3794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Let the lower lights be burning,</a:t>
            </a:r>
          </a:p>
          <a:p>
            <a:r>
              <a:rPr lang="en-US" altLang="en-US"/>
              <a:t>Send a gleam across the wave!  </a:t>
            </a:r>
          </a:p>
          <a:p>
            <a:r>
              <a:rPr lang="en-US" altLang="en-US"/>
              <a:t>Some poor fainting, struggling seaman</a:t>
            </a:r>
          </a:p>
          <a:p>
            <a:r>
              <a:rPr lang="en-US" altLang="en-US"/>
              <a:t>You may rescue, you may save. </a:t>
            </a:r>
          </a:p>
        </p:txBody>
      </p:sp>
      <p:pic>
        <p:nvPicPr>
          <p:cNvPr id="78851" name="Picture 3" descr="E:\ThePapHy\Songs\Volume4 Support Files\Let The Lower Lights Be Burning\Slides\Let The Lower Lights Be Burning003.tif">
            <a:extLst>
              <a:ext uri="{FF2B5EF4-FFF2-40B4-BE49-F238E27FC236}">
                <a16:creationId xmlns:a16="http://schemas.microsoft.com/office/drawing/2014/main" id="{5B651DD2-0EBF-43A5-BF5B-3E3CF460F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2" name="Rectangle 4">
            <a:extLst>
              <a:ext uri="{FF2B5EF4-FFF2-40B4-BE49-F238E27FC236}">
                <a16:creationId xmlns:a16="http://schemas.microsoft.com/office/drawing/2014/main" id="{CCC434A4-27B5-4ED1-93AA-E88C20BBB0DE}"/>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c – Let the Lower Lights Be Burning</a:t>
            </a:r>
          </a:p>
        </p:txBody>
      </p:sp>
      <p:sp>
        <p:nvSpPr>
          <p:cNvPr id="78853" name="Text Box 5">
            <a:extLst>
              <a:ext uri="{FF2B5EF4-FFF2-40B4-BE49-F238E27FC236}">
                <a16:creationId xmlns:a16="http://schemas.microsoft.com/office/drawing/2014/main" id="{A94C8C92-538E-48A3-9C63-134726DA1AD1}"/>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78854" name="Text Box 6">
            <a:extLst>
              <a:ext uri="{FF2B5EF4-FFF2-40B4-BE49-F238E27FC236}">
                <a16:creationId xmlns:a16="http://schemas.microsoft.com/office/drawing/2014/main" id="{B03EE268-AD24-48E9-9C45-891D3B7A71E5}"/>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Tree>
    <p:extLst>
      <p:ext uri="{BB962C8B-B14F-4D97-AF65-F5344CB8AC3E}">
        <p14:creationId xmlns:p14="http://schemas.microsoft.com/office/powerpoint/2010/main" val="88352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E:\ThePapHy\SONGS\FinaleFilesForPP\L\LetTheLowerLightsBeBurning004.TIF">
            <a:extLst>
              <a:ext uri="{FF2B5EF4-FFF2-40B4-BE49-F238E27FC236}">
                <a16:creationId xmlns:a16="http://schemas.microsoft.com/office/drawing/2014/main" id="{3186EC27-37EF-469B-96A9-FE87842F7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a:extLst>
              <a:ext uri="{FF2B5EF4-FFF2-40B4-BE49-F238E27FC236}">
                <a16:creationId xmlns:a16="http://schemas.microsoft.com/office/drawing/2014/main" id="{95DFF149-A240-4F15-8937-0BAEFA4B6970}"/>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c – Let the Lower Lights Be Burning</a:t>
            </a:r>
          </a:p>
        </p:txBody>
      </p:sp>
      <p:sp>
        <p:nvSpPr>
          <p:cNvPr id="75780" name="Text Box 4">
            <a:extLst>
              <a:ext uri="{FF2B5EF4-FFF2-40B4-BE49-F238E27FC236}">
                <a16:creationId xmlns:a16="http://schemas.microsoft.com/office/drawing/2014/main" id="{EDBF2B17-7E91-4A11-837A-CB2B64941C8C}"/>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75781" name="Text Box 5">
            <a:extLst>
              <a:ext uri="{FF2B5EF4-FFF2-40B4-BE49-F238E27FC236}">
                <a16:creationId xmlns:a16="http://schemas.microsoft.com/office/drawing/2014/main" id="{ADD95072-1D7D-42BE-8D15-878D235600BA}"/>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Tree>
    <p:extLst>
      <p:ext uri="{BB962C8B-B14F-4D97-AF65-F5344CB8AC3E}">
        <p14:creationId xmlns:p14="http://schemas.microsoft.com/office/powerpoint/2010/main" val="4024063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Text Box 6">
            <a:extLst>
              <a:ext uri="{FF2B5EF4-FFF2-40B4-BE49-F238E27FC236}">
                <a16:creationId xmlns:a16="http://schemas.microsoft.com/office/drawing/2014/main" id="{86711B97-CE2E-4DA5-B44B-7C40A0200F76}"/>
              </a:ext>
            </a:extLst>
          </p:cNvPr>
          <p:cNvSpPr txBox="1">
            <a:spLocks noChangeArrowheads="1"/>
          </p:cNvSpPr>
          <p:nvPr/>
        </p:nvSpPr>
        <p:spPr bwMode="auto">
          <a:xfrm>
            <a:off x="822325" y="1793875"/>
            <a:ext cx="358271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a:t>
            </a:r>
          </a:p>
          <a:p>
            <a:r>
              <a:rPr lang="en-US" altLang="en-US"/>
              <a:t>Trim your feeble lamp, my brother!  </a:t>
            </a:r>
          </a:p>
          <a:p>
            <a:r>
              <a:rPr lang="en-US" altLang="en-US"/>
              <a:t>Some poor sailor, tempest tossed,</a:t>
            </a:r>
          </a:p>
          <a:p>
            <a:r>
              <a:rPr lang="en-US" altLang="en-US"/>
              <a:t>Trying now to make the harbor,</a:t>
            </a:r>
          </a:p>
          <a:p>
            <a:r>
              <a:rPr lang="en-US" altLang="en-US"/>
              <a:t>In the darkness may be lost.  </a:t>
            </a:r>
          </a:p>
        </p:txBody>
      </p:sp>
      <p:pic>
        <p:nvPicPr>
          <p:cNvPr id="72712" name="Picture 8" descr="E:\ThePapHy\Songs\Volume4 Support Files\Let The Lower Lights Be Burning\Slides\Let The Lower Lights Be Burning007.tif">
            <a:extLst>
              <a:ext uri="{FF2B5EF4-FFF2-40B4-BE49-F238E27FC236}">
                <a16:creationId xmlns:a16="http://schemas.microsoft.com/office/drawing/2014/main" id="{BA60EE73-CDA9-4BA7-9C39-C50429403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a:extLst>
              <a:ext uri="{FF2B5EF4-FFF2-40B4-BE49-F238E27FC236}">
                <a16:creationId xmlns:a16="http://schemas.microsoft.com/office/drawing/2014/main" id="{E21D0755-BC56-4007-B184-5440A88FB3E9}"/>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3 – Let the Lower Lights Be Burning</a:t>
            </a:r>
          </a:p>
        </p:txBody>
      </p:sp>
      <p:sp>
        <p:nvSpPr>
          <p:cNvPr id="72707" name="Text Box 3">
            <a:extLst>
              <a:ext uri="{FF2B5EF4-FFF2-40B4-BE49-F238E27FC236}">
                <a16:creationId xmlns:a16="http://schemas.microsoft.com/office/drawing/2014/main" id="{45F3969F-B7F4-4CB4-AF2E-328DBCD00308}"/>
              </a:ext>
            </a:extLst>
          </p:cNvPr>
          <p:cNvSpPr txBox="1">
            <a:spLocks noChangeArrowheads="1"/>
          </p:cNvSpPr>
          <p:nvPr/>
        </p:nvSpPr>
        <p:spPr bwMode="auto">
          <a:xfrm>
            <a:off x="76200" y="6507165"/>
            <a:ext cx="20399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Phillip P. Bliss</a:t>
            </a:r>
          </a:p>
        </p:txBody>
      </p:sp>
      <p:sp>
        <p:nvSpPr>
          <p:cNvPr id="72708" name="Text Box 4">
            <a:extLst>
              <a:ext uri="{FF2B5EF4-FFF2-40B4-BE49-F238E27FC236}">
                <a16:creationId xmlns:a16="http://schemas.microsoft.com/office/drawing/2014/main" id="{6DB440B0-3A86-4FE3-9E70-26FDC86B361A}"/>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72711" name="Text Box 7">
            <a:extLst>
              <a:ext uri="{FF2B5EF4-FFF2-40B4-BE49-F238E27FC236}">
                <a16:creationId xmlns:a16="http://schemas.microsoft.com/office/drawing/2014/main" id="{5AA0D846-35EA-488C-8E0C-86CF2FF42956}"/>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Tree>
    <p:extLst>
      <p:ext uri="{BB962C8B-B14F-4D97-AF65-F5344CB8AC3E}">
        <p14:creationId xmlns:p14="http://schemas.microsoft.com/office/powerpoint/2010/main" val="1541407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descr="E:\ThePapHy\SONGS\FinaleFilesForPP\L\LetTheLowerLightsBeBurning008.TIF">
            <a:extLst>
              <a:ext uri="{FF2B5EF4-FFF2-40B4-BE49-F238E27FC236}">
                <a16:creationId xmlns:a16="http://schemas.microsoft.com/office/drawing/2014/main" id="{64810438-D6CA-4855-9D65-220A057AE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730" name="Rectangle 2">
            <a:extLst>
              <a:ext uri="{FF2B5EF4-FFF2-40B4-BE49-F238E27FC236}">
                <a16:creationId xmlns:a16="http://schemas.microsoft.com/office/drawing/2014/main" id="{F5BF9935-B1A1-4ACA-A251-27DC0A73F32D}"/>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3 – Let the Lower Lights Be Burning</a:t>
            </a:r>
          </a:p>
        </p:txBody>
      </p:sp>
      <p:sp>
        <p:nvSpPr>
          <p:cNvPr id="73732" name="Text Box 4">
            <a:extLst>
              <a:ext uri="{FF2B5EF4-FFF2-40B4-BE49-F238E27FC236}">
                <a16:creationId xmlns:a16="http://schemas.microsoft.com/office/drawing/2014/main" id="{3B8FBCD2-47BA-4DC1-AA0A-B336C2DA2925}"/>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73734" name="Text Box 6">
            <a:extLst>
              <a:ext uri="{FF2B5EF4-FFF2-40B4-BE49-F238E27FC236}">
                <a16:creationId xmlns:a16="http://schemas.microsoft.com/office/drawing/2014/main" id="{EE649B4D-0ECF-4120-9BFE-BA134C635FA6}"/>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Tree>
    <p:extLst>
      <p:ext uri="{BB962C8B-B14F-4D97-AF65-F5344CB8AC3E}">
        <p14:creationId xmlns:p14="http://schemas.microsoft.com/office/powerpoint/2010/main" val="307741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at night&#10;&#10;Description generated with very high confidence">
            <a:extLst>
              <a:ext uri="{FF2B5EF4-FFF2-40B4-BE49-F238E27FC236}">
                <a16:creationId xmlns:a16="http://schemas.microsoft.com/office/drawing/2014/main" id="{DF5862A9-1B97-4789-8004-6EA3BA1694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88"/>
            <a:ext cx="9146116" cy="6859587"/>
          </a:xfrm>
        </p:spPr>
      </p:pic>
    </p:spTree>
    <p:extLst>
      <p:ext uri="{BB962C8B-B14F-4D97-AF65-F5344CB8AC3E}">
        <p14:creationId xmlns:p14="http://schemas.microsoft.com/office/powerpoint/2010/main" val="4003499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BF644A58-7B28-48D9-8278-5539E4AB2C0D}"/>
              </a:ext>
            </a:extLst>
          </p:cNvPr>
          <p:cNvSpPr txBox="1">
            <a:spLocks noChangeArrowheads="1"/>
          </p:cNvSpPr>
          <p:nvPr/>
        </p:nvSpPr>
        <p:spPr bwMode="auto">
          <a:xfrm>
            <a:off x="822325" y="1641477"/>
            <a:ext cx="3794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Let the lower lights be burning,</a:t>
            </a:r>
          </a:p>
          <a:p>
            <a:r>
              <a:rPr lang="en-US" altLang="en-US"/>
              <a:t>Send a gleam across the wave!  </a:t>
            </a:r>
          </a:p>
          <a:p>
            <a:r>
              <a:rPr lang="en-US" altLang="en-US"/>
              <a:t>Some poor fainting, struggling seaman</a:t>
            </a:r>
          </a:p>
          <a:p>
            <a:r>
              <a:rPr lang="en-US" altLang="en-US"/>
              <a:t>You may rescue, you may save. </a:t>
            </a:r>
          </a:p>
        </p:txBody>
      </p:sp>
      <p:pic>
        <p:nvPicPr>
          <p:cNvPr id="79875" name="Picture 3" descr="E:\ThePapHy\Songs\Volume4 Support Files\Let The Lower Lights Be Burning\Slides\Let The Lower Lights Be Burning003.tif">
            <a:extLst>
              <a:ext uri="{FF2B5EF4-FFF2-40B4-BE49-F238E27FC236}">
                <a16:creationId xmlns:a16="http://schemas.microsoft.com/office/drawing/2014/main" id="{EDA34089-33ED-46A8-B0A8-C14FE13DF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6" name="Rectangle 4">
            <a:extLst>
              <a:ext uri="{FF2B5EF4-FFF2-40B4-BE49-F238E27FC236}">
                <a16:creationId xmlns:a16="http://schemas.microsoft.com/office/drawing/2014/main" id="{CA58B6CE-83B5-4000-A438-7D85C9E8F207}"/>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c – Let the Lower Lights Be Burning</a:t>
            </a:r>
          </a:p>
        </p:txBody>
      </p:sp>
      <p:sp>
        <p:nvSpPr>
          <p:cNvPr id="79877" name="Text Box 5">
            <a:extLst>
              <a:ext uri="{FF2B5EF4-FFF2-40B4-BE49-F238E27FC236}">
                <a16:creationId xmlns:a16="http://schemas.microsoft.com/office/drawing/2014/main" id="{570DAA1A-EAB6-4DAD-BFBC-9BFB55EAAD6A}"/>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79878" name="Text Box 6">
            <a:extLst>
              <a:ext uri="{FF2B5EF4-FFF2-40B4-BE49-F238E27FC236}">
                <a16:creationId xmlns:a16="http://schemas.microsoft.com/office/drawing/2014/main" id="{36BF5B96-4E5C-4EC6-8B10-910C4729E3BC}"/>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Tree>
    <p:extLst>
      <p:ext uri="{BB962C8B-B14F-4D97-AF65-F5344CB8AC3E}">
        <p14:creationId xmlns:p14="http://schemas.microsoft.com/office/powerpoint/2010/main" val="3644893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E:\ThePapHy\SONGS\FinaleFilesForPP\L\LetTheLowerLightsBeBurning004.TIF">
            <a:extLst>
              <a:ext uri="{FF2B5EF4-FFF2-40B4-BE49-F238E27FC236}">
                <a16:creationId xmlns:a16="http://schemas.microsoft.com/office/drawing/2014/main" id="{E613800E-6D9C-45DB-9940-4A7F7CF36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827" name="Rectangle 3">
            <a:extLst>
              <a:ext uri="{FF2B5EF4-FFF2-40B4-BE49-F238E27FC236}">
                <a16:creationId xmlns:a16="http://schemas.microsoft.com/office/drawing/2014/main" id="{2571312B-28BF-4103-9248-0017A6C5E7AC}"/>
              </a:ext>
            </a:extLst>
          </p:cNvPr>
          <p:cNvSpPr>
            <a:spLocks noGrp="1" noChangeArrowheads="1"/>
          </p:cNvSpPr>
          <p:nvPr>
            <p:ph type="title" idx="4294967295"/>
          </p:nvPr>
        </p:nvSpPr>
        <p:spPr>
          <a:xfrm>
            <a:off x="0" y="152400"/>
            <a:ext cx="7772400" cy="304800"/>
          </a:xfrm>
        </p:spPr>
        <p:txBody>
          <a:bodyPr>
            <a:normAutofit fontScale="90000"/>
          </a:bodyPr>
          <a:lstStyle/>
          <a:p>
            <a:pPr algn="l"/>
            <a:r>
              <a:rPr lang="en-US" altLang="en-US" sz="2800">
                <a:latin typeface="Arial" panose="020B0604020202020204" pitchFamily="34" charset="0"/>
              </a:rPr>
              <a:t>c – Let the Lower Lights Be Burning</a:t>
            </a:r>
          </a:p>
        </p:txBody>
      </p:sp>
      <p:sp>
        <p:nvSpPr>
          <p:cNvPr id="77828" name="Text Box 4">
            <a:extLst>
              <a:ext uri="{FF2B5EF4-FFF2-40B4-BE49-F238E27FC236}">
                <a16:creationId xmlns:a16="http://schemas.microsoft.com/office/drawing/2014/main" id="{EF6DE154-FDF4-40BC-92FB-49160323CAC9}"/>
              </a:ext>
            </a:extLst>
          </p:cNvPr>
          <p:cNvSpPr txBox="1">
            <a:spLocks noChangeArrowheads="1"/>
          </p:cNvSpPr>
          <p:nvPr/>
        </p:nvSpPr>
        <p:spPr bwMode="auto">
          <a:xfrm>
            <a:off x="6594477"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2003 The Paperless Hymnal™</a:t>
            </a:r>
          </a:p>
        </p:txBody>
      </p:sp>
      <p:sp>
        <p:nvSpPr>
          <p:cNvPr id="77829" name="Text Box 5">
            <a:extLst>
              <a:ext uri="{FF2B5EF4-FFF2-40B4-BE49-F238E27FC236}">
                <a16:creationId xmlns:a16="http://schemas.microsoft.com/office/drawing/2014/main" id="{6E23DAE5-99F4-4270-B623-880BABAB62AE}"/>
              </a:ext>
            </a:extLst>
          </p:cNvPr>
          <p:cNvSpPr txBox="1">
            <a:spLocks noChangeArrowheads="1"/>
          </p:cNvSpPr>
          <p:nvPr/>
        </p:nvSpPr>
        <p:spPr bwMode="auto">
          <a:xfrm>
            <a:off x="8153402"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397</a:t>
            </a:r>
          </a:p>
        </p:txBody>
      </p:sp>
    </p:spTree>
    <p:extLst>
      <p:ext uri="{BB962C8B-B14F-4D97-AF65-F5344CB8AC3E}">
        <p14:creationId xmlns:p14="http://schemas.microsoft.com/office/powerpoint/2010/main" val="2606240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unset over a body of water&#10;&#10;Description generated with very high confidence">
            <a:extLst>
              <a:ext uri="{FF2B5EF4-FFF2-40B4-BE49-F238E27FC236}">
                <a16:creationId xmlns:a16="http://schemas.microsoft.com/office/drawing/2014/main" id="{7460B518-2371-4C70-865D-9AB3FBD39E5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itle 1">
            <a:extLst>
              <a:ext uri="{FF2B5EF4-FFF2-40B4-BE49-F238E27FC236}">
                <a16:creationId xmlns:a16="http://schemas.microsoft.com/office/drawing/2014/main" id="{A201BB0A-789C-4127-8407-39ADA0539935}"/>
              </a:ext>
            </a:extLst>
          </p:cNvPr>
          <p:cNvSpPr txBox="1">
            <a:spLocks/>
          </p:cNvSpPr>
          <p:nvPr/>
        </p:nvSpPr>
        <p:spPr>
          <a:xfrm>
            <a:off x="203200" y="0"/>
            <a:ext cx="8737600" cy="1168400"/>
          </a:xfrm>
          <a:prstGeom prst="rect">
            <a:avLst/>
          </a:prstGeom>
          <a:solidFill>
            <a:srgbClr val="000000">
              <a:alpha val="60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rgbClr val="FFFFFF"/>
                </a:solidFill>
              </a:rPr>
              <a:t>Let the Lower Lights Be Burning</a:t>
            </a:r>
            <a:endParaRPr lang="en-US" sz="5400" b="1" dirty="0">
              <a:solidFill>
                <a:srgbClr val="FFFFFF"/>
              </a:solidFill>
            </a:endParaRPr>
          </a:p>
        </p:txBody>
      </p:sp>
    </p:spTree>
    <p:extLst>
      <p:ext uri="{BB962C8B-B14F-4D97-AF65-F5344CB8AC3E}">
        <p14:creationId xmlns:p14="http://schemas.microsoft.com/office/powerpoint/2010/main" val="2957311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lit candle&#10;&#10;Description generated with high confidence">
            <a:extLst>
              <a:ext uri="{FF2B5EF4-FFF2-40B4-BE49-F238E27FC236}">
                <a16:creationId xmlns:a16="http://schemas.microsoft.com/office/drawing/2014/main" id="{07FC2F8D-D1AA-4B8A-8040-7A90CF3865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98" r="11710"/>
          <a:stretch/>
        </p:blipFill>
        <p:spPr>
          <a:xfrm>
            <a:off x="20" y="10"/>
            <a:ext cx="3477914" cy="6857990"/>
          </a:xfrm>
          <a:prstGeom prst="rect">
            <a:avLst/>
          </a:prstGeom>
        </p:spPr>
      </p:pic>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82510-ED00-451A-B0DF-BE6C45309912}"/>
              </a:ext>
            </a:extLst>
          </p:cNvPr>
          <p:cNvSpPr>
            <a:spLocks noGrp="1"/>
          </p:cNvSpPr>
          <p:nvPr>
            <p:ph type="title"/>
          </p:nvPr>
        </p:nvSpPr>
        <p:spPr>
          <a:xfrm>
            <a:off x="3957996" y="640082"/>
            <a:ext cx="4705943" cy="4643118"/>
          </a:xfrm>
        </p:spPr>
        <p:txBody>
          <a:bodyPr vert="horz" lIns="91440" tIns="45720" rIns="91440" bIns="45720" rtlCol="0" anchor="b">
            <a:normAutofit fontScale="90000"/>
          </a:bodyPr>
          <a:lstStyle/>
          <a:p>
            <a:r>
              <a:rPr lang="en-US" sz="8800" b="1" dirty="0">
                <a:solidFill>
                  <a:schemeClr val="bg1"/>
                </a:solidFill>
              </a:rPr>
              <a:t>Don’t Let Satan Blow It Out!</a:t>
            </a:r>
          </a:p>
        </p:txBody>
      </p:sp>
    </p:spTree>
    <p:extLst>
      <p:ext uri="{BB962C8B-B14F-4D97-AF65-F5344CB8AC3E}">
        <p14:creationId xmlns:p14="http://schemas.microsoft.com/office/powerpoint/2010/main" val="4141570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generated with high confidence">
            <a:extLst>
              <a:ext uri="{FF2B5EF4-FFF2-40B4-BE49-F238E27FC236}">
                <a16:creationId xmlns:a16="http://schemas.microsoft.com/office/drawing/2014/main" id="{79EA4893-B1A2-4AB0-9978-67CB6D67E5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600" y="1793240"/>
            <a:ext cx="8178799" cy="3271519"/>
          </a:xfrm>
          <a:prstGeom prst="rect">
            <a:avLst/>
          </a:prstGeom>
        </p:spPr>
      </p:pic>
    </p:spTree>
    <p:extLst>
      <p:ext uri="{BB962C8B-B14F-4D97-AF65-F5344CB8AC3E}">
        <p14:creationId xmlns:p14="http://schemas.microsoft.com/office/powerpoint/2010/main" val="3982767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9F263D3A-D580-44F3-9881-580F13BCB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
            <a:ext cx="9144000" cy="6857990"/>
          </a:xfrm>
          <a:prstGeom prst="rect">
            <a:avLst/>
          </a:prstGeom>
          <a:effectLst/>
        </p:spPr>
      </p:pic>
    </p:spTree>
    <p:extLst>
      <p:ext uri="{BB962C8B-B14F-4D97-AF65-F5344CB8AC3E}">
        <p14:creationId xmlns:p14="http://schemas.microsoft.com/office/powerpoint/2010/main" val="434276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object, indoor&#10;&#10;Description generated with high confidence">
            <a:extLst>
              <a:ext uri="{FF2B5EF4-FFF2-40B4-BE49-F238E27FC236}">
                <a16:creationId xmlns:a16="http://schemas.microsoft.com/office/drawing/2014/main" id="{0C93CAD4-22BE-478C-81FA-7314875ED87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36" r="8898"/>
          <a:stretch/>
        </p:blipFill>
        <p:spPr>
          <a:xfrm>
            <a:off x="20" y="10"/>
            <a:ext cx="9143980" cy="6857990"/>
          </a:xfrm>
          <a:prstGeom prst="rect">
            <a:avLst/>
          </a:prstGeom>
        </p:spPr>
      </p:pic>
      <p:sp>
        <p:nvSpPr>
          <p:cNvPr id="2" name="Title 1">
            <a:extLst>
              <a:ext uri="{FF2B5EF4-FFF2-40B4-BE49-F238E27FC236}">
                <a16:creationId xmlns:a16="http://schemas.microsoft.com/office/drawing/2014/main" id="{04D968F8-B86C-49C2-8CBF-EA5D82858324}"/>
              </a:ext>
            </a:extLst>
          </p:cNvPr>
          <p:cNvSpPr>
            <a:spLocks noGrp="1"/>
          </p:cNvSpPr>
          <p:nvPr>
            <p:ph type="title"/>
          </p:nvPr>
        </p:nvSpPr>
        <p:spPr>
          <a:xfrm>
            <a:off x="4284134" y="4220741"/>
            <a:ext cx="4673600" cy="2213925"/>
          </a:xfrm>
          <a:solidFill>
            <a:srgbClr val="000000">
              <a:alpha val="60000"/>
            </a:srgbClr>
          </a:solidFill>
        </p:spPr>
        <p:txBody>
          <a:bodyPr vert="horz" lIns="91440" tIns="45720" rIns="91440" bIns="45720" rtlCol="0" anchor="ctr">
            <a:normAutofit/>
          </a:bodyPr>
          <a:lstStyle/>
          <a:p>
            <a:pPr algn="ctr"/>
            <a:r>
              <a:rPr lang="en-US" sz="4800" b="1" dirty="0">
                <a:solidFill>
                  <a:srgbClr val="FFFFFF"/>
                </a:solidFill>
              </a:rPr>
              <a:t>What Lights You?</a:t>
            </a:r>
          </a:p>
        </p:txBody>
      </p:sp>
    </p:spTree>
    <p:extLst>
      <p:ext uri="{BB962C8B-B14F-4D97-AF65-F5344CB8AC3E}">
        <p14:creationId xmlns:p14="http://schemas.microsoft.com/office/powerpoint/2010/main" val="3351766623"/>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 </a:t>
            </a:r>
          </a:p>
        </p:txBody>
      </p:sp>
    </p:spTree>
    <p:extLst>
      <p:ext uri="{BB962C8B-B14F-4D97-AF65-F5344CB8AC3E}">
        <p14:creationId xmlns:p14="http://schemas.microsoft.com/office/powerpoint/2010/main" val="3150407251"/>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45475887"/>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9201893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198778E-ACCB-4C77-9634-C1CC978E27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239" r="16761"/>
          <a:stretch/>
        </p:blipFill>
        <p:spPr>
          <a:xfrm>
            <a:off x="20" y="10"/>
            <a:ext cx="9143980" cy="6857990"/>
          </a:xfrm>
          <a:prstGeom prst="rect">
            <a:avLst/>
          </a:prstGeom>
        </p:spPr>
      </p:pic>
    </p:spTree>
    <p:extLst>
      <p:ext uri="{BB962C8B-B14F-4D97-AF65-F5344CB8AC3E}">
        <p14:creationId xmlns:p14="http://schemas.microsoft.com/office/powerpoint/2010/main" val="2612474783"/>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95842552"/>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49166979"/>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Tree>
    <p:extLst>
      <p:ext uri="{BB962C8B-B14F-4D97-AF65-F5344CB8AC3E}">
        <p14:creationId xmlns:p14="http://schemas.microsoft.com/office/powerpoint/2010/main" val="1335647241"/>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17274319"/>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7510919"/>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09640270"/>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57071880"/>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p:spPr>
        <p:txBody>
          <a:bodyPr/>
          <a:lstStyle/>
          <a:p>
            <a:r>
              <a:rPr lang="en-US" dirty="0"/>
              <a:t>041 - Light The Fire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extLst>
      <p:ext uri="{BB962C8B-B14F-4D97-AF65-F5344CB8AC3E}">
        <p14:creationId xmlns:p14="http://schemas.microsoft.com/office/powerpoint/2010/main" val="1920019438"/>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ign on a cloudy day&#10;&#10;Description generated with very high confidence">
            <a:extLst>
              <a:ext uri="{FF2B5EF4-FFF2-40B4-BE49-F238E27FC236}">
                <a16:creationId xmlns:a16="http://schemas.microsoft.com/office/drawing/2014/main" id="{9DDA56AB-92AC-4D70-99ED-6FC91E3D292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Tree>
    <p:extLst>
      <p:ext uri="{BB962C8B-B14F-4D97-AF65-F5344CB8AC3E}">
        <p14:creationId xmlns:p14="http://schemas.microsoft.com/office/powerpoint/2010/main" val="1977873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507BA-8B63-4288-AC1C-F32869BECA43}"/>
              </a:ext>
            </a:extLst>
          </p:cNvPr>
          <p:cNvSpPr>
            <a:spLocks noGrp="1"/>
          </p:cNvSpPr>
          <p:nvPr>
            <p:ph idx="1"/>
          </p:nvPr>
        </p:nvSpPr>
        <p:spPr>
          <a:xfrm>
            <a:off x="280930" y="495759"/>
            <a:ext cx="8582139" cy="5681204"/>
          </a:xfrm>
        </p:spPr>
        <p:txBody>
          <a:bodyPr>
            <a:normAutofit/>
          </a:bodyPr>
          <a:lstStyle/>
          <a:p>
            <a:r>
              <a:rPr lang="en-US" sz="6600" dirty="0">
                <a:solidFill>
                  <a:schemeClr val="bg1"/>
                </a:solidFill>
              </a:rPr>
              <a:t>The Light of the World</a:t>
            </a:r>
          </a:p>
          <a:p>
            <a:r>
              <a:rPr lang="en-US" sz="6600" dirty="0">
                <a:solidFill>
                  <a:schemeClr val="bg1"/>
                </a:solidFill>
              </a:rPr>
              <a:t>Sons of God</a:t>
            </a:r>
          </a:p>
          <a:p>
            <a:r>
              <a:rPr lang="en-US" sz="6600" dirty="0">
                <a:solidFill>
                  <a:schemeClr val="bg1"/>
                </a:solidFill>
              </a:rPr>
              <a:t>Lower Lights</a:t>
            </a:r>
          </a:p>
          <a:p>
            <a:r>
              <a:rPr lang="en-US" sz="6600" dirty="0">
                <a:solidFill>
                  <a:schemeClr val="bg1"/>
                </a:solidFill>
              </a:rPr>
              <a:t>Source of Light is Jesus!</a:t>
            </a:r>
            <a:endParaRPr lang="en-US" dirty="0">
              <a:solidFill>
                <a:schemeClr val="bg1"/>
              </a:solidFill>
            </a:endParaRPr>
          </a:p>
        </p:txBody>
      </p:sp>
    </p:spTree>
    <p:extLst>
      <p:ext uri="{BB962C8B-B14F-4D97-AF65-F5344CB8AC3E}">
        <p14:creationId xmlns:p14="http://schemas.microsoft.com/office/powerpoint/2010/main" val="261934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683F5F6-7E5D-41E5-9E49-080D8C49BA10}"/>
              </a:ext>
            </a:extLst>
          </p:cNvPr>
          <p:cNvPicPr>
            <a:picLocks noChangeAspect="1"/>
          </p:cNvPicPr>
          <p:nvPr/>
        </p:nvPicPr>
        <p:blipFill rotWithShape="1">
          <a:blip r:embed="rId3">
            <a:extLst>
              <a:ext uri="{28A0092B-C50C-407E-A947-70E740481C1C}">
                <a14:useLocalDpi xmlns:a14="http://schemas.microsoft.com/office/drawing/2010/main" val="0"/>
              </a:ext>
            </a:extLst>
          </a:blip>
          <a:srcRect l="12598" r="11710"/>
          <a:stretch/>
        </p:blipFill>
        <p:spPr>
          <a:xfrm>
            <a:off x="20" y="10"/>
            <a:ext cx="3479779" cy="6857990"/>
          </a:xfrm>
          <a:prstGeom prst="rect">
            <a:avLst/>
          </a:prstGeom>
        </p:spPr>
      </p:pic>
      <p:sp>
        <p:nvSpPr>
          <p:cNvPr id="13" name="Rectangle 12">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EFB15-5B26-4733-93E1-12B6DAB841E3}"/>
              </a:ext>
            </a:extLst>
          </p:cNvPr>
          <p:cNvSpPr>
            <a:spLocks noGrp="1"/>
          </p:cNvSpPr>
          <p:nvPr>
            <p:ph type="title"/>
          </p:nvPr>
        </p:nvSpPr>
        <p:spPr>
          <a:xfrm>
            <a:off x="3957996" y="640082"/>
            <a:ext cx="4705943" cy="4558451"/>
          </a:xfrm>
        </p:spPr>
        <p:txBody>
          <a:bodyPr vert="horz" lIns="91440" tIns="45720" rIns="91440" bIns="45720" rtlCol="0" anchor="b">
            <a:normAutofit/>
          </a:bodyPr>
          <a:lstStyle/>
          <a:p>
            <a:pPr algn="ctr"/>
            <a:r>
              <a:rPr lang="en-US" sz="8000" b="1" dirty="0">
                <a:solidFill>
                  <a:schemeClr val="bg1"/>
                </a:solidFill>
              </a:rPr>
              <a:t>This Little Light of Mine</a:t>
            </a:r>
          </a:p>
        </p:txBody>
      </p:sp>
    </p:spTree>
    <p:extLst>
      <p:ext uri="{BB962C8B-B14F-4D97-AF65-F5344CB8AC3E}">
        <p14:creationId xmlns:p14="http://schemas.microsoft.com/office/powerpoint/2010/main" val="869518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6A82BBDB-2BAD-45AE-B64D-46DC1B3B19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5562" y="1126066"/>
            <a:ext cx="7572875" cy="4605867"/>
          </a:xfrm>
        </p:spPr>
      </p:pic>
    </p:spTree>
    <p:extLst>
      <p:ext uri="{BB962C8B-B14F-4D97-AF65-F5344CB8AC3E}">
        <p14:creationId xmlns:p14="http://schemas.microsoft.com/office/powerpoint/2010/main" val="241151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standing in front of a mountain&#10;&#10;Description generated with high confidence">
            <a:extLst>
              <a:ext uri="{FF2B5EF4-FFF2-40B4-BE49-F238E27FC236}">
                <a16:creationId xmlns:a16="http://schemas.microsoft.com/office/drawing/2014/main" id="{C5CC61E0-4401-401C-9207-5BA15F0BA3E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286" r="10715"/>
          <a:stretch/>
        </p:blipFill>
        <p:spPr>
          <a:xfrm>
            <a:off x="20" y="10"/>
            <a:ext cx="9143980" cy="6857990"/>
          </a:xfrm>
          <a:prstGeom prst="rect">
            <a:avLst/>
          </a:prstGeom>
        </p:spPr>
      </p:pic>
    </p:spTree>
    <p:extLst>
      <p:ext uri="{BB962C8B-B14F-4D97-AF65-F5344CB8AC3E}">
        <p14:creationId xmlns:p14="http://schemas.microsoft.com/office/powerpoint/2010/main" val="295806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6A82BBDB-2BAD-45AE-B64D-46DC1B3B19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5562" y="1126066"/>
            <a:ext cx="7572875" cy="4605867"/>
          </a:xfrm>
        </p:spPr>
      </p:pic>
    </p:spTree>
    <p:extLst>
      <p:ext uri="{BB962C8B-B14F-4D97-AF65-F5344CB8AC3E}">
        <p14:creationId xmlns:p14="http://schemas.microsoft.com/office/powerpoint/2010/main" val="283169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A7-820A-4428-9F14-A57DD50413ED}"/>
              </a:ext>
            </a:extLst>
          </p:cNvPr>
          <p:cNvSpPr>
            <a:spLocks noGrp="1"/>
          </p:cNvSpPr>
          <p:nvPr>
            <p:ph type="title"/>
          </p:nvPr>
        </p:nvSpPr>
        <p:spPr/>
        <p:txBody>
          <a:bodyPr>
            <a:normAutofit/>
          </a:bodyPr>
          <a:lstStyle/>
          <a:p>
            <a:pPr algn="ctr"/>
            <a:r>
              <a:rPr lang="en-US" sz="6000" b="1" dirty="0"/>
              <a:t>Remember Who You Are</a:t>
            </a:r>
          </a:p>
        </p:txBody>
      </p:sp>
      <p:sp>
        <p:nvSpPr>
          <p:cNvPr id="3" name="Content Placeholder 2">
            <a:extLst>
              <a:ext uri="{FF2B5EF4-FFF2-40B4-BE49-F238E27FC236}">
                <a16:creationId xmlns:a16="http://schemas.microsoft.com/office/drawing/2014/main" id="{F05B1387-8E37-4C1D-AC38-AF023E1C4B99}"/>
              </a:ext>
            </a:extLst>
          </p:cNvPr>
          <p:cNvSpPr>
            <a:spLocks noGrp="1"/>
          </p:cNvSpPr>
          <p:nvPr>
            <p:ph idx="1"/>
          </p:nvPr>
        </p:nvSpPr>
        <p:spPr>
          <a:xfrm>
            <a:off x="237067" y="1524000"/>
            <a:ext cx="8652933" cy="5147733"/>
          </a:xfrm>
        </p:spPr>
        <p:txBody>
          <a:bodyPr>
            <a:normAutofit/>
          </a:bodyPr>
          <a:lstStyle/>
          <a:p>
            <a:pPr marL="0" indent="0">
              <a:buNone/>
            </a:pPr>
            <a:r>
              <a:rPr lang="en-US" sz="4400" b="1" dirty="0"/>
              <a:t>The Light of the World</a:t>
            </a:r>
          </a:p>
          <a:p>
            <a:r>
              <a:rPr lang="en-US" sz="3600" b="1" dirty="0"/>
              <a:t>Matthew 5:14-16</a:t>
            </a:r>
          </a:p>
          <a:p>
            <a:pPr lvl="1"/>
            <a:r>
              <a:rPr lang="en-US" sz="3200" b="1" baseline="30000" dirty="0"/>
              <a:t>14 </a:t>
            </a:r>
            <a:r>
              <a:rPr lang="en-US" sz="3200" dirty="0"/>
              <a:t>You are the </a:t>
            </a:r>
            <a:r>
              <a:rPr lang="en-US" sz="3200" b="1" u="sng" dirty="0"/>
              <a:t>light of the world</a:t>
            </a:r>
            <a:r>
              <a:rPr lang="en-US" sz="3200" dirty="0"/>
              <a:t>. A city that is set on a hill cannot be hidden. </a:t>
            </a:r>
          </a:p>
          <a:p>
            <a:pPr lvl="1"/>
            <a:r>
              <a:rPr lang="en-US" sz="3200" b="1" baseline="30000" dirty="0"/>
              <a:t>15 </a:t>
            </a:r>
            <a:r>
              <a:rPr lang="en-US" sz="3200" dirty="0"/>
              <a:t>Nor do they light a lamp and put it under a basket, but on a lampstand, and it gives light to all </a:t>
            </a:r>
            <a:r>
              <a:rPr lang="en-US" sz="3200" i="1" dirty="0"/>
              <a:t>who are</a:t>
            </a:r>
            <a:r>
              <a:rPr lang="en-US" sz="3200" dirty="0"/>
              <a:t> in the house. </a:t>
            </a:r>
          </a:p>
          <a:p>
            <a:pPr lvl="1"/>
            <a:r>
              <a:rPr lang="en-US" sz="3200" b="1" baseline="30000" dirty="0"/>
              <a:t>16 </a:t>
            </a:r>
            <a:r>
              <a:rPr lang="en-US" sz="3200" b="1" u="sng" dirty="0"/>
              <a:t>Let your light </a:t>
            </a:r>
            <a:r>
              <a:rPr lang="en-US" sz="3200" dirty="0"/>
              <a:t>so shine before men, that they may see your good works and glorify your Father in heaven.</a:t>
            </a:r>
            <a:r>
              <a:rPr lang="en-US" sz="2800" dirty="0"/>
              <a:t>	</a:t>
            </a:r>
          </a:p>
        </p:txBody>
      </p:sp>
    </p:spTree>
    <p:extLst>
      <p:ext uri="{BB962C8B-B14F-4D97-AF65-F5344CB8AC3E}">
        <p14:creationId xmlns:p14="http://schemas.microsoft.com/office/powerpoint/2010/main" val="4002906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TotalTime>
  <Words>1675</Words>
  <Application>Microsoft Office PowerPoint</Application>
  <PresentationFormat>On-screen Show (4:3)</PresentationFormat>
  <Paragraphs>262</Paragraphs>
  <Slides>60</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This Little Light of Mine</vt:lpstr>
      <vt:lpstr>PowerPoint Presentation</vt:lpstr>
      <vt:lpstr>PowerPoint Presentation</vt:lpstr>
      <vt:lpstr>Remember Who You Are</vt:lpstr>
      <vt:lpstr>020 - Remember Who You Are - Title</vt:lpstr>
      <vt:lpstr>020 - Remember Who You Are - 1.1</vt:lpstr>
      <vt:lpstr>020 - Remember Who You Are - 1.2</vt:lpstr>
      <vt:lpstr>020 - Remember Who You Are - C.1</vt:lpstr>
      <vt:lpstr>020 - Remember Who You Are - C.2</vt:lpstr>
      <vt:lpstr>020 - Remember Who You Are - 2.1</vt:lpstr>
      <vt:lpstr>020 - Remember Who You Are - 2.2</vt:lpstr>
      <vt:lpstr>020 - Remember Who You Are - C.1</vt:lpstr>
      <vt:lpstr>020 - Remember Who You Are - C.2</vt:lpstr>
      <vt:lpstr>020 - Remember Who You Are - 3.1</vt:lpstr>
      <vt:lpstr>020 - Remember Who You Are - 3.2</vt:lpstr>
      <vt:lpstr>020 - Remember Who You Are - C.1</vt:lpstr>
      <vt:lpstr>020 - Remember Who You Are - C.2</vt:lpstr>
      <vt:lpstr>PowerPoint Presentation</vt:lpstr>
      <vt:lpstr>Remember Who You Are</vt:lpstr>
      <vt:lpstr>Remember Who You Are</vt:lpstr>
      <vt:lpstr>Sons of God</vt:lpstr>
      <vt:lpstr>Sons of God</vt:lpstr>
      <vt:lpstr>PowerPoint Presentation</vt:lpstr>
      <vt:lpstr>PowerPoint Presentation</vt:lpstr>
      <vt:lpstr>1 – Let the Lower Lights Be Burning</vt:lpstr>
      <vt:lpstr>1 – Let the Lower Lights Be Burning</vt:lpstr>
      <vt:lpstr>c – Let the Lower Lights Be Burning</vt:lpstr>
      <vt:lpstr>c – Let the Lower Lights Be Burning</vt:lpstr>
      <vt:lpstr>2 – Let the Lower Lights Be Burning</vt:lpstr>
      <vt:lpstr>2 – Let the Lower Lights Be Burning</vt:lpstr>
      <vt:lpstr>c – Let the Lower Lights Be Burning</vt:lpstr>
      <vt:lpstr>c – Let the Lower Lights Be Burning</vt:lpstr>
      <vt:lpstr>3 – Let the Lower Lights Be Burning</vt:lpstr>
      <vt:lpstr>3 – Let the Lower Lights Be Burning</vt:lpstr>
      <vt:lpstr>c – Let the Lower Lights Be Burning</vt:lpstr>
      <vt:lpstr>c – Let the Lower Lights Be Burning</vt:lpstr>
      <vt:lpstr>PowerPoint Presentation</vt:lpstr>
      <vt:lpstr>Don’t Let Satan Blow It Out!</vt:lpstr>
      <vt:lpstr>PowerPoint Presentation</vt:lpstr>
      <vt:lpstr>PowerPoint Presentation</vt:lpstr>
      <vt:lpstr>What Lights You?</vt:lpstr>
      <vt:lpstr>041 - Light The Fire - Title</vt:lpstr>
      <vt:lpstr>041 - Light The Fire - 1.1</vt:lpstr>
      <vt:lpstr>041 - Light The Fire - 1.2</vt:lpstr>
      <vt:lpstr>041 - Light The Fire - C.1</vt:lpstr>
      <vt:lpstr>041 - Light The Fire - C.2</vt:lpstr>
      <vt:lpstr>041 - Light The Fire - C.3</vt:lpstr>
      <vt:lpstr>041 - Light The Fire - 2.1</vt:lpstr>
      <vt:lpstr>041 - Light The Fire - 2.2</vt:lpstr>
      <vt:lpstr>041 - Light The Fire - C.1</vt:lpstr>
      <vt:lpstr>041 - Light The Fire - C.2</vt:lpstr>
      <vt:lpstr>041 - Light The Fire - C.3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Auditorium</dc:creator>
  <cp:lastModifiedBy>Jerry Smith</cp:lastModifiedBy>
  <cp:revision>22</cp:revision>
  <dcterms:created xsi:type="dcterms:W3CDTF">2018-06-07T12:30:33Z</dcterms:created>
  <dcterms:modified xsi:type="dcterms:W3CDTF">2018-06-10T20:11:26Z</dcterms:modified>
</cp:coreProperties>
</file>