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Open Sans" panose="020B0604020202020204" charset="0"/>
      <p:regular r:id="rId25"/>
      <p:bold r:id="rId26"/>
      <p:italic r:id="rId27"/>
      <p:boldItalic r:id="rId28"/>
    </p:embeddedFont>
    <p:embeddedFont>
      <p:font typeface="PT Sans Narrow" panose="020B0604020202020204"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474" y="5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6b8f82868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6b8f8286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6b5054c4f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6b5054c4f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6b6d529b85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6b6d529b85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b5054c4f5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b5054c4f5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4f8e4a906761d2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4f8e4a906761d2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6b5054c4f5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6b5054c4f5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4f8e4a906761d2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4f8e4a906761d2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6b91cd68d8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6b91cd68d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6b91cd68d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6b91cd68d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6b93a4f72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6b93a4f72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6b91cd68d8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6b91cd68d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4f8e4a906761d2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4f8e4a906761d2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75668332e4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75668332e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6b5054c4f5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6b5054c4f5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6b8f82868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6b8f82868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6b8f82868c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6b8f82868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6b8f82868c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6b8f82868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6b91cd68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6b91cd68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6b5054c4f5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6b5054c4f5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6b5054c4f5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6b5054c4f5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6b5054c4f5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6b5054c4f5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 name="Google Shape;67;p1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8" name="Google Shape;68;p1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Daniel was willing to stand up.</a:t>
            </a:r>
            <a:endParaRPr/>
          </a:p>
        </p:txBody>
      </p:sp>
      <p:sp>
        <p:nvSpPr>
          <p:cNvPr id="128" name="Google Shape;128;p2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Now when Daniel knew that the document was signed, he entered his house (now in his roof chamber he had windows open toward Jerusalem); and he continued kneeling on his knees three times a day, praying and giving thanks before his God, as he had been doing previously. Daniel 6:10</a:t>
            </a:r>
            <a:endParaRPr sz="2000" dirty="0"/>
          </a:p>
          <a:p>
            <a:pPr marL="0" lvl="0" indent="0" algn="l" rtl="0">
              <a:spcBef>
                <a:spcPts val="1600"/>
              </a:spcBef>
              <a:spcAft>
                <a:spcPts val="1600"/>
              </a:spcAft>
              <a:buNone/>
            </a:pPr>
            <a:endParaRPr dirty="0"/>
          </a:p>
        </p:txBody>
      </p:sp>
      <p:pic>
        <p:nvPicPr>
          <p:cNvPr id="129" name="Google Shape;129;p22"/>
          <p:cNvPicPr preferRelativeResize="0"/>
          <p:nvPr/>
        </p:nvPicPr>
        <p:blipFill>
          <a:blip r:embed="rId3">
            <a:alphaModFix/>
          </a:blip>
          <a:stretch>
            <a:fillRect/>
          </a:stretch>
        </p:blipFill>
        <p:spPr>
          <a:xfrm>
            <a:off x="5264125" y="2844800"/>
            <a:ext cx="3789000" cy="2115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 we measure up? </a:t>
            </a:r>
            <a:endParaRPr/>
          </a:p>
        </p:txBody>
      </p:sp>
      <p:sp>
        <p:nvSpPr>
          <p:cNvPr id="135" name="Google Shape;135;p23"/>
          <p:cNvSpPr txBox="1">
            <a:spLocks noGrp="1"/>
          </p:cNvSpPr>
          <p:nvPr>
            <p:ph type="body" idx="1"/>
          </p:nvPr>
        </p:nvSpPr>
        <p:spPr>
          <a:xfrm>
            <a:off x="311700" y="1450175"/>
            <a:ext cx="8520600" cy="308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For </a:t>
            </a:r>
            <a:r>
              <a:rPr lang="en" sz="2000" b="1" u="sng" dirty="0"/>
              <a:t>I am not ashamed of the gospel</a:t>
            </a:r>
            <a:r>
              <a:rPr lang="en" sz="2000" dirty="0"/>
              <a:t>, for it is the power of God for salvation to everyone who believes, to the Jew first and also to the Greek. For in it the righteousness of God is revealed from faith to faith; as it is written, “But the righteous man shall live by faith.” Romans 1:16-17</a:t>
            </a:r>
            <a:endParaRPr sz="2000" dirty="0"/>
          </a:p>
          <a:p>
            <a:pPr marL="0" lvl="0" indent="0" algn="ctr" rtl="0">
              <a:spcBef>
                <a:spcPts val="1600"/>
              </a:spcBef>
              <a:spcAft>
                <a:spcPts val="0"/>
              </a:spcAft>
              <a:buNone/>
            </a:pPr>
            <a:r>
              <a:rPr lang="en" sz="2400" b="1" dirty="0"/>
              <a:t>Are we willing to stand up?</a:t>
            </a:r>
            <a:endParaRPr sz="2400" b="1"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pic>
        <p:nvPicPr>
          <p:cNvPr id="136" name="Google Shape;136;p23"/>
          <p:cNvPicPr preferRelativeResize="0"/>
          <p:nvPr/>
        </p:nvPicPr>
        <p:blipFill>
          <a:blip r:embed="rId3">
            <a:alphaModFix/>
          </a:blip>
          <a:stretch>
            <a:fillRect/>
          </a:stretch>
        </p:blipFill>
        <p:spPr>
          <a:xfrm>
            <a:off x="5021400" y="41475"/>
            <a:ext cx="3891975" cy="1514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Rahab was willing to stand out. </a:t>
            </a:r>
            <a:endParaRPr/>
          </a:p>
        </p:txBody>
      </p:sp>
      <p:sp>
        <p:nvSpPr>
          <p:cNvPr id="142" name="Google Shape;142;p2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By faith the walls of Jericho fell down after they had been encircled for seven days. By faith Rahab the harlot did not perish along with those who were disobedient, after she had welcomed the spies in peace. Hebrews 11: 30-31</a:t>
            </a:r>
            <a:endParaRPr sz="2000" dirty="0"/>
          </a:p>
          <a:p>
            <a:pPr marL="0" lvl="0" indent="0" algn="l" rtl="0">
              <a:spcBef>
                <a:spcPts val="1600"/>
              </a:spcBef>
              <a:spcAft>
                <a:spcPts val="1600"/>
              </a:spcAft>
              <a:buNone/>
            </a:pPr>
            <a:r>
              <a:rPr lang="en" sz="2000" dirty="0"/>
              <a:t>Rahab was willing to stand out. </a:t>
            </a:r>
            <a:endParaRPr sz="2000" dirty="0"/>
          </a:p>
        </p:txBody>
      </p:sp>
      <p:pic>
        <p:nvPicPr>
          <p:cNvPr id="143" name="Google Shape;143;p24"/>
          <p:cNvPicPr preferRelativeResize="0"/>
          <p:nvPr/>
        </p:nvPicPr>
        <p:blipFill>
          <a:blip r:embed="rId3">
            <a:alphaModFix/>
          </a:blip>
          <a:stretch>
            <a:fillRect/>
          </a:stretch>
        </p:blipFill>
        <p:spPr>
          <a:xfrm>
            <a:off x="4285673" y="2835563"/>
            <a:ext cx="4337002" cy="198901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 we measure up? </a:t>
            </a:r>
            <a:endParaRPr/>
          </a:p>
        </p:txBody>
      </p:sp>
      <p:sp>
        <p:nvSpPr>
          <p:cNvPr id="149" name="Google Shape;149;p25"/>
          <p:cNvSpPr txBox="1">
            <a:spLocks noGrp="1"/>
          </p:cNvSpPr>
          <p:nvPr>
            <p:ph type="body" idx="1"/>
          </p:nvPr>
        </p:nvSpPr>
        <p:spPr>
          <a:xfrm>
            <a:off x="311700" y="1450175"/>
            <a:ext cx="8520600" cy="308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Therefore I urge you, brethren, by the mercies of God, to present your bodies a living and holy sacrifice, acceptable to God, which is your spiritual service of worship. </a:t>
            </a:r>
            <a:r>
              <a:rPr lang="en" sz="2000" b="1" u="sng" dirty="0"/>
              <a:t>And do not be conformed to this world, but be transformed</a:t>
            </a:r>
            <a:r>
              <a:rPr lang="en" sz="2000" b="1" dirty="0"/>
              <a:t> </a:t>
            </a:r>
            <a:r>
              <a:rPr lang="en" sz="2000" dirty="0"/>
              <a:t>by the renewing of your mind, so that you may prove what the will of God is, that which is good and acceptable and perfect. Romans 12:1-2</a:t>
            </a:r>
            <a:endParaRPr sz="2000" dirty="0"/>
          </a:p>
          <a:p>
            <a:pPr marL="0" lvl="0" indent="0" algn="ctr" rtl="0">
              <a:spcBef>
                <a:spcPts val="1600"/>
              </a:spcBef>
              <a:spcAft>
                <a:spcPts val="1600"/>
              </a:spcAft>
              <a:buNone/>
            </a:pPr>
            <a:r>
              <a:rPr lang="en" sz="2400" b="1" dirty="0"/>
              <a:t>Are we will</a:t>
            </a:r>
            <a:r>
              <a:rPr lang="en-US" sz="2400" b="1" dirty="0" err="1"/>
              <a:t>ing</a:t>
            </a:r>
            <a:r>
              <a:rPr lang="en" sz="2400" b="1" dirty="0"/>
              <a:t> to be different? </a:t>
            </a:r>
            <a:endParaRPr sz="2400" b="1" dirty="0"/>
          </a:p>
        </p:txBody>
      </p:sp>
      <p:pic>
        <p:nvPicPr>
          <p:cNvPr id="150" name="Google Shape;150;p25"/>
          <p:cNvPicPr preferRelativeResize="0"/>
          <p:nvPr/>
        </p:nvPicPr>
        <p:blipFill>
          <a:blip r:embed="rId3">
            <a:alphaModFix/>
          </a:blip>
          <a:stretch>
            <a:fillRect/>
          </a:stretch>
        </p:blipFill>
        <p:spPr>
          <a:xfrm>
            <a:off x="5021400" y="41475"/>
            <a:ext cx="3891975" cy="1514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Abraham was willing to sacrifice</a:t>
            </a:r>
            <a:endParaRPr/>
          </a:p>
        </p:txBody>
      </p:sp>
      <p:sp>
        <p:nvSpPr>
          <p:cNvPr id="156" name="Google Shape;156;p2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By faith Abraham, when he was called, obeyed by going out to a place which he was to receive for an inheritance; and he went out, not knowing where he was going. Hebrews 11: 8</a:t>
            </a:r>
            <a:endParaRPr sz="2000" dirty="0"/>
          </a:p>
          <a:p>
            <a:pPr marL="0" lvl="0" indent="0" algn="l" rtl="0">
              <a:spcBef>
                <a:spcPts val="1600"/>
              </a:spcBef>
              <a:spcAft>
                <a:spcPts val="0"/>
              </a:spcAft>
              <a:buNone/>
            </a:pPr>
            <a:r>
              <a:rPr lang="en" sz="2000" dirty="0"/>
              <a:t>By faith Abraham, when he was tested, offered up Isaac, and he who had received the promises was offering up his only begotten son; Hebrews 11:17</a:t>
            </a:r>
            <a:endParaRPr sz="2000" dirty="0"/>
          </a:p>
          <a:p>
            <a:pPr marL="0" lvl="0" indent="0" algn="l" rtl="0">
              <a:spcBef>
                <a:spcPts val="1600"/>
              </a:spcBef>
              <a:spcAft>
                <a:spcPts val="1600"/>
              </a:spcAft>
              <a:buNone/>
            </a:pPr>
            <a:endParaRPr dirty="0"/>
          </a:p>
        </p:txBody>
      </p:sp>
      <p:pic>
        <p:nvPicPr>
          <p:cNvPr id="157" name="Google Shape;157;p26"/>
          <p:cNvPicPr preferRelativeResize="0"/>
          <p:nvPr/>
        </p:nvPicPr>
        <p:blipFill>
          <a:blip r:embed="rId3">
            <a:alphaModFix/>
          </a:blip>
          <a:stretch>
            <a:fillRect/>
          </a:stretch>
        </p:blipFill>
        <p:spPr>
          <a:xfrm>
            <a:off x="6691900" y="3451188"/>
            <a:ext cx="1905000" cy="1485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 we measure up? </a:t>
            </a:r>
            <a:endParaRPr/>
          </a:p>
        </p:txBody>
      </p:sp>
      <p:sp>
        <p:nvSpPr>
          <p:cNvPr id="163" name="Google Shape;163;p27"/>
          <p:cNvSpPr txBox="1">
            <a:spLocks noGrp="1"/>
          </p:cNvSpPr>
          <p:nvPr>
            <p:ph type="body" idx="1"/>
          </p:nvPr>
        </p:nvSpPr>
        <p:spPr>
          <a:xfrm>
            <a:off x="311700" y="1673925"/>
            <a:ext cx="8520600" cy="286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Through Him then, </a:t>
            </a:r>
            <a:r>
              <a:rPr lang="en" sz="2000" b="1" u="sng" dirty="0"/>
              <a:t>let us continually offer up a sacrifice of praise to God</a:t>
            </a:r>
            <a:r>
              <a:rPr lang="en" sz="2000" dirty="0"/>
              <a:t>, that is, the fruit of lips that </a:t>
            </a:r>
            <a:r>
              <a:rPr lang="en" sz="2000" b="1" u="sng" dirty="0"/>
              <a:t>give thanks</a:t>
            </a:r>
            <a:r>
              <a:rPr lang="en" sz="2000" dirty="0"/>
              <a:t> to His name. And do not neglect </a:t>
            </a:r>
            <a:r>
              <a:rPr lang="en" sz="2000" b="1" u="sng" dirty="0"/>
              <a:t>doing</a:t>
            </a:r>
            <a:r>
              <a:rPr lang="en" sz="2000" dirty="0"/>
              <a:t> good and sharing, for with such sacrifices God is pleased. Hebrews 13:15-16</a:t>
            </a:r>
            <a:endParaRPr sz="2000" dirty="0"/>
          </a:p>
          <a:p>
            <a:pPr marL="0" lvl="0" indent="0" algn="ctr" rtl="0">
              <a:spcBef>
                <a:spcPts val="1600"/>
              </a:spcBef>
              <a:spcAft>
                <a:spcPts val="0"/>
              </a:spcAft>
              <a:buNone/>
            </a:pPr>
            <a:r>
              <a:rPr lang="en" sz="2400" b="1" dirty="0"/>
              <a:t>What have you sacrificed for God?</a:t>
            </a:r>
            <a:endParaRPr sz="2400" b="1" dirty="0"/>
          </a:p>
          <a:p>
            <a:pPr marL="0" lvl="0" indent="0" algn="l" rtl="0">
              <a:spcBef>
                <a:spcPts val="1600"/>
              </a:spcBef>
              <a:spcAft>
                <a:spcPts val="1600"/>
              </a:spcAft>
              <a:buNone/>
            </a:pPr>
            <a:endParaRPr dirty="0"/>
          </a:p>
        </p:txBody>
      </p:sp>
      <p:pic>
        <p:nvPicPr>
          <p:cNvPr id="164" name="Google Shape;164;p27"/>
          <p:cNvPicPr preferRelativeResize="0"/>
          <p:nvPr/>
        </p:nvPicPr>
        <p:blipFill>
          <a:blip r:embed="rId3">
            <a:alphaModFix/>
          </a:blip>
          <a:stretch>
            <a:fillRect/>
          </a:stretch>
        </p:blipFill>
        <p:spPr>
          <a:xfrm>
            <a:off x="5021400" y="41475"/>
            <a:ext cx="3891975" cy="1514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2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1" name="Google Shape;171;p2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311625"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path to spiritual excellence?  </a:t>
            </a:r>
            <a:endParaRPr/>
          </a:p>
        </p:txBody>
      </p:sp>
      <p:sp>
        <p:nvSpPr>
          <p:cNvPr id="177" name="Google Shape;177;p29"/>
          <p:cNvSpPr txBox="1">
            <a:spLocks noGrp="1"/>
          </p:cNvSpPr>
          <p:nvPr>
            <p:ph type="body" idx="1"/>
          </p:nvPr>
        </p:nvSpPr>
        <p:spPr>
          <a:xfrm>
            <a:off x="94050" y="1403927"/>
            <a:ext cx="8955900" cy="345439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“Yet even now,” declares the Lord, Return to Me with all your heart, And with fasting, weeping and mourning; and </a:t>
            </a:r>
            <a:r>
              <a:rPr lang="en" sz="2000" b="1" u="sng" dirty="0"/>
              <a:t>rend your heart and not your garments.</a:t>
            </a:r>
            <a:r>
              <a:rPr lang="en" sz="2000" dirty="0"/>
              <a:t>” Now return to the Lord your God, For He is gracious and compassionate, Slow to anger, abounding in lovingkindness and relenting of evil. Joel 2:12-13</a:t>
            </a:r>
            <a:endParaRPr sz="2000" dirty="0"/>
          </a:p>
          <a:p>
            <a:pPr marL="0" lvl="0" indent="0" algn="l" rtl="0">
              <a:spcBef>
                <a:spcPts val="1600"/>
              </a:spcBef>
              <a:spcAft>
                <a:spcPts val="1600"/>
              </a:spcAft>
              <a:buNone/>
            </a:pPr>
            <a:r>
              <a:rPr lang="en" sz="2000" dirty="0"/>
              <a:t>For You do not delight in sacrifice, otherwise I would give it; You are not pleased with burnt offering. The </a:t>
            </a:r>
            <a:r>
              <a:rPr lang="en" sz="2000" b="1" u="sng" dirty="0"/>
              <a:t>sacrifices of God</a:t>
            </a:r>
            <a:r>
              <a:rPr lang="en" sz="2000" dirty="0"/>
              <a:t> are a </a:t>
            </a:r>
            <a:r>
              <a:rPr lang="en" sz="2000" b="1" u="sng" dirty="0"/>
              <a:t>broken spirit</a:t>
            </a:r>
            <a:r>
              <a:rPr lang="en" sz="2000" dirty="0"/>
              <a:t>; A </a:t>
            </a:r>
            <a:r>
              <a:rPr lang="en" sz="2000" b="1" u="sng" dirty="0"/>
              <a:t>broken </a:t>
            </a:r>
            <a:r>
              <a:rPr lang="en" sz="2000" dirty="0"/>
              <a:t>and a </a:t>
            </a:r>
            <a:r>
              <a:rPr lang="en" sz="2000" b="1" u="sng" dirty="0"/>
              <a:t>contrite heart</a:t>
            </a:r>
            <a:r>
              <a:rPr lang="en" sz="2000" dirty="0"/>
              <a:t>, O God, You will not despise.                 Psalms 51:16-17</a:t>
            </a:r>
            <a:endParaRPr sz="2000" dirty="0"/>
          </a:p>
        </p:txBody>
      </p:sp>
      <p:pic>
        <p:nvPicPr>
          <p:cNvPr id="178" name="Google Shape;178;p29"/>
          <p:cNvPicPr preferRelativeResize="0"/>
          <p:nvPr/>
        </p:nvPicPr>
        <p:blipFill>
          <a:blip r:embed="rId3">
            <a:alphaModFix/>
          </a:blip>
          <a:stretch>
            <a:fillRect/>
          </a:stretch>
        </p:blipFill>
        <p:spPr>
          <a:xfrm>
            <a:off x="7305964" y="29700"/>
            <a:ext cx="1743986" cy="137422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3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85" name="Google Shape;185;p30"/>
          <p:cNvPicPr preferRelativeResize="0"/>
          <p:nvPr/>
        </p:nvPicPr>
        <p:blipFill>
          <a:blip r:embed="rId3">
            <a:alphaModFix/>
          </a:blip>
          <a:stretch>
            <a:fillRect/>
          </a:stretch>
        </p:blipFill>
        <p:spPr>
          <a:xfrm>
            <a:off x="916425" y="0"/>
            <a:ext cx="7311149" cy="5143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Something more excellent</a:t>
            </a:r>
            <a:endParaRPr/>
          </a:p>
        </p:txBody>
      </p:sp>
      <p:sp>
        <p:nvSpPr>
          <p:cNvPr id="191" name="Google Shape;191;p3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dirty="0"/>
              <a:t>Have this attitude in yourselves which was also in Christ Jesus, who, although He existed in the form of God, </a:t>
            </a:r>
            <a:r>
              <a:rPr lang="en" sz="2000" b="1" u="sng" dirty="0"/>
              <a:t>did not regard equality with God a thing to be grasped,</a:t>
            </a:r>
            <a:r>
              <a:rPr lang="en" sz="2000" dirty="0"/>
              <a:t> but emptied Himself, taking the form of a bond-servant, and being made in the likeness of men. Being found in appearance as a man, He humbled Himself by becoming obedient to the point of death, even death on a cross. For this reason also, God highly exalted Him, and bestowed on Him the name which is above every name, Philippians 2:5-9</a:t>
            </a:r>
            <a:endParaRPr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0" y="172825"/>
            <a:ext cx="651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Atlanta 1996: The Magnificent Seven</a:t>
            </a:r>
            <a:endParaRPr/>
          </a:p>
        </p:txBody>
      </p:sp>
      <p:sp>
        <p:nvSpPr>
          <p:cNvPr id="74" name="Google Shape;74;p1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5" name="Google Shape;75;p14"/>
          <p:cNvPicPr preferRelativeResize="0"/>
          <p:nvPr/>
        </p:nvPicPr>
        <p:blipFill>
          <a:blip r:embed="rId3">
            <a:alphaModFix/>
          </a:blip>
          <a:stretch>
            <a:fillRect/>
          </a:stretch>
        </p:blipFill>
        <p:spPr>
          <a:xfrm>
            <a:off x="173500" y="1266325"/>
            <a:ext cx="5851024" cy="3302700"/>
          </a:xfrm>
          <a:prstGeom prst="rect">
            <a:avLst/>
          </a:prstGeom>
          <a:noFill/>
          <a:ln>
            <a:noFill/>
          </a:ln>
        </p:spPr>
      </p:pic>
      <p:pic>
        <p:nvPicPr>
          <p:cNvPr id="76" name="Google Shape;76;p14"/>
          <p:cNvPicPr preferRelativeResize="0"/>
          <p:nvPr/>
        </p:nvPicPr>
        <p:blipFill>
          <a:blip r:embed="rId4">
            <a:alphaModFix/>
          </a:blip>
          <a:stretch>
            <a:fillRect/>
          </a:stretch>
        </p:blipFill>
        <p:spPr>
          <a:xfrm>
            <a:off x="6438050" y="172813"/>
            <a:ext cx="2608300" cy="405737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2"/>
          <p:cNvSpPr txBox="1">
            <a:spLocks noGrp="1"/>
          </p:cNvSpPr>
          <p:nvPr>
            <p:ph type="title"/>
          </p:nvPr>
        </p:nvSpPr>
        <p:spPr>
          <a:xfrm>
            <a:off x="4035850" y="445025"/>
            <a:ext cx="47964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1992 Summer Olympics </a:t>
            </a:r>
            <a:endParaRPr/>
          </a:p>
        </p:txBody>
      </p:sp>
      <p:sp>
        <p:nvSpPr>
          <p:cNvPr id="197" name="Google Shape;197;p3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98" name="Google Shape;198;p32"/>
          <p:cNvPicPr preferRelativeResize="0"/>
          <p:nvPr/>
        </p:nvPicPr>
        <p:blipFill>
          <a:blip r:embed="rId3">
            <a:alphaModFix/>
          </a:blip>
          <a:stretch>
            <a:fillRect/>
          </a:stretch>
        </p:blipFill>
        <p:spPr>
          <a:xfrm>
            <a:off x="3" y="3"/>
            <a:ext cx="3197475" cy="2127775"/>
          </a:xfrm>
          <a:prstGeom prst="rect">
            <a:avLst/>
          </a:prstGeom>
          <a:noFill/>
          <a:ln>
            <a:noFill/>
          </a:ln>
        </p:spPr>
      </p:pic>
      <p:pic>
        <p:nvPicPr>
          <p:cNvPr id="199" name="Google Shape;199;p32"/>
          <p:cNvPicPr preferRelativeResize="0"/>
          <p:nvPr/>
        </p:nvPicPr>
        <p:blipFill>
          <a:blip r:embed="rId4">
            <a:alphaModFix/>
          </a:blip>
          <a:stretch>
            <a:fillRect/>
          </a:stretch>
        </p:blipFill>
        <p:spPr>
          <a:xfrm>
            <a:off x="0" y="2222625"/>
            <a:ext cx="3680275" cy="2920875"/>
          </a:xfrm>
          <a:prstGeom prst="rect">
            <a:avLst/>
          </a:prstGeom>
          <a:noFill/>
          <a:ln>
            <a:noFill/>
          </a:ln>
        </p:spPr>
      </p:pic>
      <p:pic>
        <p:nvPicPr>
          <p:cNvPr id="200" name="Google Shape;200;p32"/>
          <p:cNvPicPr preferRelativeResize="0"/>
          <p:nvPr/>
        </p:nvPicPr>
        <p:blipFill>
          <a:blip r:embed="rId5">
            <a:alphaModFix/>
          </a:blip>
          <a:stretch>
            <a:fillRect/>
          </a:stretch>
        </p:blipFill>
        <p:spPr>
          <a:xfrm>
            <a:off x="3860375" y="1728075"/>
            <a:ext cx="5283625" cy="29208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3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07" name="Google Shape;207;p33"/>
          <p:cNvPicPr preferRelativeResize="0"/>
          <p:nvPr/>
        </p:nvPicPr>
        <p:blipFill>
          <a:blip r:embed="rId3">
            <a:alphaModFix/>
          </a:blip>
          <a:stretch>
            <a:fillRect/>
          </a:stretch>
        </p:blipFill>
        <p:spPr>
          <a:xfrm>
            <a:off x="0" y="0"/>
            <a:ext cx="4211300" cy="3158475"/>
          </a:xfrm>
          <a:prstGeom prst="rect">
            <a:avLst/>
          </a:prstGeom>
          <a:noFill/>
          <a:ln>
            <a:noFill/>
          </a:ln>
        </p:spPr>
      </p:pic>
      <p:pic>
        <p:nvPicPr>
          <p:cNvPr id="208" name="Google Shape;208;p33"/>
          <p:cNvPicPr preferRelativeResize="0"/>
          <p:nvPr/>
        </p:nvPicPr>
        <p:blipFill>
          <a:blip r:embed="rId4">
            <a:alphaModFix/>
          </a:blip>
          <a:stretch>
            <a:fillRect/>
          </a:stretch>
        </p:blipFill>
        <p:spPr>
          <a:xfrm>
            <a:off x="4572000" y="0"/>
            <a:ext cx="4572001" cy="5010725"/>
          </a:xfrm>
          <a:prstGeom prst="rect">
            <a:avLst/>
          </a:prstGeom>
          <a:noFill/>
          <a:ln>
            <a:noFill/>
          </a:ln>
        </p:spPr>
      </p:pic>
      <p:pic>
        <p:nvPicPr>
          <p:cNvPr id="209" name="Google Shape;209;p33"/>
          <p:cNvPicPr preferRelativeResize="0"/>
          <p:nvPr/>
        </p:nvPicPr>
        <p:blipFill>
          <a:blip r:embed="rId5">
            <a:alphaModFix/>
          </a:blip>
          <a:stretch>
            <a:fillRect/>
          </a:stretch>
        </p:blipFill>
        <p:spPr>
          <a:xfrm>
            <a:off x="409425" y="3158475"/>
            <a:ext cx="3392450" cy="1985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4"/>
          <p:cNvSpPr txBox="1">
            <a:spLocks noGrp="1"/>
          </p:cNvSpPr>
          <p:nvPr>
            <p:ph type="title"/>
          </p:nvPr>
        </p:nvSpPr>
        <p:spPr>
          <a:xfrm>
            <a:off x="311700" y="315716"/>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While we were weak and needed it...</a:t>
            </a:r>
            <a:endParaRPr dirty="0"/>
          </a:p>
        </p:txBody>
      </p:sp>
      <p:sp>
        <p:nvSpPr>
          <p:cNvPr id="215" name="Google Shape;215;p34"/>
          <p:cNvSpPr txBox="1">
            <a:spLocks noGrp="1"/>
          </p:cNvSpPr>
          <p:nvPr>
            <p:ph type="body" idx="1"/>
          </p:nvPr>
        </p:nvSpPr>
        <p:spPr>
          <a:xfrm>
            <a:off x="175491" y="1152426"/>
            <a:ext cx="8802254" cy="377055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For when we were yet </a:t>
            </a:r>
            <a:r>
              <a:rPr lang="en" sz="2000" b="1" dirty="0"/>
              <a:t>without strength</a:t>
            </a:r>
            <a:r>
              <a:rPr lang="en" sz="2000" dirty="0"/>
              <a:t>, in due time Christ died for the ungodly. For scarcely for a righteous man will one die: yet peradventure for a good man some would even dare to die. But God commendeth his love toward us, in that, while we were yet sinners, Christ died for us. Much more then, being now justified by his blood, we shall be saved from wrath through him. Romans 5:6-9 </a:t>
            </a:r>
            <a:endParaRPr sz="2000" dirty="0"/>
          </a:p>
          <a:p>
            <a:pPr marL="0" lvl="0" indent="0" algn="ctr" rtl="0">
              <a:spcBef>
                <a:spcPts val="1600"/>
              </a:spcBef>
              <a:spcAft>
                <a:spcPts val="1600"/>
              </a:spcAft>
              <a:buNone/>
            </a:pPr>
            <a:r>
              <a:rPr lang="en" sz="2400" b="1" dirty="0"/>
              <a:t>While we could not fathom excellence Christ showed us what excellence was so that we might glimpse it and strive to live in it. </a:t>
            </a:r>
            <a:endParaRPr sz="24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3" name="Google Shape;83;p15"/>
          <p:cNvPicPr preferRelativeResize="0"/>
          <p:nvPr/>
        </p:nvPicPr>
        <p:blipFill>
          <a:blip r:embed="rId3">
            <a:alphaModFix/>
          </a:blip>
          <a:stretch>
            <a:fillRect/>
          </a:stretch>
        </p:blipFill>
        <p:spPr>
          <a:xfrm>
            <a:off x="132850" y="0"/>
            <a:ext cx="2107275" cy="3401875"/>
          </a:xfrm>
          <a:prstGeom prst="rect">
            <a:avLst/>
          </a:prstGeom>
          <a:noFill/>
          <a:ln>
            <a:noFill/>
          </a:ln>
        </p:spPr>
      </p:pic>
      <p:pic>
        <p:nvPicPr>
          <p:cNvPr id="84" name="Google Shape;84;p15"/>
          <p:cNvPicPr preferRelativeResize="0"/>
          <p:nvPr/>
        </p:nvPicPr>
        <p:blipFill>
          <a:blip r:embed="rId4">
            <a:alphaModFix/>
          </a:blip>
          <a:stretch>
            <a:fillRect/>
          </a:stretch>
        </p:blipFill>
        <p:spPr>
          <a:xfrm>
            <a:off x="1757925" y="2571752"/>
            <a:ext cx="4406424" cy="2475598"/>
          </a:xfrm>
          <a:prstGeom prst="rect">
            <a:avLst/>
          </a:prstGeom>
          <a:noFill/>
          <a:ln>
            <a:noFill/>
          </a:ln>
        </p:spPr>
      </p:pic>
      <p:pic>
        <p:nvPicPr>
          <p:cNvPr id="85" name="Google Shape;85;p15"/>
          <p:cNvPicPr preferRelativeResize="0"/>
          <p:nvPr/>
        </p:nvPicPr>
        <p:blipFill>
          <a:blip r:embed="rId5">
            <a:alphaModFix/>
          </a:blip>
          <a:stretch>
            <a:fillRect/>
          </a:stretch>
        </p:blipFill>
        <p:spPr>
          <a:xfrm>
            <a:off x="4737579" y="-1"/>
            <a:ext cx="4406424" cy="31579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We love stories like that</a:t>
            </a:r>
            <a:endParaRPr/>
          </a:p>
        </p:txBody>
      </p:sp>
      <p:sp>
        <p:nvSpPr>
          <p:cNvPr id="91" name="Google Shape;91;p16"/>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Because we love to glimpse Excellence.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Hebrews 11:1-4</a:t>
            </a:r>
            <a:endParaRPr/>
          </a:p>
        </p:txBody>
      </p:sp>
      <p:sp>
        <p:nvSpPr>
          <p:cNvPr id="97" name="Google Shape;97;p1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dirty="0"/>
              <a:t>Now faith is the substance of things hoped for, the evidence of things not seen. For by it the elders obtained a good testimony. By faith we understand that the worlds were framed by the word of God, so that the things which are seen were not made of things which are visible. </a:t>
            </a:r>
            <a:r>
              <a:rPr lang="en" sz="2000" b="1" u="sng" dirty="0"/>
              <a:t>By faith Abel offered to God a</a:t>
            </a:r>
            <a:r>
              <a:rPr lang="en" sz="2000" dirty="0"/>
              <a:t> </a:t>
            </a:r>
            <a:r>
              <a:rPr lang="en" sz="2000" b="1" u="sng" dirty="0"/>
              <a:t>more excellent</a:t>
            </a:r>
            <a:r>
              <a:rPr lang="en" sz="2000" dirty="0"/>
              <a:t> sacrifice than Cain, through which he obtained witness that he was righteous, God testifying of his gifts; and through it he being dead still speaks. - NKJV</a:t>
            </a:r>
            <a:endParaRPr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Something More Excellent</a:t>
            </a:r>
            <a:endParaRPr/>
          </a:p>
        </p:txBody>
      </p:sp>
      <p:sp>
        <p:nvSpPr>
          <p:cNvPr id="103" name="Google Shape;103;p18"/>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Hebrews 11:4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live in a world of good enough</a:t>
            </a:r>
            <a:endParaRPr/>
          </a:p>
        </p:txBody>
      </p:sp>
      <p:sp>
        <p:nvSpPr>
          <p:cNvPr id="109" name="Google Shape;109;p19"/>
          <p:cNvSpPr txBox="1">
            <a:spLocks noGrp="1"/>
          </p:cNvSpPr>
          <p:nvPr>
            <p:ph type="body" idx="1"/>
          </p:nvPr>
        </p:nvSpPr>
        <p:spPr>
          <a:xfrm>
            <a:off x="203199" y="1266324"/>
            <a:ext cx="8719127" cy="3656657"/>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dirty="0"/>
              <a:t>A son honors his father, and a servant his master. Then if I am a father, where is My honor? And if I am a master, where is My respect?’ says the Lord of hosts to you, O priests who despise My name. But you say, ‘How have we despised Your name?’ You are presenting defiled food upon My altar. But you say, ‘How have we defiled You?’ In that you say, ‘The table of the Lord is to be despised.’ But when you </a:t>
            </a:r>
            <a:r>
              <a:rPr lang="en" sz="2000" b="1" u="sng" dirty="0"/>
              <a:t>present the blind for sacrifice</a:t>
            </a:r>
            <a:r>
              <a:rPr lang="en" sz="2000" dirty="0"/>
              <a:t>, is it not evil? And when you </a:t>
            </a:r>
            <a:r>
              <a:rPr lang="en" sz="2000" b="1" u="sng" dirty="0"/>
              <a:t>present the lame and sick</a:t>
            </a:r>
            <a:r>
              <a:rPr lang="en" sz="2000" dirty="0"/>
              <a:t>, is it not evil? Why not offer it to your governor? Would he be pleased with you? Or would he receive you kindly?” says the Lord of hosts. Malachi 1:6-8</a:t>
            </a:r>
            <a:endParaRPr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11700" y="243946"/>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Was their sacrifice good enough? </a:t>
            </a:r>
            <a:endParaRPr dirty="0"/>
          </a:p>
        </p:txBody>
      </p:sp>
      <p:sp>
        <p:nvSpPr>
          <p:cNvPr id="115" name="Google Shape;115;p20"/>
          <p:cNvSpPr txBox="1">
            <a:spLocks noGrp="1"/>
          </p:cNvSpPr>
          <p:nvPr>
            <p:ph type="body" idx="1"/>
          </p:nvPr>
        </p:nvSpPr>
        <p:spPr>
          <a:xfrm>
            <a:off x="92364" y="951346"/>
            <a:ext cx="8931563" cy="394820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Oh that there were one among you who would shut the gates, that you might not </a:t>
            </a:r>
            <a:r>
              <a:rPr lang="en" sz="2000" b="1" u="sng" dirty="0"/>
              <a:t>uselessly kindle fire on My altar</a:t>
            </a:r>
            <a:r>
              <a:rPr lang="en" sz="2000" dirty="0"/>
              <a:t>! I am not pleased with you,” says the Lord of hosts, “nor will I accept an offering from you.          Malachi 1: 10</a:t>
            </a:r>
            <a:endParaRPr sz="2000" dirty="0"/>
          </a:p>
          <a:p>
            <a:pPr marL="0" lvl="0" indent="0" algn="l" rtl="0">
              <a:spcBef>
                <a:spcPts val="1600"/>
              </a:spcBef>
              <a:spcAft>
                <a:spcPts val="1600"/>
              </a:spcAft>
              <a:buNone/>
            </a:pPr>
            <a:r>
              <a:rPr lang="en" sz="2000" dirty="0"/>
              <a:t>Therefore I urge you, brethren, by the mercies of God, to </a:t>
            </a:r>
            <a:r>
              <a:rPr lang="en" sz="2000" b="1" u="sng" dirty="0"/>
              <a:t>present your bodies a living and holy sacrifice</a:t>
            </a:r>
            <a:r>
              <a:rPr lang="en" sz="2000" dirty="0"/>
              <a:t>, acceptable to God, which is your spiritual service of worship. And do not be conformed to this world, but be transformed by the renewing of your mind, so that you may prove what the will of God is, that which is good and acceptable and perfect. Romans 12:1-2</a:t>
            </a:r>
            <a:endParaRPr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ctrTitle"/>
          </p:nvPr>
        </p:nvSpPr>
        <p:spPr>
          <a:xfrm>
            <a:off x="-75" y="1322850"/>
            <a:ext cx="9144000" cy="102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What is excellence?</a:t>
            </a:r>
            <a:endParaRPr/>
          </a:p>
        </p:txBody>
      </p:sp>
      <p:sp>
        <p:nvSpPr>
          <p:cNvPr id="121" name="Google Shape;121;p21"/>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22" name="Google Shape;122;p21"/>
          <p:cNvPicPr preferRelativeResize="0"/>
          <p:nvPr/>
        </p:nvPicPr>
        <p:blipFill>
          <a:blip r:embed="rId3">
            <a:alphaModFix/>
          </a:blip>
          <a:stretch>
            <a:fillRect/>
          </a:stretch>
        </p:blipFill>
        <p:spPr>
          <a:xfrm>
            <a:off x="3145250" y="2471775"/>
            <a:ext cx="2665600" cy="2134575"/>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1199</Words>
  <Application>Microsoft Office PowerPoint</Application>
  <PresentationFormat>On-screen Show (16:9)</PresentationFormat>
  <Paragraphs>39</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PT Sans Narrow</vt:lpstr>
      <vt:lpstr>Arial</vt:lpstr>
      <vt:lpstr>Open Sans</vt:lpstr>
      <vt:lpstr>Tropic</vt:lpstr>
      <vt:lpstr>PowerPoint Presentation</vt:lpstr>
      <vt:lpstr>Atlanta 1996: The Magnificent Seven</vt:lpstr>
      <vt:lpstr>PowerPoint Presentation</vt:lpstr>
      <vt:lpstr>We love stories like that</vt:lpstr>
      <vt:lpstr>Hebrews 11:1-4</vt:lpstr>
      <vt:lpstr>Something More Excellent</vt:lpstr>
      <vt:lpstr>We live in a world of good enough</vt:lpstr>
      <vt:lpstr>Was their sacrifice good enough? </vt:lpstr>
      <vt:lpstr>What is excellence?</vt:lpstr>
      <vt:lpstr>Daniel was willing to stand up.</vt:lpstr>
      <vt:lpstr>How do we measure up? </vt:lpstr>
      <vt:lpstr>Rahab was willing to stand out. </vt:lpstr>
      <vt:lpstr>How do we measure up? </vt:lpstr>
      <vt:lpstr>Abraham was willing to sacrifice</vt:lpstr>
      <vt:lpstr>How do we measure up? </vt:lpstr>
      <vt:lpstr>PowerPoint Presentation</vt:lpstr>
      <vt:lpstr>Our path to spiritual excellence?  </vt:lpstr>
      <vt:lpstr>PowerPoint Presentation</vt:lpstr>
      <vt:lpstr>Something more excellent</vt:lpstr>
      <vt:lpstr>1992 Summer Olympics </vt:lpstr>
      <vt:lpstr>PowerPoint Presentation</vt:lpstr>
      <vt:lpstr>While we were weak and needed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ONealCOC</dc:creator>
  <cp:lastModifiedBy>Auditorium</cp:lastModifiedBy>
  <cp:revision>2</cp:revision>
  <dcterms:modified xsi:type="dcterms:W3CDTF">2019-11-24T23:02:04Z</dcterms:modified>
</cp:coreProperties>
</file>