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6" r:id="rId3"/>
    <p:sldId id="286" r:id="rId4"/>
    <p:sldId id="287" r:id="rId5"/>
    <p:sldId id="278" r:id="rId6"/>
    <p:sldId id="279" r:id="rId7"/>
    <p:sldId id="257" r:id="rId8"/>
    <p:sldId id="258" r:id="rId9"/>
    <p:sldId id="259" r:id="rId10"/>
    <p:sldId id="260" r:id="rId11"/>
    <p:sldId id="262" r:id="rId12"/>
    <p:sldId id="263" r:id="rId13"/>
    <p:sldId id="264" r:id="rId14"/>
    <p:sldId id="265" r:id="rId15"/>
    <p:sldId id="280" r:id="rId16"/>
    <p:sldId id="266" r:id="rId17"/>
    <p:sldId id="267" r:id="rId18"/>
    <p:sldId id="268" r:id="rId19"/>
    <p:sldId id="269" r:id="rId20"/>
    <p:sldId id="270" r:id="rId21"/>
    <p:sldId id="289" r:id="rId22"/>
    <p:sldId id="271" r:id="rId23"/>
    <p:sldId id="282" r:id="rId24"/>
    <p:sldId id="283" r:id="rId25"/>
    <p:sldId id="272" r:id="rId26"/>
    <p:sldId id="284" r:id="rId27"/>
    <p:sldId id="27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100" d="100"/>
          <a:sy n="10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175EA9-94CD-48B6-ACBD-4C1E7F6C5DA3}"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255835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75EA9-94CD-48B6-ACBD-4C1E7F6C5DA3}"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260930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75EA9-94CD-48B6-ACBD-4C1E7F6C5DA3}"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2625435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75EA9-94CD-48B6-ACBD-4C1E7F6C5DA3}"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169200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175EA9-94CD-48B6-ACBD-4C1E7F6C5DA3}"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131653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175EA9-94CD-48B6-ACBD-4C1E7F6C5DA3}"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773278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175EA9-94CD-48B6-ACBD-4C1E7F6C5DA3}" type="datetimeFigureOut">
              <a:rPr lang="en-US" smtClean="0"/>
              <a:t>3/19/2016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331261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175EA9-94CD-48B6-ACBD-4C1E7F6C5DA3}" type="datetimeFigureOut">
              <a:rPr lang="en-US" smtClean="0"/>
              <a:t>3/19/2016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9806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75EA9-94CD-48B6-ACBD-4C1E7F6C5DA3}" type="datetimeFigureOut">
              <a:rPr lang="en-US" smtClean="0"/>
              <a:t>3/19/2016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601767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75EA9-94CD-48B6-ACBD-4C1E7F6C5DA3}"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149704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75EA9-94CD-48B6-ACBD-4C1E7F6C5DA3}"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2D739-DC49-4A25-AFED-8458489AEAF7}" type="slidenum">
              <a:rPr lang="en-US" smtClean="0"/>
              <a:t>‹#›</a:t>
            </a:fld>
            <a:endParaRPr lang="en-US"/>
          </a:p>
        </p:txBody>
      </p:sp>
    </p:spTree>
    <p:extLst>
      <p:ext uri="{BB962C8B-B14F-4D97-AF65-F5344CB8AC3E}">
        <p14:creationId xmlns:p14="http://schemas.microsoft.com/office/powerpoint/2010/main" val="1444633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175EA9-94CD-48B6-ACBD-4C1E7F6C5DA3}" type="datetimeFigureOut">
              <a:rPr lang="en-US" smtClean="0"/>
              <a:t>3/19/2016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2D739-DC49-4A25-AFED-8458489AEAF7}" type="slidenum">
              <a:rPr lang="en-US" smtClean="0"/>
              <a:t>‹#›</a:t>
            </a:fld>
            <a:endParaRPr lang="en-US"/>
          </a:p>
        </p:txBody>
      </p:sp>
    </p:spTree>
    <p:extLst>
      <p:ext uri="{BB962C8B-B14F-4D97-AF65-F5344CB8AC3E}">
        <p14:creationId xmlns:p14="http://schemas.microsoft.com/office/powerpoint/2010/main" val="3038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11582400" cy="6334125"/>
          </a:xfrm>
        </p:spPr>
        <p:txBody>
          <a:bodyPr>
            <a:normAutofit/>
          </a:bodyPr>
          <a:lstStyle/>
          <a:p>
            <a:endParaRPr lang="en-US" dirty="0" smtClean="0"/>
          </a:p>
          <a:p>
            <a:pPr marL="0" indent="0">
              <a:buNone/>
            </a:pPr>
            <a:r>
              <a:rPr lang="en-US" sz="13800" dirty="0" smtClean="0"/>
              <a:t>  </a:t>
            </a:r>
            <a:r>
              <a:rPr lang="en-US" sz="13800" b="1" dirty="0" smtClean="0">
                <a:solidFill>
                  <a:srgbClr val="7030A0"/>
                </a:solidFill>
              </a:rPr>
              <a:t>Strange</a:t>
            </a:r>
          </a:p>
          <a:p>
            <a:r>
              <a:rPr lang="en-US" sz="13800" b="1" dirty="0">
                <a:solidFill>
                  <a:srgbClr val="7030A0"/>
                </a:solidFill>
              </a:rPr>
              <a:t> </a:t>
            </a:r>
            <a:r>
              <a:rPr lang="en-US" sz="13800" b="1" dirty="0" smtClean="0">
                <a:solidFill>
                  <a:srgbClr val="7030A0"/>
                </a:solidFill>
              </a:rPr>
              <a:t>             Fire</a:t>
            </a:r>
            <a:endParaRPr lang="en-US" sz="13800" b="1" dirty="0">
              <a:solidFill>
                <a:srgbClr val="7030A0"/>
              </a:solidFill>
            </a:endParaRPr>
          </a:p>
        </p:txBody>
      </p:sp>
    </p:spTree>
    <p:extLst>
      <p:ext uri="{BB962C8B-B14F-4D97-AF65-F5344CB8AC3E}">
        <p14:creationId xmlns:p14="http://schemas.microsoft.com/office/powerpoint/2010/main" val="2227779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7030A0"/>
                </a:solidFill>
              </a:rPr>
              <a:t>Why was God Displeased?</a:t>
            </a:r>
            <a:endParaRPr lang="en-US" sz="4800" b="1" dirty="0">
              <a:solidFill>
                <a:srgbClr val="7030A0"/>
              </a:solidFill>
            </a:endParaRPr>
          </a:p>
        </p:txBody>
      </p:sp>
      <p:sp>
        <p:nvSpPr>
          <p:cNvPr id="3" name="Content Placeholder 2"/>
          <p:cNvSpPr>
            <a:spLocks noGrp="1"/>
          </p:cNvSpPr>
          <p:nvPr>
            <p:ph idx="1"/>
          </p:nvPr>
        </p:nvSpPr>
        <p:spPr>
          <a:xfrm>
            <a:off x="0" y="1371600"/>
            <a:ext cx="12001500" cy="5400675"/>
          </a:xfrm>
        </p:spPr>
        <p:txBody>
          <a:bodyPr>
            <a:normAutofit lnSpcReduction="10000"/>
          </a:bodyPr>
          <a:lstStyle/>
          <a:p>
            <a:endParaRPr lang="en-US" dirty="0" smtClean="0"/>
          </a:p>
          <a:p>
            <a:r>
              <a:rPr lang="en-US" b="1" dirty="0">
                <a:solidFill>
                  <a:srgbClr val="0070C0"/>
                </a:solidFill>
              </a:rPr>
              <a:t> </a:t>
            </a:r>
            <a:r>
              <a:rPr lang="en-US" b="1" dirty="0" smtClean="0">
                <a:solidFill>
                  <a:srgbClr val="0070C0"/>
                </a:solidFill>
              </a:rPr>
              <a:t>  They put hot coals in their censers which </a:t>
            </a:r>
          </a:p>
          <a:p>
            <a:r>
              <a:rPr lang="en-US" b="1" dirty="0" smtClean="0">
                <a:solidFill>
                  <a:srgbClr val="0070C0"/>
                </a:solidFill>
              </a:rPr>
              <a:t>Were not from the altar of burnt offering.</a:t>
            </a:r>
          </a:p>
          <a:p>
            <a:r>
              <a:rPr lang="en-US" sz="3200" b="1" dirty="0">
                <a:solidFill>
                  <a:srgbClr val="0070C0"/>
                </a:solidFill>
              </a:rPr>
              <a:t> </a:t>
            </a:r>
            <a:r>
              <a:rPr lang="en-US" sz="3200" b="1" dirty="0" smtClean="0">
                <a:solidFill>
                  <a:srgbClr val="0070C0"/>
                </a:solidFill>
              </a:rPr>
              <a:t>  Lev. 16:12  </a:t>
            </a:r>
            <a:r>
              <a:rPr lang="en-US" b="1" baseline="30000" dirty="0">
                <a:solidFill>
                  <a:srgbClr val="0070C0"/>
                </a:solidFill>
              </a:rPr>
              <a:t>12 </a:t>
            </a:r>
            <a:r>
              <a:rPr lang="en-US" b="1" dirty="0">
                <a:solidFill>
                  <a:srgbClr val="0070C0"/>
                </a:solidFill>
              </a:rPr>
              <a:t>And he shall take a censer full of burning coals of fire from off the altar before the </a:t>
            </a:r>
            <a:r>
              <a:rPr lang="en-US" b="1" cap="small" dirty="0">
                <a:solidFill>
                  <a:srgbClr val="0070C0"/>
                </a:solidFill>
              </a:rPr>
              <a:t>Lord</a:t>
            </a:r>
            <a:r>
              <a:rPr lang="en-US" b="1" dirty="0">
                <a:solidFill>
                  <a:srgbClr val="0070C0"/>
                </a:solidFill>
              </a:rPr>
              <a:t>, and his hands full of sweet incense beaten small, and bring it within the vail:</a:t>
            </a:r>
            <a:endParaRPr lang="en-US" b="1" dirty="0" smtClean="0">
              <a:solidFill>
                <a:srgbClr val="0070C0"/>
              </a:solidFill>
            </a:endParaRPr>
          </a:p>
          <a:p>
            <a:r>
              <a:rPr lang="en-US" b="1" dirty="0">
                <a:solidFill>
                  <a:srgbClr val="0070C0"/>
                </a:solidFill>
              </a:rPr>
              <a:t> </a:t>
            </a:r>
            <a:r>
              <a:rPr lang="en-US" b="1" dirty="0" smtClean="0">
                <a:solidFill>
                  <a:srgbClr val="0070C0"/>
                </a:solidFill>
              </a:rPr>
              <a:t>  Ex. 30:9  </a:t>
            </a:r>
            <a:r>
              <a:rPr lang="en-US" b="1" dirty="0">
                <a:solidFill>
                  <a:srgbClr val="0070C0"/>
                </a:solidFill>
              </a:rPr>
              <a:t>Exodus </a:t>
            </a:r>
            <a:r>
              <a:rPr lang="en-US" b="1" dirty="0" smtClean="0">
                <a:solidFill>
                  <a:srgbClr val="0070C0"/>
                </a:solidFill>
              </a:rPr>
              <a:t>30:9</a:t>
            </a:r>
            <a:endParaRPr lang="en-US" b="1" dirty="0">
              <a:solidFill>
                <a:srgbClr val="0070C0"/>
              </a:solidFill>
            </a:endParaRPr>
          </a:p>
          <a:p>
            <a:r>
              <a:rPr lang="en-US" b="1" baseline="30000" dirty="0">
                <a:solidFill>
                  <a:srgbClr val="0070C0"/>
                </a:solidFill>
              </a:rPr>
              <a:t>9 </a:t>
            </a:r>
            <a:r>
              <a:rPr lang="en-US" b="1" dirty="0">
                <a:solidFill>
                  <a:srgbClr val="0070C0"/>
                </a:solidFill>
              </a:rPr>
              <a:t>Ye shall offer no strange incense thereon, nor burnt sacrifice, nor meat offering; neither shall ye pour drink offering thereon</a:t>
            </a:r>
            <a:r>
              <a:rPr lang="en-US" b="1" dirty="0" smtClean="0">
                <a:solidFill>
                  <a:srgbClr val="0070C0"/>
                </a:solidFill>
              </a:rPr>
              <a:t>.</a:t>
            </a:r>
          </a:p>
          <a:p>
            <a:endParaRPr lang="en-US" b="1" dirty="0">
              <a:solidFill>
                <a:srgbClr val="0070C0"/>
              </a:solidFill>
            </a:endParaRPr>
          </a:p>
          <a:p>
            <a:r>
              <a:rPr lang="en-US" b="1" dirty="0" smtClean="0">
                <a:solidFill>
                  <a:srgbClr val="0070C0"/>
                </a:solidFill>
              </a:rPr>
              <a:t>The reason they were killed was because ‘they had not kept the</a:t>
            </a:r>
          </a:p>
          <a:p>
            <a:r>
              <a:rPr lang="en-US" b="1" dirty="0" smtClean="0">
                <a:solidFill>
                  <a:srgbClr val="0070C0"/>
                </a:solidFill>
              </a:rPr>
              <a:t>Commandment of the Lord!”</a:t>
            </a:r>
            <a:endParaRPr lang="en-US" b="1" dirty="0">
              <a:solidFill>
                <a:srgbClr val="0070C0"/>
              </a:solidFill>
            </a:endParaRPr>
          </a:p>
          <a:p>
            <a:endParaRPr lang="en-US" dirty="0" smtClean="0"/>
          </a:p>
        </p:txBody>
      </p:sp>
    </p:spTree>
    <p:extLst>
      <p:ext uri="{BB962C8B-B14F-4D97-AF65-F5344CB8AC3E}">
        <p14:creationId xmlns:p14="http://schemas.microsoft.com/office/powerpoint/2010/main" val="178286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7674"/>
            <a:ext cx="11277600" cy="6410325"/>
          </a:xfrm>
        </p:spPr>
        <p:txBody>
          <a:bodyPr>
            <a:normAutofit/>
          </a:bodyPr>
          <a:lstStyle/>
          <a:p>
            <a:r>
              <a:rPr lang="en-US" b="1" dirty="0">
                <a:solidFill>
                  <a:srgbClr val="0070C0"/>
                </a:solidFill>
              </a:rPr>
              <a:t> </a:t>
            </a:r>
            <a:r>
              <a:rPr lang="en-US" b="1" dirty="0" smtClean="0">
                <a:solidFill>
                  <a:srgbClr val="0070C0"/>
                </a:solidFill>
              </a:rPr>
              <a:t>      </a:t>
            </a:r>
            <a:r>
              <a:rPr lang="en-US" sz="3600" b="1" dirty="0" smtClean="0">
                <a:solidFill>
                  <a:srgbClr val="0070C0"/>
                </a:solidFill>
              </a:rPr>
              <a:t>Moses explanation for what happened:</a:t>
            </a:r>
          </a:p>
          <a:p>
            <a:r>
              <a:rPr lang="en-US" sz="3600" b="1" dirty="0" smtClean="0">
                <a:solidFill>
                  <a:srgbClr val="0070C0"/>
                </a:solidFill>
              </a:rPr>
              <a:t>   a)Those who approach God must regard Him</a:t>
            </a:r>
          </a:p>
          <a:p>
            <a:r>
              <a:rPr lang="en-US" sz="3600" b="1" dirty="0" smtClean="0">
                <a:solidFill>
                  <a:srgbClr val="0070C0"/>
                </a:solidFill>
              </a:rPr>
              <a:t>As ‘holy’.  Lev. 10:3a  (Holy means:  ‘to set </a:t>
            </a:r>
          </a:p>
          <a:p>
            <a:r>
              <a:rPr lang="en-US" sz="3600" b="1" dirty="0" smtClean="0">
                <a:solidFill>
                  <a:srgbClr val="0070C0"/>
                </a:solidFill>
              </a:rPr>
              <a:t>Apart,  consecrated—to treat as special</a:t>
            </a:r>
            <a:r>
              <a:rPr lang="en-US" sz="3600" b="1" dirty="0" smtClean="0">
                <a:solidFill>
                  <a:srgbClr val="0070C0"/>
                </a:solidFill>
              </a:rPr>
              <a:t>.</a:t>
            </a:r>
          </a:p>
          <a:p>
            <a:endParaRPr lang="en-US" sz="3600" b="1" dirty="0" smtClean="0">
              <a:solidFill>
                <a:srgbClr val="0070C0"/>
              </a:solidFill>
            </a:endParaRPr>
          </a:p>
          <a:p>
            <a:r>
              <a:rPr lang="en-US" sz="3600" b="1" dirty="0" smtClean="0">
                <a:solidFill>
                  <a:srgbClr val="0070C0"/>
                </a:solidFill>
              </a:rPr>
              <a:t>        The actions of </a:t>
            </a:r>
            <a:r>
              <a:rPr lang="en-US" sz="3600" b="1" dirty="0" err="1" smtClean="0">
                <a:solidFill>
                  <a:srgbClr val="0070C0"/>
                </a:solidFill>
              </a:rPr>
              <a:t>Nadab</a:t>
            </a:r>
            <a:r>
              <a:rPr lang="en-US" sz="3600" b="1" dirty="0" smtClean="0">
                <a:solidFill>
                  <a:srgbClr val="0070C0"/>
                </a:solidFill>
              </a:rPr>
              <a:t> and </a:t>
            </a:r>
            <a:r>
              <a:rPr lang="en-US" sz="3600" b="1" dirty="0" err="1" smtClean="0">
                <a:solidFill>
                  <a:srgbClr val="0070C0"/>
                </a:solidFill>
              </a:rPr>
              <a:t>Abihu</a:t>
            </a:r>
            <a:r>
              <a:rPr lang="en-US" sz="3600" b="1" dirty="0" smtClean="0">
                <a:solidFill>
                  <a:srgbClr val="0070C0"/>
                </a:solidFill>
              </a:rPr>
              <a:t> did not respect</a:t>
            </a:r>
          </a:p>
          <a:p>
            <a:r>
              <a:rPr lang="en-US" sz="3600" b="1" dirty="0" smtClean="0">
                <a:solidFill>
                  <a:srgbClr val="0070C0"/>
                </a:solidFill>
              </a:rPr>
              <a:t>God.   God must be glorified before all. Lev. 10:3a</a:t>
            </a:r>
          </a:p>
          <a:p>
            <a:r>
              <a:rPr lang="en-US" sz="3600" b="1" dirty="0" smtClean="0">
                <a:solidFill>
                  <a:srgbClr val="0070C0"/>
                </a:solidFill>
              </a:rPr>
              <a:t>   To glorify means “to honor” </a:t>
            </a:r>
          </a:p>
          <a:p>
            <a:r>
              <a:rPr lang="en-US" sz="3600" b="1" dirty="0" smtClean="0">
                <a:solidFill>
                  <a:srgbClr val="0070C0"/>
                </a:solidFill>
              </a:rPr>
              <a:t>The actions of </a:t>
            </a:r>
            <a:r>
              <a:rPr lang="en-US" sz="3600" b="1" dirty="0" err="1" smtClean="0">
                <a:solidFill>
                  <a:srgbClr val="0070C0"/>
                </a:solidFill>
              </a:rPr>
              <a:t>Nadab</a:t>
            </a:r>
            <a:r>
              <a:rPr lang="en-US" sz="3600" b="1" dirty="0" smtClean="0">
                <a:solidFill>
                  <a:srgbClr val="0070C0"/>
                </a:solidFill>
              </a:rPr>
              <a:t> and </a:t>
            </a:r>
            <a:r>
              <a:rPr lang="en-US" sz="3600" b="1" dirty="0" err="1" smtClean="0">
                <a:solidFill>
                  <a:srgbClr val="0070C0"/>
                </a:solidFill>
              </a:rPr>
              <a:t>Abihu</a:t>
            </a:r>
            <a:r>
              <a:rPr lang="en-US" sz="3600" b="1" dirty="0" smtClean="0">
                <a:solidFill>
                  <a:srgbClr val="0070C0"/>
                </a:solidFill>
              </a:rPr>
              <a:t> therefore did not</a:t>
            </a:r>
          </a:p>
          <a:p>
            <a:r>
              <a:rPr lang="en-US" sz="3600" b="1" dirty="0" smtClean="0">
                <a:solidFill>
                  <a:srgbClr val="0070C0"/>
                </a:solidFill>
              </a:rPr>
              <a:t>Honor God.</a:t>
            </a:r>
          </a:p>
          <a:p>
            <a:endParaRPr lang="en-US" dirty="0"/>
          </a:p>
        </p:txBody>
      </p:sp>
    </p:spTree>
    <p:extLst>
      <p:ext uri="{BB962C8B-B14F-4D97-AF65-F5344CB8AC3E}">
        <p14:creationId xmlns:p14="http://schemas.microsoft.com/office/powerpoint/2010/main" val="2022780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Instructions concerning their bodies</a:t>
            </a:r>
            <a:endParaRPr lang="en-US" b="1" dirty="0">
              <a:solidFill>
                <a:srgbClr val="7030A0"/>
              </a:solidFill>
            </a:endParaRPr>
          </a:p>
        </p:txBody>
      </p:sp>
      <p:sp>
        <p:nvSpPr>
          <p:cNvPr id="3" name="Content Placeholder 2"/>
          <p:cNvSpPr>
            <a:spLocks noGrp="1"/>
          </p:cNvSpPr>
          <p:nvPr>
            <p:ph idx="1"/>
          </p:nvPr>
        </p:nvSpPr>
        <p:spPr>
          <a:xfrm>
            <a:off x="0" y="1333500"/>
            <a:ext cx="12192000" cy="5372100"/>
          </a:xfrm>
        </p:spPr>
        <p:txBody>
          <a:bodyPr>
            <a:normAutofit fontScale="92500" lnSpcReduction="20000"/>
          </a:bodyPr>
          <a:lstStyle/>
          <a:p>
            <a:r>
              <a:rPr lang="en-US" b="1" u="sng" dirty="0" smtClean="0">
                <a:solidFill>
                  <a:srgbClr val="0070C0"/>
                </a:solidFill>
              </a:rPr>
              <a:t>1.  </a:t>
            </a:r>
            <a:r>
              <a:rPr lang="en-US" b="1" u="sng" dirty="0" err="1" smtClean="0">
                <a:solidFill>
                  <a:srgbClr val="0070C0"/>
                </a:solidFill>
              </a:rPr>
              <a:t>Nadab</a:t>
            </a:r>
            <a:r>
              <a:rPr lang="en-US" b="1" u="sng" dirty="0" smtClean="0">
                <a:solidFill>
                  <a:srgbClr val="0070C0"/>
                </a:solidFill>
              </a:rPr>
              <a:t> and </a:t>
            </a:r>
            <a:r>
              <a:rPr lang="en-US" b="1" u="sng" dirty="0" err="1" smtClean="0">
                <a:solidFill>
                  <a:srgbClr val="0070C0"/>
                </a:solidFill>
              </a:rPr>
              <a:t>Abihu’s</a:t>
            </a:r>
            <a:r>
              <a:rPr lang="en-US" b="1" u="sng" dirty="0" smtClean="0">
                <a:solidFill>
                  <a:srgbClr val="0070C0"/>
                </a:solidFill>
              </a:rPr>
              <a:t> bodies were to be rem</a:t>
            </a:r>
            <a:r>
              <a:rPr lang="en-US" b="1" u="sng" dirty="0" smtClean="0">
                <a:solidFill>
                  <a:srgbClr val="002060"/>
                </a:solidFill>
              </a:rPr>
              <a:t>oved </a:t>
            </a:r>
            <a:r>
              <a:rPr lang="en-US" dirty="0">
                <a:solidFill>
                  <a:srgbClr val="002060"/>
                </a:solidFill>
              </a:rPr>
              <a:t>o</a:t>
            </a:r>
            <a:r>
              <a:rPr lang="en-US" dirty="0" smtClean="0">
                <a:solidFill>
                  <a:srgbClr val="002060"/>
                </a:solidFill>
              </a:rPr>
              <a:t>utside of the camp. </a:t>
            </a:r>
          </a:p>
          <a:p>
            <a:pPr marL="0" indent="0">
              <a:buNone/>
            </a:pPr>
            <a:r>
              <a:rPr lang="en-US" dirty="0" smtClean="0">
                <a:solidFill>
                  <a:srgbClr val="002060"/>
                </a:solidFill>
              </a:rPr>
              <a:t>      Lev. 10:4-5</a:t>
            </a:r>
            <a:r>
              <a:rPr lang="en-US" baseline="30000" dirty="0">
                <a:solidFill>
                  <a:srgbClr val="002060"/>
                </a:solidFill>
              </a:rPr>
              <a:t>4 </a:t>
            </a:r>
            <a:r>
              <a:rPr lang="en-US" dirty="0">
                <a:solidFill>
                  <a:srgbClr val="002060"/>
                </a:solidFill>
              </a:rPr>
              <a:t>And Moses called </a:t>
            </a:r>
            <a:r>
              <a:rPr lang="en-US" dirty="0" err="1">
                <a:solidFill>
                  <a:srgbClr val="002060"/>
                </a:solidFill>
              </a:rPr>
              <a:t>Mishael</a:t>
            </a:r>
            <a:r>
              <a:rPr lang="en-US" dirty="0">
                <a:solidFill>
                  <a:srgbClr val="002060"/>
                </a:solidFill>
              </a:rPr>
              <a:t> and </a:t>
            </a:r>
            <a:r>
              <a:rPr lang="en-US" dirty="0" err="1">
                <a:solidFill>
                  <a:srgbClr val="002060"/>
                </a:solidFill>
              </a:rPr>
              <a:t>Elzaphan</a:t>
            </a:r>
            <a:r>
              <a:rPr lang="en-US" dirty="0">
                <a:solidFill>
                  <a:srgbClr val="002060"/>
                </a:solidFill>
              </a:rPr>
              <a:t>, </a:t>
            </a:r>
            <a:endParaRPr lang="en-US" dirty="0" smtClean="0">
              <a:solidFill>
                <a:srgbClr val="002060"/>
              </a:solidFill>
            </a:endParaRPr>
          </a:p>
          <a:p>
            <a:r>
              <a:rPr lang="en-US" dirty="0" smtClean="0">
                <a:solidFill>
                  <a:srgbClr val="002060"/>
                </a:solidFill>
              </a:rPr>
              <a:t>the </a:t>
            </a:r>
            <a:r>
              <a:rPr lang="en-US" dirty="0">
                <a:solidFill>
                  <a:srgbClr val="002060"/>
                </a:solidFill>
              </a:rPr>
              <a:t>sons of </a:t>
            </a:r>
            <a:r>
              <a:rPr lang="en-US" dirty="0" err="1">
                <a:solidFill>
                  <a:srgbClr val="002060"/>
                </a:solidFill>
              </a:rPr>
              <a:t>Uzziel</a:t>
            </a:r>
            <a:r>
              <a:rPr lang="en-US" dirty="0">
                <a:solidFill>
                  <a:srgbClr val="002060"/>
                </a:solidFill>
              </a:rPr>
              <a:t> the uncle of Aaron, and said unto them</a:t>
            </a:r>
            <a:r>
              <a:rPr lang="en-US" dirty="0" smtClean="0">
                <a:solidFill>
                  <a:srgbClr val="002060"/>
                </a:solidFill>
              </a:rPr>
              <a:t>,</a:t>
            </a:r>
          </a:p>
          <a:p>
            <a:r>
              <a:rPr lang="en-US" dirty="0" smtClean="0">
                <a:solidFill>
                  <a:srgbClr val="002060"/>
                </a:solidFill>
              </a:rPr>
              <a:t> </a:t>
            </a:r>
            <a:r>
              <a:rPr lang="en-US" dirty="0">
                <a:solidFill>
                  <a:srgbClr val="002060"/>
                </a:solidFill>
              </a:rPr>
              <a:t>Come near, carry your brethren from before the sanctuary out of the camp.</a:t>
            </a:r>
          </a:p>
          <a:p>
            <a:r>
              <a:rPr lang="en-US" baseline="30000" dirty="0">
                <a:solidFill>
                  <a:srgbClr val="002060"/>
                </a:solidFill>
              </a:rPr>
              <a:t>5 </a:t>
            </a:r>
            <a:r>
              <a:rPr lang="en-US" dirty="0">
                <a:solidFill>
                  <a:srgbClr val="002060"/>
                </a:solidFill>
              </a:rPr>
              <a:t>So they went near, and carried them in their coats out of the camp; as Moses had said</a:t>
            </a:r>
          </a:p>
          <a:p>
            <a:pPr marL="0" indent="0">
              <a:buNone/>
            </a:pPr>
            <a:r>
              <a:rPr lang="en-US" dirty="0">
                <a:solidFill>
                  <a:srgbClr val="FF0000"/>
                </a:solidFill>
              </a:rPr>
              <a:t> </a:t>
            </a:r>
            <a:r>
              <a:rPr lang="en-US" dirty="0" smtClean="0">
                <a:solidFill>
                  <a:srgbClr val="FF0000"/>
                </a:solidFill>
              </a:rPr>
              <a:t> </a:t>
            </a:r>
            <a:r>
              <a:rPr lang="en-US" b="1" u="sng" dirty="0" smtClean="0">
                <a:solidFill>
                  <a:srgbClr val="FF0000"/>
                </a:solidFill>
              </a:rPr>
              <a:t>      2. Aaron and his surviving sons were not to </a:t>
            </a:r>
          </a:p>
          <a:p>
            <a:r>
              <a:rPr lang="en-US" b="1" u="sng" dirty="0" smtClean="0">
                <a:solidFill>
                  <a:srgbClr val="FF0000"/>
                </a:solidFill>
              </a:rPr>
              <a:t>Grieve while still consecrated for service. (Lev. 10:6-7)</a:t>
            </a:r>
          </a:p>
          <a:p>
            <a:r>
              <a:rPr lang="en-US" baseline="30000" dirty="0" smtClean="0">
                <a:solidFill>
                  <a:srgbClr val="7030A0"/>
                </a:solidFill>
              </a:rPr>
              <a:t>6</a:t>
            </a:r>
            <a:r>
              <a:rPr lang="en-US" baseline="30000" dirty="0">
                <a:solidFill>
                  <a:srgbClr val="7030A0"/>
                </a:solidFill>
              </a:rPr>
              <a:t> </a:t>
            </a:r>
            <a:r>
              <a:rPr lang="en-US" dirty="0">
                <a:solidFill>
                  <a:srgbClr val="7030A0"/>
                </a:solidFill>
              </a:rPr>
              <a:t>And Moses said unto Aaron, and unto </a:t>
            </a:r>
            <a:r>
              <a:rPr lang="en-US" dirty="0" err="1">
                <a:solidFill>
                  <a:srgbClr val="7030A0"/>
                </a:solidFill>
              </a:rPr>
              <a:t>Eleazar</a:t>
            </a:r>
            <a:r>
              <a:rPr lang="en-US" dirty="0">
                <a:solidFill>
                  <a:srgbClr val="7030A0"/>
                </a:solidFill>
              </a:rPr>
              <a:t> and unto </a:t>
            </a:r>
            <a:r>
              <a:rPr lang="en-US" dirty="0" err="1">
                <a:solidFill>
                  <a:srgbClr val="7030A0"/>
                </a:solidFill>
              </a:rPr>
              <a:t>Ithamar</a:t>
            </a:r>
            <a:r>
              <a:rPr lang="en-US" dirty="0">
                <a:solidFill>
                  <a:srgbClr val="7030A0"/>
                </a:solidFill>
              </a:rPr>
              <a:t>, his sons, Uncover not your heads, neither rend your clothes; lest ye die, and lest wrath come upon all the people: but let your brethren, the whole house of Israel, bewail the burning which the </a:t>
            </a:r>
            <a:r>
              <a:rPr lang="en-US" cap="small" dirty="0">
                <a:solidFill>
                  <a:srgbClr val="7030A0"/>
                </a:solidFill>
              </a:rPr>
              <a:t>Lord</a:t>
            </a:r>
            <a:r>
              <a:rPr lang="en-US" dirty="0">
                <a:solidFill>
                  <a:srgbClr val="7030A0"/>
                </a:solidFill>
              </a:rPr>
              <a:t> hath </a:t>
            </a:r>
            <a:r>
              <a:rPr lang="en-US" dirty="0" smtClean="0">
                <a:solidFill>
                  <a:srgbClr val="7030A0"/>
                </a:solidFill>
              </a:rPr>
              <a:t>kindled.</a:t>
            </a:r>
            <a:r>
              <a:rPr lang="en-US" baseline="30000" dirty="0" smtClean="0">
                <a:solidFill>
                  <a:srgbClr val="7030A0"/>
                </a:solidFill>
              </a:rPr>
              <a:t>7</a:t>
            </a:r>
            <a:r>
              <a:rPr lang="en-US" baseline="30000" dirty="0">
                <a:solidFill>
                  <a:srgbClr val="7030A0"/>
                </a:solidFill>
              </a:rPr>
              <a:t> </a:t>
            </a:r>
            <a:r>
              <a:rPr lang="en-US" dirty="0">
                <a:solidFill>
                  <a:srgbClr val="7030A0"/>
                </a:solidFill>
              </a:rPr>
              <a:t>And ye shall not go out from the door of the tabernacle of the congregation, lest ye die: for the anointing oil of the </a:t>
            </a:r>
            <a:r>
              <a:rPr lang="en-US" cap="small" dirty="0">
                <a:solidFill>
                  <a:srgbClr val="7030A0"/>
                </a:solidFill>
              </a:rPr>
              <a:t>Lord</a:t>
            </a:r>
            <a:r>
              <a:rPr lang="en-US" dirty="0">
                <a:solidFill>
                  <a:srgbClr val="7030A0"/>
                </a:solidFill>
              </a:rPr>
              <a:t> is upon you. And they did according to the word of Moses.</a:t>
            </a:r>
          </a:p>
          <a:p>
            <a:pPr marL="0" indent="0">
              <a:buNone/>
            </a:pPr>
            <a:r>
              <a:rPr lang="en-US" b="1" u="sng" dirty="0">
                <a:solidFill>
                  <a:srgbClr val="FF0000"/>
                </a:solidFill>
              </a:rPr>
              <a:t> </a:t>
            </a:r>
            <a:r>
              <a:rPr lang="en-US" b="1" u="sng" dirty="0" smtClean="0">
                <a:solidFill>
                  <a:srgbClr val="FF0000"/>
                </a:solidFill>
              </a:rPr>
              <a:t>                  It must have been very difficult for Aaron to lose His two sons in this way, on an occasion that should  </a:t>
            </a:r>
            <a:r>
              <a:rPr lang="en-US" b="1" u="sng" dirty="0">
                <a:solidFill>
                  <a:srgbClr val="FF0000"/>
                </a:solidFill>
              </a:rPr>
              <a:t>h</a:t>
            </a:r>
            <a:r>
              <a:rPr lang="en-US" b="1" u="sng" dirty="0" smtClean="0">
                <a:solidFill>
                  <a:srgbClr val="FF0000"/>
                </a:solidFill>
              </a:rPr>
              <a:t>ave been a time of great rejoicing for him. </a:t>
            </a:r>
            <a:endParaRPr lang="en-US" b="1" u="sng" dirty="0">
              <a:solidFill>
                <a:srgbClr val="FF0000"/>
              </a:solidFill>
            </a:endParaRPr>
          </a:p>
        </p:txBody>
      </p:sp>
    </p:spTree>
    <p:extLst>
      <p:ext uri="{BB962C8B-B14F-4D97-AF65-F5344CB8AC3E}">
        <p14:creationId xmlns:p14="http://schemas.microsoft.com/office/powerpoint/2010/main" val="4047816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Written for our learning</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5400" dirty="0" smtClean="0">
                <a:solidFill>
                  <a:srgbClr val="7030A0"/>
                </a:solidFill>
              </a:rPr>
              <a:t>Romans 15:4 </a:t>
            </a:r>
            <a:endParaRPr lang="en-US" sz="5400" dirty="0">
              <a:solidFill>
                <a:srgbClr val="7030A0"/>
              </a:solidFill>
            </a:endParaRPr>
          </a:p>
          <a:p>
            <a:r>
              <a:rPr lang="en-US" sz="5400" baseline="30000" dirty="0" smtClean="0">
                <a:solidFill>
                  <a:srgbClr val="7030A0"/>
                </a:solidFill>
              </a:rPr>
              <a:t>4</a:t>
            </a:r>
            <a:r>
              <a:rPr lang="en-US" sz="5400" baseline="30000" dirty="0">
                <a:solidFill>
                  <a:srgbClr val="7030A0"/>
                </a:solidFill>
              </a:rPr>
              <a:t> </a:t>
            </a:r>
            <a:r>
              <a:rPr lang="en-US" sz="5400" dirty="0">
                <a:solidFill>
                  <a:srgbClr val="7030A0"/>
                </a:solidFill>
              </a:rPr>
              <a:t>For whatsoever things were written aforetime were written for our learning, that we through patience and comfort of the scriptures might have hope.</a:t>
            </a:r>
          </a:p>
          <a:p>
            <a:endParaRPr lang="en-US" dirty="0"/>
          </a:p>
        </p:txBody>
      </p:sp>
    </p:spTree>
    <p:extLst>
      <p:ext uri="{BB962C8B-B14F-4D97-AF65-F5344CB8AC3E}">
        <p14:creationId xmlns:p14="http://schemas.microsoft.com/office/powerpoint/2010/main" val="2027988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FF0000"/>
                </a:solidFill>
              </a:rPr>
              <a:t>What lessons can we learn</a:t>
            </a:r>
            <a:endParaRPr lang="en-US" sz="4800" b="1" dirty="0">
              <a:solidFill>
                <a:srgbClr val="FF0000"/>
              </a:solidFill>
            </a:endParaRPr>
          </a:p>
        </p:txBody>
      </p:sp>
      <p:sp>
        <p:nvSpPr>
          <p:cNvPr id="3" name="Content Placeholder 2"/>
          <p:cNvSpPr>
            <a:spLocks noGrp="1"/>
          </p:cNvSpPr>
          <p:nvPr>
            <p:ph idx="1"/>
          </p:nvPr>
        </p:nvSpPr>
        <p:spPr>
          <a:xfrm>
            <a:off x="176981" y="1465006"/>
            <a:ext cx="12015019" cy="5392993"/>
          </a:xfrm>
        </p:spPr>
        <p:txBody>
          <a:bodyPr>
            <a:normAutofit fontScale="92500" lnSpcReduction="10000"/>
          </a:bodyPr>
          <a:lstStyle/>
          <a:p>
            <a:r>
              <a:rPr lang="en-US" b="1" dirty="0" smtClean="0">
                <a:solidFill>
                  <a:srgbClr val="002060"/>
                </a:solidFill>
              </a:rPr>
              <a:t>1.  Regarding Worship of God</a:t>
            </a:r>
          </a:p>
          <a:p>
            <a:r>
              <a:rPr lang="en-US" b="1" dirty="0">
                <a:solidFill>
                  <a:srgbClr val="002060"/>
                </a:solidFill>
              </a:rPr>
              <a:t> </a:t>
            </a:r>
            <a:r>
              <a:rPr lang="en-US" b="1" dirty="0" smtClean="0">
                <a:solidFill>
                  <a:srgbClr val="002060"/>
                </a:solidFill>
              </a:rPr>
              <a:t>    When we approach God in worship, we must</a:t>
            </a:r>
          </a:p>
          <a:p>
            <a:r>
              <a:rPr lang="en-US" b="1" dirty="0">
                <a:solidFill>
                  <a:srgbClr val="002060"/>
                </a:solidFill>
              </a:rPr>
              <a:t> </a:t>
            </a:r>
            <a:r>
              <a:rPr lang="en-US" b="1" dirty="0" smtClean="0">
                <a:solidFill>
                  <a:srgbClr val="002060"/>
                </a:solidFill>
              </a:rPr>
              <a:t>    do only what He has commanded!   </a:t>
            </a:r>
          </a:p>
          <a:p>
            <a:endParaRPr lang="en-US" dirty="0"/>
          </a:p>
          <a:p>
            <a:r>
              <a:rPr lang="en-US" dirty="0" smtClean="0">
                <a:solidFill>
                  <a:srgbClr val="002060"/>
                </a:solidFill>
              </a:rPr>
              <a:t>2. This was the sin of </a:t>
            </a:r>
            <a:r>
              <a:rPr lang="en-US" dirty="0" err="1" smtClean="0">
                <a:solidFill>
                  <a:srgbClr val="002060"/>
                </a:solidFill>
              </a:rPr>
              <a:t>Nadab</a:t>
            </a:r>
            <a:r>
              <a:rPr lang="en-US" dirty="0" smtClean="0">
                <a:solidFill>
                  <a:srgbClr val="002060"/>
                </a:solidFill>
              </a:rPr>
              <a:t> and </a:t>
            </a:r>
            <a:r>
              <a:rPr lang="en-US" dirty="0" err="1" smtClean="0">
                <a:solidFill>
                  <a:srgbClr val="002060"/>
                </a:solidFill>
              </a:rPr>
              <a:t>Abihu</a:t>
            </a:r>
            <a:r>
              <a:rPr lang="en-US" dirty="0" smtClean="0">
                <a:solidFill>
                  <a:srgbClr val="002060"/>
                </a:solidFill>
              </a:rPr>
              <a:t>  (Lev. 10:1)</a:t>
            </a:r>
          </a:p>
          <a:p>
            <a:r>
              <a:rPr lang="en-US" dirty="0">
                <a:solidFill>
                  <a:srgbClr val="002060"/>
                </a:solidFill>
              </a:rPr>
              <a:t> </a:t>
            </a:r>
            <a:r>
              <a:rPr lang="en-US" dirty="0" smtClean="0">
                <a:solidFill>
                  <a:srgbClr val="002060"/>
                </a:solidFill>
              </a:rPr>
              <a:t>  :When we offer something to God that he has</a:t>
            </a:r>
          </a:p>
          <a:p>
            <a:r>
              <a:rPr lang="en-US" dirty="0">
                <a:solidFill>
                  <a:srgbClr val="002060"/>
                </a:solidFill>
              </a:rPr>
              <a:t> </a:t>
            </a:r>
            <a:r>
              <a:rPr lang="en-US" dirty="0" smtClean="0">
                <a:solidFill>
                  <a:srgbClr val="002060"/>
                </a:solidFill>
              </a:rPr>
              <a:t>    not commanded:</a:t>
            </a:r>
          </a:p>
          <a:p>
            <a:r>
              <a:rPr lang="en-US" dirty="0">
                <a:solidFill>
                  <a:srgbClr val="002060"/>
                </a:solidFill>
              </a:rPr>
              <a:t> </a:t>
            </a:r>
            <a:r>
              <a:rPr lang="en-US" dirty="0" smtClean="0">
                <a:solidFill>
                  <a:srgbClr val="002060"/>
                </a:solidFill>
              </a:rPr>
              <a:t>       </a:t>
            </a:r>
            <a:r>
              <a:rPr lang="en-US" dirty="0" err="1" smtClean="0">
                <a:solidFill>
                  <a:srgbClr val="002060"/>
                </a:solidFill>
              </a:rPr>
              <a:t>i</a:t>
            </a:r>
            <a:r>
              <a:rPr lang="en-US" dirty="0" smtClean="0">
                <a:solidFill>
                  <a:srgbClr val="002060"/>
                </a:solidFill>
              </a:rPr>
              <a:t>.  We do not regard Him as Holy. Lev. 10:3</a:t>
            </a:r>
          </a:p>
          <a:p>
            <a:r>
              <a:rPr lang="en-US" dirty="0">
                <a:solidFill>
                  <a:srgbClr val="002060"/>
                </a:solidFill>
              </a:rPr>
              <a:t> </a:t>
            </a:r>
            <a:r>
              <a:rPr lang="en-US" dirty="0" smtClean="0">
                <a:solidFill>
                  <a:srgbClr val="002060"/>
                </a:solidFill>
              </a:rPr>
              <a:t>      ii.   We do not truly glorify Him. Lev. 10:3</a:t>
            </a:r>
          </a:p>
          <a:p>
            <a:endParaRPr lang="en-US" dirty="0" smtClean="0">
              <a:solidFill>
                <a:srgbClr val="002060"/>
              </a:solidFill>
            </a:endParaRPr>
          </a:p>
          <a:p>
            <a:r>
              <a:rPr lang="en-US" dirty="0">
                <a:solidFill>
                  <a:srgbClr val="002060"/>
                </a:solidFill>
              </a:rPr>
              <a:t> </a:t>
            </a:r>
            <a:r>
              <a:rPr lang="en-US" dirty="0" smtClean="0">
                <a:solidFill>
                  <a:srgbClr val="002060"/>
                </a:solidFill>
              </a:rPr>
              <a:t>                          </a:t>
            </a:r>
            <a:r>
              <a:rPr lang="en-US" b="1" u="sng" dirty="0" smtClean="0">
                <a:solidFill>
                  <a:srgbClr val="00B050"/>
                </a:solidFill>
              </a:rPr>
              <a:t>Harold Young  ..93.  The hardest thing we will</a:t>
            </a:r>
          </a:p>
          <a:p>
            <a:r>
              <a:rPr lang="en-US" b="1" u="sng" dirty="0" smtClean="0">
                <a:solidFill>
                  <a:srgbClr val="00B050"/>
                </a:solidFill>
              </a:rPr>
              <a:t>Ever do is to engage in true worship to God!</a:t>
            </a:r>
            <a:endParaRPr lang="en-US" b="1" u="sng" dirty="0">
              <a:solidFill>
                <a:srgbClr val="00B050"/>
              </a:solidFill>
            </a:endParaRPr>
          </a:p>
        </p:txBody>
      </p:sp>
    </p:spTree>
    <p:extLst>
      <p:ext uri="{BB962C8B-B14F-4D97-AF65-F5344CB8AC3E}">
        <p14:creationId xmlns:p14="http://schemas.microsoft.com/office/powerpoint/2010/main" val="3509853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337" y="500062"/>
            <a:ext cx="10515600" cy="1166813"/>
          </a:xfrm>
        </p:spPr>
        <p:txBody>
          <a:bodyPr/>
          <a:lstStyle/>
          <a:p>
            <a:r>
              <a:rPr lang="en-US" b="1" dirty="0" smtClean="0">
                <a:solidFill>
                  <a:srgbClr val="0070C0"/>
                </a:solidFill>
              </a:rPr>
              <a:t>Acceptable      -       Unacceptable</a:t>
            </a:r>
            <a:endParaRPr lang="en-US" b="1" dirty="0">
              <a:solidFill>
                <a:srgbClr val="0070C0"/>
              </a:solidFill>
            </a:endParaRPr>
          </a:p>
        </p:txBody>
      </p:sp>
      <p:sp>
        <p:nvSpPr>
          <p:cNvPr id="3" name="Content Placeholder 2"/>
          <p:cNvSpPr>
            <a:spLocks noGrp="1"/>
          </p:cNvSpPr>
          <p:nvPr>
            <p:ph idx="1"/>
          </p:nvPr>
        </p:nvSpPr>
        <p:spPr>
          <a:xfrm>
            <a:off x="-85725" y="1825625"/>
            <a:ext cx="12277725" cy="5118100"/>
          </a:xfrm>
        </p:spPr>
        <p:txBody>
          <a:bodyPr>
            <a:noAutofit/>
          </a:bodyPr>
          <a:lstStyle/>
          <a:p>
            <a:r>
              <a:rPr lang="en-US" dirty="0" smtClean="0">
                <a:solidFill>
                  <a:srgbClr val="7030A0"/>
                </a:solidFill>
              </a:rPr>
              <a:t>Why has it always been so difficult to get </a:t>
            </a:r>
            <a:r>
              <a:rPr lang="en-US" dirty="0">
                <a:solidFill>
                  <a:srgbClr val="7030A0"/>
                </a:solidFill>
              </a:rPr>
              <a:t>p</a:t>
            </a:r>
            <a:r>
              <a:rPr lang="en-US" dirty="0" smtClean="0">
                <a:solidFill>
                  <a:srgbClr val="7030A0"/>
                </a:solidFill>
              </a:rPr>
              <a:t>eople to do simply as God tells them?</a:t>
            </a:r>
          </a:p>
          <a:p>
            <a:pPr marL="0" indent="0">
              <a:buNone/>
            </a:pPr>
            <a:r>
              <a:rPr lang="en-US" dirty="0" smtClean="0">
                <a:solidFill>
                  <a:srgbClr val="7030A0"/>
                </a:solidFill>
              </a:rPr>
              <a:t>           Jesus talks about </a:t>
            </a:r>
            <a:r>
              <a:rPr lang="en-US" b="1" u="sng" dirty="0" smtClean="0">
                <a:solidFill>
                  <a:srgbClr val="7030A0"/>
                </a:solidFill>
              </a:rPr>
              <a:t>‘vain worship’   </a:t>
            </a:r>
            <a:r>
              <a:rPr lang="en-US" dirty="0" smtClean="0">
                <a:solidFill>
                  <a:srgbClr val="7030A0"/>
                </a:solidFill>
              </a:rPr>
              <a:t>Matt. 15:9 </a:t>
            </a:r>
          </a:p>
          <a:p>
            <a:r>
              <a:rPr lang="en-US" dirty="0" smtClean="0">
                <a:solidFill>
                  <a:srgbClr val="7030A0"/>
                </a:solidFill>
              </a:rPr>
              <a:t>        Paul speaks about </a:t>
            </a:r>
            <a:r>
              <a:rPr lang="en-US" b="1" u="sng" dirty="0" smtClean="0">
                <a:solidFill>
                  <a:srgbClr val="7030A0"/>
                </a:solidFill>
              </a:rPr>
              <a:t>‘will worship’ </a:t>
            </a:r>
            <a:r>
              <a:rPr lang="en-US" dirty="0">
                <a:solidFill>
                  <a:srgbClr val="7030A0"/>
                </a:solidFill>
              </a:rPr>
              <a:t>Col. </a:t>
            </a:r>
            <a:r>
              <a:rPr lang="en-US" dirty="0" smtClean="0">
                <a:solidFill>
                  <a:srgbClr val="7030A0"/>
                </a:solidFill>
              </a:rPr>
              <a:t>2:23</a:t>
            </a:r>
          </a:p>
          <a:p>
            <a:r>
              <a:rPr lang="en-US" dirty="0" smtClean="0">
                <a:solidFill>
                  <a:srgbClr val="7030A0"/>
                </a:solidFill>
              </a:rPr>
              <a:t>        “Which </a:t>
            </a:r>
            <a:r>
              <a:rPr lang="en-US" dirty="0">
                <a:solidFill>
                  <a:srgbClr val="7030A0"/>
                </a:solidFill>
              </a:rPr>
              <a:t>things have indeed a shew of wisdom </a:t>
            </a:r>
            <a:r>
              <a:rPr lang="en-US" b="1" u="sng" dirty="0">
                <a:solidFill>
                  <a:srgbClr val="7030A0"/>
                </a:solidFill>
              </a:rPr>
              <a:t>in will worship</a:t>
            </a:r>
            <a:r>
              <a:rPr lang="en-US" dirty="0">
                <a:solidFill>
                  <a:srgbClr val="7030A0"/>
                </a:solidFill>
              </a:rPr>
              <a:t>, and humility</a:t>
            </a:r>
            <a:r>
              <a:rPr lang="en-US" dirty="0" smtClean="0">
                <a:solidFill>
                  <a:srgbClr val="7030A0"/>
                </a:solidFill>
              </a:rPr>
              <a:t>,</a:t>
            </a:r>
          </a:p>
          <a:p>
            <a:r>
              <a:rPr lang="en-US" dirty="0" smtClean="0">
                <a:solidFill>
                  <a:srgbClr val="7030A0"/>
                </a:solidFill>
              </a:rPr>
              <a:t> </a:t>
            </a:r>
            <a:r>
              <a:rPr lang="en-US" dirty="0">
                <a:solidFill>
                  <a:srgbClr val="7030A0"/>
                </a:solidFill>
              </a:rPr>
              <a:t>and neglecting of the body; not in any </a:t>
            </a:r>
            <a:r>
              <a:rPr lang="en-US" dirty="0" err="1">
                <a:solidFill>
                  <a:srgbClr val="7030A0"/>
                </a:solidFill>
              </a:rPr>
              <a:t>honour</a:t>
            </a:r>
            <a:r>
              <a:rPr lang="en-US" dirty="0">
                <a:solidFill>
                  <a:srgbClr val="7030A0"/>
                </a:solidFill>
              </a:rPr>
              <a:t> to the satisfying of the flesh</a:t>
            </a:r>
            <a:r>
              <a:rPr lang="en-US" dirty="0" smtClean="0">
                <a:solidFill>
                  <a:srgbClr val="7030A0"/>
                </a:solidFill>
              </a:rPr>
              <a:t>.”</a:t>
            </a:r>
          </a:p>
          <a:p>
            <a:r>
              <a:rPr lang="en-US" dirty="0" smtClean="0">
                <a:solidFill>
                  <a:srgbClr val="7030A0"/>
                </a:solidFill>
              </a:rPr>
              <a:t>           NIV. These </a:t>
            </a:r>
            <a:r>
              <a:rPr lang="en-US" dirty="0">
                <a:solidFill>
                  <a:srgbClr val="7030A0"/>
                </a:solidFill>
              </a:rPr>
              <a:t>are matters which have, to be sure, the appearance of wisdom in </a:t>
            </a:r>
            <a:endParaRPr lang="en-US" dirty="0" smtClean="0">
              <a:solidFill>
                <a:srgbClr val="7030A0"/>
              </a:solidFill>
            </a:endParaRPr>
          </a:p>
          <a:p>
            <a:r>
              <a:rPr lang="en-US" dirty="0" smtClean="0">
                <a:solidFill>
                  <a:srgbClr val="7030A0"/>
                </a:solidFill>
              </a:rPr>
              <a:t>self-made </a:t>
            </a:r>
            <a:r>
              <a:rPr lang="en-US" dirty="0">
                <a:solidFill>
                  <a:srgbClr val="7030A0"/>
                </a:solidFill>
              </a:rPr>
              <a:t>religion and self-abasement and severe treatment of the body</a:t>
            </a:r>
            <a:r>
              <a:rPr lang="en-US" dirty="0" smtClean="0">
                <a:solidFill>
                  <a:srgbClr val="7030A0"/>
                </a:solidFill>
              </a:rPr>
              <a:t>,</a:t>
            </a:r>
          </a:p>
          <a:p>
            <a:r>
              <a:rPr lang="en-US" dirty="0" smtClean="0">
                <a:solidFill>
                  <a:srgbClr val="7030A0"/>
                </a:solidFill>
              </a:rPr>
              <a:t> </a:t>
            </a:r>
            <a:r>
              <a:rPr lang="en-US" dirty="0">
                <a:solidFill>
                  <a:srgbClr val="7030A0"/>
                </a:solidFill>
              </a:rPr>
              <a:t>but are of no value against fleshly indulgence</a:t>
            </a:r>
            <a:r>
              <a:rPr lang="en-US" dirty="0" smtClean="0">
                <a:solidFill>
                  <a:srgbClr val="7030A0"/>
                </a:solidFill>
              </a:rPr>
              <a:t>. </a:t>
            </a:r>
          </a:p>
          <a:p>
            <a:r>
              <a:rPr lang="en-US" dirty="0" smtClean="0">
                <a:solidFill>
                  <a:srgbClr val="7030A0"/>
                </a:solidFill>
              </a:rPr>
              <a:t>       Jesus </a:t>
            </a:r>
            <a:r>
              <a:rPr lang="en-US" dirty="0">
                <a:solidFill>
                  <a:srgbClr val="7030A0"/>
                </a:solidFill>
              </a:rPr>
              <a:t>taught concerning  </a:t>
            </a:r>
            <a:r>
              <a:rPr lang="en-US" b="1" u="sng" dirty="0">
                <a:solidFill>
                  <a:srgbClr val="7030A0"/>
                </a:solidFill>
              </a:rPr>
              <a:t>‘true worship’.  </a:t>
            </a:r>
            <a:r>
              <a:rPr lang="en-US" dirty="0">
                <a:solidFill>
                  <a:srgbClr val="7030A0"/>
                </a:solidFill>
              </a:rPr>
              <a:t>John </a:t>
            </a:r>
            <a:r>
              <a:rPr lang="en-US" dirty="0" smtClean="0">
                <a:solidFill>
                  <a:srgbClr val="7030A0"/>
                </a:solidFill>
              </a:rPr>
              <a:t>4:23-24</a:t>
            </a:r>
            <a:endParaRPr lang="en-US" dirty="0">
              <a:solidFill>
                <a:srgbClr val="7030A0"/>
              </a:solidFill>
            </a:endParaRPr>
          </a:p>
        </p:txBody>
      </p:sp>
    </p:spTree>
    <p:extLst>
      <p:ext uri="{BB962C8B-B14F-4D97-AF65-F5344CB8AC3E}">
        <p14:creationId xmlns:p14="http://schemas.microsoft.com/office/powerpoint/2010/main" val="367747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Since God is Holy and truly Worthy of </a:t>
            </a:r>
            <a:br>
              <a:rPr lang="en-US" b="1" dirty="0" smtClean="0">
                <a:solidFill>
                  <a:srgbClr val="FF0000"/>
                </a:solidFill>
              </a:rPr>
            </a:br>
            <a:r>
              <a:rPr lang="en-US" b="1" dirty="0" smtClean="0">
                <a:solidFill>
                  <a:srgbClr val="FF0000"/>
                </a:solidFill>
              </a:rPr>
              <a:t>worship, </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B050"/>
                </a:solidFill>
              </a:rPr>
              <a:t>How can sinful man know what God desires</a:t>
            </a:r>
          </a:p>
          <a:p>
            <a:r>
              <a:rPr lang="en-US" dirty="0" smtClean="0">
                <a:solidFill>
                  <a:srgbClr val="00B050"/>
                </a:solidFill>
              </a:rPr>
              <a:t>As acceptable worship?.  John 4:23,24</a:t>
            </a:r>
          </a:p>
          <a:p>
            <a:pPr marL="0" indent="0">
              <a:buNone/>
            </a:pPr>
            <a:r>
              <a:rPr lang="en-US" dirty="0">
                <a:solidFill>
                  <a:srgbClr val="00B050"/>
                </a:solidFill>
              </a:rPr>
              <a:t> </a:t>
            </a:r>
            <a:r>
              <a:rPr lang="en-US" dirty="0" smtClean="0">
                <a:solidFill>
                  <a:srgbClr val="00B050"/>
                </a:solidFill>
              </a:rPr>
              <a:t>      Can sinful man know what God desires as</a:t>
            </a:r>
          </a:p>
          <a:p>
            <a:r>
              <a:rPr lang="en-US" dirty="0" smtClean="0">
                <a:solidFill>
                  <a:srgbClr val="00B050"/>
                </a:solidFill>
              </a:rPr>
              <a:t>Acceptable worship?  </a:t>
            </a:r>
          </a:p>
          <a:p>
            <a:r>
              <a:rPr lang="en-US" dirty="0">
                <a:solidFill>
                  <a:srgbClr val="00B050"/>
                </a:solidFill>
              </a:rPr>
              <a:t> </a:t>
            </a:r>
            <a:r>
              <a:rPr lang="en-US" dirty="0" smtClean="0">
                <a:solidFill>
                  <a:srgbClr val="00B050"/>
                </a:solidFill>
              </a:rPr>
              <a:t>   Can sinful man know the mind of God?</a:t>
            </a:r>
          </a:p>
          <a:p>
            <a:r>
              <a:rPr lang="en-US" dirty="0" smtClean="0">
                <a:solidFill>
                  <a:srgbClr val="00B050"/>
                </a:solidFill>
              </a:rPr>
              <a:t>Eph.3:3-4 </a:t>
            </a:r>
            <a:r>
              <a:rPr lang="en-US" baseline="30000" dirty="0"/>
              <a:t>3 </a:t>
            </a:r>
            <a:r>
              <a:rPr lang="en-US" b="1" dirty="0">
                <a:solidFill>
                  <a:srgbClr val="FF0000"/>
                </a:solidFill>
              </a:rPr>
              <a:t>How that by revelation he made known unto me the mystery; (as I wrote afore in few words,</a:t>
            </a:r>
          </a:p>
          <a:p>
            <a:r>
              <a:rPr lang="en-US" b="1" baseline="30000" dirty="0">
                <a:solidFill>
                  <a:srgbClr val="FF0000"/>
                </a:solidFill>
              </a:rPr>
              <a:t>4 </a:t>
            </a:r>
            <a:r>
              <a:rPr lang="en-US" b="1" dirty="0">
                <a:solidFill>
                  <a:srgbClr val="FF0000"/>
                </a:solidFill>
              </a:rPr>
              <a:t>Whereby, when ye read, ye may understand my knowledge in the mystery of Christ)</a:t>
            </a:r>
          </a:p>
          <a:p>
            <a:r>
              <a:rPr lang="en-US" dirty="0" smtClean="0">
                <a:solidFill>
                  <a:srgbClr val="00B050"/>
                </a:solidFill>
              </a:rPr>
              <a:t> Only way Man is to know is by Divine Revelation.</a:t>
            </a:r>
          </a:p>
          <a:p>
            <a:r>
              <a:rPr lang="en-US" dirty="0">
                <a:solidFill>
                  <a:srgbClr val="00B050"/>
                </a:solidFill>
              </a:rPr>
              <a:t> </a:t>
            </a:r>
            <a:r>
              <a:rPr lang="en-US" dirty="0" smtClean="0">
                <a:solidFill>
                  <a:srgbClr val="00B050"/>
                </a:solidFill>
              </a:rPr>
              <a:t>  (Isa. 55:8,9 ; Psalm 119:104-105) </a:t>
            </a:r>
            <a:endParaRPr lang="en-US" dirty="0">
              <a:solidFill>
                <a:srgbClr val="00B050"/>
              </a:solidFill>
            </a:endParaRPr>
          </a:p>
        </p:txBody>
      </p:sp>
    </p:spTree>
    <p:extLst>
      <p:ext uri="{BB962C8B-B14F-4D97-AF65-F5344CB8AC3E}">
        <p14:creationId xmlns:p14="http://schemas.microsoft.com/office/powerpoint/2010/main" val="447971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Illustration:</a:t>
            </a:r>
            <a:endParaRPr lang="en-US" b="1" dirty="0">
              <a:solidFill>
                <a:srgbClr val="002060"/>
              </a:solidFill>
            </a:endParaRPr>
          </a:p>
        </p:txBody>
      </p:sp>
      <p:sp>
        <p:nvSpPr>
          <p:cNvPr id="3" name="Content Placeholder 2"/>
          <p:cNvSpPr>
            <a:spLocks noGrp="1"/>
          </p:cNvSpPr>
          <p:nvPr>
            <p:ph idx="1"/>
          </p:nvPr>
        </p:nvSpPr>
        <p:spPr>
          <a:xfrm>
            <a:off x="78657" y="1288026"/>
            <a:ext cx="11936361" cy="4888937"/>
          </a:xfrm>
        </p:spPr>
        <p:txBody>
          <a:bodyPr>
            <a:noAutofit/>
          </a:bodyPr>
          <a:lstStyle/>
          <a:p>
            <a:r>
              <a:rPr lang="en-US" dirty="0" smtClean="0">
                <a:solidFill>
                  <a:srgbClr val="002060"/>
                </a:solidFill>
              </a:rPr>
              <a:t>Why I choose not to use instrumental music </a:t>
            </a:r>
          </a:p>
          <a:p>
            <a:r>
              <a:rPr lang="en-US" dirty="0" smtClean="0">
                <a:solidFill>
                  <a:srgbClr val="002060"/>
                </a:solidFill>
              </a:rPr>
              <a:t>In worship to God.  </a:t>
            </a:r>
          </a:p>
          <a:p>
            <a:r>
              <a:rPr lang="en-US" dirty="0">
                <a:solidFill>
                  <a:srgbClr val="002060"/>
                </a:solidFill>
              </a:rPr>
              <a:t> </a:t>
            </a:r>
            <a:r>
              <a:rPr lang="en-US" dirty="0" smtClean="0">
                <a:solidFill>
                  <a:srgbClr val="002060"/>
                </a:solidFill>
              </a:rPr>
              <a:t> In N.T., only singing is specified.  </a:t>
            </a:r>
          </a:p>
          <a:p>
            <a:r>
              <a:rPr lang="en-US" dirty="0">
                <a:solidFill>
                  <a:srgbClr val="002060"/>
                </a:solidFill>
              </a:rPr>
              <a:t> </a:t>
            </a:r>
            <a:r>
              <a:rPr lang="en-US" dirty="0" smtClean="0">
                <a:solidFill>
                  <a:srgbClr val="002060"/>
                </a:solidFill>
              </a:rPr>
              <a:t>  Eph. 5:19</a:t>
            </a:r>
          </a:p>
          <a:p>
            <a:r>
              <a:rPr lang="en-US" dirty="0">
                <a:solidFill>
                  <a:srgbClr val="002060"/>
                </a:solidFill>
              </a:rPr>
              <a:t> </a:t>
            </a:r>
            <a:r>
              <a:rPr lang="en-US" dirty="0" smtClean="0">
                <a:solidFill>
                  <a:srgbClr val="002060"/>
                </a:solidFill>
              </a:rPr>
              <a:t>  Col. 3:16</a:t>
            </a:r>
          </a:p>
          <a:p>
            <a:r>
              <a:rPr lang="en-US" dirty="0">
                <a:solidFill>
                  <a:srgbClr val="002060"/>
                </a:solidFill>
              </a:rPr>
              <a:t> </a:t>
            </a:r>
            <a:r>
              <a:rPr lang="en-US" dirty="0" smtClean="0">
                <a:solidFill>
                  <a:srgbClr val="002060"/>
                </a:solidFill>
              </a:rPr>
              <a:t>     To offer praise with mechanical instruments</a:t>
            </a:r>
          </a:p>
          <a:p>
            <a:r>
              <a:rPr lang="en-US" dirty="0" smtClean="0">
                <a:solidFill>
                  <a:srgbClr val="002060"/>
                </a:solidFill>
              </a:rPr>
              <a:t>Would be to offer something God has not</a:t>
            </a:r>
          </a:p>
          <a:p>
            <a:r>
              <a:rPr lang="en-US" dirty="0" smtClean="0">
                <a:solidFill>
                  <a:srgbClr val="002060"/>
                </a:solidFill>
              </a:rPr>
              <a:t>Commanded.</a:t>
            </a:r>
          </a:p>
          <a:p>
            <a:r>
              <a:rPr lang="en-US" dirty="0">
                <a:solidFill>
                  <a:srgbClr val="002060"/>
                </a:solidFill>
              </a:rPr>
              <a:t> </a:t>
            </a:r>
            <a:r>
              <a:rPr lang="en-US" dirty="0" smtClean="0">
                <a:solidFill>
                  <a:srgbClr val="002060"/>
                </a:solidFill>
              </a:rPr>
              <a:t>     It would be ‘presumptuous sin’ on our part.</a:t>
            </a:r>
          </a:p>
          <a:p>
            <a:r>
              <a:rPr lang="en-US" dirty="0">
                <a:solidFill>
                  <a:srgbClr val="002060"/>
                </a:solidFill>
              </a:rPr>
              <a:t> </a:t>
            </a:r>
            <a:r>
              <a:rPr lang="en-US" dirty="0" smtClean="0">
                <a:solidFill>
                  <a:srgbClr val="002060"/>
                </a:solidFill>
              </a:rPr>
              <a:t>     If God wanted it, he would have told us.</a:t>
            </a:r>
            <a:endParaRPr lang="en-US" dirty="0">
              <a:solidFill>
                <a:srgbClr val="002060"/>
              </a:solidFill>
            </a:endParaRPr>
          </a:p>
        </p:txBody>
      </p:sp>
    </p:spTree>
    <p:extLst>
      <p:ext uri="{BB962C8B-B14F-4D97-AF65-F5344CB8AC3E}">
        <p14:creationId xmlns:p14="http://schemas.microsoft.com/office/powerpoint/2010/main" val="1940683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FF0000"/>
                </a:solidFill>
              </a:rPr>
              <a:t>But some will say:  He accepted it</a:t>
            </a:r>
            <a:br>
              <a:rPr lang="en-US" sz="4800" b="1" dirty="0" smtClean="0">
                <a:solidFill>
                  <a:srgbClr val="FF0000"/>
                </a:solidFill>
              </a:rPr>
            </a:br>
            <a:r>
              <a:rPr lang="en-US" sz="4800" b="1" dirty="0" smtClean="0">
                <a:solidFill>
                  <a:srgbClr val="FF0000"/>
                </a:solidFill>
              </a:rPr>
              <a:t>in the Old Testament times:</a:t>
            </a:r>
            <a:endParaRPr lang="en-US" sz="4800" b="1" dirty="0">
              <a:solidFill>
                <a:srgbClr val="FF0000"/>
              </a:solidFill>
            </a:endParaRPr>
          </a:p>
        </p:txBody>
      </p:sp>
      <p:sp>
        <p:nvSpPr>
          <p:cNvPr id="3" name="Content Placeholder 2"/>
          <p:cNvSpPr>
            <a:spLocks noGrp="1"/>
          </p:cNvSpPr>
          <p:nvPr>
            <p:ph idx="1"/>
          </p:nvPr>
        </p:nvSpPr>
        <p:spPr>
          <a:xfrm>
            <a:off x="104775" y="1825624"/>
            <a:ext cx="12087225" cy="5032375"/>
          </a:xfrm>
        </p:spPr>
        <p:txBody>
          <a:bodyPr>
            <a:normAutofit fontScale="85000" lnSpcReduction="20000"/>
          </a:bodyPr>
          <a:lstStyle/>
          <a:p>
            <a:r>
              <a:rPr lang="en-US" dirty="0"/>
              <a:t> </a:t>
            </a:r>
            <a:r>
              <a:rPr lang="en-US" b="1" dirty="0" smtClean="0">
                <a:solidFill>
                  <a:srgbClr val="7030A0"/>
                </a:solidFill>
              </a:rPr>
              <a:t>Example of Moses:</a:t>
            </a:r>
          </a:p>
          <a:p>
            <a:r>
              <a:rPr lang="en-US" b="1" dirty="0">
                <a:solidFill>
                  <a:srgbClr val="7030A0"/>
                </a:solidFill>
              </a:rPr>
              <a:t> </a:t>
            </a:r>
            <a:r>
              <a:rPr lang="en-US" b="1" dirty="0" smtClean="0">
                <a:solidFill>
                  <a:srgbClr val="7030A0"/>
                </a:solidFill>
              </a:rPr>
              <a:t>   1. At one time, Moses was told to strike the</a:t>
            </a:r>
          </a:p>
          <a:p>
            <a:r>
              <a:rPr lang="en-US" b="1" dirty="0">
                <a:solidFill>
                  <a:srgbClr val="7030A0"/>
                </a:solidFill>
              </a:rPr>
              <a:t> </a:t>
            </a:r>
            <a:r>
              <a:rPr lang="en-US" b="1" dirty="0" smtClean="0">
                <a:solidFill>
                  <a:srgbClr val="7030A0"/>
                </a:solidFill>
              </a:rPr>
              <a:t>      rock to obtain water.  Ex. 17:6 </a:t>
            </a:r>
          </a:p>
          <a:p>
            <a:r>
              <a:rPr lang="en-US" b="1" dirty="0">
                <a:solidFill>
                  <a:srgbClr val="7030A0"/>
                </a:solidFill>
              </a:rPr>
              <a:t> </a:t>
            </a:r>
            <a:r>
              <a:rPr lang="en-US" b="1" dirty="0" smtClean="0">
                <a:solidFill>
                  <a:srgbClr val="7030A0"/>
                </a:solidFill>
              </a:rPr>
              <a:t>    2.At another time, God told him to speak</a:t>
            </a:r>
          </a:p>
          <a:p>
            <a:r>
              <a:rPr lang="en-US" b="1" dirty="0">
                <a:solidFill>
                  <a:srgbClr val="7030A0"/>
                </a:solidFill>
              </a:rPr>
              <a:t> </a:t>
            </a:r>
            <a:r>
              <a:rPr lang="en-US" b="1" dirty="0" smtClean="0">
                <a:solidFill>
                  <a:srgbClr val="7030A0"/>
                </a:solidFill>
              </a:rPr>
              <a:t>      to the rock Num. 20:8</a:t>
            </a:r>
          </a:p>
          <a:p>
            <a:r>
              <a:rPr lang="en-US" b="1" dirty="0">
                <a:solidFill>
                  <a:srgbClr val="7030A0"/>
                </a:solidFill>
              </a:rPr>
              <a:t> </a:t>
            </a:r>
            <a:r>
              <a:rPr lang="en-US" b="1" dirty="0" smtClean="0">
                <a:solidFill>
                  <a:srgbClr val="7030A0"/>
                </a:solidFill>
              </a:rPr>
              <a:t>         </a:t>
            </a:r>
            <a:r>
              <a:rPr lang="en-US" b="1" dirty="0" smtClean="0">
                <a:solidFill>
                  <a:srgbClr val="00B050"/>
                </a:solidFill>
              </a:rPr>
              <a:t>When Moses did the second time what God</a:t>
            </a:r>
          </a:p>
          <a:p>
            <a:r>
              <a:rPr lang="en-US" b="1" dirty="0" smtClean="0">
                <a:solidFill>
                  <a:srgbClr val="00B050"/>
                </a:solidFill>
              </a:rPr>
              <a:t>Had said to him to do the first time.</a:t>
            </a:r>
          </a:p>
          <a:p>
            <a:r>
              <a:rPr lang="en-US" b="1" dirty="0">
                <a:solidFill>
                  <a:srgbClr val="7030A0"/>
                </a:solidFill>
              </a:rPr>
              <a:t> </a:t>
            </a:r>
            <a:r>
              <a:rPr lang="en-US" b="1" dirty="0" smtClean="0">
                <a:solidFill>
                  <a:srgbClr val="7030A0"/>
                </a:solidFill>
              </a:rPr>
              <a:t>    1. He failed to ‘hallow” (show reverence) to God.</a:t>
            </a:r>
          </a:p>
          <a:p>
            <a:r>
              <a:rPr lang="en-US" b="1" dirty="0">
                <a:solidFill>
                  <a:srgbClr val="7030A0"/>
                </a:solidFill>
              </a:rPr>
              <a:t> </a:t>
            </a:r>
            <a:r>
              <a:rPr lang="en-US" b="1" dirty="0" smtClean="0">
                <a:solidFill>
                  <a:srgbClr val="7030A0"/>
                </a:solidFill>
              </a:rPr>
              <a:t>        Num. 20:8</a:t>
            </a:r>
          </a:p>
          <a:p>
            <a:r>
              <a:rPr lang="en-US" b="1" dirty="0">
                <a:solidFill>
                  <a:srgbClr val="7030A0"/>
                </a:solidFill>
              </a:rPr>
              <a:t> </a:t>
            </a:r>
            <a:r>
              <a:rPr lang="en-US" b="1" dirty="0" smtClean="0">
                <a:solidFill>
                  <a:srgbClr val="7030A0"/>
                </a:solidFill>
              </a:rPr>
              <a:t>   2. He lost the right to enter the Promised land.</a:t>
            </a:r>
          </a:p>
          <a:p>
            <a:r>
              <a:rPr lang="en-US" b="1" dirty="0">
                <a:solidFill>
                  <a:srgbClr val="7030A0"/>
                </a:solidFill>
              </a:rPr>
              <a:t> </a:t>
            </a:r>
            <a:r>
              <a:rPr lang="en-US" b="1" dirty="0" smtClean="0">
                <a:solidFill>
                  <a:srgbClr val="7030A0"/>
                </a:solidFill>
              </a:rPr>
              <a:t>       Num. 20:12; Deut. 32:51</a:t>
            </a:r>
          </a:p>
          <a:p>
            <a:r>
              <a:rPr lang="en-US" b="1" dirty="0">
                <a:solidFill>
                  <a:srgbClr val="7030A0"/>
                </a:solidFill>
              </a:rPr>
              <a:t> </a:t>
            </a:r>
            <a:r>
              <a:rPr lang="en-US" b="1" dirty="0" smtClean="0">
                <a:solidFill>
                  <a:srgbClr val="7030A0"/>
                </a:solidFill>
              </a:rPr>
              <a:t>       We must do what God has revealed for the time </a:t>
            </a:r>
          </a:p>
          <a:p>
            <a:r>
              <a:rPr lang="en-US" b="1" dirty="0">
                <a:solidFill>
                  <a:srgbClr val="7030A0"/>
                </a:solidFill>
              </a:rPr>
              <a:t> </a:t>
            </a:r>
            <a:r>
              <a:rPr lang="en-US" b="1" dirty="0" smtClean="0">
                <a:solidFill>
                  <a:srgbClr val="7030A0"/>
                </a:solidFill>
              </a:rPr>
              <a:t>       appropriate for us. </a:t>
            </a:r>
            <a:endParaRPr lang="en-US" b="1" dirty="0">
              <a:solidFill>
                <a:srgbClr val="7030A0"/>
              </a:solidFill>
            </a:endParaRPr>
          </a:p>
        </p:txBody>
      </p:sp>
    </p:spTree>
    <p:extLst>
      <p:ext uri="{BB962C8B-B14F-4D97-AF65-F5344CB8AC3E}">
        <p14:creationId xmlns:p14="http://schemas.microsoft.com/office/powerpoint/2010/main" val="1294221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smtClean="0">
                <a:solidFill>
                  <a:srgbClr val="7030A0"/>
                </a:solidFill>
              </a:rPr>
              <a:t>God may have approved instrumental music</a:t>
            </a:r>
          </a:p>
          <a:p>
            <a:r>
              <a:rPr lang="en-US" sz="5400" b="1" dirty="0" smtClean="0">
                <a:solidFill>
                  <a:srgbClr val="7030A0"/>
                </a:solidFill>
              </a:rPr>
              <a:t>In the past, but in N.T. He simply commands </a:t>
            </a:r>
          </a:p>
          <a:p>
            <a:r>
              <a:rPr lang="en-US" sz="5400" b="1" dirty="0" smtClean="0">
                <a:solidFill>
                  <a:srgbClr val="7030A0"/>
                </a:solidFill>
              </a:rPr>
              <a:t>Singing </a:t>
            </a:r>
            <a:r>
              <a:rPr lang="en-US" sz="5400" b="1" dirty="0">
                <a:solidFill>
                  <a:srgbClr val="7030A0"/>
                </a:solidFill>
              </a:rPr>
              <a:t>.</a:t>
            </a:r>
          </a:p>
        </p:txBody>
      </p:sp>
    </p:spTree>
    <p:extLst>
      <p:ext uri="{BB962C8B-B14F-4D97-AF65-F5344CB8AC3E}">
        <p14:creationId xmlns:p14="http://schemas.microsoft.com/office/powerpoint/2010/main" val="3918931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i="1" u="sng" dirty="0" err="1" smtClean="0">
                <a:solidFill>
                  <a:srgbClr val="7030A0"/>
                </a:solidFill>
              </a:rPr>
              <a:t>Nadab</a:t>
            </a:r>
            <a:r>
              <a:rPr lang="en-US" sz="9600" b="1" i="1" u="sng" dirty="0" smtClean="0">
                <a:solidFill>
                  <a:srgbClr val="7030A0"/>
                </a:solidFill>
              </a:rPr>
              <a:t> and </a:t>
            </a:r>
            <a:r>
              <a:rPr lang="en-US" sz="9600" b="1" i="1" u="sng" dirty="0" err="1" smtClean="0">
                <a:solidFill>
                  <a:srgbClr val="7030A0"/>
                </a:solidFill>
              </a:rPr>
              <a:t>Abihu</a:t>
            </a:r>
            <a:endParaRPr lang="en-US" sz="9600" b="1" i="1" u="sng" dirty="0">
              <a:solidFill>
                <a:srgbClr val="7030A0"/>
              </a:solidFill>
            </a:endParaRPr>
          </a:p>
        </p:txBody>
      </p:sp>
      <p:sp>
        <p:nvSpPr>
          <p:cNvPr id="3" name="Subtitle 2"/>
          <p:cNvSpPr>
            <a:spLocks noGrp="1"/>
          </p:cNvSpPr>
          <p:nvPr>
            <p:ph type="subTitle" idx="1"/>
          </p:nvPr>
        </p:nvSpPr>
        <p:spPr/>
        <p:txBody>
          <a:bodyPr>
            <a:normAutofit/>
          </a:bodyPr>
          <a:lstStyle/>
          <a:p>
            <a:r>
              <a:rPr lang="en-US" sz="5400" b="1" dirty="0" smtClean="0">
                <a:solidFill>
                  <a:srgbClr val="0070C0"/>
                </a:solidFill>
              </a:rPr>
              <a:t>Lev. 9:22-10:7</a:t>
            </a:r>
            <a:endParaRPr lang="en-US" sz="5400" b="1" dirty="0">
              <a:solidFill>
                <a:srgbClr val="0070C0"/>
              </a:solidFill>
            </a:endParaRPr>
          </a:p>
        </p:txBody>
      </p:sp>
    </p:spTree>
    <p:extLst>
      <p:ext uri="{BB962C8B-B14F-4D97-AF65-F5344CB8AC3E}">
        <p14:creationId xmlns:p14="http://schemas.microsoft.com/office/powerpoint/2010/main" val="3749729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Service to God comes before service</a:t>
            </a:r>
            <a:br>
              <a:rPr lang="en-US" b="1" dirty="0" smtClean="0">
                <a:solidFill>
                  <a:srgbClr val="FF0000"/>
                </a:solidFill>
              </a:rPr>
            </a:br>
            <a:r>
              <a:rPr lang="en-US" b="1" dirty="0" smtClean="0">
                <a:solidFill>
                  <a:srgbClr val="FF0000"/>
                </a:solidFill>
              </a:rPr>
              <a:t>to the family.  </a:t>
            </a:r>
            <a:endParaRPr lang="en-US" b="1" dirty="0">
              <a:solidFill>
                <a:srgbClr val="FF0000"/>
              </a:solidFill>
            </a:endParaRPr>
          </a:p>
        </p:txBody>
      </p:sp>
      <p:sp>
        <p:nvSpPr>
          <p:cNvPr id="3" name="Content Placeholder 2"/>
          <p:cNvSpPr>
            <a:spLocks noGrp="1"/>
          </p:cNvSpPr>
          <p:nvPr>
            <p:ph idx="1"/>
          </p:nvPr>
        </p:nvSpPr>
        <p:spPr/>
        <p:txBody>
          <a:bodyPr>
            <a:noAutofit/>
          </a:bodyPr>
          <a:lstStyle/>
          <a:p>
            <a:r>
              <a:rPr lang="en-US" sz="3600" b="1" dirty="0" smtClean="0">
                <a:solidFill>
                  <a:srgbClr val="7030A0"/>
                </a:solidFill>
              </a:rPr>
              <a:t>We learn this from the fact that Aaron was not </a:t>
            </a:r>
          </a:p>
          <a:p>
            <a:r>
              <a:rPr lang="en-US" sz="3600" b="1" dirty="0" smtClean="0">
                <a:solidFill>
                  <a:srgbClr val="7030A0"/>
                </a:solidFill>
              </a:rPr>
              <a:t>Allowed to grieve for his sons.</a:t>
            </a:r>
          </a:p>
          <a:p>
            <a:r>
              <a:rPr lang="en-US" sz="3600" b="1" dirty="0">
                <a:solidFill>
                  <a:srgbClr val="7030A0"/>
                </a:solidFill>
              </a:rPr>
              <a:t> </a:t>
            </a:r>
            <a:r>
              <a:rPr lang="en-US" sz="3600" b="1" dirty="0" smtClean="0">
                <a:solidFill>
                  <a:srgbClr val="7030A0"/>
                </a:solidFill>
              </a:rPr>
              <a:t>  1. It was necessary for others to take the bodies</a:t>
            </a:r>
          </a:p>
          <a:p>
            <a:r>
              <a:rPr lang="en-US" sz="3600" b="1" dirty="0" smtClean="0">
                <a:solidFill>
                  <a:srgbClr val="7030A0"/>
                </a:solidFill>
              </a:rPr>
              <a:t>Out of the camp.    Lev. 10:4-5</a:t>
            </a:r>
          </a:p>
          <a:p>
            <a:r>
              <a:rPr lang="en-US" sz="3600" b="1" dirty="0">
                <a:solidFill>
                  <a:srgbClr val="7030A0"/>
                </a:solidFill>
              </a:rPr>
              <a:t> </a:t>
            </a:r>
            <a:r>
              <a:rPr lang="en-US" sz="3600" b="1" dirty="0" smtClean="0">
                <a:solidFill>
                  <a:srgbClr val="7030A0"/>
                </a:solidFill>
              </a:rPr>
              <a:t>  2. Aaron had been consecrated, and service to the</a:t>
            </a:r>
          </a:p>
          <a:p>
            <a:r>
              <a:rPr lang="en-US" sz="3600" b="1" dirty="0">
                <a:solidFill>
                  <a:srgbClr val="7030A0"/>
                </a:solidFill>
              </a:rPr>
              <a:t> </a:t>
            </a:r>
            <a:r>
              <a:rPr lang="en-US" sz="3600" b="1" dirty="0" smtClean="0">
                <a:solidFill>
                  <a:srgbClr val="7030A0"/>
                </a:solidFill>
              </a:rPr>
              <a:t>     Lord came first.  Lev. 10:6-7</a:t>
            </a:r>
            <a:endParaRPr lang="en-US" sz="3600" b="1" dirty="0">
              <a:solidFill>
                <a:srgbClr val="7030A0"/>
              </a:solidFill>
            </a:endParaRPr>
          </a:p>
        </p:txBody>
      </p:sp>
    </p:spTree>
    <p:extLst>
      <p:ext uri="{BB962C8B-B14F-4D97-AF65-F5344CB8AC3E}">
        <p14:creationId xmlns:p14="http://schemas.microsoft.com/office/powerpoint/2010/main" val="1799024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Down through the ages, men have tried to improve on the things of God!</a:t>
            </a:r>
            <a:endParaRPr lang="en-US" b="1"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rgbClr val="7030A0"/>
                </a:solidFill>
              </a:rPr>
              <a:t>..Done it with the form of baptism.    The bible teaches immersion.</a:t>
            </a:r>
          </a:p>
          <a:p>
            <a:r>
              <a:rPr lang="en-US" b="1" dirty="0">
                <a:solidFill>
                  <a:srgbClr val="7030A0"/>
                </a:solidFill>
              </a:rPr>
              <a:t> </a:t>
            </a:r>
            <a:r>
              <a:rPr lang="en-US" b="1" dirty="0" smtClean="0">
                <a:solidFill>
                  <a:srgbClr val="7030A0"/>
                </a:solidFill>
              </a:rPr>
              <a:t>   ..    Sprinkling, pouring….  Rom. 6:4; Col. 2:12</a:t>
            </a:r>
          </a:p>
          <a:p>
            <a:endParaRPr lang="en-US" b="1" dirty="0">
              <a:solidFill>
                <a:srgbClr val="7030A0"/>
              </a:solidFill>
            </a:endParaRPr>
          </a:p>
          <a:p>
            <a:r>
              <a:rPr lang="en-US" b="1" dirty="0" smtClean="0">
                <a:solidFill>
                  <a:srgbClr val="7030A0"/>
                </a:solidFill>
              </a:rPr>
              <a:t>..Done it with the substitution of the sinners prayer for baptism…Acts 22:16</a:t>
            </a:r>
          </a:p>
          <a:p>
            <a:r>
              <a:rPr lang="en-US" b="1" dirty="0">
                <a:solidFill>
                  <a:srgbClr val="7030A0"/>
                </a:solidFill>
              </a:rPr>
              <a:t> </a:t>
            </a:r>
            <a:r>
              <a:rPr lang="en-US" b="1" dirty="0" smtClean="0">
                <a:solidFill>
                  <a:srgbClr val="7030A0"/>
                </a:solidFill>
              </a:rPr>
              <a:t>          Where does the Bible anywhere state that you are to</a:t>
            </a:r>
          </a:p>
          <a:p>
            <a:r>
              <a:rPr lang="en-US" b="1" dirty="0">
                <a:solidFill>
                  <a:srgbClr val="7030A0"/>
                </a:solidFill>
              </a:rPr>
              <a:t> </a:t>
            </a:r>
            <a:r>
              <a:rPr lang="en-US" b="1" dirty="0" smtClean="0">
                <a:solidFill>
                  <a:srgbClr val="7030A0"/>
                </a:solidFill>
              </a:rPr>
              <a:t>           say a prayer (made up by men) and then you are saved??</a:t>
            </a:r>
          </a:p>
          <a:p>
            <a:endParaRPr lang="en-US" b="1" dirty="0">
              <a:solidFill>
                <a:srgbClr val="7030A0"/>
              </a:solidFill>
            </a:endParaRPr>
          </a:p>
          <a:p>
            <a:r>
              <a:rPr lang="en-US" b="1" dirty="0" smtClean="0">
                <a:solidFill>
                  <a:srgbClr val="7030A0"/>
                </a:solidFill>
              </a:rPr>
              <a:t>..Done it with the communion.  Anytime you want to do </a:t>
            </a:r>
            <a:r>
              <a:rPr lang="en-US" b="1" dirty="0" err="1" smtClean="0">
                <a:solidFill>
                  <a:srgbClr val="7030A0"/>
                </a:solidFill>
              </a:rPr>
              <a:t>it..just</a:t>
            </a:r>
            <a:r>
              <a:rPr lang="en-US" b="1" dirty="0" smtClean="0">
                <a:solidFill>
                  <a:srgbClr val="7030A0"/>
                </a:solidFill>
              </a:rPr>
              <a:t> so long</a:t>
            </a:r>
          </a:p>
          <a:p>
            <a:r>
              <a:rPr lang="en-US" b="1" dirty="0">
                <a:solidFill>
                  <a:srgbClr val="7030A0"/>
                </a:solidFill>
              </a:rPr>
              <a:t> </a:t>
            </a:r>
            <a:r>
              <a:rPr lang="en-US" b="1" dirty="0" smtClean="0">
                <a:solidFill>
                  <a:srgbClr val="7030A0"/>
                </a:solidFill>
              </a:rPr>
              <a:t>   as you are sincere in doing it.   Acts 20:7   </a:t>
            </a:r>
          </a:p>
          <a:p>
            <a:endParaRPr lang="en-US" dirty="0"/>
          </a:p>
          <a:p>
            <a:r>
              <a:rPr lang="en-US" dirty="0" smtClean="0"/>
              <a:t>..</a:t>
            </a:r>
            <a:endParaRPr lang="en-US" dirty="0"/>
          </a:p>
        </p:txBody>
      </p:sp>
    </p:spTree>
    <p:extLst>
      <p:ext uri="{BB962C8B-B14F-4D97-AF65-F5344CB8AC3E}">
        <p14:creationId xmlns:p14="http://schemas.microsoft.com/office/powerpoint/2010/main" val="2322451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u="sng" dirty="0" smtClean="0">
                <a:solidFill>
                  <a:srgbClr val="7030A0"/>
                </a:solidFill>
              </a:rPr>
              <a:t>1. Notice what Jesus said</a:t>
            </a:r>
            <a:r>
              <a:rPr lang="en-US" b="1" u="sng" dirty="0">
                <a:solidFill>
                  <a:srgbClr val="7030A0"/>
                </a:solidFill>
              </a:rPr>
              <a:t> </a:t>
            </a:r>
            <a:r>
              <a:rPr lang="en-US" b="1" u="sng" dirty="0" smtClean="0">
                <a:solidFill>
                  <a:srgbClr val="7030A0"/>
                </a:solidFill>
              </a:rPr>
              <a:t>as He was calling people to follow him.</a:t>
            </a:r>
            <a:endParaRPr lang="en-US" b="1" u="sng" dirty="0">
              <a:solidFill>
                <a:srgbClr val="7030A0"/>
              </a:solidFill>
            </a:endParaRPr>
          </a:p>
        </p:txBody>
      </p:sp>
      <p:sp>
        <p:nvSpPr>
          <p:cNvPr id="3" name="Content Placeholder 2"/>
          <p:cNvSpPr>
            <a:spLocks noGrp="1"/>
          </p:cNvSpPr>
          <p:nvPr>
            <p:ph idx="1"/>
          </p:nvPr>
        </p:nvSpPr>
        <p:spPr>
          <a:xfrm>
            <a:off x="104775" y="1825624"/>
            <a:ext cx="12001499" cy="5032375"/>
          </a:xfrm>
        </p:spPr>
        <p:txBody>
          <a:bodyPr>
            <a:normAutofit/>
          </a:bodyPr>
          <a:lstStyle/>
          <a:p>
            <a:r>
              <a:rPr lang="en-US" sz="3600" b="1" dirty="0" smtClean="0">
                <a:solidFill>
                  <a:srgbClr val="0070C0"/>
                </a:solidFill>
              </a:rPr>
              <a:t>Lk. 9:59-62  </a:t>
            </a:r>
            <a:r>
              <a:rPr lang="en-US" sz="3600" b="1" baseline="30000" dirty="0">
                <a:solidFill>
                  <a:srgbClr val="0070C0"/>
                </a:solidFill>
              </a:rPr>
              <a:t>59 </a:t>
            </a:r>
            <a:r>
              <a:rPr lang="en-US" sz="3600" b="1" dirty="0">
                <a:solidFill>
                  <a:srgbClr val="0070C0"/>
                </a:solidFill>
              </a:rPr>
              <a:t>And he said unto another, Follow me. But he said, Lord, suffer me first to go and bury my father.</a:t>
            </a:r>
          </a:p>
          <a:p>
            <a:r>
              <a:rPr lang="en-US" sz="3600" b="1" baseline="30000" dirty="0">
                <a:solidFill>
                  <a:srgbClr val="0070C0"/>
                </a:solidFill>
              </a:rPr>
              <a:t>60 </a:t>
            </a:r>
            <a:r>
              <a:rPr lang="en-US" sz="3600" b="1" dirty="0">
                <a:solidFill>
                  <a:srgbClr val="0070C0"/>
                </a:solidFill>
              </a:rPr>
              <a:t>Jesus said unto him, Let the dead bury their dead: but go thou and preach the kingdom of God.</a:t>
            </a:r>
          </a:p>
          <a:p>
            <a:r>
              <a:rPr lang="en-US" sz="3600" b="1" baseline="30000" dirty="0">
                <a:solidFill>
                  <a:srgbClr val="0070C0"/>
                </a:solidFill>
              </a:rPr>
              <a:t>61 </a:t>
            </a:r>
            <a:r>
              <a:rPr lang="en-US" sz="3600" b="1" dirty="0">
                <a:solidFill>
                  <a:srgbClr val="0070C0"/>
                </a:solidFill>
              </a:rPr>
              <a:t>And another also said, Lord, I will follow thee; but let me first go bid them farewell, which are at home at my house.</a:t>
            </a:r>
          </a:p>
          <a:p>
            <a:r>
              <a:rPr lang="en-US" sz="3600" b="1" u="sng" baseline="30000" dirty="0">
                <a:solidFill>
                  <a:srgbClr val="0070C0"/>
                </a:solidFill>
              </a:rPr>
              <a:t>62 </a:t>
            </a:r>
            <a:r>
              <a:rPr lang="en-US" sz="3600" b="1" u="sng" dirty="0">
                <a:solidFill>
                  <a:srgbClr val="0070C0"/>
                </a:solidFill>
              </a:rPr>
              <a:t>And Jesus said unto him, No man, having put his hand to the plough, and looking back, is fit for the kingdom of God.</a:t>
            </a:r>
          </a:p>
          <a:p>
            <a:endParaRPr lang="en-US" dirty="0" smtClean="0"/>
          </a:p>
        </p:txBody>
      </p:sp>
    </p:spTree>
    <p:extLst>
      <p:ext uri="{BB962C8B-B14F-4D97-AF65-F5344CB8AC3E}">
        <p14:creationId xmlns:p14="http://schemas.microsoft.com/office/powerpoint/2010/main" val="2734436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solidFill>
                  <a:srgbClr val="FF0000"/>
                </a:solidFill>
              </a:rPr>
              <a:t>2.  As He addressed the multitudes following</a:t>
            </a:r>
            <a:br>
              <a:rPr lang="en-US" b="1" u="sng" dirty="0">
                <a:solidFill>
                  <a:srgbClr val="FF0000"/>
                </a:solidFill>
              </a:rPr>
            </a:br>
            <a:r>
              <a:rPr lang="en-US" b="1" u="sng" dirty="0">
                <a:solidFill>
                  <a:srgbClr val="FF0000"/>
                </a:solidFill>
              </a:rPr>
              <a:t>Him.  Lk. </a:t>
            </a:r>
            <a:r>
              <a:rPr lang="en-US" b="1" u="sng" dirty="0" smtClean="0">
                <a:solidFill>
                  <a:srgbClr val="FF0000"/>
                </a:solidFill>
              </a:rPr>
              <a:t>14:25-33</a:t>
            </a:r>
            <a:endParaRPr lang="en-US" b="1" u="sng" dirty="0">
              <a:solidFill>
                <a:srgbClr val="FF0000"/>
              </a:solidFill>
            </a:endParaRPr>
          </a:p>
        </p:txBody>
      </p:sp>
      <p:sp>
        <p:nvSpPr>
          <p:cNvPr id="3" name="Content Placeholder 2"/>
          <p:cNvSpPr>
            <a:spLocks noGrp="1"/>
          </p:cNvSpPr>
          <p:nvPr>
            <p:ph idx="1"/>
          </p:nvPr>
        </p:nvSpPr>
        <p:spPr>
          <a:xfrm>
            <a:off x="76200" y="1600199"/>
            <a:ext cx="12115800" cy="5324475"/>
          </a:xfrm>
        </p:spPr>
        <p:txBody>
          <a:bodyPr>
            <a:normAutofit fontScale="85000" lnSpcReduction="20000"/>
          </a:bodyPr>
          <a:lstStyle/>
          <a:p>
            <a:r>
              <a:rPr lang="en-US" baseline="30000" dirty="0" smtClean="0">
                <a:solidFill>
                  <a:srgbClr val="00B050"/>
                </a:solidFill>
              </a:rPr>
              <a:t>25</a:t>
            </a:r>
            <a:r>
              <a:rPr lang="en-US" baseline="30000" dirty="0">
                <a:solidFill>
                  <a:srgbClr val="00B050"/>
                </a:solidFill>
              </a:rPr>
              <a:t> </a:t>
            </a:r>
            <a:r>
              <a:rPr lang="en-US" dirty="0">
                <a:solidFill>
                  <a:srgbClr val="00B050"/>
                </a:solidFill>
              </a:rPr>
              <a:t>And there went great multitudes with him: and he turned, and said unto them,</a:t>
            </a:r>
          </a:p>
          <a:p>
            <a:r>
              <a:rPr lang="en-US" baseline="30000" dirty="0">
                <a:solidFill>
                  <a:srgbClr val="00B050"/>
                </a:solidFill>
              </a:rPr>
              <a:t>26 </a:t>
            </a:r>
            <a:r>
              <a:rPr lang="en-US" dirty="0">
                <a:solidFill>
                  <a:srgbClr val="00B050"/>
                </a:solidFill>
              </a:rPr>
              <a:t>If any man come to me, and hate not his father, and mother, and wife, and children, and brethren, and sisters, yea, and his own life also, he cannot be my disciple.</a:t>
            </a:r>
          </a:p>
          <a:p>
            <a:r>
              <a:rPr lang="en-US" baseline="30000" dirty="0">
                <a:solidFill>
                  <a:srgbClr val="00B050"/>
                </a:solidFill>
              </a:rPr>
              <a:t>27 </a:t>
            </a:r>
            <a:r>
              <a:rPr lang="en-US" dirty="0">
                <a:solidFill>
                  <a:srgbClr val="00B050"/>
                </a:solidFill>
              </a:rPr>
              <a:t>And whosoever doth not bear his cross, and come after me, cannot be my disciple.</a:t>
            </a:r>
          </a:p>
          <a:p>
            <a:r>
              <a:rPr lang="en-US" baseline="30000" dirty="0">
                <a:solidFill>
                  <a:srgbClr val="00B050"/>
                </a:solidFill>
              </a:rPr>
              <a:t>28 </a:t>
            </a:r>
            <a:r>
              <a:rPr lang="en-US" dirty="0">
                <a:solidFill>
                  <a:srgbClr val="00B050"/>
                </a:solidFill>
              </a:rPr>
              <a:t>For which of you, intending to build a tower, </a:t>
            </a:r>
            <a:r>
              <a:rPr lang="en-US" dirty="0" err="1">
                <a:solidFill>
                  <a:srgbClr val="00B050"/>
                </a:solidFill>
              </a:rPr>
              <a:t>sitteth</a:t>
            </a:r>
            <a:r>
              <a:rPr lang="en-US" dirty="0">
                <a:solidFill>
                  <a:srgbClr val="00B050"/>
                </a:solidFill>
              </a:rPr>
              <a:t> not down first, and </a:t>
            </a:r>
            <a:r>
              <a:rPr lang="en-US" dirty="0" err="1">
                <a:solidFill>
                  <a:srgbClr val="00B050"/>
                </a:solidFill>
              </a:rPr>
              <a:t>counteth</a:t>
            </a:r>
            <a:r>
              <a:rPr lang="en-US" dirty="0">
                <a:solidFill>
                  <a:srgbClr val="00B050"/>
                </a:solidFill>
              </a:rPr>
              <a:t> the cost, whether he have sufficient to finish it?</a:t>
            </a:r>
          </a:p>
          <a:p>
            <a:r>
              <a:rPr lang="en-US" baseline="30000" dirty="0">
                <a:solidFill>
                  <a:srgbClr val="00B050"/>
                </a:solidFill>
              </a:rPr>
              <a:t>29 </a:t>
            </a:r>
            <a:r>
              <a:rPr lang="en-US" dirty="0">
                <a:solidFill>
                  <a:srgbClr val="00B050"/>
                </a:solidFill>
              </a:rPr>
              <a:t>Lest haply, after he hath laid the foundation, and is not able to finish it, all that behold it begin to mock him,</a:t>
            </a:r>
          </a:p>
          <a:p>
            <a:r>
              <a:rPr lang="en-US" baseline="30000" dirty="0">
                <a:solidFill>
                  <a:srgbClr val="00B050"/>
                </a:solidFill>
              </a:rPr>
              <a:t>30 </a:t>
            </a:r>
            <a:r>
              <a:rPr lang="en-US" dirty="0">
                <a:solidFill>
                  <a:srgbClr val="00B050"/>
                </a:solidFill>
              </a:rPr>
              <a:t>Saying, This man began to build, and was not able to finish.</a:t>
            </a:r>
          </a:p>
          <a:p>
            <a:r>
              <a:rPr lang="en-US" baseline="30000" dirty="0">
                <a:solidFill>
                  <a:srgbClr val="00B050"/>
                </a:solidFill>
              </a:rPr>
              <a:t>31 </a:t>
            </a:r>
            <a:r>
              <a:rPr lang="en-US" dirty="0">
                <a:solidFill>
                  <a:srgbClr val="00B050"/>
                </a:solidFill>
              </a:rPr>
              <a:t>Or what king, going to make war against another king, </a:t>
            </a:r>
            <a:r>
              <a:rPr lang="en-US" dirty="0" err="1">
                <a:solidFill>
                  <a:srgbClr val="00B050"/>
                </a:solidFill>
              </a:rPr>
              <a:t>sitteth</a:t>
            </a:r>
            <a:r>
              <a:rPr lang="en-US" dirty="0">
                <a:solidFill>
                  <a:srgbClr val="00B050"/>
                </a:solidFill>
              </a:rPr>
              <a:t> not down first, and </a:t>
            </a:r>
            <a:r>
              <a:rPr lang="en-US" dirty="0" err="1">
                <a:solidFill>
                  <a:srgbClr val="00B050"/>
                </a:solidFill>
              </a:rPr>
              <a:t>consulteth</a:t>
            </a:r>
            <a:r>
              <a:rPr lang="en-US" dirty="0">
                <a:solidFill>
                  <a:srgbClr val="00B050"/>
                </a:solidFill>
              </a:rPr>
              <a:t> whether he be able with ten thousand to meet him that cometh against him with twenty thousand?</a:t>
            </a:r>
          </a:p>
          <a:p>
            <a:r>
              <a:rPr lang="en-US" baseline="30000" dirty="0">
                <a:solidFill>
                  <a:srgbClr val="00B050"/>
                </a:solidFill>
              </a:rPr>
              <a:t>32 </a:t>
            </a:r>
            <a:r>
              <a:rPr lang="en-US" dirty="0">
                <a:solidFill>
                  <a:srgbClr val="00B050"/>
                </a:solidFill>
              </a:rPr>
              <a:t>Or else, while the other is yet a great way off, he </a:t>
            </a:r>
            <a:r>
              <a:rPr lang="en-US" dirty="0" err="1">
                <a:solidFill>
                  <a:srgbClr val="00B050"/>
                </a:solidFill>
              </a:rPr>
              <a:t>sendeth</a:t>
            </a:r>
            <a:r>
              <a:rPr lang="en-US" dirty="0">
                <a:solidFill>
                  <a:srgbClr val="00B050"/>
                </a:solidFill>
              </a:rPr>
              <a:t> an </a:t>
            </a:r>
            <a:r>
              <a:rPr lang="en-US" dirty="0" err="1">
                <a:solidFill>
                  <a:srgbClr val="00B050"/>
                </a:solidFill>
              </a:rPr>
              <a:t>ambassage</a:t>
            </a:r>
            <a:r>
              <a:rPr lang="en-US" dirty="0">
                <a:solidFill>
                  <a:srgbClr val="00B050"/>
                </a:solidFill>
              </a:rPr>
              <a:t>, and </a:t>
            </a:r>
            <a:r>
              <a:rPr lang="en-US" dirty="0" err="1">
                <a:solidFill>
                  <a:srgbClr val="00B050"/>
                </a:solidFill>
              </a:rPr>
              <a:t>desireth</a:t>
            </a:r>
            <a:r>
              <a:rPr lang="en-US" dirty="0">
                <a:solidFill>
                  <a:srgbClr val="00B050"/>
                </a:solidFill>
              </a:rPr>
              <a:t> conditions of peace.</a:t>
            </a:r>
          </a:p>
          <a:p>
            <a:r>
              <a:rPr lang="en-US" baseline="30000" dirty="0">
                <a:solidFill>
                  <a:srgbClr val="00B050"/>
                </a:solidFill>
              </a:rPr>
              <a:t>33</a:t>
            </a:r>
            <a:r>
              <a:rPr lang="en-US" b="1" u="sng" baseline="30000" dirty="0">
                <a:solidFill>
                  <a:srgbClr val="7030A0"/>
                </a:solidFill>
              </a:rPr>
              <a:t> </a:t>
            </a:r>
            <a:r>
              <a:rPr lang="en-US" b="1" u="sng" dirty="0">
                <a:solidFill>
                  <a:srgbClr val="7030A0"/>
                </a:solidFill>
              </a:rPr>
              <a:t>So likewise, whosoever he be of you that </a:t>
            </a:r>
            <a:r>
              <a:rPr lang="en-US" b="1" u="sng" dirty="0" err="1">
                <a:solidFill>
                  <a:srgbClr val="7030A0"/>
                </a:solidFill>
              </a:rPr>
              <a:t>forsaketh</a:t>
            </a:r>
            <a:r>
              <a:rPr lang="en-US" b="1" u="sng" dirty="0">
                <a:solidFill>
                  <a:srgbClr val="7030A0"/>
                </a:solidFill>
              </a:rPr>
              <a:t> not all that he hath, he cannot be my disciple.</a:t>
            </a:r>
          </a:p>
          <a:p>
            <a:endParaRPr lang="en-US" dirty="0"/>
          </a:p>
          <a:p>
            <a:endParaRPr lang="en-US" dirty="0"/>
          </a:p>
        </p:txBody>
      </p:sp>
    </p:spTree>
    <p:extLst>
      <p:ext uri="{BB962C8B-B14F-4D97-AF65-F5344CB8AC3E}">
        <p14:creationId xmlns:p14="http://schemas.microsoft.com/office/powerpoint/2010/main" val="2751624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u="sng" dirty="0" smtClean="0">
                <a:solidFill>
                  <a:srgbClr val="FF0000"/>
                </a:solidFill>
              </a:rPr>
              <a:t>3. As he prepared His disciples for their work</a:t>
            </a:r>
            <a:endParaRPr lang="en-US" sz="4800" b="1" u="sng" dirty="0">
              <a:solidFill>
                <a:srgbClr val="FF0000"/>
              </a:solidFill>
            </a:endParaRPr>
          </a:p>
        </p:txBody>
      </p:sp>
      <p:sp>
        <p:nvSpPr>
          <p:cNvPr id="3" name="Content Placeholder 2"/>
          <p:cNvSpPr>
            <a:spLocks noGrp="1"/>
          </p:cNvSpPr>
          <p:nvPr>
            <p:ph idx="1"/>
          </p:nvPr>
        </p:nvSpPr>
        <p:spPr>
          <a:xfrm>
            <a:off x="142875" y="1825624"/>
            <a:ext cx="11953875" cy="5032375"/>
          </a:xfrm>
        </p:spPr>
        <p:txBody>
          <a:bodyPr>
            <a:normAutofit lnSpcReduction="10000"/>
          </a:bodyPr>
          <a:lstStyle/>
          <a:p>
            <a:r>
              <a:rPr lang="en-US" sz="3900" b="1" dirty="0" smtClean="0">
                <a:solidFill>
                  <a:srgbClr val="7030A0"/>
                </a:solidFill>
              </a:rPr>
              <a:t>Matt</a:t>
            </a:r>
            <a:r>
              <a:rPr lang="en-US" sz="3900" b="1" dirty="0">
                <a:solidFill>
                  <a:srgbClr val="7030A0"/>
                </a:solidFill>
              </a:rPr>
              <a:t>. 10:34-37. </a:t>
            </a:r>
            <a:r>
              <a:rPr lang="en-US" sz="3900" b="1" baseline="30000" dirty="0">
                <a:solidFill>
                  <a:srgbClr val="7030A0"/>
                </a:solidFill>
              </a:rPr>
              <a:t>34 </a:t>
            </a:r>
            <a:r>
              <a:rPr lang="en-US" sz="3900" b="1" dirty="0">
                <a:solidFill>
                  <a:srgbClr val="7030A0"/>
                </a:solidFill>
              </a:rPr>
              <a:t>Think not that I am come to send peace on earth: I came not to send peace, but a sword.</a:t>
            </a:r>
          </a:p>
          <a:p>
            <a:r>
              <a:rPr lang="en-US" sz="3900" b="1" baseline="30000" dirty="0">
                <a:solidFill>
                  <a:srgbClr val="7030A0"/>
                </a:solidFill>
              </a:rPr>
              <a:t>35 </a:t>
            </a:r>
            <a:r>
              <a:rPr lang="en-US" sz="3900" b="1" dirty="0">
                <a:solidFill>
                  <a:srgbClr val="7030A0"/>
                </a:solidFill>
              </a:rPr>
              <a:t>For I am come to set a man at variance against his father, and the daughter against her mother, and the daughter in law against her mother in law.</a:t>
            </a:r>
          </a:p>
          <a:p>
            <a:r>
              <a:rPr lang="en-US" sz="3900" b="1" baseline="30000" dirty="0">
                <a:solidFill>
                  <a:srgbClr val="7030A0"/>
                </a:solidFill>
              </a:rPr>
              <a:t>36 </a:t>
            </a:r>
            <a:r>
              <a:rPr lang="en-US" sz="3900" b="1" dirty="0">
                <a:solidFill>
                  <a:srgbClr val="7030A0"/>
                </a:solidFill>
              </a:rPr>
              <a:t>And a man's foes shall be they of his own household.</a:t>
            </a:r>
          </a:p>
          <a:p>
            <a:r>
              <a:rPr lang="en-US" sz="3900" b="1" baseline="30000" dirty="0">
                <a:solidFill>
                  <a:srgbClr val="7030A0"/>
                </a:solidFill>
              </a:rPr>
              <a:t>37 </a:t>
            </a:r>
            <a:r>
              <a:rPr lang="en-US" sz="3900" b="1" dirty="0">
                <a:solidFill>
                  <a:srgbClr val="7030A0"/>
                </a:solidFill>
              </a:rPr>
              <a:t>He that </a:t>
            </a:r>
            <a:r>
              <a:rPr lang="en-US" sz="3900" b="1" dirty="0" err="1">
                <a:solidFill>
                  <a:srgbClr val="7030A0"/>
                </a:solidFill>
              </a:rPr>
              <a:t>loveth</a:t>
            </a:r>
            <a:r>
              <a:rPr lang="en-US" sz="3900" b="1" dirty="0">
                <a:solidFill>
                  <a:srgbClr val="7030A0"/>
                </a:solidFill>
              </a:rPr>
              <a:t> father or mother more than me is not worthy of me: and he that </a:t>
            </a:r>
            <a:r>
              <a:rPr lang="en-US" sz="3900" b="1" dirty="0" err="1">
                <a:solidFill>
                  <a:srgbClr val="7030A0"/>
                </a:solidFill>
              </a:rPr>
              <a:t>loveth</a:t>
            </a:r>
            <a:r>
              <a:rPr lang="en-US" sz="3900" b="1" dirty="0">
                <a:solidFill>
                  <a:srgbClr val="7030A0"/>
                </a:solidFill>
              </a:rPr>
              <a:t> son or daughter more than me is not worthy of me.</a:t>
            </a:r>
          </a:p>
          <a:p>
            <a:endParaRPr lang="en-US" dirty="0"/>
          </a:p>
          <a:p>
            <a:endParaRPr lang="en-US" dirty="0"/>
          </a:p>
        </p:txBody>
      </p:sp>
    </p:spTree>
    <p:extLst>
      <p:ext uri="{BB962C8B-B14F-4D97-AF65-F5344CB8AC3E}">
        <p14:creationId xmlns:p14="http://schemas.microsoft.com/office/powerpoint/2010/main" val="1855385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When a conflict arises between service</a:t>
            </a:r>
            <a:br>
              <a:rPr lang="en-US" b="1" u="sng" dirty="0" smtClean="0">
                <a:solidFill>
                  <a:srgbClr val="0070C0"/>
                </a:solidFill>
              </a:rPr>
            </a:br>
            <a:r>
              <a:rPr lang="en-US" b="1" u="sng" dirty="0" smtClean="0">
                <a:solidFill>
                  <a:srgbClr val="0070C0"/>
                </a:solidFill>
              </a:rPr>
              <a:t>to the Lord and   family:</a:t>
            </a:r>
            <a:endParaRPr lang="en-US" b="1" u="sng" dirty="0">
              <a:solidFill>
                <a:srgbClr val="0070C0"/>
              </a:solidFill>
            </a:endParaRPr>
          </a:p>
        </p:txBody>
      </p:sp>
      <p:sp>
        <p:nvSpPr>
          <p:cNvPr id="3" name="Content Placeholder 2"/>
          <p:cNvSpPr>
            <a:spLocks noGrp="1"/>
          </p:cNvSpPr>
          <p:nvPr>
            <p:ph idx="1"/>
          </p:nvPr>
        </p:nvSpPr>
        <p:spPr>
          <a:xfrm>
            <a:off x="838200" y="1825624"/>
            <a:ext cx="11239500" cy="5032375"/>
          </a:xfrm>
        </p:spPr>
        <p:txBody>
          <a:bodyPr>
            <a:noAutofit/>
          </a:bodyPr>
          <a:lstStyle/>
          <a:p>
            <a:r>
              <a:rPr lang="en-US" sz="3200" b="1" dirty="0" smtClean="0">
                <a:solidFill>
                  <a:srgbClr val="7030A0"/>
                </a:solidFill>
              </a:rPr>
              <a:t>Jesus Christ comes First!   (Matt. 6:33)</a:t>
            </a:r>
          </a:p>
          <a:p>
            <a:r>
              <a:rPr lang="en-US" sz="3200" b="1" u="sng" dirty="0">
                <a:solidFill>
                  <a:srgbClr val="7030A0"/>
                </a:solidFill>
              </a:rPr>
              <a:t> </a:t>
            </a:r>
            <a:r>
              <a:rPr lang="en-US" sz="3200" b="1" u="sng" dirty="0" smtClean="0">
                <a:solidFill>
                  <a:srgbClr val="7030A0"/>
                </a:solidFill>
              </a:rPr>
              <a:t> 1.  Obeying the Gospel despite the </a:t>
            </a:r>
          </a:p>
          <a:p>
            <a:r>
              <a:rPr lang="en-US" sz="3200" b="1" u="sng" dirty="0">
                <a:solidFill>
                  <a:srgbClr val="7030A0"/>
                </a:solidFill>
              </a:rPr>
              <a:t> </a:t>
            </a:r>
            <a:r>
              <a:rPr lang="en-US" sz="3200" b="1" u="sng" dirty="0" smtClean="0">
                <a:solidFill>
                  <a:srgbClr val="7030A0"/>
                </a:solidFill>
              </a:rPr>
              <a:t>     objection of family members</a:t>
            </a:r>
          </a:p>
          <a:p>
            <a:r>
              <a:rPr lang="en-US" sz="3200" b="1" u="sng" dirty="0" smtClean="0">
                <a:solidFill>
                  <a:srgbClr val="0070C0"/>
                </a:solidFill>
              </a:rPr>
              <a:t>2.  Putting the assemblies of the Lord’s church</a:t>
            </a:r>
          </a:p>
          <a:p>
            <a:r>
              <a:rPr lang="en-US" sz="3200" b="1" u="sng" dirty="0" smtClean="0">
                <a:solidFill>
                  <a:srgbClr val="0070C0"/>
                </a:solidFill>
              </a:rPr>
              <a:t>First when company comes.  </a:t>
            </a:r>
          </a:p>
          <a:p>
            <a:r>
              <a:rPr lang="en-US" sz="3200" b="1" dirty="0">
                <a:solidFill>
                  <a:srgbClr val="7030A0"/>
                </a:solidFill>
              </a:rPr>
              <a:t> </a:t>
            </a:r>
            <a:r>
              <a:rPr lang="en-US" sz="3200" b="1" dirty="0" smtClean="0">
                <a:solidFill>
                  <a:srgbClr val="7030A0"/>
                </a:solidFill>
              </a:rPr>
              <a:t>    a)We don’t have to be rude to our guests.</a:t>
            </a:r>
          </a:p>
          <a:p>
            <a:r>
              <a:rPr lang="en-US" sz="3200" b="1" dirty="0">
                <a:solidFill>
                  <a:srgbClr val="7030A0"/>
                </a:solidFill>
              </a:rPr>
              <a:t> </a:t>
            </a:r>
            <a:r>
              <a:rPr lang="en-US" sz="3200" b="1" dirty="0" smtClean="0">
                <a:solidFill>
                  <a:srgbClr val="7030A0"/>
                </a:solidFill>
              </a:rPr>
              <a:t>    b) Invite them to go with you, or tell them</a:t>
            </a:r>
          </a:p>
          <a:p>
            <a:r>
              <a:rPr lang="en-US" sz="3200" b="1" dirty="0">
                <a:solidFill>
                  <a:srgbClr val="7030A0"/>
                </a:solidFill>
              </a:rPr>
              <a:t> </a:t>
            </a:r>
            <a:r>
              <a:rPr lang="en-US" sz="3200" b="1" dirty="0" smtClean="0">
                <a:solidFill>
                  <a:srgbClr val="7030A0"/>
                </a:solidFill>
              </a:rPr>
              <a:t>        to make themselves at home until you return.</a:t>
            </a:r>
          </a:p>
          <a:p>
            <a:r>
              <a:rPr lang="en-US" sz="3200" b="1" dirty="0">
                <a:solidFill>
                  <a:srgbClr val="7030A0"/>
                </a:solidFill>
              </a:rPr>
              <a:t> </a:t>
            </a:r>
            <a:r>
              <a:rPr lang="en-US" sz="3200" b="1" dirty="0" smtClean="0">
                <a:solidFill>
                  <a:srgbClr val="7030A0"/>
                </a:solidFill>
              </a:rPr>
              <a:t>                           Matt. 6:33. </a:t>
            </a:r>
            <a:endParaRPr lang="en-US" sz="3200" b="1" dirty="0">
              <a:solidFill>
                <a:srgbClr val="7030A0"/>
              </a:solidFill>
            </a:endParaRPr>
          </a:p>
        </p:txBody>
      </p:sp>
    </p:spTree>
    <p:extLst>
      <p:ext uri="{BB962C8B-B14F-4D97-AF65-F5344CB8AC3E}">
        <p14:creationId xmlns:p14="http://schemas.microsoft.com/office/powerpoint/2010/main" val="2280665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3425" y="520699"/>
            <a:ext cx="10515600" cy="5832475"/>
          </a:xfrm>
        </p:spPr>
        <p:txBody>
          <a:bodyPr>
            <a:noAutofit/>
          </a:bodyPr>
          <a:lstStyle/>
          <a:p>
            <a:r>
              <a:rPr lang="en-US" sz="4400" b="1" dirty="0" smtClean="0">
                <a:solidFill>
                  <a:srgbClr val="0070C0"/>
                </a:solidFill>
              </a:rPr>
              <a:t>Remember:</a:t>
            </a:r>
          </a:p>
          <a:p>
            <a:r>
              <a:rPr lang="en-US" sz="4400" b="1" dirty="0" smtClean="0">
                <a:solidFill>
                  <a:srgbClr val="0070C0"/>
                </a:solidFill>
              </a:rPr>
              <a:t>   Worship acceptable to God means the </a:t>
            </a:r>
            <a:r>
              <a:rPr lang="en-US" sz="4400" b="1" dirty="0" err="1">
                <a:solidFill>
                  <a:srgbClr val="0070C0"/>
                </a:solidFill>
              </a:rPr>
              <a:t>e</a:t>
            </a:r>
            <a:r>
              <a:rPr lang="en-US" sz="4400" b="1" dirty="0" err="1" smtClean="0">
                <a:solidFill>
                  <a:srgbClr val="0070C0"/>
                </a:solidFill>
              </a:rPr>
              <a:t>mphasies</a:t>
            </a:r>
            <a:r>
              <a:rPr lang="en-US" sz="4400" b="1" dirty="0" smtClean="0">
                <a:solidFill>
                  <a:srgbClr val="0070C0"/>
                </a:solidFill>
              </a:rPr>
              <a:t> is not on the </a:t>
            </a:r>
            <a:r>
              <a:rPr lang="en-US" sz="4400" b="1" dirty="0" smtClean="0">
                <a:solidFill>
                  <a:srgbClr val="FF0000"/>
                </a:solidFill>
              </a:rPr>
              <a:t>worshipper</a:t>
            </a:r>
            <a:r>
              <a:rPr lang="en-US" sz="4400" b="1" dirty="0" smtClean="0">
                <a:solidFill>
                  <a:srgbClr val="0070C0"/>
                </a:solidFill>
              </a:rPr>
              <a:t> (what we </a:t>
            </a:r>
            <a:r>
              <a:rPr lang="en-US" sz="4400" b="1" dirty="0" smtClean="0">
                <a:solidFill>
                  <a:srgbClr val="0070C0"/>
                </a:solidFill>
              </a:rPr>
              <a:t>want To </a:t>
            </a:r>
            <a:r>
              <a:rPr lang="en-US" sz="4400" b="1" dirty="0" smtClean="0">
                <a:solidFill>
                  <a:srgbClr val="0070C0"/>
                </a:solidFill>
              </a:rPr>
              <a:t>do,  what we enjoy most)</a:t>
            </a:r>
          </a:p>
          <a:p>
            <a:r>
              <a:rPr lang="en-US" sz="4400" b="1" dirty="0">
                <a:solidFill>
                  <a:srgbClr val="0070C0"/>
                </a:solidFill>
              </a:rPr>
              <a:t> </a:t>
            </a:r>
            <a:r>
              <a:rPr lang="en-US" sz="4400" b="1" dirty="0" smtClean="0">
                <a:solidFill>
                  <a:srgbClr val="0070C0"/>
                </a:solidFill>
              </a:rPr>
              <a:t>  but on </a:t>
            </a:r>
            <a:r>
              <a:rPr lang="en-US" sz="4400" b="1" dirty="0" smtClean="0">
                <a:solidFill>
                  <a:srgbClr val="FF0000"/>
                </a:solidFill>
              </a:rPr>
              <a:t>the one who is</a:t>
            </a:r>
          </a:p>
          <a:p>
            <a:r>
              <a:rPr lang="en-US" sz="4400" b="1" dirty="0" smtClean="0">
                <a:solidFill>
                  <a:srgbClr val="FF0000"/>
                </a:solidFill>
              </a:rPr>
              <a:t>Worshipped</a:t>
            </a:r>
            <a:r>
              <a:rPr lang="en-US" sz="4400" b="1" dirty="0" smtClean="0">
                <a:solidFill>
                  <a:srgbClr val="0070C0"/>
                </a:solidFill>
              </a:rPr>
              <a:t>.   John 4:23,24</a:t>
            </a:r>
            <a:endParaRPr lang="en-US" sz="4400" b="1" dirty="0">
              <a:solidFill>
                <a:srgbClr val="0070C0"/>
              </a:solidFill>
            </a:endParaRPr>
          </a:p>
        </p:txBody>
      </p:sp>
    </p:spTree>
    <p:extLst>
      <p:ext uri="{BB962C8B-B14F-4D97-AF65-F5344CB8AC3E}">
        <p14:creationId xmlns:p14="http://schemas.microsoft.com/office/powerpoint/2010/main" val="1146438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dirty="0">
                <a:solidFill>
                  <a:srgbClr val="FF0000"/>
                </a:solidFill>
              </a:rPr>
              <a:t>So often we feel we fail to measure up </a:t>
            </a:r>
            <a:r>
              <a:rPr lang="en-US" sz="5400" dirty="0" smtClean="0">
                <a:solidFill>
                  <a:srgbClr val="FF0000"/>
                </a:solidFill>
              </a:rPr>
              <a:t>to </a:t>
            </a:r>
            <a:r>
              <a:rPr lang="en-US" sz="5400" dirty="0">
                <a:solidFill>
                  <a:srgbClr val="FF0000"/>
                </a:solidFill>
              </a:rPr>
              <a:t>God’s standards, but He is ultimately looking </a:t>
            </a:r>
            <a:r>
              <a:rPr lang="en-US" sz="5400" dirty="0" smtClean="0">
                <a:solidFill>
                  <a:srgbClr val="FF0000"/>
                </a:solidFill>
              </a:rPr>
              <a:t>at </a:t>
            </a:r>
            <a:r>
              <a:rPr lang="en-US" sz="5400" dirty="0">
                <a:solidFill>
                  <a:srgbClr val="FF0000"/>
                </a:solidFill>
              </a:rPr>
              <a:t>what is happening inside of us.</a:t>
            </a:r>
          </a:p>
        </p:txBody>
      </p:sp>
    </p:spTree>
    <p:extLst>
      <p:ext uri="{BB962C8B-B14F-4D97-AF65-F5344CB8AC3E}">
        <p14:creationId xmlns:p14="http://schemas.microsoft.com/office/powerpoint/2010/main" val="413584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u="sng" dirty="0" smtClean="0">
                <a:solidFill>
                  <a:srgbClr val="00B050"/>
                </a:solidFill>
              </a:rPr>
              <a:t>Lev. 10:1-7</a:t>
            </a:r>
            <a:endParaRPr lang="en-US" sz="7200" b="1" u="sng" dirty="0">
              <a:solidFill>
                <a:srgbClr val="00B050"/>
              </a:solidFill>
            </a:endParaRPr>
          </a:p>
        </p:txBody>
      </p:sp>
      <p:sp>
        <p:nvSpPr>
          <p:cNvPr id="3" name="Content Placeholder 2"/>
          <p:cNvSpPr>
            <a:spLocks noGrp="1"/>
          </p:cNvSpPr>
          <p:nvPr>
            <p:ph idx="1"/>
          </p:nvPr>
        </p:nvSpPr>
        <p:spPr>
          <a:xfrm>
            <a:off x="176981" y="1825624"/>
            <a:ext cx="11906863" cy="5032375"/>
          </a:xfrm>
        </p:spPr>
        <p:txBody>
          <a:bodyPr>
            <a:normAutofit fontScale="85000" lnSpcReduction="20000"/>
          </a:bodyPr>
          <a:lstStyle/>
          <a:p>
            <a:r>
              <a:rPr lang="en-US" sz="3500" b="1" dirty="0">
                <a:solidFill>
                  <a:srgbClr val="00B050"/>
                </a:solidFill>
              </a:rPr>
              <a:t>And </a:t>
            </a:r>
            <a:r>
              <a:rPr lang="en-US" sz="3500" b="1" dirty="0" err="1">
                <a:solidFill>
                  <a:srgbClr val="00B050"/>
                </a:solidFill>
              </a:rPr>
              <a:t>Nadab</a:t>
            </a:r>
            <a:r>
              <a:rPr lang="en-US" sz="3500" b="1" dirty="0">
                <a:solidFill>
                  <a:srgbClr val="00B050"/>
                </a:solidFill>
              </a:rPr>
              <a:t> and </a:t>
            </a:r>
            <a:r>
              <a:rPr lang="en-US" sz="3500" b="1" dirty="0" err="1">
                <a:solidFill>
                  <a:srgbClr val="00B050"/>
                </a:solidFill>
              </a:rPr>
              <a:t>Abihu</a:t>
            </a:r>
            <a:r>
              <a:rPr lang="en-US" sz="3500" b="1" dirty="0">
                <a:solidFill>
                  <a:srgbClr val="00B050"/>
                </a:solidFill>
              </a:rPr>
              <a:t>, the sons of Aaron, took either of them his censer, and put fire therein, and put incense thereon, and offered strange fire before the </a:t>
            </a:r>
            <a:r>
              <a:rPr lang="en-US" sz="3500" b="1" cap="small" dirty="0">
                <a:solidFill>
                  <a:srgbClr val="00B050"/>
                </a:solidFill>
              </a:rPr>
              <a:t>Lord</a:t>
            </a:r>
            <a:r>
              <a:rPr lang="en-US" sz="3500" b="1" dirty="0">
                <a:solidFill>
                  <a:srgbClr val="00B050"/>
                </a:solidFill>
              </a:rPr>
              <a:t>, which he commanded them not.</a:t>
            </a:r>
          </a:p>
          <a:p>
            <a:r>
              <a:rPr lang="en-US" sz="3500" b="1" baseline="30000" dirty="0">
                <a:solidFill>
                  <a:srgbClr val="00B050"/>
                </a:solidFill>
              </a:rPr>
              <a:t>2 </a:t>
            </a:r>
            <a:r>
              <a:rPr lang="en-US" sz="3500" b="1" dirty="0">
                <a:solidFill>
                  <a:srgbClr val="00B050"/>
                </a:solidFill>
              </a:rPr>
              <a:t>And there went out fire from the </a:t>
            </a:r>
            <a:r>
              <a:rPr lang="en-US" sz="3500" b="1" cap="small" dirty="0">
                <a:solidFill>
                  <a:srgbClr val="00B050"/>
                </a:solidFill>
              </a:rPr>
              <a:t>Lord</a:t>
            </a:r>
            <a:r>
              <a:rPr lang="en-US" sz="3500" b="1" dirty="0">
                <a:solidFill>
                  <a:srgbClr val="00B050"/>
                </a:solidFill>
              </a:rPr>
              <a:t>, and devoured them, and they died before the </a:t>
            </a:r>
            <a:r>
              <a:rPr lang="en-US" sz="3500" b="1" cap="small" dirty="0">
                <a:solidFill>
                  <a:srgbClr val="00B050"/>
                </a:solidFill>
              </a:rPr>
              <a:t>Lord</a:t>
            </a:r>
            <a:r>
              <a:rPr lang="en-US" sz="3500" b="1" dirty="0">
                <a:solidFill>
                  <a:srgbClr val="00B050"/>
                </a:solidFill>
              </a:rPr>
              <a:t>.</a:t>
            </a:r>
          </a:p>
          <a:p>
            <a:r>
              <a:rPr lang="en-US" sz="3500" b="1" baseline="30000" dirty="0">
                <a:solidFill>
                  <a:srgbClr val="00B050"/>
                </a:solidFill>
              </a:rPr>
              <a:t>3 </a:t>
            </a:r>
            <a:r>
              <a:rPr lang="en-US" sz="3500" b="1" dirty="0">
                <a:solidFill>
                  <a:srgbClr val="00B050"/>
                </a:solidFill>
              </a:rPr>
              <a:t>Then Moses said unto Aaron, This is it that the </a:t>
            </a:r>
            <a:r>
              <a:rPr lang="en-US" sz="3500" b="1" cap="small" dirty="0">
                <a:solidFill>
                  <a:srgbClr val="00B050"/>
                </a:solidFill>
              </a:rPr>
              <a:t>Lord</a:t>
            </a:r>
            <a:r>
              <a:rPr lang="en-US" sz="3500" b="1" dirty="0">
                <a:solidFill>
                  <a:srgbClr val="00B050"/>
                </a:solidFill>
              </a:rPr>
              <a:t> </a:t>
            </a:r>
            <a:r>
              <a:rPr lang="en-US" sz="3500" b="1" dirty="0" err="1">
                <a:solidFill>
                  <a:srgbClr val="00B050"/>
                </a:solidFill>
              </a:rPr>
              <a:t>spake</a:t>
            </a:r>
            <a:r>
              <a:rPr lang="en-US" sz="3500" b="1" dirty="0">
                <a:solidFill>
                  <a:srgbClr val="00B050"/>
                </a:solidFill>
              </a:rPr>
              <a:t>, saying, I will be sanctified in them that come nigh me, and before all the people I will be glorified. And Aaron held his peace.</a:t>
            </a:r>
          </a:p>
          <a:p>
            <a:r>
              <a:rPr lang="en-US" sz="3500" b="1" baseline="30000" dirty="0">
                <a:solidFill>
                  <a:srgbClr val="00B050"/>
                </a:solidFill>
              </a:rPr>
              <a:t>4 </a:t>
            </a:r>
            <a:r>
              <a:rPr lang="en-US" sz="3500" b="1" dirty="0">
                <a:solidFill>
                  <a:srgbClr val="00B050"/>
                </a:solidFill>
              </a:rPr>
              <a:t>And Moses called </a:t>
            </a:r>
            <a:r>
              <a:rPr lang="en-US" sz="3500" b="1" dirty="0" err="1">
                <a:solidFill>
                  <a:srgbClr val="00B050"/>
                </a:solidFill>
              </a:rPr>
              <a:t>Mishael</a:t>
            </a:r>
            <a:r>
              <a:rPr lang="en-US" sz="3500" b="1" dirty="0">
                <a:solidFill>
                  <a:srgbClr val="00B050"/>
                </a:solidFill>
              </a:rPr>
              <a:t> and </a:t>
            </a:r>
            <a:r>
              <a:rPr lang="en-US" sz="3500" b="1" dirty="0" err="1">
                <a:solidFill>
                  <a:srgbClr val="00B050"/>
                </a:solidFill>
              </a:rPr>
              <a:t>Elzaphan</a:t>
            </a:r>
            <a:r>
              <a:rPr lang="en-US" sz="3500" b="1" dirty="0">
                <a:solidFill>
                  <a:srgbClr val="00B050"/>
                </a:solidFill>
              </a:rPr>
              <a:t>, the sons of </a:t>
            </a:r>
            <a:r>
              <a:rPr lang="en-US" sz="3500" b="1" dirty="0" err="1">
                <a:solidFill>
                  <a:srgbClr val="00B050"/>
                </a:solidFill>
              </a:rPr>
              <a:t>Uzziel</a:t>
            </a:r>
            <a:r>
              <a:rPr lang="en-US" sz="3500" b="1" dirty="0">
                <a:solidFill>
                  <a:srgbClr val="00B050"/>
                </a:solidFill>
              </a:rPr>
              <a:t> the uncle of Aaron, and said unto them, Come near, carry your brethren from before the sanctuary out of the camp.</a:t>
            </a:r>
          </a:p>
          <a:p>
            <a:r>
              <a:rPr lang="en-US" sz="3500" b="1" baseline="30000" dirty="0">
                <a:solidFill>
                  <a:srgbClr val="00B050"/>
                </a:solidFill>
              </a:rPr>
              <a:t>5 </a:t>
            </a:r>
            <a:r>
              <a:rPr lang="en-US" sz="3500" b="1" dirty="0">
                <a:solidFill>
                  <a:srgbClr val="00B050"/>
                </a:solidFill>
              </a:rPr>
              <a:t>So they went near, and carried them in their coats out of the camp; as Moses had said.</a:t>
            </a:r>
          </a:p>
          <a:p>
            <a:endParaRPr lang="en-US" dirty="0"/>
          </a:p>
        </p:txBody>
      </p:sp>
    </p:spTree>
    <p:extLst>
      <p:ext uri="{BB962C8B-B14F-4D97-AF65-F5344CB8AC3E}">
        <p14:creationId xmlns:p14="http://schemas.microsoft.com/office/powerpoint/2010/main" val="122394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316" y="452284"/>
            <a:ext cx="11196484" cy="6302477"/>
          </a:xfrm>
        </p:spPr>
        <p:txBody>
          <a:bodyPr/>
          <a:lstStyle/>
          <a:p>
            <a:r>
              <a:rPr lang="en-US" sz="3200" b="1" baseline="30000" dirty="0">
                <a:solidFill>
                  <a:srgbClr val="00B050"/>
                </a:solidFill>
              </a:rPr>
              <a:t>6 </a:t>
            </a:r>
            <a:r>
              <a:rPr lang="en-US" sz="3200" b="1" dirty="0">
                <a:solidFill>
                  <a:srgbClr val="00B050"/>
                </a:solidFill>
              </a:rPr>
              <a:t>And Moses said unto Aaron, and unto </a:t>
            </a:r>
            <a:r>
              <a:rPr lang="en-US" sz="3200" b="1" dirty="0" err="1">
                <a:solidFill>
                  <a:srgbClr val="00B050"/>
                </a:solidFill>
              </a:rPr>
              <a:t>Eleazar</a:t>
            </a:r>
            <a:r>
              <a:rPr lang="en-US" sz="3200" b="1" dirty="0">
                <a:solidFill>
                  <a:srgbClr val="00B050"/>
                </a:solidFill>
              </a:rPr>
              <a:t> and unto </a:t>
            </a:r>
            <a:r>
              <a:rPr lang="en-US" sz="3200" b="1" dirty="0" err="1">
                <a:solidFill>
                  <a:srgbClr val="00B050"/>
                </a:solidFill>
              </a:rPr>
              <a:t>Ithamar</a:t>
            </a:r>
            <a:r>
              <a:rPr lang="en-US" sz="3200" b="1" dirty="0">
                <a:solidFill>
                  <a:srgbClr val="00B050"/>
                </a:solidFill>
              </a:rPr>
              <a:t>, his sons, Uncover not your heads, neither rend your clothes; lest ye die, and lest wrath come upon all the people: but let your brethren, the whole house of Israel, bewail the burning which the </a:t>
            </a:r>
            <a:r>
              <a:rPr lang="en-US" sz="3200" b="1" cap="small" dirty="0">
                <a:solidFill>
                  <a:srgbClr val="00B050"/>
                </a:solidFill>
              </a:rPr>
              <a:t>Lord</a:t>
            </a:r>
            <a:r>
              <a:rPr lang="en-US" sz="3200" b="1" dirty="0">
                <a:solidFill>
                  <a:srgbClr val="00B050"/>
                </a:solidFill>
              </a:rPr>
              <a:t> hath kindled.</a:t>
            </a:r>
          </a:p>
          <a:p>
            <a:r>
              <a:rPr lang="en-US" sz="3200" b="1" baseline="30000" dirty="0">
                <a:solidFill>
                  <a:srgbClr val="00B050"/>
                </a:solidFill>
              </a:rPr>
              <a:t>7 </a:t>
            </a:r>
            <a:r>
              <a:rPr lang="en-US" sz="3200" b="1" dirty="0">
                <a:solidFill>
                  <a:srgbClr val="00B050"/>
                </a:solidFill>
              </a:rPr>
              <a:t>And ye shall not go out from the door of the tabernacle of the congregation, lest ye die: for the anointing oil of the </a:t>
            </a:r>
            <a:r>
              <a:rPr lang="en-US" sz="3200" b="1" cap="small" dirty="0">
                <a:solidFill>
                  <a:srgbClr val="00B050"/>
                </a:solidFill>
              </a:rPr>
              <a:t>Lord</a:t>
            </a:r>
            <a:r>
              <a:rPr lang="en-US" sz="3200" b="1" dirty="0">
                <a:solidFill>
                  <a:srgbClr val="00B050"/>
                </a:solidFill>
              </a:rPr>
              <a:t> is upon you. And they did according to the word of Moses.</a:t>
            </a:r>
          </a:p>
          <a:p>
            <a:endParaRPr lang="en-US" dirty="0"/>
          </a:p>
        </p:txBody>
      </p:sp>
    </p:spTree>
    <p:extLst>
      <p:ext uri="{BB962C8B-B14F-4D97-AF65-F5344CB8AC3E}">
        <p14:creationId xmlns:p14="http://schemas.microsoft.com/office/powerpoint/2010/main" val="36966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Sons  of Aaron, the High Priest</a:t>
            </a:r>
            <a:endParaRPr lang="en-US" b="1" u="sng" dirty="0">
              <a:solidFill>
                <a:srgbClr val="7030A0"/>
              </a:solidFill>
            </a:endParaRPr>
          </a:p>
        </p:txBody>
      </p:sp>
      <p:sp>
        <p:nvSpPr>
          <p:cNvPr id="3" name="Content Placeholder 2"/>
          <p:cNvSpPr>
            <a:spLocks noGrp="1"/>
          </p:cNvSpPr>
          <p:nvPr>
            <p:ph idx="1"/>
          </p:nvPr>
        </p:nvSpPr>
        <p:spPr>
          <a:xfrm>
            <a:off x="216310" y="1573162"/>
            <a:ext cx="11897032" cy="5284838"/>
          </a:xfrm>
        </p:spPr>
        <p:txBody>
          <a:bodyPr>
            <a:normAutofit/>
          </a:bodyPr>
          <a:lstStyle/>
          <a:p>
            <a:r>
              <a:rPr lang="en-US" b="1" dirty="0" smtClean="0">
                <a:solidFill>
                  <a:srgbClr val="002060"/>
                </a:solidFill>
              </a:rPr>
              <a:t>Aaron:</a:t>
            </a:r>
          </a:p>
          <a:p>
            <a:r>
              <a:rPr lang="en-US" b="1" dirty="0" smtClean="0">
                <a:solidFill>
                  <a:srgbClr val="002060"/>
                </a:solidFill>
              </a:rPr>
              <a:t>1.  Moses older brother.</a:t>
            </a:r>
          </a:p>
          <a:p>
            <a:r>
              <a:rPr lang="en-US" b="1" dirty="0" smtClean="0">
                <a:solidFill>
                  <a:srgbClr val="002060"/>
                </a:solidFill>
              </a:rPr>
              <a:t>2.  His name is mentioned 350 times through out the bible.</a:t>
            </a:r>
          </a:p>
          <a:p>
            <a:r>
              <a:rPr lang="en-US" b="1" dirty="0" smtClean="0">
                <a:solidFill>
                  <a:srgbClr val="002060"/>
                </a:solidFill>
              </a:rPr>
              <a:t>3.  Aaron was 3 years older than Moses.  Ex. 7:7</a:t>
            </a:r>
          </a:p>
          <a:p>
            <a:r>
              <a:rPr lang="en-US" b="1" dirty="0" smtClean="0">
                <a:solidFill>
                  <a:srgbClr val="002060"/>
                </a:solidFill>
              </a:rPr>
              <a:t>4.  Moses was 80  Aaron was 83 when they spoke to </a:t>
            </a:r>
          </a:p>
          <a:p>
            <a:r>
              <a:rPr lang="en-US" b="1" dirty="0" smtClean="0">
                <a:solidFill>
                  <a:srgbClr val="002060"/>
                </a:solidFill>
              </a:rPr>
              <a:t>Pharaoh.  </a:t>
            </a:r>
          </a:p>
          <a:p>
            <a:r>
              <a:rPr lang="en-US" b="1" dirty="0" smtClean="0">
                <a:solidFill>
                  <a:srgbClr val="002060"/>
                </a:solidFill>
              </a:rPr>
              <a:t>5.  Aaron died apparently in the same year as Moses:</a:t>
            </a:r>
          </a:p>
          <a:p>
            <a:r>
              <a:rPr lang="en-US" b="1" dirty="0">
                <a:solidFill>
                  <a:srgbClr val="002060"/>
                </a:solidFill>
              </a:rPr>
              <a:t> </a:t>
            </a:r>
            <a:r>
              <a:rPr lang="en-US" b="1" dirty="0" smtClean="0">
                <a:solidFill>
                  <a:srgbClr val="002060"/>
                </a:solidFill>
              </a:rPr>
              <a:t>   a)Aaron was 123 when he died.  Num. 33:39</a:t>
            </a:r>
          </a:p>
          <a:p>
            <a:r>
              <a:rPr lang="en-US" b="1" dirty="0">
                <a:solidFill>
                  <a:srgbClr val="002060"/>
                </a:solidFill>
              </a:rPr>
              <a:t> </a:t>
            </a:r>
            <a:r>
              <a:rPr lang="en-US" b="1" dirty="0" smtClean="0">
                <a:solidFill>
                  <a:srgbClr val="002060"/>
                </a:solidFill>
              </a:rPr>
              <a:t>   b)Moses was 120 when he died. Deut. 34:7 </a:t>
            </a:r>
          </a:p>
          <a:p>
            <a:endParaRPr lang="en-US" dirty="0"/>
          </a:p>
        </p:txBody>
      </p:sp>
    </p:spTree>
    <p:extLst>
      <p:ext uri="{BB962C8B-B14F-4D97-AF65-F5344CB8AC3E}">
        <p14:creationId xmlns:p14="http://schemas.microsoft.com/office/powerpoint/2010/main" val="95057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Aaron’s children:  </a:t>
            </a:r>
            <a:r>
              <a:rPr lang="en-US" sz="5400" b="1" dirty="0" err="1" smtClean="0">
                <a:solidFill>
                  <a:srgbClr val="FF0000"/>
                </a:solidFill>
              </a:rPr>
              <a:t>Nadab</a:t>
            </a:r>
            <a:r>
              <a:rPr lang="en-US" sz="5400" b="1" dirty="0" smtClean="0">
                <a:solidFill>
                  <a:srgbClr val="FF0000"/>
                </a:solidFill>
              </a:rPr>
              <a:t> and </a:t>
            </a:r>
            <a:r>
              <a:rPr lang="en-US" sz="5400" b="1" dirty="0" err="1" smtClean="0">
                <a:solidFill>
                  <a:srgbClr val="FF0000"/>
                </a:solidFill>
              </a:rPr>
              <a:t>Abihu</a:t>
            </a:r>
            <a:endParaRPr lang="en-US" sz="5400" b="1" dirty="0">
              <a:solidFill>
                <a:srgbClr val="FF0000"/>
              </a:solidFill>
            </a:endParaRPr>
          </a:p>
        </p:txBody>
      </p:sp>
      <p:sp>
        <p:nvSpPr>
          <p:cNvPr id="3" name="Content Placeholder 2"/>
          <p:cNvSpPr>
            <a:spLocks noGrp="1"/>
          </p:cNvSpPr>
          <p:nvPr>
            <p:ph idx="1"/>
          </p:nvPr>
        </p:nvSpPr>
        <p:spPr/>
        <p:txBody>
          <a:bodyPr>
            <a:normAutofit/>
          </a:bodyPr>
          <a:lstStyle/>
          <a:p>
            <a:r>
              <a:rPr lang="en-US" sz="3600" b="1" dirty="0" smtClean="0">
                <a:solidFill>
                  <a:srgbClr val="0070C0"/>
                </a:solidFill>
              </a:rPr>
              <a:t>How many children did Aaron have?  </a:t>
            </a:r>
          </a:p>
          <a:p>
            <a:r>
              <a:rPr lang="en-US" sz="3600" b="1" dirty="0">
                <a:solidFill>
                  <a:srgbClr val="0070C0"/>
                </a:solidFill>
              </a:rPr>
              <a:t> </a:t>
            </a:r>
            <a:r>
              <a:rPr lang="en-US" sz="3600" b="1" dirty="0" smtClean="0">
                <a:solidFill>
                  <a:srgbClr val="0070C0"/>
                </a:solidFill>
              </a:rPr>
              <a:t>             Numbers 3:2</a:t>
            </a:r>
            <a:endParaRPr lang="en-US" sz="3600" b="1" dirty="0">
              <a:solidFill>
                <a:srgbClr val="0070C0"/>
              </a:solidFill>
            </a:endParaRPr>
          </a:p>
          <a:p>
            <a:r>
              <a:rPr lang="en-US" sz="3600" b="1" baseline="30000" dirty="0">
                <a:solidFill>
                  <a:srgbClr val="0070C0"/>
                </a:solidFill>
              </a:rPr>
              <a:t>2 </a:t>
            </a:r>
            <a:r>
              <a:rPr lang="en-US" sz="3600" b="1" dirty="0">
                <a:solidFill>
                  <a:srgbClr val="0070C0"/>
                </a:solidFill>
              </a:rPr>
              <a:t>And these are the names of the sons of Aaron; </a:t>
            </a:r>
            <a:endParaRPr lang="en-US" sz="3600" b="1" dirty="0" smtClean="0">
              <a:solidFill>
                <a:srgbClr val="0070C0"/>
              </a:solidFill>
            </a:endParaRPr>
          </a:p>
          <a:p>
            <a:r>
              <a:rPr lang="en-US" sz="3600" b="1" dirty="0">
                <a:solidFill>
                  <a:srgbClr val="0070C0"/>
                </a:solidFill>
              </a:rPr>
              <a:t> </a:t>
            </a:r>
            <a:r>
              <a:rPr lang="en-US" sz="3600" b="1" dirty="0" smtClean="0">
                <a:solidFill>
                  <a:srgbClr val="0070C0"/>
                </a:solidFill>
              </a:rPr>
              <a:t>  </a:t>
            </a:r>
            <a:r>
              <a:rPr lang="en-US" sz="3600" b="1" dirty="0" err="1" smtClean="0">
                <a:solidFill>
                  <a:srgbClr val="0070C0"/>
                </a:solidFill>
              </a:rPr>
              <a:t>Nadab</a:t>
            </a:r>
            <a:r>
              <a:rPr lang="en-US" sz="3600" b="1" dirty="0" smtClean="0">
                <a:solidFill>
                  <a:srgbClr val="0070C0"/>
                </a:solidFill>
              </a:rPr>
              <a:t> </a:t>
            </a:r>
            <a:r>
              <a:rPr lang="en-US" sz="3600" b="1" dirty="0">
                <a:solidFill>
                  <a:srgbClr val="0070C0"/>
                </a:solidFill>
              </a:rPr>
              <a:t>the firstborn, and </a:t>
            </a:r>
            <a:endParaRPr lang="en-US" sz="3600" b="1" dirty="0" smtClean="0">
              <a:solidFill>
                <a:srgbClr val="0070C0"/>
              </a:solidFill>
            </a:endParaRPr>
          </a:p>
          <a:p>
            <a:r>
              <a:rPr lang="en-US" sz="3600" b="1" dirty="0">
                <a:solidFill>
                  <a:srgbClr val="0070C0"/>
                </a:solidFill>
              </a:rPr>
              <a:t> </a:t>
            </a:r>
            <a:r>
              <a:rPr lang="en-US" sz="3600" b="1" dirty="0" smtClean="0">
                <a:solidFill>
                  <a:srgbClr val="0070C0"/>
                </a:solidFill>
              </a:rPr>
              <a:t>  </a:t>
            </a:r>
            <a:r>
              <a:rPr lang="en-US" sz="3600" b="1" dirty="0" err="1" smtClean="0">
                <a:solidFill>
                  <a:srgbClr val="0070C0"/>
                </a:solidFill>
              </a:rPr>
              <a:t>Abihu</a:t>
            </a:r>
            <a:r>
              <a:rPr lang="en-US" sz="3600" b="1" dirty="0">
                <a:solidFill>
                  <a:srgbClr val="0070C0"/>
                </a:solidFill>
              </a:rPr>
              <a:t>, </a:t>
            </a:r>
            <a:endParaRPr lang="en-US" sz="3600" b="1" dirty="0" smtClean="0">
              <a:solidFill>
                <a:srgbClr val="0070C0"/>
              </a:solidFill>
            </a:endParaRPr>
          </a:p>
          <a:p>
            <a:r>
              <a:rPr lang="en-US" sz="3600" b="1" dirty="0">
                <a:solidFill>
                  <a:srgbClr val="0070C0"/>
                </a:solidFill>
              </a:rPr>
              <a:t> </a:t>
            </a:r>
            <a:r>
              <a:rPr lang="en-US" sz="3600" b="1" dirty="0" smtClean="0">
                <a:solidFill>
                  <a:srgbClr val="0070C0"/>
                </a:solidFill>
              </a:rPr>
              <a:t>  </a:t>
            </a:r>
            <a:r>
              <a:rPr lang="en-US" sz="3600" b="1" dirty="0" err="1" smtClean="0">
                <a:solidFill>
                  <a:srgbClr val="0070C0"/>
                </a:solidFill>
              </a:rPr>
              <a:t>Eleazar</a:t>
            </a:r>
            <a:r>
              <a:rPr lang="en-US" sz="3600" b="1" dirty="0">
                <a:solidFill>
                  <a:srgbClr val="0070C0"/>
                </a:solidFill>
              </a:rPr>
              <a:t>, and </a:t>
            </a:r>
            <a:endParaRPr lang="en-US" sz="3600" b="1" dirty="0" smtClean="0">
              <a:solidFill>
                <a:srgbClr val="0070C0"/>
              </a:solidFill>
            </a:endParaRPr>
          </a:p>
          <a:p>
            <a:r>
              <a:rPr lang="en-US" sz="3600" b="1" dirty="0">
                <a:solidFill>
                  <a:srgbClr val="0070C0"/>
                </a:solidFill>
              </a:rPr>
              <a:t> </a:t>
            </a:r>
            <a:r>
              <a:rPr lang="en-US" sz="3600" b="1" dirty="0" smtClean="0">
                <a:solidFill>
                  <a:srgbClr val="0070C0"/>
                </a:solidFill>
              </a:rPr>
              <a:t>  </a:t>
            </a:r>
            <a:r>
              <a:rPr lang="en-US" sz="3600" b="1" dirty="0" err="1" smtClean="0">
                <a:solidFill>
                  <a:srgbClr val="0070C0"/>
                </a:solidFill>
              </a:rPr>
              <a:t>Ithamar</a:t>
            </a:r>
            <a:r>
              <a:rPr lang="en-US" sz="3600" b="1" dirty="0">
                <a:solidFill>
                  <a:srgbClr val="0070C0"/>
                </a:solidFill>
              </a:rPr>
              <a:t>.</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408560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u="sng" dirty="0" smtClean="0">
                <a:solidFill>
                  <a:srgbClr val="0070C0"/>
                </a:solidFill>
              </a:rPr>
              <a:t>The Incident involving </a:t>
            </a:r>
            <a:r>
              <a:rPr lang="en-US" sz="4800" b="1" u="sng" dirty="0" err="1" smtClean="0">
                <a:solidFill>
                  <a:srgbClr val="0070C0"/>
                </a:solidFill>
              </a:rPr>
              <a:t>Nadab</a:t>
            </a:r>
            <a:r>
              <a:rPr lang="en-US" sz="4800" b="1" u="sng" dirty="0" smtClean="0">
                <a:solidFill>
                  <a:srgbClr val="0070C0"/>
                </a:solidFill>
              </a:rPr>
              <a:t> and </a:t>
            </a:r>
            <a:r>
              <a:rPr lang="en-US" sz="4800" b="1" u="sng" dirty="0" err="1" smtClean="0">
                <a:solidFill>
                  <a:srgbClr val="0070C0"/>
                </a:solidFill>
              </a:rPr>
              <a:t>Abihu</a:t>
            </a:r>
            <a:endParaRPr lang="en-US" sz="4800" b="1" u="sng" dirty="0">
              <a:solidFill>
                <a:srgbClr val="0070C0"/>
              </a:solidFill>
            </a:endParaRPr>
          </a:p>
        </p:txBody>
      </p:sp>
      <p:sp>
        <p:nvSpPr>
          <p:cNvPr id="3" name="Content Placeholder 2"/>
          <p:cNvSpPr>
            <a:spLocks noGrp="1"/>
          </p:cNvSpPr>
          <p:nvPr>
            <p:ph idx="1"/>
          </p:nvPr>
        </p:nvSpPr>
        <p:spPr>
          <a:xfrm>
            <a:off x="838200" y="1825624"/>
            <a:ext cx="11239500" cy="4937125"/>
          </a:xfrm>
        </p:spPr>
        <p:txBody>
          <a:bodyPr>
            <a:noAutofit/>
          </a:bodyPr>
          <a:lstStyle/>
          <a:p>
            <a:r>
              <a:rPr lang="en-US" sz="3200" b="1" dirty="0" smtClean="0">
                <a:solidFill>
                  <a:srgbClr val="7030A0"/>
                </a:solidFill>
              </a:rPr>
              <a:t>Lev. 8-9</a:t>
            </a:r>
          </a:p>
          <a:p>
            <a:r>
              <a:rPr lang="en-US" sz="3200" b="1" dirty="0" smtClean="0">
                <a:solidFill>
                  <a:srgbClr val="7030A0"/>
                </a:solidFill>
              </a:rPr>
              <a:t>       The consecration of Aaron and his sons</a:t>
            </a:r>
          </a:p>
          <a:p>
            <a:r>
              <a:rPr lang="en-US" sz="3200" b="1" dirty="0" smtClean="0">
                <a:solidFill>
                  <a:srgbClr val="7030A0"/>
                </a:solidFill>
              </a:rPr>
              <a:t>       as priests had just been completed. </a:t>
            </a:r>
          </a:p>
          <a:p>
            <a:r>
              <a:rPr lang="en-US" sz="3200" b="1" dirty="0" smtClean="0">
                <a:solidFill>
                  <a:srgbClr val="7030A0"/>
                </a:solidFill>
              </a:rPr>
              <a:t>In Lev. 9:22-24 The glory of the Lord appeared</a:t>
            </a:r>
          </a:p>
          <a:p>
            <a:r>
              <a:rPr lang="en-US" sz="3200" b="1" dirty="0" smtClean="0">
                <a:solidFill>
                  <a:srgbClr val="7030A0"/>
                </a:solidFill>
              </a:rPr>
              <a:t>When Aaron blessed the people. </a:t>
            </a:r>
          </a:p>
          <a:p>
            <a:r>
              <a:rPr lang="en-US" sz="3200" b="1" dirty="0">
                <a:solidFill>
                  <a:srgbClr val="7030A0"/>
                </a:solidFill>
              </a:rPr>
              <a:t> </a:t>
            </a:r>
            <a:r>
              <a:rPr lang="en-US" sz="3200" b="1" dirty="0" smtClean="0">
                <a:solidFill>
                  <a:srgbClr val="7030A0"/>
                </a:solidFill>
              </a:rPr>
              <a:t>      Fire came out from before the Lord.</a:t>
            </a:r>
          </a:p>
          <a:p>
            <a:r>
              <a:rPr lang="en-US" sz="3200" b="1" dirty="0">
                <a:solidFill>
                  <a:srgbClr val="7030A0"/>
                </a:solidFill>
              </a:rPr>
              <a:t> </a:t>
            </a:r>
            <a:r>
              <a:rPr lang="en-US" sz="3200" b="1" dirty="0" smtClean="0">
                <a:solidFill>
                  <a:srgbClr val="7030A0"/>
                </a:solidFill>
              </a:rPr>
              <a:t>      The fire consumed the fat on the altar</a:t>
            </a:r>
          </a:p>
          <a:p>
            <a:r>
              <a:rPr lang="en-US" sz="3200" b="1" dirty="0">
                <a:solidFill>
                  <a:srgbClr val="7030A0"/>
                </a:solidFill>
              </a:rPr>
              <a:t> </a:t>
            </a:r>
            <a:r>
              <a:rPr lang="en-US" sz="3200" b="1" dirty="0" smtClean="0">
                <a:solidFill>
                  <a:srgbClr val="7030A0"/>
                </a:solidFill>
              </a:rPr>
              <a:t>     The people shouted and fell on their face.  </a:t>
            </a:r>
            <a:endParaRPr lang="en-US" sz="3200" b="1" dirty="0">
              <a:solidFill>
                <a:srgbClr val="7030A0"/>
              </a:solidFill>
            </a:endParaRPr>
          </a:p>
        </p:txBody>
      </p:sp>
    </p:spTree>
    <p:extLst>
      <p:ext uri="{BB962C8B-B14F-4D97-AF65-F5344CB8AC3E}">
        <p14:creationId xmlns:p14="http://schemas.microsoft.com/office/powerpoint/2010/main" val="273919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The </a:t>
            </a:r>
            <a:r>
              <a:rPr lang="en-US" b="1" dirty="0" smtClean="0">
                <a:solidFill>
                  <a:srgbClr val="7030A0"/>
                </a:solidFill>
              </a:rPr>
              <a:t>“strange” </a:t>
            </a:r>
            <a:r>
              <a:rPr lang="en-US" b="1" dirty="0" smtClean="0">
                <a:solidFill>
                  <a:srgbClr val="7030A0"/>
                </a:solidFill>
              </a:rPr>
              <a:t> </a:t>
            </a:r>
            <a:r>
              <a:rPr lang="en-US" b="1" dirty="0" smtClean="0">
                <a:solidFill>
                  <a:srgbClr val="7030A0"/>
                </a:solidFill>
              </a:rPr>
              <a:t>fire offered by </a:t>
            </a:r>
            <a:r>
              <a:rPr lang="en-US" b="1" dirty="0" err="1" smtClean="0">
                <a:solidFill>
                  <a:srgbClr val="7030A0"/>
                </a:solidFill>
              </a:rPr>
              <a:t>Nadab</a:t>
            </a:r>
            <a:r>
              <a:rPr lang="en-US" b="1" dirty="0" smtClean="0">
                <a:solidFill>
                  <a:srgbClr val="7030A0"/>
                </a:solidFill>
              </a:rPr>
              <a:t> and</a:t>
            </a:r>
            <a:br>
              <a:rPr lang="en-US" b="1" dirty="0" smtClean="0">
                <a:solidFill>
                  <a:srgbClr val="7030A0"/>
                </a:solidFill>
              </a:rPr>
            </a:br>
            <a:r>
              <a:rPr lang="en-US" b="1" dirty="0" err="1" smtClean="0">
                <a:solidFill>
                  <a:srgbClr val="7030A0"/>
                </a:solidFill>
              </a:rPr>
              <a:t>Abihu</a:t>
            </a:r>
            <a:endParaRPr lang="en-US" b="1" dirty="0">
              <a:solidFill>
                <a:srgbClr val="7030A0"/>
              </a:solidFill>
            </a:endParaRPr>
          </a:p>
        </p:txBody>
      </p:sp>
      <p:sp>
        <p:nvSpPr>
          <p:cNvPr id="3" name="Content Placeholder 2"/>
          <p:cNvSpPr>
            <a:spLocks noGrp="1"/>
          </p:cNvSpPr>
          <p:nvPr>
            <p:ph idx="1"/>
          </p:nvPr>
        </p:nvSpPr>
        <p:spPr>
          <a:xfrm>
            <a:off x="0" y="1690687"/>
            <a:ext cx="12020550" cy="5062537"/>
          </a:xfrm>
        </p:spPr>
        <p:txBody>
          <a:bodyPr>
            <a:normAutofit/>
          </a:bodyPr>
          <a:lstStyle/>
          <a:p>
            <a:r>
              <a:rPr lang="en-US" sz="4000" b="1" dirty="0" smtClean="0">
                <a:solidFill>
                  <a:srgbClr val="00B050"/>
                </a:solidFill>
              </a:rPr>
              <a:t>They offered a fire that was not commanded of the</a:t>
            </a:r>
          </a:p>
          <a:p>
            <a:r>
              <a:rPr lang="en-US" sz="4000" b="1" dirty="0" smtClean="0">
                <a:solidFill>
                  <a:srgbClr val="00B050"/>
                </a:solidFill>
              </a:rPr>
              <a:t>Lord.  (Lev. 10:1)</a:t>
            </a:r>
          </a:p>
          <a:p>
            <a:r>
              <a:rPr lang="en-US" sz="4000" b="1" dirty="0">
                <a:solidFill>
                  <a:srgbClr val="00B050"/>
                </a:solidFill>
              </a:rPr>
              <a:t> </a:t>
            </a:r>
            <a:r>
              <a:rPr lang="en-US" sz="4000" b="1" dirty="0" smtClean="0">
                <a:solidFill>
                  <a:srgbClr val="00B050"/>
                </a:solidFill>
              </a:rPr>
              <a:t>    It is called a ‘strange fire’  KJV NASB</a:t>
            </a:r>
          </a:p>
          <a:p>
            <a:r>
              <a:rPr lang="en-US" sz="4000" b="1" dirty="0">
                <a:solidFill>
                  <a:srgbClr val="00B050"/>
                </a:solidFill>
              </a:rPr>
              <a:t> </a:t>
            </a:r>
            <a:r>
              <a:rPr lang="en-US" sz="4000" b="1" dirty="0" smtClean="0">
                <a:solidFill>
                  <a:srgbClr val="00B050"/>
                </a:solidFill>
              </a:rPr>
              <a:t>    The NIV translation translates it as “unauthorized</a:t>
            </a:r>
          </a:p>
          <a:p>
            <a:r>
              <a:rPr lang="en-US" sz="4000" b="1" dirty="0" smtClean="0">
                <a:solidFill>
                  <a:srgbClr val="00B050"/>
                </a:solidFill>
              </a:rPr>
              <a:t>Fire”.</a:t>
            </a:r>
          </a:p>
          <a:p>
            <a:r>
              <a:rPr lang="en-US" sz="4000" b="1" dirty="0">
                <a:solidFill>
                  <a:srgbClr val="00B050"/>
                </a:solidFill>
              </a:rPr>
              <a:t> </a:t>
            </a:r>
            <a:r>
              <a:rPr lang="en-US" sz="4000" b="1" dirty="0" smtClean="0">
                <a:solidFill>
                  <a:srgbClr val="00B050"/>
                </a:solidFill>
              </a:rPr>
              <a:t>     It was something that the Lord had not commanded!</a:t>
            </a:r>
            <a:endParaRPr lang="en-US" sz="4000" b="1" dirty="0">
              <a:solidFill>
                <a:srgbClr val="00B050"/>
              </a:solidFill>
            </a:endParaRPr>
          </a:p>
        </p:txBody>
      </p:sp>
    </p:spTree>
    <p:extLst>
      <p:ext uri="{BB962C8B-B14F-4D97-AF65-F5344CB8AC3E}">
        <p14:creationId xmlns:p14="http://schemas.microsoft.com/office/powerpoint/2010/main" val="2523753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00B050"/>
                </a:solidFill>
              </a:rPr>
              <a:t>Fire went out from the Lord and devoured</a:t>
            </a:r>
            <a:br>
              <a:rPr lang="en-US" sz="4800" b="1" dirty="0" smtClean="0">
                <a:solidFill>
                  <a:srgbClr val="00B050"/>
                </a:solidFill>
              </a:rPr>
            </a:br>
            <a:r>
              <a:rPr lang="en-US" sz="4800" b="1" dirty="0" smtClean="0">
                <a:solidFill>
                  <a:srgbClr val="00B050"/>
                </a:solidFill>
              </a:rPr>
              <a:t>them.  Lev. 10:2  </a:t>
            </a:r>
            <a:endParaRPr lang="en-US" sz="4800" b="1" dirty="0">
              <a:solidFill>
                <a:srgbClr val="00B050"/>
              </a:solidFill>
            </a:endParaRPr>
          </a:p>
        </p:txBody>
      </p:sp>
      <p:sp>
        <p:nvSpPr>
          <p:cNvPr id="3" name="Content Placeholder 2"/>
          <p:cNvSpPr>
            <a:spLocks noGrp="1"/>
          </p:cNvSpPr>
          <p:nvPr>
            <p:ph idx="1"/>
          </p:nvPr>
        </p:nvSpPr>
        <p:spPr/>
        <p:txBody>
          <a:bodyPr>
            <a:normAutofit fontScale="85000" lnSpcReduction="10000"/>
          </a:bodyPr>
          <a:lstStyle/>
          <a:p>
            <a:r>
              <a:rPr lang="en-US" sz="4300" b="1" dirty="0" smtClean="0">
                <a:solidFill>
                  <a:srgbClr val="7030A0"/>
                </a:solidFill>
              </a:rPr>
              <a:t>Two fires:  One of acceptance; the other of Rejection</a:t>
            </a:r>
          </a:p>
          <a:p>
            <a:r>
              <a:rPr lang="en-US" sz="4300" b="1" dirty="0" smtClean="0">
                <a:solidFill>
                  <a:srgbClr val="7030A0"/>
                </a:solidFill>
              </a:rPr>
              <a:t>1.  Lev. 9:24 : the fire that went out from the Lord</a:t>
            </a:r>
          </a:p>
          <a:p>
            <a:r>
              <a:rPr lang="en-US" sz="4300" b="1" dirty="0">
                <a:solidFill>
                  <a:srgbClr val="7030A0"/>
                </a:solidFill>
              </a:rPr>
              <a:t> </a:t>
            </a:r>
            <a:r>
              <a:rPr lang="en-US" sz="4300" b="1" dirty="0" smtClean="0">
                <a:solidFill>
                  <a:srgbClr val="7030A0"/>
                </a:solidFill>
              </a:rPr>
              <a:t>     A fire of acceptance!    ‘God’s blessings’  Lev. 9</a:t>
            </a:r>
          </a:p>
          <a:p>
            <a:endParaRPr lang="en-US" sz="4300" b="1" dirty="0" smtClean="0">
              <a:solidFill>
                <a:srgbClr val="7030A0"/>
              </a:solidFill>
            </a:endParaRPr>
          </a:p>
          <a:p>
            <a:r>
              <a:rPr lang="en-US" sz="4300" b="1" dirty="0" smtClean="0">
                <a:solidFill>
                  <a:srgbClr val="7030A0"/>
                </a:solidFill>
              </a:rPr>
              <a:t>2</a:t>
            </a:r>
            <a:r>
              <a:rPr lang="en-US" sz="4300" b="1" dirty="0" smtClean="0">
                <a:solidFill>
                  <a:srgbClr val="7030A0"/>
                </a:solidFill>
              </a:rPr>
              <a:t>.  Lev. 10:2</a:t>
            </a:r>
          </a:p>
          <a:p>
            <a:r>
              <a:rPr lang="en-US" sz="4300" b="1" dirty="0">
                <a:solidFill>
                  <a:srgbClr val="7030A0"/>
                </a:solidFill>
              </a:rPr>
              <a:t> </a:t>
            </a:r>
            <a:r>
              <a:rPr lang="en-US" sz="4300" b="1" dirty="0" smtClean="0">
                <a:solidFill>
                  <a:srgbClr val="7030A0"/>
                </a:solidFill>
              </a:rPr>
              <a:t>    A fire of rejection.  ‘God’s Cursing’</a:t>
            </a:r>
          </a:p>
          <a:p>
            <a:r>
              <a:rPr lang="en-US" dirty="0"/>
              <a:t> </a:t>
            </a:r>
            <a:r>
              <a:rPr lang="en-US" dirty="0" smtClean="0"/>
              <a:t>    </a:t>
            </a:r>
            <a:endParaRPr lang="en-US" dirty="0"/>
          </a:p>
        </p:txBody>
      </p:sp>
    </p:spTree>
    <p:extLst>
      <p:ext uri="{BB962C8B-B14F-4D97-AF65-F5344CB8AC3E}">
        <p14:creationId xmlns:p14="http://schemas.microsoft.com/office/powerpoint/2010/main" val="299090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1353</Words>
  <Application>Microsoft Office PowerPoint</Application>
  <PresentationFormat>Widescreen</PresentationFormat>
  <Paragraphs>205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Nadab and Abihu</vt:lpstr>
      <vt:lpstr>Lev. 10:1-7</vt:lpstr>
      <vt:lpstr>PowerPoint Presentation</vt:lpstr>
      <vt:lpstr>Sons  of Aaron, the High Priest</vt:lpstr>
      <vt:lpstr>Aaron’s children:  Nadab and Abihu</vt:lpstr>
      <vt:lpstr>The Incident involving Nadab and Abihu</vt:lpstr>
      <vt:lpstr>The “strange”  fire offered by Nadab and Abihu</vt:lpstr>
      <vt:lpstr>Fire went out from the Lord and devoured them.  Lev. 10:2  </vt:lpstr>
      <vt:lpstr>Why was God Displeased?</vt:lpstr>
      <vt:lpstr>PowerPoint Presentation</vt:lpstr>
      <vt:lpstr>Instructions concerning their bodies</vt:lpstr>
      <vt:lpstr>Written for our learning</vt:lpstr>
      <vt:lpstr>What lessons can we learn</vt:lpstr>
      <vt:lpstr>Acceptable      -       Unacceptable</vt:lpstr>
      <vt:lpstr>Since God is Holy and truly Worthy of  worship, </vt:lpstr>
      <vt:lpstr>Illustration:</vt:lpstr>
      <vt:lpstr>But some will say:  He accepted it in the Old Testament times:</vt:lpstr>
      <vt:lpstr>PowerPoint Presentation</vt:lpstr>
      <vt:lpstr>Service to God comes before service to the family.  </vt:lpstr>
      <vt:lpstr>Down through the ages, men have tried to improve on the things of God!</vt:lpstr>
      <vt:lpstr>1. Notice what Jesus said as He was calling people to follow him.</vt:lpstr>
      <vt:lpstr>2.  As He addressed the multitudes following Him.  Lk. 14:25-33</vt:lpstr>
      <vt:lpstr>3. As he prepared His disciples for their work</vt:lpstr>
      <vt:lpstr>When a conflict arises between service to the Lord and   family: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Nadab and Abihu</dc:title>
  <dc:creator>mac</dc:creator>
  <cp:lastModifiedBy>mac</cp:lastModifiedBy>
  <cp:revision>22</cp:revision>
  <dcterms:created xsi:type="dcterms:W3CDTF">2016-03-17T08:24:09Z</dcterms:created>
  <dcterms:modified xsi:type="dcterms:W3CDTF">2016-03-20T02:53:45Z</dcterms:modified>
</cp:coreProperties>
</file>