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0676" autoAdjust="0"/>
    <p:restoredTop sz="94660"/>
  </p:normalViewPr>
  <p:slideViewPr>
    <p:cSldViewPr snapToGrid="0">
      <p:cViewPr varScale="1">
        <p:scale>
          <a:sx n="68" d="100"/>
          <a:sy n="68" d="100"/>
        </p:scale>
        <p:origin x="53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1" name="Group 450"/>
          <p:cNvGrpSpPr/>
          <p:nvPr/>
        </p:nvGrpSpPr>
        <p:grpSpPr>
          <a:xfrm>
            <a:off x="0" y="0"/>
            <a:ext cx="9555163" cy="6853238"/>
            <a:chOff x="1524000" y="0"/>
            <a:chExt cx="9555163" cy="6853238"/>
          </a:xfrm>
        </p:grpSpPr>
        <p:sp>
          <p:nvSpPr>
            <p:cNvPr id="452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3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4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5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6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7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8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9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0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1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2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3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4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5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6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7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" name="Group 6"/>
          <p:cNvGrpSpPr/>
          <p:nvPr/>
        </p:nvGrpSpPr>
        <p:grpSpPr>
          <a:xfrm>
            <a:off x="1283114" y="1168329"/>
            <a:ext cx="6586124" cy="4537816"/>
            <a:chOff x="1283114" y="1168329"/>
            <a:chExt cx="6586124" cy="4537816"/>
          </a:xfrm>
        </p:grpSpPr>
        <p:sp>
          <p:nvSpPr>
            <p:cNvPr id="39" name="Rectangle 38"/>
            <p:cNvSpPr/>
            <p:nvPr/>
          </p:nvSpPr>
          <p:spPr>
            <a:xfrm>
              <a:off x="1283114" y="1168329"/>
              <a:ext cx="6586124" cy="7315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283114" y="1973001"/>
              <a:ext cx="6586124" cy="338446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1" name="Isosceles Triangle 39"/>
            <p:cNvSpPr/>
            <p:nvPr/>
          </p:nvSpPr>
          <p:spPr>
            <a:xfrm rot="10800000">
              <a:off x="4362524" y="5355082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9091" y="2055278"/>
            <a:ext cx="6428445" cy="1810636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4800" spc="-113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9091" y="3941492"/>
            <a:ext cx="6428445" cy="1334120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smtClean="0"/>
              <a:pPr/>
              <a:t>10/28/2018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8295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roup 84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86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32" name="Group 31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42" name="Rectangle 41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Rectangle 43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786" y="2349926"/>
            <a:ext cx="3113815" cy="2472774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15686" y="794719"/>
            <a:ext cx="4095643" cy="52570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2524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roup 50"/>
          <p:cNvGrpSpPr/>
          <p:nvPr/>
        </p:nvGrpSpPr>
        <p:grpSpPr>
          <a:xfrm flipH="1">
            <a:off x="0" y="0"/>
            <a:ext cx="9421759" cy="6858001"/>
            <a:chOff x="1243013" y="0"/>
            <a:chExt cx="9402763" cy="6858001"/>
          </a:xfrm>
        </p:grpSpPr>
        <p:sp>
          <p:nvSpPr>
            <p:cNvPr id="52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2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3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4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5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6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7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8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9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0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1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85" name="Group 84"/>
          <p:cNvGrpSpPr/>
          <p:nvPr/>
        </p:nvGrpSpPr>
        <p:grpSpPr>
          <a:xfrm>
            <a:off x="5228134" y="1699589"/>
            <a:ext cx="3286552" cy="3470421"/>
            <a:chOff x="640080" y="1699589"/>
            <a:chExt cx="3286552" cy="3470421"/>
          </a:xfrm>
        </p:grpSpPr>
        <p:sp>
          <p:nvSpPr>
            <p:cNvPr id="86" name="Rectangle 85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7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8" name="Rectangle 87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13609" y="2349924"/>
            <a:ext cx="3112047" cy="2464951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3258" y="802808"/>
            <a:ext cx="4118291" cy="525480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10/28/2018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999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roup 64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66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7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8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9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0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1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2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3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4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5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0" name="Group 19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21" name="Rectangle 20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2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554" y="2349924"/>
            <a:ext cx="3112048" cy="246495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5687" y="803186"/>
            <a:ext cx="4091410" cy="5248622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256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4" name="Group 773"/>
          <p:cNvGrpSpPr/>
          <p:nvPr/>
        </p:nvGrpSpPr>
        <p:grpSpPr>
          <a:xfrm>
            <a:off x="0" y="0"/>
            <a:ext cx="9555163" cy="6853238"/>
            <a:chOff x="1524000" y="0"/>
            <a:chExt cx="9555163" cy="6853238"/>
          </a:xfrm>
        </p:grpSpPr>
        <p:sp>
          <p:nvSpPr>
            <p:cNvPr id="775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6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7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8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9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0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1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2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3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4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5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6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7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8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9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0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" name="Group 6"/>
          <p:cNvGrpSpPr/>
          <p:nvPr/>
        </p:nvGrpSpPr>
        <p:grpSpPr>
          <a:xfrm>
            <a:off x="2403476" y="1158902"/>
            <a:ext cx="4317684" cy="4537816"/>
            <a:chOff x="2403476" y="1158902"/>
            <a:chExt cx="4317684" cy="4537816"/>
          </a:xfrm>
        </p:grpSpPr>
        <p:sp>
          <p:nvSpPr>
            <p:cNvPr id="28" name="Rectangle 27"/>
            <p:cNvSpPr/>
            <p:nvPr/>
          </p:nvSpPr>
          <p:spPr>
            <a:xfrm>
              <a:off x="2403476" y="1158902"/>
              <a:ext cx="4317684" cy="7315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2403476" y="1963574"/>
              <a:ext cx="4317684" cy="338446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73" name="Isosceles Triangle 28"/>
            <p:cNvSpPr/>
            <p:nvPr/>
          </p:nvSpPr>
          <p:spPr>
            <a:xfrm rot="10800000">
              <a:off x="4358702" y="5345655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9148" y="2028827"/>
            <a:ext cx="4162952" cy="1732474"/>
          </a:xfrm>
        </p:spPr>
        <p:txBody>
          <a:bodyPr bIns="0" anchor="b">
            <a:normAutofit/>
          </a:bodyPr>
          <a:lstStyle>
            <a:lvl1pPr algn="ctr"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79148" y="3843338"/>
            <a:ext cx="4162952" cy="1426097"/>
          </a:xfrm>
        </p:spPr>
        <p:txBody>
          <a:bodyPr tIns="0">
            <a:normAutofit/>
          </a:bodyPr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10/28/2018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205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40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42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2" name="Group 61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63" name="Rectangle 62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5" name="Rectangle 64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952" y="2355068"/>
            <a:ext cx="3122163" cy="2459808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23014" y="804029"/>
            <a:ext cx="4091674" cy="245934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20283" y="3585104"/>
            <a:ext cx="4094404" cy="247064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10/28/2018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8225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39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60" name="Rectangle 59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952" y="2355848"/>
            <a:ext cx="3122163" cy="2459028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6612" y="802200"/>
            <a:ext cx="3805123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6636" y="1487999"/>
            <a:ext cx="3804674" cy="17753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95010" y="3585518"/>
            <a:ext cx="3819675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95010" y="4270332"/>
            <a:ext cx="3819675" cy="17854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10/28/2018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484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Group 75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77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40" name="Group 39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41" name="Rectangle 40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2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Rectangle 42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554" y="2349924"/>
            <a:ext cx="3112047" cy="246495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554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10/28/2018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7028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7" name="Group 86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88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42" name="Group 41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43" name="Rectangle 42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5" name="Rectangle 44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554" y="2349924"/>
            <a:ext cx="3112047" cy="1225399"/>
          </a:xfrm>
        </p:spPr>
        <p:txBody>
          <a:bodyPr bIns="0" anchor="b">
            <a:noAutofit/>
          </a:bodyPr>
          <a:lstStyle>
            <a:lvl1pPr algn="ctr">
              <a:defRPr sz="28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5686" y="801390"/>
            <a:ext cx="4095643" cy="5249495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5554" y="3575324"/>
            <a:ext cx="3112047" cy="123955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rgbClr val="FFFE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286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9" name="Group 428"/>
          <p:cNvGrpSpPr/>
          <p:nvPr/>
        </p:nvGrpSpPr>
        <p:grpSpPr>
          <a:xfrm>
            <a:off x="0" y="0"/>
            <a:ext cx="9555163" cy="6853238"/>
            <a:chOff x="1524000" y="0"/>
            <a:chExt cx="9555163" cy="6853238"/>
          </a:xfrm>
        </p:grpSpPr>
        <p:sp>
          <p:nvSpPr>
            <p:cNvPr id="430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1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2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3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4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5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6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7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8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9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0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1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2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3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4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5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644463" y="1698332"/>
            <a:ext cx="4357752" cy="3470420"/>
            <a:chOff x="644463" y="1698332"/>
            <a:chExt cx="4357752" cy="3470420"/>
          </a:xfrm>
        </p:grpSpPr>
        <p:sp>
          <p:nvSpPr>
            <p:cNvPr id="77" name="Rectangle 76"/>
            <p:cNvSpPr/>
            <p:nvPr/>
          </p:nvSpPr>
          <p:spPr>
            <a:xfrm>
              <a:off x="644463" y="1698332"/>
              <a:ext cx="4357752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644463" y="2274404"/>
              <a:ext cx="43577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27" name="Isosceles Triangle 9"/>
            <p:cNvSpPr/>
            <p:nvPr/>
          </p:nvSpPr>
          <p:spPr>
            <a:xfrm rot="10800000">
              <a:off x="2665346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54676" y="0"/>
            <a:ext cx="3489324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585" y="2336402"/>
            <a:ext cx="4197666" cy="1265539"/>
          </a:xfrm>
        </p:spPr>
        <p:txBody>
          <a:bodyPr bIns="0" anchor="b">
            <a:normAutofit/>
          </a:bodyPr>
          <a:lstStyle>
            <a:lvl1pPr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2314" y="3601941"/>
            <a:ext cx="4199254" cy="1214535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rgbClr val="FFFE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10/28/2018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4358641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15463" y="320040"/>
            <a:ext cx="6858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422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5554" y="2349925"/>
            <a:ext cx="3112047" cy="2464952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15687" y="794719"/>
            <a:ext cx="4079089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" y="320040"/>
            <a:ext cx="27432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10/28/2018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0080" y="6227064"/>
            <a:ext cx="7854696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08976" y="320040"/>
            <a:ext cx="6858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191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685800" rtl="0" eaLnBrk="1" latinLnBrk="0" hangingPunct="1">
        <a:lnSpc>
          <a:spcPct val="85000"/>
        </a:lnSpc>
        <a:spcBef>
          <a:spcPct val="0"/>
        </a:spcBef>
        <a:buNone/>
        <a:defRPr sz="3200" b="0" i="0" kern="1200" cap="none" spc="-113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2B9E08-2BDD-4DF3-98B1-DE2056AEE90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Test </a:t>
            </a:r>
            <a:r>
              <a:rPr lang="en-US"/>
              <a:t>for Worldliness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F29775-6609-494E-944E-D4427721AFB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837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FA42E-EF17-4498-A298-A09CCE00F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Do you just have an interest in worldly things?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56F24A-2FC2-4D4F-8306-4BA419DDC0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b="1" dirty="0"/>
              <a:t>Education, work, possessions, and pleasure</a:t>
            </a:r>
          </a:p>
          <a:p>
            <a:endParaRPr lang="en-US" sz="2000" dirty="0"/>
          </a:p>
          <a:p>
            <a:r>
              <a:rPr lang="en-US" sz="2200" b="1" dirty="0"/>
              <a:t>Noah and Lot (Lk. 17:26-29)</a:t>
            </a:r>
          </a:p>
          <a:p>
            <a:pPr lvl="1"/>
            <a:r>
              <a:rPr lang="en-US" sz="2000" dirty="0"/>
              <a:t>Worldly thinking turns to great wickedness-Rom. 1:28-32</a:t>
            </a:r>
          </a:p>
          <a:p>
            <a:pPr marL="342900" lvl="1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74829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C8BFAF-C1D0-4C78-96D3-AA96936AC8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5554" y="2349924"/>
            <a:ext cx="3375106" cy="2464952"/>
          </a:xfrm>
        </p:spPr>
        <p:txBody>
          <a:bodyPr>
            <a:noAutofit/>
          </a:bodyPr>
          <a:lstStyle/>
          <a:p>
            <a:pPr algn="l"/>
            <a:r>
              <a:rPr lang="en-US" sz="2800" dirty="0"/>
              <a:t>Do you place worldly philosophies above God’s teachings?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C76FDB-0D9B-4F1C-8CD1-02C7E5DCD9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Worldly Philosophies</a:t>
            </a:r>
            <a:r>
              <a:rPr lang="en-US" dirty="0"/>
              <a:t>: evolution, “homosexual marriages”, democracy in the home</a:t>
            </a:r>
          </a:p>
          <a:p>
            <a:endParaRPr lang="en-US" dirty="0"/>
          </a:p>
          <a:p>
            <a:r>
              <a:rPr lang="en-US" b="1" dirty="0"/>
              <a:t>God’s Word: </a:t>
            </a:r>
            <a:r>
              <a:rPr lang="en-US" dirty="0"/>
              <a:t>Gen. 1:1, Ex. 20:11; Matt. 19:1-9, Eph. 5:22-24, Jm. 2:24, Mk. 16:16</a:t>
            </a:r>
          </a:p>
        </p:txBody>
      </p:sp>
    </p:spTree>
    <p:extLst>
      <p:ext uri="{BB962C8B-B14F-4D97-AF65-F5344CB8AC3E}">
        <p14:creationId xmlns:p14="http://schemas.microsoft.com/office/powerpoint/2010/main" val="113159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82097-943B-4BC3-99B9-586B9E5D1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Do you allow your worldly problems to negatively effect you spiritually?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2EBA19-D4D2-458F-9666-076C152D22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5686" y="803186"/>
            <a:ext cx="4238119" cy="5248622"/>
          </a:xfrm>
        </p:spPr>
        <p:txBody>
          <a:bodyPr/>
          <a:lstStyle/>
          <a:p>
            <a:r>
              <a:rPr lang="en-US" sz="2400" b="1" dirty="0"/>
              <a:t>Job’s wife lost her faith </a:t>
            </a:r>
            <a:r>
              <a:rPr lang="en-US" sz="2400" dirty="0"/>
              <a:t>Job 2:9</a:t>
            </a:r>
          </a:p>
          <a:p>
            <a:r>
              <a:rPr lang="en-US" sz="2400" b="1" dirty="0"/>
              <a:t>Becoming stronger</a:t>
            </a:r>
            <a:r>
              <a:rPr lang="en-US" sz="2400" dirty="0"/>
              <a:t>-2 Cor. 12:10; Rm. 5:3-4</a:t>
            </a:r>
          </a:p>
          <a:p>
            <a:r>
              <a:rPr lang="en-US" sz="2400" b="1" dirty="0"/>
              <a:t>Remembering it’s only temporary</a:t>
            </a:r>
            <a:r>
              <a:rPr lang="en-US" sz="2400" dirty="0"/>
              <a:t>-2 Cor. 4:17-18; </a:t>
            </a:r>
            <a:r>
              <a:rPr lang="en-US" sz="2400"/>
              <a:t>2 Peter 3:10-13; Rev</a:t>
            </a:r>
            <a:r>
              <a:rPr lang="en-US" sz="2400" dirty="0"/>
              <a:t>. 21:4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244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111D4-4E0F-4852-9826-E27E682ED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Are you just like the world?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21CEEE-2881-4695-B296-9727C17F04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5687" y="803186"/>
            <a:ext cx="4381804" cy="5248622"/>
          </a:xfrm>
        </p:spPr>
        <p:txBody>
          <a:bodyPr>
            <a:normAutofit/>
          </a:bodyPr>
          <a:lstStyle/>
          <a:p>
            <a:r>
              <a:rPr lang="en-US" sz="2400" dirty="0"/>
              <a:t> </a:t>
            </a:r>
            <a:r>
              <a:rPr lang="en-US" sz="2400" b="1" dirty="0"/>
              <a:t>On course of the world</a:t>
            </a:r>
            <a:r>
              <a:rPr lang="en-US" sz="2400" dirty="0"/>
              <a:t>-Eph. 2:2-3</a:t>
            </a:r>
          </a:p>
          <a:p>
            <a:r>
              <a:rPr lang="en-US" sz="2400" b="1" dirty="0"/>
              <a:t>Transformed proving the will of God</a:t>
            </a:r>
            <a:r>
              <a:rPr lang="en-US" sz="2400" dirty="0"/>
              <a:t>-Rom. 12:2</a:t>
            </a:r>
          </a:p>
          <a:p>
            <a:r>
              <a:rPr lang="en-US" sz="2400" b="1" dirty="0"/>
              <a:t>Works of the flesh or fruit of the Spirit</a:t>
            </a:r>
            <a:r>
              <a:rPr lang="en-US" sz="2400" dirty="0"/>
              <a:t>-Gal. 5:19-26</a:t>
            </a:r>
          </a:p>
        </p:txBody>
      </p:sp>
    </p:spTree>
    <p:extLst>
      <p:ext uri="{BB962C8B-B14F-4D97-AF65-F5344CB8AC3E}">
        <p14:creationId xmlns:p14="http://schemas.microsoft.com/office/powerpoint/2010/main" val="3157037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DC7B7-8ABF-40A4-A361-C26F57ACCC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 worldly relationships distract you from spiritual things?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5E358A-BB0B-420C-B09B-5BA4AF274F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5686" y="803186"/>
            <a:ext cx="4348303" cy="5248622"/>
          </a:xfrm>
        </p:spPr>
        <p:txBody>
          <a:bodyPr>
            <a:normAutofit/>
          </a:bodyPr>
          <a:lstStyle/>
          <a:p>
            <a:r>
              <a:rPr lang="en-US" sz="2000" b="1" dirty="0"/>
              <a:t>Neglecting church and brethren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b="1" dirty="0"/>
              <a:t>Marital conflict and forgetting God given duties.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b="1" dirty="0"/>
              <a:t>Saul (worldly) vs. David (spiritual)</a:t>
            </a:r>
          </a:p>
        </p:txBody>
      </p:sp>
    </p:spTree>
    <p:extLst>
      <p:ext uri="{BB962C8B-B14F-4D97-AF65-F5344CB8AC3E}">
        <p14:creationId xmlns:p14="http://schemas.microsoft.com/office/powerpoint/2010/main" val="553910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18817-083B-40AC-A5F6-89708683F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Are you laying </a:t>
            </a:r>
            <a:r>
              <a:rPr lang="en-US" dirty="0"/>
              <a:t>up treasures on earth  rather than treasures </a:t>
            </a:r>
            <a:br>
              <a:rPr lang="en-US" dirty="0"/>
            </a:br>
            <a:r>
              <a:rPr lang="en-US" dirty="0"/>
              <a:t>in heaven?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4D5788-ED78-49E3-92BB-DD1EDDE212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Rich Fool-Lk. 12:16-21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32257344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10B6F4"/>
      </a:accent1>
      <a:accent2>
        <a:srgbClr val="3C78C3"/>
      </a:accent2>
      <a:accent3>
        <a:srgbClr val="9F52D0"/>
      </a:accent3>
      <a:accent4>
        <a:srgbClr val="D64198"/>
      </a:accent4>
      <a:accent5>
        <a:srgbClr val="DA2228"/>
      </a:accent5>
      <a:accent6>
        <a:srgbClr val="F18318"/>
      </a:accent6>
      <a:hlink>
        <a:srgbClr val="A8DEE8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C0CB9708-C445-4049-9D7F-4C8684E69AF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175</TotalTime>
  <Words>207</Words>
  <Application>Microsoft Office PowerPoint</Application>
  <PresentationFormat>On-screen Show (4:3)</PresentationFormat>
  <Paragraphs>26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 Light</vt:lpstr>
      <vt:lpstr>Rockwell</vt:lpstr>
      <vt:lpstr>Wingdings</vt:lpstr>
      <vt:lpstr>Atlas</vt:lpstr>
      <vt:lpstr>Test for Worldliness</vt:lpstr>
      <vt:lpstr>Do you just have an interest in worldly things?</vt:lpstr>
      <vt:lpstr>Do you place worldly philosophies above God’s teachings?</vt:lpstr>
      <vt:lpstr>Do you allow your worldly problems to negatively effect you spiritually?</vt:lpstr>
      <vt:lpstr>Are you just like the world? </vt:lpstr>
      <vt:lpstr>Do worldly relationships distract you from spiritual things?</vt:lpstr>
      <vt:lpstr>Are you laying up treasures on earth  rather than treasures  in heaven?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for Worldiness</dc:title>
  <dc:creator>Dan McMahan</dc:creator>
  <cp:lastModifiedBy>Dan McMahan</cp:lastModifiedBy>
  <cp:revision>30</cp:revision>
  <dcterms:created xsi:type="dcterms:W3CDTF">2018-09-25T20:06:32Z</dcterms:created>
  <dcterms:modified xsi:type="dcterms:W3CDTF">2018-10-28T13:03:33Z</dcterms:modified>
</cp:coreProperties>
</file>