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7" r:id="rId4"/>
    <p:sldId id="268" r:id="rId5"/>
    <p:sldId id="266" r:id="rId6"/>
    <p:sldId id="272" r:id="rId7"/>
    <p:sldId id="297" r:id="rId8"/>
    <p:sldId id="298" r:id="rId9"/>
    <p:sldId id="299" r:id="rId10"/>
    <p:sldId id="309" r:id="rId11"/>
    <p:sldId id="310" r:id="rId12"/>
    <p:sldId id="311" r:id="rId13"/>
    <p:sldId id="265" r:id="rId14"/>
    <p:sldId id="258" r:id="rId15"/>
    <p:sldId id="273" r:id="rId16"/>
    <p:sldId id="261" r:id="rId17"/>
    <p:sldId id="263" r:id="rId18"/>
    <p:sldId id="260" r:id="rId19"/>
    <p:sldId id="274" r:id="rId20"/>
    <p:sldId id="277" r:id="rId21"/>
    <p:sldId id="278" r:id="rId22"/>
    <p:sldId id="279" r:id="rId23"/>
    <p:sldId id="280" r:id="rId24"/>
    <p:sldId id="281" r:id="rId25"/>
    <p:sldId id="282" r:id="rId26"/>
    <p:sldId id="264"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68921" autoAdjust="0"/>
  </p:normalViewPr>
  <p:slideViewPr>
    <p:cSldViewPr snapToGrid="0">
      <p:cViewPr varScale="1">
        <p:scale>
          <a:sx n="99" d="100"/>
          <a:sy n="99" d="100"/>
        </p:scale>
        <p:origin x="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31AE-AF1F-4BE6-B047-D928C44E679C}" type="datetimeFigureOut">
              <a:rPr lang="en-US" smtClean="0"/>
              <a:t>2/10/2018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64CC9-2EDB-44A6-8393-FF7A98DCB13F}" type="slidenum">
              <a:rPr lang="en-US" smtClean="0"/>
              <a:t>‹#›</a:t>
            </a:fld>
            <a:endParaRPr lang="en-US"/>
          </a:p>
        </p:txBody>
      </p:sp>
    </p:spTree>
    <p:extLst>
      <p:ext uri="{BB962C8B-B14F-4D97-AF65-F5344CB8AC3E}">
        <p14:creationId xmlns:p14="http://schemas.microsoft.com/office/powerpoint/2010/main" val="106836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Welcome visitors and thank members.  </a:t>
            </a:r>
          </a:p>
          <a:p>
            <a:endParaRPr lang="en-US" dirty="0"/>
          </a:p>
          <a:p>
            <a:r>
              <a:rPr lang="en-US" dirty="0"/>
              <a:t>In our 7</a:t>
            </a:r>
            <a:r>
              <a:rPr lang="en-US" baseline="30000" dirty="0"/>
              <a:t>th</a:t>
            </a:r>
            <a:r>
              <a:rPr lang="en-US" dirty="0"/>
              <a:t>-9</a:t>
            </a:r>
            <a:r>
              <a:rPr lang="en-US" baseline="30000" dirty="0"/>
              <a:t>th</a:t>
            </a:r>
            <a:r>
              <a:rPr lang="en-US" dirty="0"/>
              <a:t> grade boys class, we have been discussing the need for salvation and the necessity of having a Road Back to God.</a:t>
            </a:r>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a:t>
            </a:fld>
            <a:endParaRPr lang="en-US"/>
          </a:p>
        </p:txBody>
      </p:sp>
    </p:spTree>
    <p:extLst>
      <p:ext uri="{BB962C8B-B14F-4D97-AF65-F5344CB8AC3E}">
        <p14:creationId xmlns:p14="http://schemas.microsoft.com/office/powerpoint/2010/main" val="182993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not find ourselves being Stumbling Blocks to those on the Road Back to God.</a:t>
            </a:r>
          </a:p>
          <a:p>
            <a:endParaRPr lang="en-US" dirty="0"/>
          </a:p>
          <a:p>
            <a:r>
              <a:rPr lang="en-US" dirty="0"/>
              <a:t>We understand what God says about being a stumbling block. </a:t>
            </a:r>
          </a:p>
          <a:p>
            <a:endParaRPr lang="en-US" dirty="0"/>
          </a:p>
          <a:p>
            <a:r>
              <a:rPr lang="en-US" dirty="0"/>
              <a:t>Matthew 18:7 (NIV)</a:t>
            </a:r>
          </a:p>
          <a:p>
            <a:r>
              <a:rPr lang="en-US" dirty="0"/>
              <a:t>7 Woe to the world because of the things that cause people to stumble! Such things must come, but woe to the person through whom they come! </a:t>
            </a:r>
          </a:p>
          <a:p>
            <a:endParaRPr lang="en-US" dirty="0"/>
          </a:p>
          <a:p>
            <a:r>
              <a:rPr lang="en-US" dirty="0"/>
              <a:t>In 2 Corinthians 6:3—NIV Paul said, </a:t>
            </a:r>
          </a:p>
          <a:p>
            <a:r>
              <a:rPr lang="en-US" dirty="0"/>
              <a:t>3 We put no stumbling block in anyone’s path, so that our ministry will not be discredited.</a:t>
            </a:r>
          </a:p>
          <a:p>
            <a:endParaRPr lang="en-US" dirty="0"/>
          </a:p>
          <a:p>
            <a:r>
              <a:rPr lang="en-US" dirty="0"/>
              <a:t>Romans 14:13 </a:t>
            </a:r>
          </a:p>
          <a:p>
            <a:r>
              <a:rPr lang="en-US" dirty="0"/>
              <a:t>13 Let us not therefore judge one another any more: but judge this rather, that no man put a </a:t>
            </a:r>
            <a:r>
              <a:rPr lang="en-US" dirty="0" err="1"/>
              <a:t>stumblingblock</a:t>
            </a:r>
            <a:r>
              <a:rPr lang="en-US" dirty="0"/>
              <a:t> or an occasion to fall in his brother's way.</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17</a:t>
            </a:fld>
            <a:endParaRPr lang="en-US"/>
          </a:p>
        </p:txBody>
      </p:sp>
    </p:spTree>
    <p:extLst>
      <p:ext uri="{BB962C8B-B14F-4D97-AF65-F5344CB8AC3E}">
        <p14:creationId xmlns:p14="http://schemas.microsoft.com/office/powerpoint/2010/main" val="373719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often do I need to forgive my brother or sister who continues to go in and out of sin.</a:t>
            </a:r>
          </a:p>
          <a:p>
            <a:endParaRPr lang="en-US" dirty="0"/>
          </a:p>
          <a:p>
            <a:r>
              <a:rPr lang="en-US" dirty="0"/>
              <a:t>Matthew 18:21 Then came Peter to him, and said, Lord, how oft shall my brother sin against me, and I forgive him? till seven times? 22 Jesus </a:t>
            </a:r>
            <a:r>
              <a:rPr lang="en-US" dirty="0" err="1"/>
              <a:t>saith</a:t>
            </a:r>
            <a:r>
              <a:rPr lang="en-US" dirty="0"/>
              <a:t> unto him, I say not unto thee, Until seven times: but, Until seventy times seven.</a:t>
            </a:r>
          </a:p>
          <a:p>
            <a:endParaRPr lang="en-US" dirty="0"/>
          </a:p>
          <a:p>
            <a:r>
              <a:rPr lang="en-US" dirty="0"/>
              <a:t>Instead of being the stumbling block, let’s be the stepping stone for those on the Road Back to God.</a:t>
            </a:r>
          </a:p>
          <a:p>
            <a:endParaRPr lang="en-US" dirty="0"/>
          </a:p>
          <a:p>
            <a:r>
              <a:rPr lang="en-US" dirty="0"/>
              <a:t>Forgive and show compassion</a:t>
            </a:r>
          </a:p>
          <a:p>
            <a:endParaRPr lang="en-US" dirty="0"/>
          </a:p>
          <a:p>
            <a:r>
              <a:rPr lang="en-US" dirty="0"/>
              <a:t>23 Therefore is the kingdom of heaven likened unto a certain king, which would take account of his servants.</a:t>
            </a:r>
          </a:p>
          <a:p>
            <a:r>
              <a:rPr lang="en-US" dirty="0"/>
              <a:t>OWED A DEBT he couldn’t pay and he begged for mercy…His lord had compassion on him and forgave his debt.</a:t>
            </a:r>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18</a:t>
            </a:fld>
            <a:endParaRPr lang="en-US"/>
          </a:p>
        </p:txBody>
      </p:sp>
    </p:spTree>
    <p:extLst>
      <p:ext uri="{BB962C8B-B14F-4D97-AF65-F5344CB8AC3E}">
        <p14:creationId xmlns:p14="http://schemas.microsoft.com/office/powerpoint/2010/main" val="240167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forgiveness, our Road Back to God is made possible by our Lord and Savior Jesus Christ.</a:t>
            </a:r>
          </a:p>
          <a:p>
            <a:endParaRPr lang="en-US" dirty="0"/>
          </a:p>
          <a:p>
            <a:r>
              <a:rPr lang="en-US" dirty="0"/>
              <a:t>2 Corinthians 5:21 </a:t>
            </a:r>
          </a:p>
          <a:p>
            <a:r>
              <a:rPr lang="en-US" dirty="0"/>
              <a:t>21 For he hath made him to be sin for us, who knew no sin; that we might be made the righteousness of God in him.</a:t>
            </a:r>
          </a:p>
          <a:p>
            <a:endParaRPr lang="en-US" dirty="0"/>
          </a:p>
          <a:p>
            <a:r>
              <a:rPr lang="en-US" dirty="0"/>
              <a:t>Jesus paid the debt that we couldn’t pay.  He paid the debt he didn’t owe.  He paid our debt with His life.</a:t>
            </a:r>
          </a:p>
          <a:p>
            <a:endParaRPr lang="en-US" dirty="0"/>
          </a:p>
          <a:p>
            <a:r>
              <a:rPr lang="en-US" dirty="0"/>
              <a:t>Jesus Paid a Debt. 859 All verses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19</a:t>
            </a:fld>
            <a:endParaRPr lang="en-US"/>
          </a:p>
        </p:txBody>
      </p:sp>
    </p:spTree>
    <p:extLst>
      <p:ext uri="{BB962C8B-B14F-4D97-AF65-F5344CB8AC3E}">
        <p14:creationId xmlns:p14="http://schemas.microsoft.com/office/powerpoint/2010/main" val="299736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24</a:t>
            </a:fld>
            <a:endParaRPr lang="en-US"/>
          </a:p>
        </p:txBody>
      </p:sp>
    </p:spTree>
    <p:extLst>
      <p:ext uri="{BB962C8B-B14F-4D97-AF65-F5344CB8AC3E}">
        <p14:creationId xmlns:p14="http://schemas.microsoft.com/office/powerpoint/2010/main" val="415336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day He’s coming….coming back to judge the world and take His children home.  When our Road ends on this earth, will we be with Him on the Road home?</a:t>
            </a:r>
          </a:p>
        </p:txBody>
      </p:sp>
      <p:sp>
        <p:nvSpPr>
          <p:cNvPr id="4" name="Slide Number Placeholder 3"/>
          <p:cNvSpPr>
            <a:spLocks noGrp="1"/>
          </p:cNvSpPr>
          <p:nvPr>
            <p:ph type="sldNum" sz="quarter" idx="10"/>
          </p:nvPr>
        </p:nvSpPr>
        <p:spPr/>
        <p:txBody>
          <a:bodyPr/>
          <a:lstStyle/>
          <a:p>
            <a:fld id="{94E64CC9-2EDB-44A6-8393-FF7A98DCB13F}" type="slidenum">
              <a:rPr lang="en-US" smtClean="0"/>
              <a:t>26</a:t>
            </a:fld>
            <a:endParaRPr lang="en-US"/>
          </a:p>
        </p:txBody>
      </p:sp>
    </p:spTree>
    <p:extLst>
      <p:ext uri="{BB962C8B-B14F-4D97-AF65-F5344CB8AC3E}">
        <p14:creationId xmlns:p14="http://schemas.microsoft.com/office/powerpoint/2010/main" val="3618444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haven’t started on the Road Home, won’t you start your life as a Christian tonight by Believing in Jesus, Repenting of your ways, Confessing the sweet name of Jesus and being Baptized for the forgiveness of your sins?  </a:t>
            </a:r>
          </a:p>
        </p:txBody>
      </p:sp>
      <p:sp>
        <p:nvSpPr>
          <p:cNvPr id="4" name="Slide Number Placeholder 3"/>
          <p:cNvSpPr>
            <a:spLocks noGrp="1"/>
          </p:cNvSpPr>
          <p:nvPr>
            <p:ph type="sldNum" sz="quarter" idx="10"/>
          </p:nvPr>
        </p:nvSpPr>
        <p:spPr/>
        <p:txBody>
          <a:bodyPr/>
          <a:lstStyle/>
          <a:p>
            <a:fld id="{94E64CC9-2EDB-44A6-8393-FF7A98DCB13F}" type="slidenum">
              <a:rPr lang="en-US" smtClean="0"/>
              <a:t>27</a:t>
            </a:fld>
            <a:endParaRPr lang="en-US"/>
          </a:p>
        </p:txBody>
      </p:sp>
    </p:spTree>
    <p:extLst>
      <p:ext uri="{BB962C8B-B14F-4D97-AF65-F5344CB8AC3E}">
        <p14:creationId xmlns:p14="http://schemas.microsoft.com/office/powerpoint/2010/main" val="374349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going down the wrong road and you need to turn back to God.  No matter how far down the wrong road you’ve gone, turn back tonight.  </a:t>
            </a:r>
          </a:p>
          <a:p>
            <a:endParaRPr lang="en-US" dirty="0"/>
          </a:p>
          <a:p>
            <a:r>
              <a:rPr lang="en-US" dirty="0"/>
              <a:t>He provided us a way—the Way—</a:t>
            </a:r>
          </a:p>
          <a:p>
            <a:endParaRPr lang="en-US" dirty="0"/>
          </a:p>
          <a:p>
            <a:r>
              <a:rPr lang="en-US" dirty="0"/>
              <a:t>Tonight Let Him Have His Way with Thee as we stand and sing.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28</a:t>
            </a:fld>
            <a:endParaRPr lang="en-US"/>
          </a:p>
        </p:txBody>
      </p:sp>
    </p:spTree>
    <p:extLst>
      <p:ext uri="{BB962C8B-B14F-4D97-AF65-F5344CB8AC3E}">
        <p14:creationId xmlns:p14="http://schemas.microsoft.com/office/powerpoint/2010/main" val="305519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will tell us there are many roads to God.  Just choose the road that makes you feel good.  God is a God of love and He wants you to be happy, so do whatever makes you happy.  </a:t>
            </a:r>
          </a:p>
        </p:txBody>
      </p:sp>
      <p:sp>
        <p:nvSpPr>
          <p:cNvPr id="4" name="Slide Number Placeholder 3"/>
          <p:cNvSpPr>
            <a:spLocks noGrp="1"/>
          </p:cNvSpPr>
          <p:nvPr>
            <p:ph type="sldNum" sz="quarter" idx="10"/>
          </p:nvPr>
        </p:nvSpPr>
        <p:spPr/>
        <p:txBody>
          <a:bodyPr/>
          <a:lstStyle/>
          <a:p>
            <a:fld id="{94E64CC9-2EDB-44A6-8393-FF7A98DCB13F}" type="slidenum">
              <a:rPr lang="en-US" smtClean="0"/>
              <a:t>2</a:t>
            </a:fld>
            <a:endParaRPr lang="en-US"/>
          </a:p>
        </p:txBody>
      </p:sp>
    </p:spTree>
    <p:extLst>
      <p:ext uri="{BB962C8B-B14F-4D97-AF65-F5344CB8AC3E}">
        <p14:creationId xmlns:p14="http://schemas.microsoft.com/office/powerpoint/2010/main" val="42562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way can be quite confusing to our young members, our middle-aged members and even our older brethren as well.  </a:t>
            </a:r>
          </a:p>
          <a:p>
            <a:endParaRPr lang="en-US" dirty="0"/>
          </a:p>
          <a:p>
            <a:r>
              <a:rPr lang="en-US" dirty="0"/>
              <a:t>When we start going away from what God says and from what God wants to what we want…..</a:t>
            </a:r>
          </a:p>
        </p:txBody>
      </p:sp>
      <p:sp>
        <p:nvSpPr>
          <p:cNvPr id="4" name="Slide Number Placeholder 3"/>
          <p:cNvSpPr>
            <a:spLocks noGrp="1"/>
          </p:cNvSpPr>
          <p:nvPr>
            <p:ph type="sldNum" sz="quarter" idx="10"/>
          </p:nvPr>
        </p:nvSpPr>
        <p:spPr/>
        <p:txBody>
          <a:bodyPr/>
          <a:lstStyle/>
          <a:p>
            <a:fld id="{94E64CC9-2EDB-44A6-8393-FF7A98DCB13F}" type="slidenum">
              <a:rPr lang="en-US" smtClean="0"/>
              <a:t>3</a:t>
            </a:fld>
            <a:endParaRPr lang="en-US"/>
          </a:p>
        </p:txBody>
      </p:sp>
    </p:spTree>
    <p:extLst>
      <p:ext uri="{BB962C8B-B14F-4D97-AF65-F5344CB8AC3E}">
        <p14:creationId xmlns:p14="http://schemas.microsoft.com/office/powerpoint/2010/main" val="324452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lead our life by what we think is right, then there is a way…..but it’s not back to God.</a:t>
            </a:r>
          </a:p>
          <a:p>
            <a:endParaRPr lang="en-US" dirty="0"/>
          </a:p>
          <a:p>
            <a:r>
              <a:rPr lang="en-US" sz="1200" b="0" i="0" u="none" strike="noStrike" kern="1200" dirty="0">
                <a:solidFill>
                  <a:schemeClr val="tx1"/>
                </a:solidFill>
                <a:effectLst/>
                <a:latin typeface="+mn-lt"/>
                <a:ea typeface="+mn-ea"/>
                <a:cs typeface="+mn-cs"/>
              </a:rPr>
              <a:t>Proverbs 14:12 </a:t>
            </a:r>
          </a:p>
          <a:p>
            <a:r>
              <a:rPr lang="en-US" sz="1200" b="1" i="0" u="none" strike="noStrike" kern="1200" baseline="30000" dirty="0">
                <a:solidFill>
                  <a:schemeClr val="tx1"/>
                </a:solidFill>
                <a:effectLst/>
                <a:latin typeface="+mn-lt"/>
                <a:ea typeface="+mn-ea"/>
                <a:cs typeface="+mn-cs"/>
              </a:rPr>
              <a:t>12 </a:t>
            </a:r>
            <a:r>
              <a:rPr lang="en-US" sz="1200" b="0" i="0" u="none" strike="noStrike" kern="1200" dirty="0">
                <a:solidFill>
                  <a:schemeClr val="tx1"/>
                </a:solidFill>
                <a:effectLst/>
                <a:latin typeface="+mn-lt"/>
                <a:ea typeface="+mn-ea"/>
                <a:cs typeface="+mn-cs"/>
              </a:rPr>
              <a:t>There is a way which </a:t>
            </a:r>
            <a:r>
              <a:rPr lang="en-US" sz="1200" b="0" i="0" u="none" strike="noStrike" kern="1200" dirty="0" err="1">
                <a:solidFill>
                  <a:schemeClr val="tx1"/>
                </a:solidFill>
                <a:effectLst/>
                <a:latin typeface="+mn-lt"/>
                <a:ea typeface="+mn-ea"/>
                <a:cs typeface="+mn-cs"/>
              </a:rPr>
              <a:t>seemeth</a:t>
            </a:r>
            <a:r>
              <a:rPr lang="en-US" sz="1200" b="0" i="0" u="none" strike="noStrike" kern="1200" dirty="0">
                <a:solidFill>
                  <a:schemeClr val="tx1"/>
                </a:solidFill>
                <a:effectLst/>
                <a:latin typeface="+mn-lt"/>
                <a:ea typeface="+mn-ea"/>
                <a:cs typeface="+mn-cs"/>
              </a:rPr>
              <a:t> right unto a man, but the end thereof are the ways of death.</a:t>
            </a:r>
          </a:p>
          <a:p>
            <a:endParaRPr lang="en-US" dirty="0"/>
          </a:p>
          <a:p>
            <a:r>
              <a:rPr lang="en-US" dirty="0"/>
              <a:t>We spend so much time with our thoughts and our wants that we fail to go to God’s word—His truth—His wishes—His desires.</a:t>
            </a:r>
          </a:p>
        </p:txBody>
      </p:sp>
      <p:sp>
        <p:nvSpPr>
          <p:cNvPr id="4" name="Slide Number Placeholder 3"/>
          <p:cNvSpPr>
            <a:spLocks noGrp="1"/>
          </p:cNvSpPr>
          <p:nvPr>
            <p:ph type="sldNum" sz="quarter" idx="10"/>
          </p:nvPr>
        </p:nvSpPr>
        <p:spPr/>
        <p:txBody>
          <a:bodyPr/>
          <a:lstStyle/>
          <a:p>
            <a:fld id="{94E64CC9-2EDB-44A6-8393-FF7A98DCB13F}" type="slidenum">
              <a:rPr lang="en-US" smtClean="0"/>
              <a:t>4</a:t>
            </a:fld>
            <a:endParaRPr lang="en-US"/>
          </a:p>
        </p:txBody>
      </p:sp>
    </p:spTree>
    <p:extLst>
      <p:ext uri="{BB962C8B-B14F-4D97-AF65-F5344CB8AC3E}">
        <p14:creationId xmlns:p14="http://schemas.microsoft.com/office/powerpoint/2010/main" val="106967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warns us about the way of destruction and also tells us about His Way in Matthew 7:13-14.  Jesus says…..</a:t>
            </a:r>
          </a:p>
          <a:p>
            <a:endParaRPr lang="en-US" dirty="0"/>
          </a:p>
          <a:p>
            <a:r>
              <a:rPr lang="en-US" sz="1200" b="1" i="0" u="none" strike="noStrike" kern="1200" baseline="30000" dirty="0">
                <a:solidFill>
                  <a:schemeClr val="tx1"/>
                </a:solidFill>
                <a:effectLst/>
                <a:latin typeface="+mn-lt"/>
                <a:ea typeface="+mn-ea"/>
                <a:cs typeface="+mn-cs"/>
              </a:rPr>
              <a:t>13 </a:t>
            </a:r>
            <a:r>
              <a:rPr lang="en-US" sz="1200" b="0" i="0" u="none" strike="noStrike" kern="1200" dirty="0">
                <a:solidFill>
                  <a:schemeClr val="tx1"/>
                </a:solidFill>
                <a:effectLst/>
                <a:latin typeface="+mn-lt"/>
                <a:ea typeface="+mn-ea"/>
                <a:cs typeface="+mn-cs"/>
              </a:rPr>
              <a:t>Enter ye in at the strait gate: for wide is the gate, and broad is the way, that </a:t>
            </a:r>
            <a:r>
              <a:rPr lang="en-US" sz="1200" b="0" i="0" u="none" strike="noStrike" kern="1200" dirty="0" err="1">
                <a:solidFill>
                  <a:schemeClr val="tx1"/>
                </a:solidFill>
                <a:effectLst/>
                <a:latin typeface="+mn-lt"/>
                <a:ea typeface="+mn-ea"/>
                <a:cs typeface="+mn-cs"/>
              </a:rPr>
              <a:t>leadeth</a:t>
            </a:r>
            <a:r>
              <a:rPr lang="en-US" sz="1200" b="0" i="0" u="none" strike="noStrike" kern="1200" dirty="0">
                <a:solidFill>
                  <a:schemeClr val="tx1"/>
                </a:solidFill>
                <a:effectLst/>
                <a:latin typeface="+mn-lt"/>
                <a:ea typeface="+mn-ea"/>
                <a:cs typeface="+mn-cs"/>
              </a:rPr>
              <a:t> to destruction, and many there be which go in thereat:</a:t>
            </a:r>
          </a:p>
          <a:p>
            <a:r>
              <a:rPr lang="en-US" sz="1200" b="1" i="0" u="none" strike="noStrike" kern="1200" baseline="30000" dirty="0">
                <a:solidFill>
                  <a:schemeClr val="tx1"/>
                </a:solidFill>
                <a:effectLst/>
                <a:latin typeface="+mn-lt"/>
                <a:ea typeface="+mn-ea"/>
                <a:cs typeface="+mn-cs"/>
              </a:rPr>
              <a:t>14 </a:t>
            </a:r>
            <a:r>
              <a:rPr lang="en-US" sz="1200" b="0" i="0" u="none" strike="noStrike" kern="1200" dirty="0">
                <a:solidFill>
                  <a:schemeClr val="tx1"/>
                </a:solidFill>
                <a:effectLst/>
                <a:latin typeface="+mn-lt"/>
                <a:ea typeface="+mn-ea"/>
                <a:cs typeface="+mn-cs"/>
              </a:rPr>
              <a:t>Because strait is the gate, and narrow is the way, which </a:t>
            </a:r>
            <a:r>
              <a:rPr lang="en-US" sz="1200" b="0" i="0" u="none" strike="noStrike" kern="1200" dirty="0" err="1">
                <a:solidFill>
                  <a:schemeClr val="tx1"/>
                </a:solidFill>
                <a:effectLst/>
                <a:latin typeface="+mn-lt"/>
                <a:ea typeface="+mn-ea"/>
                <a:cs typeface="+mn-cs"/>
              </a:rPr>
              <a:t>leadeth</a:t>
            </a:r>
            <a:r>
              <a:rPr lang="en-US" sz="1200" b="0" i="0" u="none" strike="noStrike" kern="1200" dirty="0">
                <a:solidFill>
                  <a:schemeClr val="tx1"/>
                </a:solidFill>
                <a:effectLst/>
                <a:latin typeface="+mn-lt"/>
                <a:ea typeface="+mn-ea"/>
                <a:cs typeface="+mn-cs"/>
              </a:rPr>
              <a:t> unto life, and few there be that find it.</a:t>
            </a:r>
          </a:p>
          <a:p>
            <a:endParaRPr lang="en-US" dirty="0"/>
          </a:p>
          <a:p>
            <a:r>
              <a:rPr lang="en-US" dirty="0"/>
              <a:t>His way is the right way and we must follow Him.  That requires us to Trust and Obey.  </a:t>
            </a:r>
          </a:p>
        </p:txBody>
      </p:sp>
      <p:sp>
        <p:nvSpPr>
          <p:cNvPr id="4" name="Slide Number Placeholder 3"/>
          <p:cNvSpPr>
            <a:spLocks noGrp="1"/>
          </p:cNvSpPr>
          <p:nvPr>
            <p:ph type="sldNum" sz="quarter" idx="10"/>
          </p:nvPr>
        </p:nvSpPr>
        <p:spPr/>
        <p:txBody>
          <a:bodyPr/>
          <a:lstStyle/>
          <a:p>
            <a:fld id="{94E64CC9-2EDB-44A6-8393-FF7A98DCB13F}" type="slidenum">
              <a:rPr lang="en-US" smtClean="0"/>
              <a:t>5</a:t>
            </a:fld>
            <a:endParaRPr lang="en-US"/>
          </a:p>
        </p:txBody>
      </p:sp>
    </p:spTree>
    <p:extLst>
      <p:ext uri="{BB962C8B-B14F-4D97-AF65-F5344CB8AC3E}">
        <p14:creationId xmlns:p14="http://schemas.microsoft.com/office/powerpoint/2010/main" val="160416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a life for Christ doesn’t mean that there won’t be bumps in the road.   The potholes, detours and bumps are just part of the road. </a:t>
            </a:r>
          </a:p>
          <a:p>
            <a:endParaRPr lang="en-US" dirty="0"/>
          </a:p>
          <a:p>
            <a:r>
              <a:rPr lang="en-US" dirty="0"/>
              <a:t>Remember what the Hebrew writer wrote the Lord in </a:t>
            </a:r>
            <a:r>
              <a:rPr lang="en-US" b="1" dirty="0"/>
              <a:t>Hebrews 13:5-6:</a:t>
            </a:r>
          </a:p>
          <a:p>
            <a:endParaRPr lang="en-US" dirty="0"/>
          </a:p>
          <a:p>
            <a:r>
              <a:rPr lang="en-US" sz="1200" b="1" i="0" u="none" strike="noStrike" kern="1200" baseline="30000" dirty="0">
                <a:solidFill>
                  <a:schemeClr val="tx1"/>
                </a:solidFill>
                <a:effectLst/>
                <a:latin typeface="+mn-lt"/>
                <a:ea typeface="+mn-ea"/>
                <a:cs typeface="+mn-cs"/>
              </a:rPr>
              <a:t>5 </a:t>
            </a:r>
            <a:r>
              <a:rPr lang="en-US" sz="1200" b="0" i="0" u="none" strike="noStrike" kern="1200" dirty="0">
                <a:solidFill>
                  <a:schemeClr val="tx1"/>
                </a:solidFill>
                <a:effectLst/>
                <a:latin typeface="+mn-lt"/>
                <a:ea typeface="+mn-ea"/>
                <a:cs typeface="+mn-cs"/>
              </a:rPr>
              <a:t>Let your conversation be without covetousness; and be content with such things as ye have: for he hath said, </a:t>
            </a:r>
            <a:r>
              <a:rPr lang="en-US" sz="1200" b="1" i="0" u="none" strike="noStrike" kern="1200" dirty="0">
                <a:solidFill>
                  <a:schemeClr val="tx1"/>
                </a:solidFill>
                <a:effectLst/>
                <a:latin typeface="+mn-lt"/>
                <a:ea typeface="+mn-ea"/>
                <a:cs typeface="+mn-cs"/>
              </a:rPr>
              <a:t>I will never leave thee, nor forsake thee</a:t>
            </a:r>
            <a:r>
              <a:rPr lang="en-US" sz="1200" b="0" i="0" u="none" strike="noStrike" kern="1200" dirty="0">
                <a:solidFill>
                  <a:schemeClr val="tx1"/>
                </a:solidFill>
                <a:effectLst/>
                <a:latin typeface="+mn-lt"/>
                <a:ea typeface="+mn-ea"/>
                <a:cs typeface="+mn-cs"/>
              </a:rPr>
              <a:t>.</a:t>
            </a:r>
          </a:p>
          <a:p>
            <a:r>
              <a:rPr lang="en-US" sz="1200" b="1" i="0" u="none" strike="noStrike" kern="1200" baseline="30000" dirty="0">
                <a:solidFill>
                  <a:schemeClr val="tx1"/>
                </a:solidFill>
                <a:effectLst/>
                <a:latin typeface="+mn-lt"/>
                <a:ea typeface="+mn-ea"/>
                <a:cs typeface="+mn-cs"/>
              </a:rPr>
              <a:t>6 </a:t>
            </a:r>
            <a:r>
              <a:rPr lang="en-US" sz="1200" b="0" i="0" u="none" strike="noStrike" kern="1200" dirty="0">
                <a:solidFill>
                  <a:schemeClr val="tx1"/>
                </a:solidFill>
                <a:effectLst/>
                <a:latin typeface="+mn-lt"/>
                <a:ea typeface="+mn-ea"/>
                <a:cs typeface="+mn-cs"/>
              </a:rPr>
              <a:t>So that we may boldly say, </a:t>
            </a:r>
            <a:r>
              <a:rPr lang="en-US" sz="1200" b="1" i="0" u="none" strike="noStrike" kern="1200" dirty="0">
                <a:solidFill>
                  <a:schemeClr val="tx1"/>
                </a:solidFill>
                <a:effectLst/>
                <a:latin typeface="+mn-lt"/>
                <a:ea typeface="+mn-ea"/>
                <a:cs typeface="+mn-cs"/>
              </a:rPr>
              <a:t>The Lord is my helper, and I will not fear what man shall do unto me.</a:t>
            </a:r>
          </a:p>
          <a:p>
            <a:endParaRPr lang="en-US" dirty="0"/>
          </a:p>
          <a:p>
            <a:r>
              <a:rPr lang="en-US" dirty="0"/>
              <a:t>So…..</a:t>
            </a:r>
          </a:p>
          <a:p>
            <a:endParaRPr lang="en-US" dirty="0"/>
          </a:p>
          <a:p>
            <a:r>
              <a:rPr lang="en-US" dirty="0"/>
              <a:t>Stop worrying about the potholes in the road and celebrate the journey.  </a:t>
            </a:r>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13</a:t>
            </a:fld>
            <a:endParaRPr lang="en-US"/>
          </a:p>
        </p:txBody>
      </p:sp>
    </p:spTree>
    <p:extLst>
      <p:ext uri="{BB962C8B-B14F-4D97-AF65-F5344CB8AC3E}">
        <p14:creationId xmlns:p14="http://schemas.microsoft.com/office/powerpoint/2010/main" val="319724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for a Christian sometimes means a lot of twists and turns—even unknowns about what lies ahead.  It’s during these times in our Road to God that we are reminded of what Moses told all of Israel in Deuteronomy 31:6 when he was ending his journey:</a:t>
            </a:r>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14</a:t>
            </a:fld>
            <a:endParaRPr lang="en-US"/>
          </a:p>
        </p:txBody>
      </p:sp>
    </p:spTree>
    <p:extLst>
      <p:ext uri="{BB962C8B-B14F-4D97-AF65-F5344CB8AC3E}">
        <p14:creationId xmlns:p14="http://schemas.microsoft.com/office/powerpoint/2010/main" val="251042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in our life we take the wrong turn, make the wrong choice and find ourselves lost.  James said in </a:t>
            </a:r>
          </a:p>
          <a:p>
            <a:r>
              <a:rPr lang="en-US" dirty="0"/>
              <a:t>James 1:</a:t>
            </a:r>
          </a:p>
          <a:p>
            <a:r>
              <a:rPr lang="en-US" dirty="0"/>
              <a:t>14 But every man is tempted, when he is drawn away of his own lust, and enticed.</a:t>
            </a:r>
          </a:p>
          <a:p>
            <a:r>
              <a:rPr lang="en-US" dirty="0"/>
              <a:t>15 Then when lust hath conceived, it </a:t>
            </a:r>
            <a:r>
              <a:rPr lang="en-US" dirty="0" err="1"/>
              <a:t>bringeth</a:t>
            </a:r>
            <a:r>
              <a:rPr lang="en-US" dirty="0"/>
              <a:t> forth sin: and sin, when it is finished, </a:t>
            </a:r>
            <a:r>
              <a:rPr lang="en-US" dirty="0" err="1"/>
              <a:t>bringeth</a:t>
            </a:r>
            <a:r>
              <a:rPr lang="en-US" dirty="0"/>
              <a:t> forth death.</a:t>
            </a:r>
          </a:p>
          <a:p>
            <a:endParaRPr lang="en-US" dirty="0"/>
          </a:p>
          <a:p>
            <a:r>
              <a:rPr lang="en-US" dirty="0"/>
              <a:t>It’s in these brief moments of weakness that a Christian will realize, that he or she has sinned and remember the Road Back to God.</a:t>
            </a:r>
          </a:p>
          <a:p>
            <a:endParaRPr lang="en-US" dirty="0"/>
          </a:p>
          <a:p>
            <a:r>
              <a:rPr lang="en-US" dirty="0"/>
              <a:t>1 John 1:9</a:t>
            </a:r>
          </a:p>
          <a:p>
            <a:r>
              <a:rPr lang="en-US" dirty="0"/>
              <a:t>9 If we confess our sins, he is faithful and just to forgive us our sins, and to cleanse us from all unrighteousness.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15</a:t>
            </a:fld>
            <a:endParaRPr lang="en-US"/>
          </a:p>
        </p:txBody>
      </p:sp>
    </p:spTree>
    <p:extLst>
      <p:ext uri="{BB962C8B-B14F-4D97-AF65-F5344CB8AC3E}">
        <p14:creationId xmlns:p14="http://schemas.microsoft.com/office/powerpoint/2010/main" val="264280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other times when we continue in sin and find ourselves in a huge Traffic Jam.</a:t>
            </a:r>
          </a:p>
          <a:p>
            <a:endParaRPr lang="en-US" dirty="0"/>
          </a:p>
          <a:p>
            <a:r>
              <a:rPr lang="en-US" dirty="0"/>
              <a:t>It’s in these times in our lives that we begin to question our faith, question our hope, question the way, and even question our salvation.</a:t>
            </a:r>
          </a:p>
          <a:p>
            <a:endParaRPr lang="en-US" dirty="0"/>
          </a:p>
          <a:p>
            <a:r>
              <a:rPr lang="en-US" dirty="0"/>
              <a:t>Our zeal and fire for God begins to dim.  Our worship begins to decline as we make excuses and find ourselves skipping.  Our prayer life is non-existent.  Our conversation becomes ungodly.  Our ears and eyes are closed to the truth.  We find ourselves in a total grid-lock.</a:t>
            </a:r>
          </a:p>
          <a:p>
            <a:endParaRPr lang="en-US" dirty="0"/>
          </a:p>
          <a:p>
            <a:r>
              <a:rPr lang="en-US" dirty="0"/>
              <a:t>It’s here when we, as Christians, need to get to work.   </a:t>
            </a:r>
          </a:p>
          <a:p>
            <a:endParaRPr lang="en-US" dirty="0"/>
          </a:p>
          <a:p>
            <a:r>
              <a:rPr lang="en-US" dirty="0"/>
              <a:t>In Matthew 18, starting in verse 11</a:t>
            </a:r>
          </a:p>
          <a:p>
            <a:r>
              <a:rPr lang="en-US" dirty="0"/>
              <a:t>11 For the Son of man is come to save that which was lost.</a:t>
            </a:r>
          </a:p>
          <a:p>
            <a:r>
              <a:rPr lang="en-US" dirty="0"/>
              <a:t>12 How think ye? if a man have an hundred sheep, and one of them be gone astray, doth he not leave the ninety and nine, and </a:t>
            </a:r>
            <a:r>
              <a:rPr lang="en-US" dirty="0" err="1"/>
              <a:t>goeth</a:t>
            </a:r>
            <a:r>
              <a:rPr lang="en-US" dirty="0"/>
              <a:t> into the mountains, and </a:t>
            </a:r>
            <a:r>
              <a:rPr lang="en-US" dirty="0" err="1"/>
              <a:t>seeketh</a:t>
            </a:r>
            <a:r>
              <a:rPr lang="en-US" dirty="0"/>
              <a:t> that which is gone astray?</a:t>
            </a:r>
          </a:p>
          <a:p>
            <a:r>
              <a:rPr lang="en-US" dirty="0"/>
              <a:t>13 And if so be that he find it, verily I say unto you, he </a:t>
            </a:r>
            <a:r>
              <a:rPr lang="en-US" dirty="0" err="1"/>
              <a:t>rejoiceth</a:t>
            </a:r>
            <a:r>
              <a:rPr lang="en-US" dirty="0"/>
              <a:t> more of that sheep, than of the ninety and nine which went not astray.</a:t>
            </a:r>
          </a:p>
          <a:p>
            <a:r>
              <a:rPr lang="en-US" dirty="0"/>
              <a:t>14 Even so it is not the will of your Father which is in heaven, that one of these little ones should perish.</a:t>
            </a:r>
          </a:p>
          <a:p>
            <a:r>
              <a:rPr lang="en-US" dirty="0"/>
              <a:t>15 Moreover if thy brother shall trespass against thee, go and tell him his fault between thee and him alone: if he shall hear thee, thou hast gained thy brother.</a:t>
            </a:r>
          </a:p>
          <a:p>
            <a:r>
              <a:rPr lang="en-US" dirty="0"/>
              <a:t>16 But if he will not hear thee, then take with thee one or two more, that in the mouth of two or three witnesses every word may be established.</a:t>
            </a:r>
          </a:p>
          <a:p>
            <a:r>
              <a:rPr lang="en-US" dirty="0"/>
              <a:t>17 And if he shall neglect to hear them, tell it unto the church: but if he neglect to hear the church, let him be unto thee as an heathen man and a publican.</a:t>
            </a:r>
          </a:p>
          <a:p>
            <a:endParaRPr lang="en-US" dirty="0"/>
          </a:p>
          <a:p>
            <a:endParaRPr lang="en-US" dirty="0"/>
          </a:p>
        </p:txBody>
      </p:sp>
      <p:sp>
        <p:nvSpPr>
          <p:cNvPr id="4" name="Slide Number Placeholder 3"/>
          <p:cNvSpPr>
            <a:spLocks noGrp="1"/>
          </p:cNvSpPr>
          <p:nvPr>
            <p:ph type="sldNum" sz="quarter" idx="10"/>
          </p:nvPr>
        </p:nvSpPr>
        <p:spPr/>
        <p:txBody>
          <a:bodyPr/>
          <a:lstStyle/>
          <a:p>
            <a:fld id="{94E64CC9-2EDB-44A6-8393-FF7A98DCB13F}" type="slidenum">
              <a:rPr lang="en-US" smtClean="0"/>
              <a:t>16</a:t>
            </a:fld>
            <a:endParaRPr lang="en-US"/>
          </a:p>
        </p:txBody>
      </p:sp>
    </p:spTree>
    <p:extLst>
      <p:ext uri="{BB962C8B-B14F-4D97-AF65-F5344CB8AC3E}">
        <p14:creationId xmlns:p14="http://schemas.microsoft.com/office/powerpoint/2010/main" val="167766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42F3B3-BF67-4E70-AED1-6FF002A1DB5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89258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2F3B3-BF67-4E70-AED1-6FF002A1DB5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428176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2F3B3-BF67-4E70-AED1-6FF002A1DB5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185729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42F3B3-BF67-4E70-AED1-6FF002A1DB5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402417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42F3B3-BF67-4E70-AED1-6FF002A1DB56}"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79107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42F3B3-BF67-4E70-AED1-6FF002A1DB56}"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32204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2F3B3-BF67-4E70-AED1-6FF002A1DB56}"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299797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42F3B3-BF67-4E70-AED1-6FF002A1DB56}"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7832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2F3B3-BF67-4E70-AED1-6FF002A1DB56}"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28056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42F3B3-BF67-4E70-AED1-6FF002A1DB56}"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20566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42F3B3-BF67-4E70-AED1-6FF002A1DB56}"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8B2FB-1B74-49AD-B1D8-3ADA7880432A}" type="slidenum">
              <a:rPr lang="en-US" smtClean="0"/>
              <a:t>‹#›</a:t>
            </a:fld>
            <a:endParaRPr lang="en-US"/>
          </a:p>
        </p:txBody>
      </p:sp>
    </p:spTree>
    <p:extLst>
      <p:ext uri="{BB962C8B-B14F-4D97-AF65-F5344CB8AC3E}">
        <p14:creationId xmlns:p14="http://schemas.microsoft.com/office/powerpoint/2010/main" val="83997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2F3B3-BF67-4E70-AED1-6FF002A1DB56}" type="datetimeFigureOut">
              <a:rPr lang="en-US" smtClean="0"/>
              <a:t>2/10/2018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8B2FB-1B74-49AD-B1D8-3ADA7880432A}" type="slidenum">
              <a:rPr lang="en-US" smtClean="0"/>
              <a:t>‹#›</a:t>
            </a:fld>
            <a:endParaRPr lang="en-US"/>
          </a:p>
        </p:txBody>
      </p:sp>
    </p:spTree>
    <p:extLst>
      <p:ext uri="{BB962C8B-B14F-4D97-AF65-F5344CB8AC3E}">
        <p14:creationId xmlns:p14="http://schemas.microsoft.com/office/powerpoint/2010/main" val="1062874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0915BE-45BC-4A49-9E1B-15A9644E0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2900" cy="6858000"/>
          </a:xfrm>
          <a:prstGeom prst="rect">
            <a:avLst/>
          </a:prstGeom>
        </p:spPr>
      </p:pic>
      <p:sp>
        <p:nvSpPr>
          <p:cNvPr id="2" name="Title 1">
            <a:extLst>
              <a:ext uri="{FF2B5EF4-FFF2-40B4-BE49-F238E27FC236}">
                <a16:creationId xmlns:a16="http://schemas.microsoft.com/office/drawing/2014/main" id="{CF758E20-1D26-4296-8634-A0CA245D5058}"/>
              </a:ext>
            </a:extLst>
          </p:cNvPr>
          <p:cNvSpPr>
            <a:spLocks noGrp="1"/>
          </p:cNvSpPr>
          <p:nvPr>
            <p:ph type="ctrTitle"/>
          </p:nvPr>
        </p:nvSpPr>
        <p:spPr>
          <a:xfrm>
            <a:off x="88900" y="438969"/>
            <a:ext cx="8940800" cy="2418531"/>
          </a:xfrm>
        </p:spPr>
        <p:txBody>
          <a:bodyPr>
            <a:normAutofit/>
          </a:bodyPr>
          <a:lstStyle/>
          <a:p>
            <a:r>
              <a:rPr lang="en-US" sz="8000" b="1" dirty="0"/>
              <a:t>The Road Back to God</a:t>
            </a:r>
          </a:p>
        </p:txBody>
      </p:sp>
    </p:spTree>
    <p:extLst>
      <p:ext uri="{BB962C8B-B14F-4D97-AF65-F5344CB8AC3E}">
        <p14:creationId xmlns:p14="http://schemas.microsoft.com/office/powerpoint/2010/main" val="50403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10">
            <a:extLst>
              <a:ext uri="{FF2B5EF4-FFF2-40B4-BE49-F238E27FC236}">
                <a16:creationId xmlns:a16="http://schemas.microsoft.com/office/drawing/2014/main" id="{11F116A0-9837-415E-9978-4D37308CDC26}"/>
              </a:ext>
            </a:extLst>
          </p:cNvPr>
          <p:cNvSpPr txBox="1">
            <a:spLocks noChangeArrowheads="1"/>
          </p:cNvSpPr>
          <p:nvPr/>
        </p:nvSpPr>
        <p:spPr bwMode="auto">
          <a:xfrm>
            <a:off x="1355725" y="1717675"/>
            <a:ext cx="48593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a:t>
            </a:r>
          </a:p>
          <a:p>
            <a:r>
              <a:rPr lang="en-US" altLang="en-US"/>
              <a:t>Then in fellowship sweet,</a:t>
            </a:r>
          </a:p>
          <a:p>
            <a:r>
              <a:rPr lang="en-US" altLang="en-US"/>
              <a:t>We will sit at His feet,</a:t>
            </a:r>
          </a:p>
          <a:p>
            <a:r>
              <a:rPr lang="en-US" altLang="en-US"/>
              <a:t>Or we'll walk by His side in the way;  </a:t>
            </a:r>
          </a:p>
          <a:p>
            <a:r>
              <a:rPr lang="en-US" altLang="en-US"/>
              <a:t>What He says we will do,</a:t>
            </a:r>
          </a:p>
          <a:p>
            <a:r>
              <a:rPr lang="en-US" altLang="en-US"/>
              <a:t>Where He sends we will go</a:t>
            </a:r>
          </a:p>
          <a:p>
            <a:r>
              <a:rPr lang="en-US" altLang="en-US"/>
              <a:t>Never fear, only trust and obey.</a:t>
            </a:r>
          </a:p>
        </p:txBody>
      </p:sp>
      <p:pic>
        <p:nvPicPr>
          <p:cNvPr id="15372" name="Picture 12" descr="E:\ThePapHy\Songs\FinaleFilesForPP\T\TrustAndObey-PftL010.TIF">
            <a:extLst>
              <a:ext uri="{FF2B5EF4-FFF2-40B4-BE49-F238E27FC236}">
                <a16:creationId xmlns:a16="http://schemas.microsoft.com/office/drawing/2014/main" id="{1A23D2EC-3B3B-4EA8-BE72-FEF1EA744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a:extLst>
              <a:ext uri="{FF2B5EF4-FFF2-40B4-BE49-F238E27FC236}">
                <a16:creationId xmlns:a16="http://schemas.microsoft.com/office/drawing/2014/main" id="{3289B665-0BDF-4A76-9626-FB85B39903F2}"/>
              </a:ext>
            </a:extLst>
          </p:cNvPr>
          <p:cNvSpPr>
            <a:spLocks noGrp="1" noChangeArrowheads="1"/>
          </p:cNvSpPr>
          <p:nvPr>
            <p:ph type="title" idx="4294967295"/>
          </p:nvPr>
        </p:nvSpPr>
        <p:spPr>
          <a:xfrm>
            <a:off x="228600" y="228600"/>
            <a:ext cx="7772400" cy="304800"/>
          </a:xfrm>
        </p:spPr>
        <p:txBody>
          <a:bodyPr>
            <a:normAutofit fontScale="90000"/>
          </a:bodyPr>
          <a:lstStyle/>
          <a:p>
            <a:pPr algn="l"/>
            <a:r>
              <a:rPr lang="en-US" altLang="en-US" sz="2800">
                <a:solidFill>
                  <a:schemeClr val="tx1"/>
                </a:solidFill>
                <a:latin typeface="Arial" panose="020B0604020202020204" pitchFamily="34" charset="0"/>
              </a:rPr>
              <a:t>5 – Trust and Obey</a:t>
            </a:r>
            <a:endParaRPr lang="en-US" altLang="en-US" sz="5400"/>
          </a:p>
        </p:txBody>
      </p:sp>
      <p:sp>
        <p:nvSpPr>
          <p:cNvPr id="15369" name="Text Box 9">
            <a:extLst>
              <a:ext uri="{FF2B5EF4-FFF2-40B4-BE49-F238E27FC236}">
                <a16:creationId xmlns:a16="http://schemas.microsoft.com/office/drawing/2014/main" id="{949316A3-47DA-451E-A736-412E450B4BF4}"/>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15374" name="Text Box 14">
            <a:extLst>
              <a:ext uri="{FF2B5EF4-FFF2-40B4-BE49-F238E27FC236}">
                <a16:creationId xmlns:a16="http://schemas.microsoft.com/office/drawing/2014/main" id="{06E070DA-011B-4C4C-9A39-4D8811033E54}"/>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714</a:t>
            </a:r>
          </a:p>
        </p:txBody>
      </p:sp>
      <p:sp>
        <p:nvSpPr>
          <p:cNvPr id="15375" name="Text Box 15">
            <a:extLst>
              <a:ext uri="{FF2B5EF4-FFF2-40B4-BE49-F238E27FC236}">
                <a16:creationId xmlns:a16="http://schemas.microsoft.com/office/drawing/2014/main" id="{051965BA-C25D-4439-B6C1-0E08FD6D75FB}"/>
              </a:ext>
            </a:extLst>
          </p:cNvPr>
          <p:cNvSpPr txBox="1">
            <a:spLocks noChangeArrowheads="1"/>
          </p:cNvSpPr>
          <p:nvPr/>
        </p:nvSpPr>
        <p:spPr bwMode="auto">
          <a:xfrm>
            <a:off x="76200" y="6324600"/>
            <a:ext cx="167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by: J. H. Sammis</a:t>
            </a:r>
          </a:p>
          <a:p>
            <a:r>
              <a:rPr lang="en-US" altLang="en-US" sz="1200"/>
              <a:t>Music by: D. B. Towner</a:t>
            </a:r>
          </a:p>
        </p:txBody>
      </p:sp>
    </p:spTree>
    <p:extLst>
      <p:ext uri="{BB962C8B-B14F-4D97-AF65-F5344CB8AC3E}">
        <p14:creationId xmlns:p14="http://schemas.microsoft.com/office/powerpoint/2010/main" val="12809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E:\ThePapHy\Songs\FinaleFilesForPP\T\TrustAndObey-PftL011.TIF">
            <a:extLst>
              <a:ext uri="{FF2B5EF4-FFF2-40B4-BE49-F238E27FC236}">
                <a16:creationId xmlns:a16="http://schemas.microsoft.com/office/drawing/2014/main" id="{D684589C-0F38-4DE0-991A-6EF1659C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a:extLst>
              <a:ext uri="{FF2B5EF4-FFF2-40B4-BE49-F238E27FC236}">
                <a16:creationId xmlns:a16="http://schemas.microsoft.com/office/drawing/2014/main" id="{15DBF80F-2AF1-44E8-B839-919684044D9D}"/>
              </a:ext>
            </a:extLst>
          </p:cNvPr>
          <p:cNvSpPr>
            <a:spLocks noGrp="1" noChangeArrowheads="1"/>
          </p:cNvSpPr>
          <p:nvPr>
            <p:ph type="title" idx="4294967295"/>
          </p:nvPr>
        </p:nvSpPr>
        <p:spPr>
          <a:xfrm>
            <a:off x="228600" y="228600"/>
            <a:ext cx="7772400" cy="304800"/>
          </a:xfrm>
        </p:spPr>
        <p:txBody>
          <a:bodyPr>
            <a:normAutofit fontScale="90000"/>
          </a:bodyPr>
          <a:lstStyle/>
          <a:p>
            <a:pPr algn="l"/>
            <a:r>
              <a:rPr lang="en-US" altLang="en-US" sz="2800">
                <a:solidFill>
                  <a:schemeClr val="tx1"/>
                </a:solidFill>
                <a:latin typeface="Arial" panose="020B0604020202020204" pitchFamily="34" charset="0"/>
              </a:rPr>
              <a:t>5 – Trust and Obey</a:t>
            </a:r>
            <a:endParaRPr lang="en-US" altLang="en-US" sz="5400"/>
          </a:p>
        </p:txBody>
      </p:sp>
      <p:sp>
        <p:nvSpPr>
          <p:cNvPr id="16391" name="Text Box 7">
            <a:extLst>
              <a:ext uri="{FF2B5EF4-FFF2-40B4-BE49-F238E27FC236}">
                <a16:creationId xmlns:a16="http://schemas.microsoft.com/office/drawing/2014/main" id="{A06022E6-9073-4514-A142-F316A167D4DB}"/>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16394" name="Text Box 10">
            <a:extLst>
              <a:ext uri="{FF2B5EF4-FFF2-40B4-BE49-F238E27FC236}">
                <a16:creationId xmlns:a16="http://schemas.microsoft.com/office/drawing/2014/main" id="{5CACAA2A-E31D-4800-986E-0D770833D4B2}"/>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714</a:t>
            </a:r>
          </a:p>
        </p:txBody>
      </p:sp>
    </p:spTree>
    <p:extLst>
      <p:ext uri="{BB962C8B-B14F-4D97-AF65-F5344CB8AC3E}">
        <p14:creationId xmlns:p14="http://schemas.microsoft.com/office/powerpoint/2010/main" val="1193610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351ECA8F-6359-45AB-8B81-0D2BCB72FDBF}"/>
              </a:ext>
            </a:extLst>
          </p:cNvPr>
          <p:cNvSpPr txBox="1">
            <a:spLocks noChangeArrowheads="1"/>
          </p:cNvSpPr>
          <p:nvPr/>
        </p:nvSpPr>
        <p:spPr bwMode="auto">
          <a:xfrm>
            <a:off x="974725" y="1565275"/>
            <a:ext cx="30654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Trust and obey,</a:t>
            </a:r>
          </a:p>
          <a:p>
            <a:r>
              <a:rPr lang="en-US" altLang="en-US"/>
              <a:t>for there's no other way</a:t>
            </a:r>
          </a:p>
          <a:p>
            <a:r>
              <a:rPr lang="en-US" altLang="en-US"/>
              <a:t>To be happy in Jesus,</a:t>
            </a:r>
          </a:p>
          <a:p>
            <a:r>
              <a:rPr lang="en-US" altLang="en-US"/>
              <a:t>but to trust and obey.</a:t>
            </a:r>
          </a:p>
        </p:txBody>
      </p:sp>
      <p:pic>
        <p:nvPicPr>
          <p:cNvPr id="33795" name="Picture 3" descr="E:\ThePapHy\Songs\PPTiffFiles\T\TrustAndObey-PftL003.TIF">
            <a:extLst>
              <a:ext uri="{FF2B5EF4-FFF2-40B4-BE49-F238E27FC236}">
                <a16:creationId xmlns:a16="http://schemas.microsoft.com/office/drawing/2014/main" id="{BA2DA4D8-205F-43AC-9753-2DD6DB043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a:extLst>
              <a:ext uri="{FF2B5EF4-FFF2-40B4-BE49-F238E27FC236}">
                <a16:creationId xmlns:a16="http://schemas.microsoft.com/office/drawing/2014/main" id="{46390660-A25C-427E-B7EE-A4E26DAC5BDD}"/>
              </a:ext>
            </a:extLst>
          </p:cNvPr>
          <p:cNvSpPr>
            <a:spLocks noGrp="1" noChangeArrowheads="1"/>
          </p:cNvSpPr>
          <p:nvPr>
            <p:ph type="title" idx="4294967295"/>
          </p:nvPr>
        </p:nvSpPr>
        <p:spPr>
          <a:xfrm>
            <a:off x="228600" y="228600"/>
            <a:ext cx="7772400" cy="304800"/>
          </a:xfrm>
        </p:spPr>
        <p:txBody>
          <a:bodyPr>
            <a:normAutofit fontScale="90000"/>
          </a:bodyPr>
          <a:lstStyle/>
          <a:p>
            <a:pPr algn="l"/>
            <a:r>
              <a:rPr lang="en-US" altLang="en-US" sz="2800">
                <a:solidFill>
                  <a:schemeClr val="tx1"/>
                </a:solidFill>
                <a:latin typeface="Arial" panose="020B0604020202020204" pitchFamily="34" charset="0"/>
              </a:rPr>
              <a:t>c – Trust and Obey</a:t>
            </a:r>
            <a:endParaRPr lang="en-US" altLang="en-US" sz="5400"/>
          </a:p>
        </p:txBody>
      </p:sp>
      <p:sp>
        <p:nvSpPr>
          <p:cNvPr id="33797" name="Text Box 5">
            <a:extLst>
              <a:ext uri="{FF2B5EF4-FFF2-40B4-BE49-F238E27FC236}">
                <a16:creationId xmlns:a16="http://schemas.microsoft.com/office/drawing/2014/main" id="{E6D802C2-C21F-4AD7-A5CB-C659A38C1427}"/>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33798" name="Text Box 6">
            <a:extLst>
              <a:ext uri="{FF2B5EF4-FFF2-40B4-BE49-F238E27FC236}">
                <a16:creationId xmlns:a16="http://schemas.microsoft.com/office/drawing/2014/main" id="{6103273A-8683-4D39-8863-9F245B096CF1}"/>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714</a:t>
            </a:r>
          </a:p>
        </p:txBody>
      </p:sp>
    </p:spTree>
    <p:extLst>
      <p:ext uri="{BB962C8B-B14F-4D97-AF65-F5344CB8AC3E}">
        <p14:creationId xmlns:p14="http://schemas.microsoft.com/office/powerpoint/2010/main" val="277081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094398"/>
          </a:xfrm>
        </p:spPr>
        <p:txBody>
          <a:bodyPr>
            <a:normAutofit/>
          </a:bodyPr>
          <a:lstStyle/>
          <a:p>
            <a:pPr algn="ctr"/>
            <a:r>
              <a:rPr lang="en-US" sz="6600" b="1" dirty="0"/>
              <a:t>The Bumpy Road</a:t>
            </a:r>
          </a:p>
        </p:txBody>
      </p:sp>
      <p:pic>
        <p:nvPicPr>
          <p:cNvPr id="5" name="Content Placeholder 4">
            <a:extLst>
              <a:ext uri="{FF2B5EF4-FFF2-40B4-BE49-F238E27FC236}">
                <a16:creationId xmlns:a16="http://schemas.microsoft.com/office/drawing/2014/main" id="{9AC9A357-CBF1-45C6-A1D6-86BD931A44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94398"/>
            <a:ext cx="9144000" cy="5763602"/>
          </a:xfrm>
        </p:spPr>
      </p:pic>
    </p:spTree>
    <p:extLst>
      <p:ext uri="{BB962C8B-B14F-4D97-AF65-F5344CB8AC3E}">
        <p14:creationId xmlns:p14="http://schemas.microsoft.com/office/powerpoint/2010/main" val="421461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041643"/>
          </a:xfrm>
        </p:spPr>
        <p:txBody>
          <a:bodyPr>
            <a:normAutofit/>
          </a:bodyPr>
          <a:lstStyle/>
          <a:p>
            <a:pPr algn="ctr"/>
            <a:r>
              <a:rPr lang="en-US" sz="6600" b="1" dirty="0"/>
              <a:t>The Curvy Road</a:t>
            </a:r>
          </a:p>
        </p:txBody>
      </p:sp>
      <p:pic>
        <p:nvPicPr>
          <p:cNvPr id="5" name="Content Placeholder 4">
            <a:extLst>
              <a:ext uri="{FF2B5EF4-FFF2-40B4-BE49-F238E27FC236}">
                <a16:creationId xmlns:a16="http://schemas.microsoft.com/office/drawing/2014/main" id="{897975E9-339C-4C13-A88F-F8BA60AE88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41643"/>
            <a:ext cx="9144000" cy="3829295"/>
          </a:xfrm>
        </p:spPr>
      </p:pic>
      <p:sp>
        <p:nvSpPr>
          <p:cNvPr id="6" name="TextBox 5">
            <a:extLst>
              <a:ext uri="{FF2B5EF4-FFF2-40B4-BE49-F238E27FC236}">
                <a16:creationId xmlns:a16="http://schemas.microsoft.com/office/drawing/2014/main" id="{A89EBAF5-775E-4D71-A755-14FC08788FB8}"/>
              </a:ext>
            </a:extLst>
          </p:cNvPr>
          <p:cNvSpPr txBox="1"/>
          <p:nvPr/>
        </p:nvSpPr>
        <p:spPr>
          <a:xfrm>
            <a:off x="0" y="4881529"/>
            <a:ext cx="9144000" cy="2062103"/>
          </a:xfrm>
          <a:prstGeom prst="rect">
            <a:avLst/>
          </a:prstGeom>
          <a:noFill/>
        </p:spPr>
        <p:txBody>
          <a:bodyPr wrap="square" rtlCol="0">
            <a:spAutoFit/>
          </a:bodyPr>
          <a:lstStyle/>
          <a:p>
            <a:r>
              <a:rPr lang="en-US" sz="3200" b="1" dirty="0"/>
              <a:t>Deuteronomy 31:6 </a:t>
            </a:r>
            <a:r>
              <a:rPr lang="en-US" sz="3200" dirty="0"/>
              <a:t>Be strong and of a good courage, fear not, nor be afraid of them: for the Lord thy God, he it is that doth go with thee; he will not fail thee, nor forsake thee.</a:t>
            </a:r>
          </a:p>
        </p:txBody>
      </p:sp>
    </p:spTree>
    <p:extLst>
      <p:ext uri="{BB962C8B-B14F-4D97-AF65-F5344CB8AC3E}">
        <p14:creationId xmlns:p14="http://schemas.microsoft.com/office/powerpoint/2010/main" val="306671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253331"/>
          </a:xfrm>
        </p:spPr>
        <p:txBody>
          <a:bodyPr>
            <a:normAutofit/>
          </a:bodyPr>
          <a:lstStyle/>
          <a:p>
            <a:pPr algn="ctr"/>
            <a:r>
              <a:rPr lang="en-US" sz="6600" b="1" dirty="0"/>
              <a:t>Lost</a:t>
            </a:r>
          </a:p>
        </p:txBody>
      </p:sp>
      <p:pic>
        <p:nvPicPr>
          <p:cNvPr id="5" name="Content Placeholder 4">
            <a:extLst>
              <a:ext uri="{FF2B5EF4-FFF2-40B4-BE49-F238E27FC236}">
                <a16:creationId xmlns:a16="http://schemas.microsoft.com/office/drawing/2014/main" id="{31971F8B-5656-441D-BDD5-3677F4712B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4708" y="1253331"/>
            <a:ext cx="4009292" cy="5604669"/>
          </a:xfrm>
        </p:spPr>
      </p:pic>
      <p:pic>
        <p:nvPicPr>
          <p:cNvPr id="4" name="Picture 3">
            <a:extLst>
              <a:ext uri="{FF2B5EF4-FFF2-40B4-BE49-F238E27FC236}">
                <a16:creationId xmlns:a16="http://schemas.microsoft.com/office/drawing/2014/main" id="{936DAAC9-CC0A-4475-9132-9DDD54C8A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3331"/>
            <a:ext cx="5134708" cy="5604668"/>
          </a:xfrm>
          <a:prstGeom prst="rect">
            <a:avLst/>
          </a:prstGeom>
        </p:spPr>
      </p:pic>
    </p:spTree>
    <p:extLst>
      <p:ext uri="{BB962C8B-B14F-4D97-AF65-F5344CB8AC3E}">
        <p14:creationId xmlns:p14="http://schemas.microsoft.com/office/powerpoint/2010/main" val="226981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325563"/>
          </a:xfrm>
        </p:spPr>
        <p:txBody>
          <a:bodyPr>
            <a:normAutofit/>
          </a:bodyPr>
          <a:lstStyle/>
          <a:p>
            <a:pPr algn="ctr"/>
            <a:r>
              <a:rPr lang="en-US" sz="6600" b="1" dirty="0"/>
              <a:t>The Traffic Jam</a:t>
            </a:r>
          </a:p>
        </p:txBody>
      </p:sp>
      <p:pic>
        <p:nvPicPr>
          <p:cNvPr id="5" name="Content Placeholder 4">
            <a:extLst>
              <a:ext uri="{FF2B5EF4-FFF2-40B4-BE49-F238E27FC236}">
                <a16:creationId xmlns:a16="http://schemas.microsoft.com/office/drawing/2014/main" id="{D3BA259B-E9A9-42A5-8520-48185AD160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8130"/>
            <a:ext cx="9144000" cy="5659870"/>
          </a:xfrm>
        </p:spPr>
      </p:pic>
    </p:spTree>
    <p:extLst>
      <p:ext uri="{BB962C8B-B14F-4D97-AF65-F5344CB8AC3E}">
        <p14:creationId xmlns:p14="http://schemas.microsoft.com/office/powerpoint/2010/main" val="118965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253331"/>
          </a:xfrm>
        </p:spPr>
        <p:txBody>
          <a:bodyPr>
            <a:normAutofit/>
          </a:bodyPr>
          <a:lstStyle/>
          <a:p>
            <a:pPr algn="ctr"/>
            <a:r>
              <a:rPr lang="en-US" sz="6600" b="1" dirty="0"/>
              <a:t>The Stumbling Blocks</a:t>
            </a:r>
          </a:p>
        </p:txBody>
      </p:sp>
      <p:pic>
        <p:nvPicPr>
          <p:cNvPr id="5" name="Content Placeholder 4">
            <a:extLst>
              <a:ext uri="{FF2B5EF4-FFF2-40B4-BE49-F238E27FC236}">
                <a16:creationId xmlns:a16="http://schemas.microsoft.com/office/drawing/2014/main" id="{31971F8B-5656-441D-BDD5-3677F4712B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53331"/>
            <a:ext cx="9144000" cy="5604669"/>
          </a:xfrm>
        </p:spPr>
      </p:pic>
    </p:spTree>
    <p:extLst>
      <p:ext uri="{BB962C8B-B14F-4D97-AF65-F5344CB8AC3E}">
        <p14:creationId xmlns:p14="http://schemas.microsoft.com/office/powerpoint/2010/main" val="391741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325563"/>
          </a:xfrm>
        </p:spPr>
        <p:txBody>
          <a:bodyPr>
            <a:normAutofit/>
          </a:bodyPr>
          <a:lstStyle/>
          <a:p>
            <a:pPr algn="ctr"/>
            <a:r>
              <a:rPr lang="en-US" sz="6600" b="1" dirty="0"/>
              <a:t>Stepping Stones</a:t>
            </a:r>
          </a:p>
        </p:txBody>
      </p:sp>
      <p:pic>
        <p:nvPicPr>
          <p:cNvPr id="5" name="Content Placeholder 4">
            <a:extLst>
              <a:ext uri="{FF2B5EF4-FFF2-40B4-BE49-F238E27FC236}">
                <a16:creationId xmlns:a16="http://schemas.microsoft.com/office/drawing/2014/main" id="{09BEB64C-F3ED-4A44-B188-F65C5032D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48056"/>
            <a:ext cx="9160432" cy="5609944"/>
          </a:xfrm>
        </p:spPr>
      </p:pic>
    </p:spTree>
    <p:extLst>
      <p:ext uri="{BB962C8B-B14F-4D97-AF65-F5344CB8AC3E}">
        <p14:creationId xmlns:p14="http://schemas.microsoft.com/office/powerpoint/2010/main" val="97623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1"/>
            <a:ext cx="7886700" cy="1085088"/>
          </a:xfrm>
        </p:spPr>
        <p:txBody>
          <a:bodyPr>
            <a:normAutofit/>
          </a:bodyPr>
          <a:lstStyle/>
          <a:p>
            <a:pPr algn="ctr"/>
            <a:r>
              <a:rPr lang="en-US" sz="6600" b="1" dirty="0"/>
              <a:t>The Road to Calvary</a:t>
            </a:r>
          </a:p>
        </p:txBody>
      </p:sp>
      <p:pic>
        <p:nvPicPr>
          <p:cNvPr id="3" name="Picture 2">
            <a:extLst>
              <a:ext uri="{FF2B5EF4-FFF2-40B4-BE49-F238E27FC236}">
                <a16:creationId xmlns:a16="http://schemas.microsoft.com/office/drawing/2014/main" id="{E7DD261E-271B-4AE2-A1B7-BA27EE28B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4409"/>
            <a:ext cx="9144000" cy="5913589"/>
          </a:xfrm>
          <a:prstGeom prst="rect">
            <a:avLst/>
          </a:prstGeom>
        </p:spPr>
      </p:pic>
    </p:spTree>
    <p:extLst>
      <p:ext uri="{BB962C8B-B14F-4D97-AF65-F5344CB8AC3E}">
        <p14:creationId xmlns:p14="http://schemas.microsoft.com/office/powerpoint/2010/main" val="162471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234ACB-529A-42AE-945C-4F515CBA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 y="1"/>
            <a:ext cx="9146068" cy="6858000"/>
          </a:xfrm>
        </p:spPr>
      </p:pic>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0" y="5743074"/>
            <a:ext cx="9146067" cy="1114926"/>
          </a:xfrm>
          <a:solidFill>
            <a:schemeClr val="bg1"/>
          </a:solidFill>
        </p:spPr>
        <p:txBody>
          <a:bodyPr>
            <a:normAutofit/>
          </a:bodyPr>
          <a:lstStyle/>
          <a:p>
            <a:pPr algn="ctr"/>
            <a:r>
              <a:rPr lang="en-US" sz="6600" b="1" dirty="0"/>
              <a:t>There is a way…</a:t>
            </a:r>
          </a:p>
        </p:txBody>
      </p:sp>
    </p:spTree>
    <p:extLst>
      <p:ext uri="{BB962C8B-B14F-4D97-AF65-F5344CB8AC3E}">
        <p14:creationId xmlns:p14="http://schemas.microsoft.com/office/powerpoint/2010/main" val="315025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a:extLst>
              <a:ext uri="{FF2B5EF4-FFF2-40B4-BE49-F238E27FC236}">
                <a16:creationId xmlns:a16="http://schemas.microsoft.com/office/drawing/2014/main" id="{554DD085-054E-4634-8EB8-6B6D56ED08A2}"/>
              </a:ext>
            </a:extLst>
          </p:cNvPr>
          <p:cNvSpPr txBox="1">
            <a:spLocks noChangeArrowheads="1"/>
          </p:cNvSpPr>
          <p:nvPr/>
        </p:nvSpPr>
        <p:spPr bwMode="auto">
          <a:xfrm>
            <a:off x="1889125" y="1565275"/>
            <a:ext cx="61039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a:t>
            </a:r>
          </a:p>
          <a:p>
            <a:r>
              <a:rPr lang="en-US" altLang="en-US"/>
              <a:t>He paid a debt He did not owe,</a:t>
            </a:r>
          </a:p>
          <a:p>
            <a:r>
              <a:rPr lang="en-US" altLang="en-US"/>
              <a:t>I owed a debt I could not pay.</a:t>
            </a:r>
          </a:p>
          <a:p>
            <a:r>
              <a:rPr lang="en-US" altLang="en-US"/>
              <a:t>I needed someone to wash my sins away.</a:t>
            </a:r>
          </a:p>
          <a:p>
            <a:r>
              <a:rPr lang="en-US" altLang="en-US"/>
              <a:t>And now I sing a brand new song:</a:t>
            </a:r>
          </a:p>
          <a:p>
            <a:r>
              <a:rPr lang="en-US" altLang="en-US"/>
              <a:t>"Amazing Grace."</a:t>
            </a:r>
          </a:p>
          <a:p>
            <a:r>
              <a:rPr lang="en-US" altLang="en-US"/>
              <a:t>Christ Jesus paid the debt that I could never pay.</a:t>
            </a:r>
          </a:p>
        </p:txBody>
      </p:sp>
      <p:pic>
        <p:nvPicPr>
          <p:cNvPr id="2068" name="Picture 20" descr="E:\ThePapHy\Songs\Volume1 Support Files\He Paid A Debt-PftL\Slides\He Paid A Debt-PftL001.tif">
            <a:extLst>
              <a:ext uri="{FF2B5EF4-FFF2-40B4-BE49-F238E27FC236}">
                <a16:creationId xmlns:a16="http://schemas.microsoft.com/office/drawing/2014/main" id="{CA103389-FF6C-43DB-AD30-3A5B52EE2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50FBA43B-69F9-41DC-8B83-36CF2AC988DF}"/>
              </a:ext>
            </a:extLst>
          </p:cNvPr>
          <p:cNvSpPr txBox="1">
            <a:spLocks noChangeArrowheads="1"/>
          </p:cNvSpPr>
          <p:nvPr/>
        </p:nvSpPr>
        <p:spPr bwMode="auto">
          <a:xfrm>
            <a:off x="669925" y="4308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059" name="Rectangle 11">
            <a:extLst>
              <a:ext uri="{FF2B5EF4-FFF2-40B4-BE49-F238E27FC236}">
                <a16:creationId xmlns:a16="http://schemas.microsoft.com/office/drawing/2014/main" id="{6A7D5CB2-9E8C-4823-92F0-0B8390FCE2E1}"/>
              </a:ext>
            </a:extLst>
          </p:cNvPr>
          <p:cNvSpPr>
            <a:spLocks noGrp="1" noChangeArrowheads="1"/>
          </p:cNvSpPr>
          <p:nvPr>
            <p:ph type="title"/>
          </p:nvPr>
        </p:nvSpPr>
        <p:spPr>
          <a:xfrm>
            <a:off x="152400" y="152400"/>
            <a:ext cx="7772400" cy="381000"/>
          </a:xfrm>
        </p:spPr>
        <p:txBody>
          <a:bodyPr>
            <a:normAutofit fontScale="90000"/>
          </a:bodyPr>
          <a:lstStyle/>
          <a:p>
            <a:pPr algn="l"/>
            <a:r>
              <a:rPr lang="en-US" altLang="en-US" sz="2800">
                <a:solidFill>
                  <a:schemeClr val="tx1"/>
                </a:solidFill>
                <a:latin typeface="Arial" panose="020B0604020202020204" pitchFamily="34" charset="0"/>
              </a:rPr>
              <a:t>1 - He Paid a Debt</a:t>
            </a:r>
          </a:p>
        </p:txBody>
      </p:sp>
      <p:sp>
        <p:nvSpPr>
          <p:cNvPr id="2061" name="Text Box 13">
            <a:extLst>
              <a:ext uri="{FF2B5EF4-FFF2-40B4-BE49-F238E27FC236}">
                <a16:creationId xmlns:a16="http://schemas.microsoft.com/office/drawing/2014/main" id="{B6050073-9099-4F76-AC51-8F6DFDCEFD6C}"/>
              </a:ext>
            </a:extLst>
          </p:cNvPr>
          <p:cNvSpPr txBox="1">
            <a:spLocks noChangeArrowheads="1"/>
          </p:cNvSpPr>
          <p:nvPr/>
        </p:nvSpPr>
        <p:spPr bwMode="auto">
          <a:xfrm>
            <a:off x="76200" y="6142038"/>
            <a:ext cx="588486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by: American Folk Hymn</a:t>
            </a:r>
          </a:p>
          <a:p>
            <a:r>
              <a:rPr lang="en-US" altLang="en-US" sz="1200"/>
              <a:t>Music by: American Folk Melody, Arrangement by: Michael R. Greene</a:t>
            </a:r>
          </a:p>
          <a:p>
            <a:r>
              <a:rPr lang="en-US" altLang="en-US" sz="1200"/>
              <a:t>Arr. Copyright © 1992 by Song Supplements, Inc. in </a:t>
            </a:r>
            <a:r>
              <a:rPr lang="en-US" altLang="en-US" sz="1200" i="1"/>
              <a:t>Praise for the Lord</a:t>
            </a:r>
            <a:r>
              <a:rPr lang="en-US" altLang="en-US" sz="1200"/>
              <a:t>. All rights reserved.</a:t>
            </a:r>
          </a:p>
        </p:txBody>
      </p:sp>
      <p:sp>
        <p:nvSpPr>
          <p:cNvPr id="2062" name="Text Box 14">
            <a:extLst>
              <a:ext uri="{FF2B5EF4-FFF2-40B4-BE49-F238E27FC236}">
                <a16:creationId xmlns:a16="http://schemas.microsoft.com/office/drawing/2014/main" id="{781D71AE-20B4-4ABB-86F0-75A7E398F48F}"/>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2067" name="Text Box 19">
            <a:extLst>
              <a:ext uri="{FF2B5EF4-FFF2-40B4-BE49-F238E27FC236}">
                <a16:creationId xmlns:a16="http://schemas.microsoft.com/office/drawing/2014/main" id="{0D910EDB-FB24-497E-A730-9574BA33A33A}"/>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859</a:t>
            </a:r>
          </a:p>
        </p:txBody>
      </p:sp>
    </p:spTree>
    <p:extLst>
      <p:ext uri="{BB962C8B-B14F-4D97-AF65-F5344CB8AC3E}">
        <p14:creationId xmlns:p14="http://schemas.microsoft.com/office/powerpoint/2010/main" val="314930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E:\ThePapHy\Songs\Volume1 Support Files\He Paid A Debt-PftL\Slides\He Paid A Debt-PftL002.tif">
            <a:extLst>
              <a:ext uri="{FF2B5EF4-FFF2-40B4-BE49-F238E27FC236}">
                <a16:creationId xmlns:a16="http://schemas.microsoft.com/office/drawing/2014/main" id="{321FA0DF-FD2A-4546-89A5-2DA302A00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a:extLst>
              <a:ext uri="{FF2B5EF4-FFF2-40B4-BE49-F238E27FC236}">
                <a16:creationId xmlns:a16="http://schemas.microsoft.com/office/drawing/2014/main" id="{E9F40434-A79E-4237-AEC4-7F1FE92E172A}"/>
              </a:ext>
            </a:extLst>
          </p:cNvPr>
          <p:cNvSpPr txBox="1">
            <a:spLocks noChangeArrowheads="1"/>
          </p:cNvSpPr>
          <p:nvPr/>
        </p:nvSpPr>
        <p:spPr bwMode="auto">
          <a:xfrm>
            <a:off x="1447800" y="1600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080" name="Rectangle 8">
            <a:extLst>
              <a:ext uri="{FF2B5EF4-FFF2-40B4-BE49-F238E27FC236}">
                <a16:creationId xmlns:a16="http://schemas.microsoft.com/office/drawing/2014/main" id="{AFEB3BC5-C9D2-4E55-B91B-A5AEE9A81F71}"/>
              </a:ext>
            </a:extLst>
          </p:cNvPr>
          <p:cNvSpPr>
            <a:spLocks noGrp="1" noChangeArrowheads="1"/>
          </p:cNvSpPr>
          <p:nvPr>
            <p:ph type="title"/>
          </p:nvPr>
        </p:nvSpPr>
        <p:spPr>
          <a:xfrm>
            <a:off x="152400" y="152400"/>
            <a:ext cx="7772400" cy="381000"/>
          </a:xfrm>
        </p:spPr>
        <p:txBody>
          <a:bodyPr>
            <a:normAutofit fontScale="90000"/>
          </a:bodyPr>
          <a:lstStyle/>
          <a:p>
            <a:pPr algn="l"/>
            <a:r>
              <a:rPr lang="en-US" altLang="en-US" sz="2800">
                <a:solidFill>
                  <a:schemeClr val="tx1"/>
                </a:solidFill>
                <a:latin typeface="Arial" panose="020B0604020202020204" pitchFamily="34" charset="0"/>
              </a:rPr>
              <a:t>1 - He Paid a Debt</a:t>
            </a:r>
          </a:p>
        </p:txBody>
      </p:sp>
      <p:sp>
        <p:nvSpPr>
          <p:cNvPr id="3081" name="Text Box 9">
            <a:extLst>
              <a:ext uri="{FF2B5EF4-FFF2-40B4-BE49-F238E27FC236}">
                <a16:creationId xmlns:a16="http://schemas.microsoft.com/office/drawing/2014/main" id="{E2D57EE1-AEFB-4161-90A6-FF44DBED90F7}"/>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3084" name="Text Box 12">
            <a:extLst>
              <a:ext uri="{FF2B5EF4-FFF2-40B4-BE49-F238E27FC236}">
                <a16:creationId xmlns:a16="http://schemas.microsoft.com/office/drawing/2014/main" id="{64328180-C629-4F10-9403-AD40E6548A4D}"/>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859</a:t>
            </a:r>
          </a:p>
        </p:txBody>
      </p:sp>
    </p:spTree>
    <p:extLst>
      <p:ext uri="{BB962C8B-B14F-4D97-AF65-F5344CB8AC3E}">
        <p14:creationId xmlns:p14="http://schemas.microsoft.com/office/powerpoint/2010/main" val="182894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Text Box 16">
            <a:extLst>
              <a:ext uri="{FF2B5EF4-FFF2-40B4-BE49-F238E27FC236}">
                <a16:creationId xmlns:a16="http://schemas.microsoft.com/office/drawing/2014/main" id="{00B40DDA-5FA4-4D7F-A50D-B0D38F46919B}"/>
              </a:ext>
            </a:extLst>
          </p:cNvPr>
          <p:cNvSpPr txBox="1">
            <a:spLocks noChangeArrowheads="1"/>
          </p:cNvSpPr>
          <p:nvPr/>
        </p:nvSpPr>
        <p:spPr bwMode="auto">
          <a:xfrm>
            <a:off x="1660525" y="1641475"/>
            <a:ext cx="61039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 </a:t>
            </a:r>
          </a:p>
          <a:p>
            <a:r>
              <a:rPr lang="en-US" altLang="en-US"/>
              <a:t>He paid that debt at Calvary,</a:t>
            </a:r>
          </a:p>
          <a:p>
            <a:r>
              <a:rPr lang="en-US" altLang="en-US"/>
              <a:t>He cleansed my soul and set me free,</a:t>
            </a:r>
          </a:p>
          <a:p>
            <a:r>
              <a:rPr lang="en-US" altLang="en-US"/>
              <a:t>I'm glad that Jesus did all my sins erase;</a:t>
            </a:r>
          </a:p>
          <a:p>
            <a:r>
              <a:rPr lang="en-US" altLang="en-US"/>
              <a:t>I now can sing a brand new song:</a:t>
            </a:r>
          </a:p>
          <a:p>
            <a:r>
              <a:rPr lang="en-US" altLang="en-US"/>
              <a:t>"Amazing Grace."</a:t>
            </a:r>
          </a:p>
          <a:p>
            <a:r>
              <a:rPr lang="en-US" altLang="en-US"/>
              <a:t>Christ Jesus paid the debt that I could never pay.</a:t>
            </a:r>
          </a:p>
        </p:txBody>
      </p:sp>
      <p:pic>
        <p:nvPicPr>
          <p:cNvPr id="4116" name="Picture 20" descr="E:\ThePapHy\Songs\Volume1 Support Files\He Paid A Debt-PftL\Slides\He Paid A Debt-PftL003.tif">
            <a:extLst>
              <a:ext uri="{FF2B5EF4-FFF2-40B4-BE49-F238E27FC236}">
                <a16:creationId xmlns:a16="http://schemas.microsoft.com/office/drawing/2014/main" id="{D22317DA-B284-4BC0-8135-FAA33B5EC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a:extLst>
              <a:ext uri="{FF2B5EF4-FFF2-40B4-BE49-F238E27FC236}">
                <a16:creationId xmlns:a16="http://schemas.microsoft.com/office/drawing/2014/main" id="{1EC44DFC-B8FF-4C3B-B674-85A39C164FB1}"/>
              </a:ext>
            </a:extLst>
          </p:cNvPr>
          <p:cNvSpPr txBox="1">
            <a:spLocks noChangeArrowheads="1"/>
          </p:cNvSpPr>
          <p:nvPr/>
        </p:nvSpPr>
        <p:spPr bwMode="auto">
          <a:xfrm>
            <a:off x="746125" y="4537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4106" name="Rectangle 10">
            <a:extLst>
              <a:ext uri="{FF2B5EF4-FFF2-40B4-BE49-F238E27FC236}">
                <a16:creationId xmlns:a16="http://schemas.microsoft.com/office/drawing/2014/main" id="{47651AC7-6072-4D63-9FB2-4563D6E806FE}"/>
              </a:ext>
            </a:extLst>
          </p:cNvPr>
          <p:cNvSpPr>
            <a:spLocks noGrp="1" noChangeArrowheads="1"/>
          </p:cNvSpPr>
          <p:nvPr>
            <p:ph type="title"/>
          </p:nvPr>
        </p:nvSpPr>
        <p:spPr>
          <a:xfrm>
            <a:off x="152400" y="152400"/>
            <a:ext cx="7772400" cy="381000"/>
          </a:xfrm>
        </p:spPr>
        <p:txBody>
          <a:bodyPr>
            <a:normAutofit fontScale="90000"/>
          </a:bodyPr>
          <a:lstStyle/>
          <a:p>
            <a:pPr algn="l"/>
            <a:r>
              <a:rPr lang="en-US" altLang="en-US" sz="2800">
                <a:solidFill>
                  <a:schemeClr val="tx1"/>
                </a:solidFill>
                <a:latin typeface="Arial" panose="020B0604020202020204" pitchFamily="34" charset="0"/>
              </a:rPr>
              <a:t>2 - He Paid a Debt</a:t>
            </a:r>
          </a:p>
        </p:txBody>
      </p:sp>
      <p:sp>
        <p:nvSpPr>
          <p:cNvPr id="4111" name="Text Box 15">
            <a:extLst>
              <a:ext uri="{FF2B5EF4-FFF2-40B4-BE49-F238E27FC236}">
                <a16:creationId xmlns:a16="http://schemas.microsoft.com/office/drawing/2014/main" id="{08769FF9-1192-406D-A284-FABCC6A2C51A}"/>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4115" name="Text Box 19">
            <a:extLst>
              <a:ext uri="{FF2B5EF4-FFF2-40B4-BE49-F238E27FC236}">
                <a16:creationId xmlns:a16="http://schemas.microsoft.com/office/drawing/2014/main" id="{7CC207FD-C14E-487F-AE3F-65DA89E52F68}"/>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859</a:t>
            </a:r>
          </a:p>
        </p:txBody>
      </p:sp>
      <p:sp>
        <p:nvSpPr>
          <p:cNvPr id="4117" name="Text Box 21">
            <a:extLst>
              <a:ext uri="{FF2B5EF4-FFF2-40B4-BE49-F238E27FC236}">
                <a16:creationId xmlns:a16="http://schemas.microsoft.com/office/drawing/2014/main" id="{8B820408-54B2-4E1E-9066-7A36E1DB528D}"/>
              </a:ext>
            </a:extLst>
          </p:cNvPr>
          <p:cNvSpPr txBox="1">
            <a:spLocks noChangeArrowheads="1"/>
          </p:cNvSpPr>
          <p:nvPr/>
        </p:nvSpPr>
        <p:spPr bwMode="auto">
          <a:xfrm>
            <a:off x="76200" y="6142038"/>
            <a:ext cx="588486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by: American Folk Hymn</a:t>
            </a:r>
          </a:p>
          <a:p>
            <a:r>
              <a:rPr lang="en-US" altLang="en-US" sz="1200"/>
              <a:t>Music by: American Folk Melody, Arrangement by: Michael R. Greene</a:t>
            </a:r>
          </a:p>
          <a:p>
            <a:r>
              <a:rPr lang="en-US" altLang="en-US" sz="1200"/>
              <a:t>Arr. Copyright © 1992 by Song Supplements, Inc. in </a:t>
            </a:r>
            <a:r>
              <a:rPr lang="en-US" altLang="en-US" sz="1200" i="1"/>
              <a:t>Praise for the Lord</a:t>
            </a:r>
            <a:r>
              <a:rPr lang="en-US" altLang="en-US" sz="1200"/>
              <a:t>. All rights reserved.</a:t>
            </a:r>
          </a:p>
        </p:txBody>
      </p:sp>
    </p:spTree>
    <p:extLst>
      <p:ext uri="{BB962C8B-B14F-4D97-AF65-F5344CB8AC3E}">
        <p14:creationId xmlns:p14="http://schemas.microsoft.com/office/powerpoint/2010/main" val="12315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E:\ThePapHy\Songs\Volume1 Support Files\He Paid A Debt-PftL\Slides\He Paid A Debt-PftL004.tif">
            <a:extLst>
              <a:ext uri="{FF2B5EF4-FFF2-40B4-BE49-F238E27FC236}">
                <a16:creationId xmlns:a16="http://schemas.microsoft.com/office/drawing/2014/main" id="{8B1A80BD-8994-499A-A8BD-90F6B190C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a:extLst>
              <a:ext uri="{FF2B5EF4-FFF2-40B4-BE49-F238E27FC236}">
                <a16:creationId xmlns:a16="http://schemas.microsoft.com/office/drawing/2014/main" id="{F9611636-00F0-4FCC-8E26-64E675E06C6A}"/>
              </a:ext>
            </a:extLst>
          </p:cNvPr>
          <p:cNvSpPr>
            <a:spLocks noGrp="1" noChangeArrowheads="1"/>
          </p:cNvSpPr>
          <p:nvPr>
            <p:ph type="title"/>
          </p:nvPr>
        </p:nvSpPr>
        <p:spPr>
          <a:xfrm>
            <a:off x="152400" y="152400"/>
            <a:ext cx="7772400" cy="381000"/>
          </a:xfrm>
        </p:spPr>
        <p:txBody>
          <a:bodyPr>
            <a:normAutofit fontScale="90000"/>
          </a:bodyPr>
          <a:lstStyle/>
          <a:p>
            <a:pPr algn="l"/>
            <a:r>
              <a:rPr lang="en-US" altLang="en-US" sz="2800">
                <a:solidFill>
                  <a:schemeClr val="tx1"/>
                </a:solidFill>
                <a:latin typeface="Arial" panose="020B0604020202020204" pitchFamily="34" charset="0"/>
              </a:rPr>
              <a:t>2 - He Paid a Debt</a:t>
            </a:r>
          </a:p>
        </p:txBody>
      </p:sp>
      <p:sp>
        <p:nvSpPr>
          <p:cNvPr id="5126" name="Text Box 6">
            <a:extLst>
              <a:ext uri="{FF2B5EF4-FFF2-40B4-BE49-F238E27FC236}">
                <a16:creationId xmlns:a16="http://schemas.microsoft.com/office/drawing/2014/main" id="{9E269833-EC9E-4614-9423-35CB7F2AA78C}"/>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5129" name="Text Box 9">
            <a:extLst>
              <a:ext uri="{FF2B5EF4-FFF2-40B4-BE49-F238E27FC236}">
                <a16:creationId xmlns:a16="http://schemas.microsoft.com/office/drawing/2014/main" id="{7F4A4CB5-A340-4043-9B59-784D1E40EEEB}"/>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859</a:t>
            </a:r>
          </a:p>
        </p:txBody>
      </p:sp>
    </p:spTree>
    <p:extLst>
      <p:ext uri="{BB962C8B-B14F-4D97-AF65-F5344CB8AC3E}">
        <p14:creationId xmlns:p14="http://schemas.microsoft.com/office/powerpoint/2010/main" val="56887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Text Box 16">
            <a:extLst>
              <a:ext uri="{FF2B5EF4-FFF2-40B4-BE49-F238E27FC236}">
                <a16:creationId xmlns:a16="http://schemas.microsoft.com/office/drawing/2014/main" id="{38E7EBCB-9669-482D-B044-D4C53B325EE6}"/>
              </a:ext>
            </a:extLst>
          </p:cNvPr>
          <p:cNvSpPr txBox="1">
            <a:spLocks noChangeArrowheads="1"/>
          </p:cNvSpPr>
          <p:nvPr/>
        </p:nvSpPr>
        <p:spPr bwMode="auto">
          <a:xfrm>
            <a:off x="1889125" y="2098675"/>
            <a:ext cx="61039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 </a:t>
            </a:r>
          </a:p>
          <a:p>
            <a:r>
              <a:rPr lang="en-US" altLang="en-US"/>
              <a:t>One day He's coming back for me</a:t>
            </a:r>
          </a:p>
          <a:p>
            <a:r>
              <a:rPr lang="en-US" altLang="en-US"/>
              <a:t>To live with Him eternally,</a:t>
            </a:r>
          </a:p>
          <a:p>
            <a:r>
              <a:rPr lang="en-US" altLang="en-US"/>
              <a:t>Won't it be glory to see Him on that day!</a:t>
            </a:r>
          </a:p>
          <a:p>
            <a:r>
              <a:rPr lang="en-US" altLang="en-US"/>
              <a:t>I then will sing a brand new song:</a:t>
            </a:r>
          </a:p>
          <a:p>
            <a:r>
              <a:rPr lang="en-US" altLang="en-US"/>
              <a:t>"Amazing Grace."</a:t>
            </a:r>
          </a:p>
          <a:p>
            <a:r>
              <a:rPr lang="en-US" altLang="en-US"/>
              <a:t>Christ Jesus paid the debt that I could never pay.</a:t>
            </a:r>
          </a:p>
        </p:txBody>
      </p:sp>
      <p:pic>
        <p:nvPicPr>
          <p:cNvPr id="6164" name="Picture 20" descr="E:\ThePapHy\Songs\Volume1 Support Files\He Paid A Debt-PftL\Slides\He Paid A Debt-PftL005.tif">
            <a:extLst>
              <a:ext uri="{FF2B5EF4-FFF2-40B4-BE49-F238E27FC236}">
                <a16:creationId xmlns:a16="http://schemas.microsoft.com/office/drawing/2014/main" id="{9C13F1E3-EA48-445E-BDD3-F37A95153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54" name="Rectangle 10">
            <a:extLst>
              <a:ext uri="{FF2B5EF4-FFF2-40B4-BE49-F238E27FC236}">
                <a16:creationId xmlns:a16="http://schemas.microsoft.com/office/drawing/2014/main" id="{97C08979-B482-4CB1-9100-D2C258691F4C}"/>
              </a:ext>
            </a:extLst>
          </p:cNvPr>
          <p:cNvSpPr>
            <a:spLocks noGrp="1" noChangeArrowheads="1"/>
          </p:cNvSpPr>
          <p:nvPr>
            <p:ph type="title"/>
          </p:nvPr>
        </p:nvSpPr>
        <p:spPr>
          <a:xfrm>
            <a:off x="152400" y="152400"/>
            <a:ext cx="7772400" cy="381000"/>
          </a:xfrm>
        </p:spPr>
        <p:txBody>
          <a:bodyPr>
            <a:normAutofit fontScale="90000"/>
          </a:bodyPr>
          <a:lstStyle/>
          <a:p>
            <a:pPr algn="l"/>
            <a:r>
              <a:rPr lang="en-US" altLang="en-US" sz="2800">
                <a:solidFill>
                  <a:schemeClr val="tx1"/>
                </a:solidFill>
                <a:latin typeface="Arial" panose="020B0604020202020204" pitchFamily="34" charset="0"/>
              </a:rPr>
              <a:t>3 - He Paid a Debt</a:t>
            </a:r>
          </a:p>
        </p:txBody>
      </p:sp>
      <p:sp>
        <p:nvSpPr>
          <p:cNvPr id="6159" name="Text Box 15">
            <a:extLst>
              <a:ext uri="{FF2B5EF4-FFF2-40B4-BE49-F238E27FC236}">
                <a16:creationId xmlns:a16="http://schemas.microsoft.com/office/drawing/2014/main" id="{EF788A4C-357A-4890-A295-7634974C41BA}"/>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6163" name="Text Box 19">
            <a:extLst>
              <a:ext uri="{FF2B5EF4-FFF2-40B4-BE49-F238E27FC236}">
                <a16:creationId xmlns:a16="http://schemas.microsoft.com/office/drawing/2014/main" id="{CEB0E71F-DFCE-4EDE-96E2-A084350F6671}"/>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859</a:t>
            </a:r>
          </a:p>
        </p:txBody>
      </p:sp>
      <p:sp>
        <p:nvSpPr>
          <p:cNvPr id="6165" name="Text Box 21">
            <a:extLst>
              <a:ext uri="{FF2B5EF4-FFF2-40B4-BE49-F238E27FC236}">
                <a16:creationId xmlns:a16="http://schemas.microsoft.com/office/drawing/2014/main" id="{A883725C-2716-4C46-AD41-AEBEEE0BD8B9}"/>
              </a:ext>
            </a:extLst>
          </p:cNvPr>
          <p:cNvSpPr txBox="1">
            <a:spLocks noChangeArrowheads="1"/>
          </p:cNvSpPr>
          <p:nvPr/>
        </p:nvSpPr>
        <p:spPr bwMode="auto">
          <a:xfrm>
            <a:off x="76200" y="6142038"/>
            <a:ext cx="5884863"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by: American Folk Hymn</a:t>
            </a:r>
          </a:p>
          <a:p>
            <a:r>
              <a:rPr lang="en-US" altLang="en-US" sz="1200"/>
              <a:t>Music by: American Folk Melody, Arrangement by: Michael R. Greene</a:t>
            </a:r>
          </a:p>
          <a:p>
            <a:r>
              <a:rPr lang="en-US" altLang="en-US" sz="1200"/>
              <a:t>Arr. Copyright © 1992 by Song Supplements, Inc. in </a:t>
            </a:r>
            <a:r>
              <a:rPr lang="en-US" altLang="en-US" sz="1200" i="1"/>
              <a:t>Praise for the Lord</a:t>
            </a:r>
            <a:r>
              <a:rPr lang="en-US" altLang="en-US" sz="1200"/>
              <a:t>. All rights reserved.</a:t>
            </a:r>
          </a:p>
        </p:txBody>
      </p:sp>
    </p:spTree>
    <p:extLst>
      <p:ext uri="{BB962C8B-B14F-4D97-AF65-F5344CB8AC3E}">
        <p14:creationId xmlns:p14="http://schemas.microsoft.com/office/powerpoint/2010/main" val="416235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E:\ThePapHy\Songs\Volume1 Support Files\He Paid A Debt-PftL\Slides\He Paid A Debt-PftL006.tif">
            <a:extLst>
              <a:ext uri="{FF2B5EF4-FFF2-40B4-BE49-F238E27FC236}">
                <a16:creationId xmlns:a16="http://schemas.microsoft.com/office/drawing/2014/main" id="{3BA52AC3-C213-43AB-8A6F-33239FFE7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10A9E2F9-C1F9-4E4C-9F94-5C8F2017C077}"/>
              </a:ext>
            </a:extLst>
          </p:cNvPr>
          <p:cNvSpPr>
            <a:spLocks noGrp="1" noChangeArrowheads="1"/>
          </p:cNvSpPr>
          <p:nvPr>
            <p:ph type="title"/>
          </p:nvPr>
        </p:nvSpPr>
        <p:spPr>
          <a:xfrm>
            <a:off x="152400" y="152400"/>
            <a:ext cx="7772400" cy="381000"/>
          </a:xfrm>
        </p:spPr>
        <p:txBody>
          <a:bodyPr>
            <a:normAutofit fontScale="90000"/>
          </a:bodyPr>
          <a:lstStyle/>
          <a:p>
            <a:pPr algn="l"/>
            <a:r>
              <a:rPr lang="en-US" altLang="en-US" sz="2800">
                <a:solidFill>
                  <a:schemeClr val="tx1"/>
                </a:solidFill>
                <a:latin typeface="Arial" panose="020B0604020202020204" pitchFamily="34" charset="0"/>
              </a:rPr>
              <a:t>3 - He Paid a Debt</a:t>
            </a:r>
          </a:p>
        </p:txBody>
      </p:sp>
      <p:sp>
        <p:nvSpPr>
          <p:cNvPr id="7174" name="Text Box 6">
            <a:extLst>
              <a:ext uri="{FF2B5EF4-FFF2-40B4-BE49-F238E27FC236}">
                <a16:creationId xmlns:a16="http://schemas.microsoft.com/office/drawing/2014/main" id="{4F79603C-F934-42E4-B5E5-67C3AC5B1265}"/>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7177" name="Text Box 9">
            <a:extLst>
              <a:ext uri="{FF2B5EF4-FFF2-40B4-BE49-F238E27FC236}">
                <a16:creationId xmlns:a16="http://schemas.microsoft.com/office/drawing/2014/main" id="{16676BBB-50FE-469D-862A-45005D58F980}"/>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859</a:t>
            </a:r>
          </a:p>
        </p:txBody>
      </p:sp>
    </p:spTree>
    <p:extLst>
      <p:ext uri="{BB962C8B-B14F-4D97-AF65-F5344CB8AC3E}">
        <p14:creationId xmlns:p14="http://schemas.microsoft.com/office/powerpoint/2010/main" val="384671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253331"/>
          </a:xfrm>
        </p:spPr>
        <p:txBody>
          <a:bodyPr>
            <a:normAutofit/>
          </a:bodyPr>
          <a:lstStyle/>
          <a:p>
            <a:pPr algn="ctr"/>
            <a:r>
              <a:rPr lang="en-US" sz="6600" b="1" dirty="0"/>
              <a:t>The End of the Road</a:t>
            </a:r>
          </a:p>
        </p:txBody>
      </p:sp>
      <p:pic>
        <p:nvPicPr>
          <p:cNvPr id="5" name="Content Placeholder 4">
            <a:extLst>
              <a:ext uri="{FF2B5EF4-FFF2-40B4-BE49-F238E27FC236}">
                <a16:creationId xmlns:a16="http://schemas.microsoft.com/office/drawing/2014/main" id="{3EB7D1A8-2286-4AAF-957D-0D6C91E13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53330"/>
            <a:ext cx="9144000" cy="5605097"/>
          </a:xfrm>
        </p:spPr>
      </p:pic>
    </p:spTree>
    <p:extLst>
      <p:ext uri="{BB962C8B-B14F-4D97-AF65-F5344CB8AC3E}">
        <p14:creationId xmlns:p14="http://schemas.microsoft.com/office/powerpoint/2010/main" val="2215476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253331"/>
          </a:xfrm>
        </p:spPr>
        <p:txBody>
          <a:bodyPr>
            <a:normAutofit/>
          </a:bodyPr>
          <a:lstStyle/>
          <a:p>
            <a:pPr algn="ctr"/>
            <a:r>
              <a:rPr lang="en-US" sz="6600" b="1" dirty="0"/>
              <a:t>Start the Road to God</a:t>
            </a:r>
          </a:p>
        </p:txBody>
      </p:sp>
      <p:pic>
        <p:nvPicPr>
          <p:cNvPr id="5" name="Content Placeholder 4">
            <a:extLst>
              <a:ext uri="{FF2B5EF4-FFF2-40B4-BE49-F238E27FC236}">
                <a16:creationId xmlns:a16="http://schemas.microsoft.com/office/drawing/2014/main" id="{3EB7D1A8-2286-4AAF-957D-0D6C91E13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9451" y="1253330"/>
            <a:ext cx="5605097" cy="5605097"/>
          </a:xfrm>
        </p:spPr>
      </p:pic>
    </p:spTree>
    <p:extLst>
      <p:ext uri="{BB962C8B-B14F-4D97-AF65-F5344CB8AC3E}">
        <p14:creationId xmlns:p14="http://schemas.microsoft.com/office/powerpoint/2010/main" val="3861697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253331"/>
          </a:xfrm>
        </p:spPr>
        <p:txBody>
          <a:bodyPr>
            <a:normAutofit/>
          </a:bodyPr>
          <a:lstStyle/>
          <a:p>
            <a:pPr algn="ctr"/>
            <a:r>
              <a:rPr lang="en-US" sz="6600" b="1" dirty="0"/>
              <a:t>Wrong Road?</a:t>
            </a:r>
          </a:p>
        </p:txBody>
      </p:sp>
      <p:pic>
        <p:nvPicPr>
          <p:cNvPr id="5" name="Content Placeholder 4">
            <a:extLst>
              <a:ext uri="{FF2B5EF4-FFF2-40B4-BE49-F238E27FC236}">
                <a16:creationId xmlns:a16="http://schemas.microsoft.com/office/drawing/2014/main" id="{3EB7D1A8-2286-4AAF-957D-0D6C91E13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736288"/>
            <a:ext cx="7886701" cy="4442840"/>
          </a:xfrm>
        </p:spPr>
      </p:pic>
      <p:pic>
        <p:nvPicPr>
          <p:cNvPr id="4" name="Picture 3">
            <a:extLst>
              <a:ext uri="{FF2B5EF4-FFF2-40B4-BE49-F238E27FC236}">
                <a16:creationId xmlns:a16="http://schemas.microsoft.com/office/drawing/2014/main" id="{6A6E15F8-3ADF-4DC1-BC81-2B89DC5AD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56470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8" name="Text Box 20">
            <a:extLst>
              <a:ext uri="{FF2B5EF4-FFF2-40B4-BE49-F238E27FC236}">
                <a16:creationId xmlns:a16="http://schemas.microsoft.com/office/drawing/2014/main" id="{E1F486A8-798B-4633-8116-2644664CBE2A}"/>
              </a:ext>
            </a:extLst>
          </p:cNvPr>
          <p:cNvSpPr txBox="1">
            <a:spLocks noChangeArrowheads="1"/>
          </p:cNvSpPr>
          <p:nvPr/>
        </p:nvSpPr>
        <p:spPr bwMode="auto">
          <a:xfrm>
            <a:off x="517525" y="1717675"/>
            <a:ext cx="74993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Would you live for Jesus and be always pure and good?</a:t>
            </a:r>
          </a:p>
          <a:p>
            <a:r>
              <a:rPr lang="en-US" altLang="en-US"/>
              <a:t>Would you walk with Him within the narrow road?</a:t>
            </a:r>
          </a:p>
          <a:p>
            <a:r>
              <a:rPr lang="en-US" altLang="en-US"/>
              <a:t>Would you have Him bear your burden, carry all your load?</a:t>
            </a:r>
          </a:p>
          <a:p>
            <a:r>
              <a:rPr lang="en-US" altLang="en-US"/>
              <a:t>Let Him have His way with thee.</a:t>
            </a:r>
          </a:p>
        </p:txBody>
      </p:sp>
      <p:pic>
        <p:nvPicPr>
          <p:cNvPr id="58387" name="Picture 19" descr="E:\ThePapHy\Songs\FinaleFilesForPP\L\LetHimHaveHisWayWithThee001.TIF">
            <a:extLst>
              <a:ext uri="{FF2B5EF4-FFF2-40B4-BE49-F238E27FC236}">
                <a16:creationId xmlns:a16="http://schemas.microsoft.com/office/drawing/2014/main" id="{20361CAC-7427-4E97-ADEE-8C45A28FE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a:extLst>
              <a:ext uri="{FF2B5EF4-FFF2-40B4-BE49-F238E27FC236}">
                <a16:creationId xmlns:a16="http://schemas.microsoft.com/office/drawing/2014/main" id="{D8CE5F82-AD5C-43D7-8605-7276C6061C8A}"/>
              </a:ext>
            </a:extLst>
          </p:cNvPr>
          <p:cNvSpPr txBox="1">
            <a:spLocks noChangeArrowheads="1"/>
          </p:cNvSpPr>
          <p:nvPr/>
        </p:nvSpPr>
        <p:spPr bwMode="auto">
          <a:xfrm>
            <a:off x="76200" y="6507163"/>
            <a:ext cx="2393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Cyrus S. Nusbaum</a:t>
            </a:r>
          </a:p>
        </p:txBody>
      </p:sp>
      <p:sp>
        <p:nvSpPr>
          <p:cNvPr id="58372" name="Text Box 4">
            <a:extLst>
              <a:ext uri="{FF2B5EF4-FFF2-40B4-BE49-F238E27FC236}">
                <a16:creationId xmlns:a16="http://schemas.microsoft.com/office/drawing/2014/main" id="{D2E661AC-C204-4554-B709-BAA00E384D0C}"/>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58384" name="Rectangle 16">
            <a:extLst>
              <a:ext uri="{FF2B5EF4-FFF2-40B4-BE49-F238E27FC236}">
                <a16:creationId xmlns:a16="http://schemas.microsoft.com/office/drawing/2014/main" id="{CF2552F5-4C1A-4DBC-9BDA-8F43BB6F7276}"/>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1 - Let Him Have His Way with Thee</a:t>
            </a:r>
            <a:endParaRPr lang="en-US" altLang="en-US"/>
          </a:p>
        </p:txBody>
      </p:sp>
      <p:sp>
        <p:nvSpPr>
          <p:cNvPr id="58389" name="Text Box 21">
            <a:extLst>
              <a:ext uri="{FF2B5EF4-FFF2-40B4-BE49-F238E27FC236}">
                <a16:creationId xmlns:a16="http://schemas.microsoft.com/office/drawing/2014/main" id="{868680BF-7AAD-4795-BCF1-750905E9987E}"/>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241539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234ACB-529A-42AE-945C-4F515CBA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0"/>
          </a:xfrm>
        </p:spPr>
      </p:pic>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0" y="5743074"/>
            <a:ext cx="9146067" cy="1114926"/>
          </a:xfrm>
          <a:solidFill>
            <a:schemeClr val="bg1"/>
          </a:solidFill>
        </p:spPr>
        <p:txBody>
          <a:bodyPr>
            <a:normAutofit/>
          </a:bodyPr>
          <a:lstStyle/>
          <a:p>
            <a:pPr algn="ctr"/>
            <a:r>
              <a:rPr lang="en-US" sz="6600" b="1" dirty="0"/>
              <a:t>There is a way…</a:t>
            </a:r>
          </a:p>
        </p:txBody>
      </p:sp>
    </p:spTree>
    <p:extLst>
      <p:ext uri="{BB962C8B-B14F-4D97-AF65-F5344CB8AC3E}">
        <p14:creationId xmlns:p14="http://schemas.microsoft.com/office/powerpoint/2010/main" val="392670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7" name="Picture 5" descr="E:\ThePapHy\Songs\FinaleFilesForPP\L\LetHimHaveHisWayWithThee002.TIF">
            <a:extLst>
              <a:ext uri="{FF2B5EF4-FFF2-40B4-BE49-F238E27FC236}">
                <a16:creationId xmlns:a16="http://schemas.microsoft.com/office/drawing/2014/main" id="{93E8A3BC-49AE-47B9-BEDF-BC39EA284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7395" name="Text Box 3">
            <a:extLst>
              <a:ext uri="{FF2B5EF4-FFF2-40B4-BE49-F238E27FC236}">
                <a16:creationId xmlns:a16="http://schemas.microsoft.com/office/drawing/2014/main" id="{D0F926F9-CA45-4889-8D80-966556E742FA}"/>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87396" name="Rectangle 4">
            <a:extLst>
              <a:ext uri="{FF2B5EF4-FFF2-40B4-BE49-F238E27FC236}">
                <a16:creationId xmlns:a16="http://schemas.microsoft.com/office/drawing/2014/main" id="{AC3470AB-9A0C-4BF7-ABAA-4836F057ED7C}"/>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1 - Let Him Have His Way with Thee</a:t>
            </a:r>
            <a:endParaRPr lang="en-US" altLang="en-US"/>
          </a:p>
        </p:txBody>
      </p:sp>
      <p:sp>
        <p:nvSpPr>
          <p:cNvPr id="187398" name="Text Box 6">
            <a:extLst>
              <a:ext uri="{FF2B5EF4-FFF2-40B4-BE49-F238E27FC236}">
                <a16:creationId xmlns:a16="http://schemas.microsoft.com/office/drawing/2014/main" id="{F9ED516C-595B-42E6-9E29-519E8A7A3FDD}"/>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396920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Text Box 4">
            <a:extLst>
              <a:ext uri="{FF2B5EF4-FFF2-40B4-BE49-F238E27FC236}">
                <a16:creationId xmlns:a16="http://schemas.microsoft.com/office/drawing/2014/main" id="{BA079EB7-248E-46AD-8FCB-5F6CE7F09612}"/>
              </a:ext>
            </a:extLst>
          </p:cNvPr>
          <p:cNvSpPr txBox="1">
            <a:spLocks noChangeArrowheads="1"/>
          </p:cNvSpPr>
          <p:nvPr/>
        </p:nvSpPr>
        <p:spPr bwMode="auto">
          <a:xfrm>
            <a:off x="517525" y="2022475"/>
            <a:ext cx="6584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His power can make you what you ought to be;</a:t>
            </a:r>
          </a:p>
          <a:p>
            <a:r>
              <a:rPr lang="en-US" altLang="en-US"/>
              <a:t>His blood can cleanse your heart and make you free;</a:t>
            </a:r>
          </a:p>
          <a:p>
            <a:r>
              <a:rPr lang="en-US" altLang="en-US"/>
              <a:t>His love can fill your soul, and you will see</a:t>
            </a:r>
          </a:p>
          <a:p>
            <a:r>
              <a:rPr lang="en-US" altLang="en-US"/>
              <a:t>'Twas best for Him to have His way with thee.</a:t>
            </a:r>
          </a:p>
        </p:txBody>
      </p:sp>
      <p:pic>
        <p:nvPicPr>
          <p:cNvPr id="188421" name="Picture 5" descr="E:\ThePapHy\Songs\FinaleFilesForPP\L\LetHimHaveHisWayWithThee003.TIF">
            <a:extLst>
              <a:ext uri="{FF2B5EF4-FFF2-40B4-BE49-F238E27FC236}">
                <a16:creationId xmlns:a16="http://schemas.microsoft.com/office/drawing/2014/main" id="{5C05D5F2-32F5-4C1C-B1B4-0DDF3D1EB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8418" name="Text Box 2">
            <a:extLst>
              <a:ext uri="{FF2B5EF4-FFF2-40B4-BE49-F238E27FC236}">
                <a16:creationId xmlns:a16="http://schemas.microsoft.com/office/drawing/2014/main" id="{EA4CCE08-F42B-4921-8A38-2B9BA259303E}"/>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88419" name="Rectangle 3">
            <a:extLst>
              <a:ext uri="{FF2B5EF4-FFF2-40B4-BE49-F238E27FC236}">
                <a16:creationId xmlns:a16="http://schemas.microsoft.com/office/drawing/2014/main" id="{4AB7D15D-7A17-4B63-8F1A-10A0FEEDC568}"/>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c - Let Him Have His Way with Thee</a:t>
            </a:r>
            <a:endParaRPr lang="en-US" altLang="en-US"/>
          </a:p>
        </p:txBody>
      </p:sp>
      <p:sp>
        <p:nvSpPr>
          <p:cNvPr id="188422" name="Text Box 6">
            <a:extLst>
              <a:ext uri="{FF2B5EF4-FFF2-40B4-BE49-F238E27FC236}">
                <a16:creationId xmlns:a16="http://schemas.microsoft.com/office/drawing/2014/main" id="{628BB979-592B-4991-8FC2-E2C6E7F44B64}"/>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1804103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5" name="Picture 5" descr="E:\ThePapHy\Songs\FinaleFilesForPP\L\LetHimHaveHisWayWithThee004.TIF">
            <a:extLst>
              <a:ext uri="{FF2B5EF4-FFF2-40B4-BE49-F238E27FC236}">
                <a16:creationId xmlns:a16="http://schemas.microsoft.com/office/drawing/2014/main" id="{66E62E57-DBD0-4535-A581-958A331F1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9442" name="Text Box 2">
            <a:extLst>
              <a:ext uri="{FF2B5EF4-FFF2-40B4-BE49-F238E27FC236}">
                <a16:creationId xmlns:a16="http://schemas.microsoft.com/office/drawing/2014/main" id="{841DCC0F-BFDC-41B7-BE5D-3719F9A02177}"/>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89443" name="Rectangle 3">
            <a:extLst>
              <a:ext uri="{FF2B5EF4-FFF2-40B4-BE49-F238E27FC236}">
                <a16:creationId xmlns:a16="http://schemas.microsoft.com/office/drawing/2014/main" id="{84CA6B74-4C08-4BBD-990A-BCF91643EB27}"/>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c - Let Him Have His Way with Thee</a:t>
            </a:r>
            <a:endParaRPr lang="en-US" altLang="en-US"/>
          </a:p>
        </p:txBody>
      </p:sp>
      <p:sp>
        <p:nvSpPr>
          <p:cNvPr id="189446" name="Text Box 6">
            <a:extLst>
              <a:ext uri="{FF2B5EF4-FFF2-40B4-BE49-F238E27FC236}">
                <a16:creationId xmlns:a16="http://schemas.microsoft.com/office/drawing/2014/main" id="{C2F4AB06-62A9-4B37-A299-45D20B0AEE3A}"/>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3887499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9" name="Text Box 5">
            <a:extLst>
              <a:ext uri="{FF2B5EF4-FFF2-40B4-BE49-F238E27FC236}">
                <a16:creationId xmlns:a16="http://schemas.microsoft.com/office/drawing/2014/main" id="{D643C995-594D-4190-9E24-4F0BAEA6F4C7}"/>
              </a:ext>
            </a:extLst>
          </p:cNvPr>
          <p:cNvSpPr txBox="1">
            <a:spLocks noChangeArrowheads="1"/>
          </p:cNvSpPr>
          <p:nvPr/>
        </p:nvSpPr>
        <p:spPr bwMode="auto">
          <a:xfrm>
            <a:off x="517525" y="1793875"/>
            <a:ext cx="75406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a:p>
            <a:r>
              <a:rPr lang="en-US" altLang="en-US"/>
              <a:t>Would you have Him make you free, and follow at His call?</a:t>
            </a:r>
          </a:p>
          <a:p>
            <a:r>
              <a:rPr lang="en-US" altLang="en-US"/>
              <a:t>Would you know the peace that comes by giving all?</a:t>
            </a:r>
          </a:p>
          <a:p>
            <a:r>
              <a:rPr lang="en-US" altLang="en-US"/>
              <a:t>Would you have Him save you, so that you need never fall?</a:t>
            </a:r>
          </a:p>
          <a:p>
            <a:r>
              <a:rPr lang="en-US" altLang="en-US"/>
              <a:t>Let Him have His way with thee.</a:t>
            </a:r>
          </a:p>
        </p:txBody>
      </p:sp>
      <p:pic>
        <p:nvPicPr>
          <p:cNvPr id="190470" name="Picture 6" descr="E:\ThePapHy\Songs\FinaleFilesForPP\L\LetHimHaveHisWayWithThee005.TIF">
            <a:extLst>
              <a:ext uri="{FF2B5EF4-FFF2-40B4-BE49-F238E27FC236}">
                <a16:creationId xmlns:a16="http://schemas.microsoft.com/office/drawing/2014/main" id="{700621D3-A381-4502-8C62-CA103C2C3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0467" name="Text Box 3">
            <a:extLst>
              <a:ext uri="{FF2B5EF4-FFF2-40B4-BE49-F238E27FC236}">
                <a16:creationId xmlns:a16="http://schemas.microsoft.com/office/drawing/2014/main" id="{DEDACF55-084D-44DF-BF66-F0F139C8E693}"/>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0468" name="Rectangle 4">
            <a:extLst>
              <a:ext uri="{FF2B5EF4-FFF2-40B4-BE49-F238E27FC236}">
                <a16:creationId xmlns:a16="http://schemas.microsoft.com/office/drawing/2014/main" id="{20D70ACC-C5F1-4FE6-B4F3-960F5D10C86C}"/>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2 - Let Him Have His Way with Thee</a:t>
            </a:r>
            <a:endParaRPr lang="en-US" altLang="en-US"/>
          </a:p>
        </p:txBody>
      </p:sp>
      <p:sp>
        <p:nvSpPr>
          <p:cNvPr id="190471" name="Text Box 7">
            <a:extLst>
              <a:ext uri="{FF2B5EF4-FFF2-40B4-BE49-F238E27FC236}">
                <a16:creationId xmlns:a16="http://schemas.microsoft.com/office/drawing/2014/main" id="{765676AE-3828-42FE-9B7C-7258E56C92AF}"/>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
        <p:nvSpPr>
          <p:cNvPr id="190472" name="Text Box 8">
            <a:extLst>
              <a:ext uri="{FF2B5EF4-FFF2-40B4-BE49-F238E27FC236}">
                <a16:creationId xmlns:a16="http://schemas.microsoft.com/office/drawing/2014/main" id="{021362AA-D2C2-4C88-B85E-EEE352DCEF5B}"/>
              </a:ext>
            </a:extLst>
          </p:cNvPr>
          <p:cNvSpPr txBox="1">
            <a:spLocks noChangeArrowheads="1"/>
          </p:cNvSpPr>
          <p:nvPr/>
        </p:nvSpPr>
        <p:spPr bwMode="auto">
          <a:xfrm>
            <a:off x="76200" y="6507163"/>
            <a:ext cx="2393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Cyrus S. Nusbaum</a:t>
            </a:r>
          </a:p>
        </p:txBody>
      </p:sp>
    </p:spTree>
    <p:extLst>
      <p:ext uri="{BB962C8B-B14F-4D97-AF65-F5344CB8AC3E}">
        <p14:creationId xmlns:p14="http://schemas.microsoft.com/office/powerpoint/2010/main" val="1336305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E:\ThePapHy\Songs\FinaleFilesForPP\L\LetHimHaveHisWayWithThee006.TIF">
            <a:extLst>
              <a:ext uri="{FF2B5EF4-FFF2-40B4-BE49-F238E27FC236}">
                <a16:creationId xmlns:a16="http://schemas.microsoft.com/office/drawing/2014/main" id="{F26702B0-500A-42A5-9E05-B39FB3918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1490" name="Text Box 2">
            <a:extLst>
              <a:ext uri="{FF2B5EF4-FFF2-40B4-BE49-F238E27FC236}">
                <a16:creationId xmlns:a16="http://schemas.microsoft.com/office/drawing/2014/main" id="{742C8066-CDEA-457C-9312-F2775D8E49A2}"/>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1491" name="Rectangle 3">
            <a:extLst>
              <a:ext uri="{FF2B5EF4-FFF2-40B4-BE49-F238E27FC236}">
                <a16:creationId xmlns:a16="http://schemas.microsoft.com/office/drawing/2014/main" id="{8EAF515E-3186-4A6D-9976-1780706664CA}"/>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2 - Let Him Have His Way with Thee</a:t>
            </a:r>
            <a:endParaRPr lang="en-US" altLang="en-US"/>
          </a:p>
        </p:txBody>
      </p:sp>
      <p:sp>
        <p:nvSpPr>
          <p:cNvPr id="191493" name="Text Box 5">
            <a:extLst>
              <a:ext uri="{FF2B5EF4-FFF2-40B4-BE49-F238E27FC236}">
                <a16:creationId xmlns:a16="http://schemas.microsoft.com/office/drawing/2014/main" id="{A6EAA840-A17F-42D2-ADD9-03BBD2B46D2E}"/>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403274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a:extLst>
              <a:ext uri="{FF2B5EF4-FFF2-40B4-BE49-F238E27FC236}">
                <a16:creationId xmlns:a16="http://schemas.microsoft.com/office/drawing/2014/main" id="{755FF498-1B3E-429C-B813-25D4CEC999C4}"/>
              </a:ext>
            </a:extLst>
          </p:cNvPr>
          <p:cNvSpPr txBox="1">
            <a:spLocks noChangeArrowheads="1"/>
          </p:cNvSpPr>
          <p:nvPr/>
        </p:nvSpPr>
        <p:spPr bwMode="auto">
          <a:xfrm>
            <a:off x="517525" y="2022475"/>
            <a:ext cx="6584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His power can make you what you ought to be;</a:t>
            </a:r>
          </a:p>
          <a:p>
            <a:r>
              <a:rPr lang="en-US" altLang="en-US"/>
              <a:t>His blood can cleanse your heart and make you free;</a:t>
            </a:r>
          </a:p>
          <a:p>
            <a:r>
              <a:rPr lang="en-US" altLang="en-US"/>
              <a:t>His love can fill your soul, and you will see</a:t>
            </a:r>
          </a:p>
          <a:p>
            <a:r>
              <a:rPr lang="en-US" altLang="en-US"/>
              <a:t>'Twas best for Him to have His way with thee.</a:t>
            </a:r>
          </a:p>
        </p:txBody>
      </p:sp>
      <p:pic>
        <p:nvPicPr>
          <p:cNvPr id="194563" name="Picture 3" descr="E:\ThePapHy\Songs\FinaleFilesForPP\L\LetHimHaveHisWayWithThee003.TIF">
            <a:extLst>
              <a:ext uri="{FF2B5EF4-FFF2-40B4-BE49-F238E27FC236}">
                <a16:creationId xmlns:a16="http://schemas.microsoft.com/office/drawing/2014/main" id="{4174702B-BB00-47B7-A831-295ADEC06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64" name="Text Box 4">
            <a:extLst>
              <a:ext uri="{FF2B5EF4-FFF2-40B4-BE49-F238E27FC236}">
                <a16:creationId xmlns:a16="http://schemas.microsoft.com/office/drawing/2014/main" id="{8DC46312-656E-420F-B952-9C80EA08B03A}"/>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4565" name="Rectangle 5">
            <a:extLst>
              <a:ext uri="{FF2B5EF4-FFF2-40B4-BE49-F238E27FC236}">
                <a16:creationId xmlns:a16="http://schemas.microsoft.com/office/drawing/2014/main" id="{BCEDE618-B863-4868-9CF2-D260142E9F26}"/>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c - Let Him Have His Way with Thee</a:t>
            </a:r>
            <a:endParaRPr lang="en-US" altLang="en-US"/>
          </a:p>
        </p:txBody>
      </p:sp>
      <p:sp>
        <p:nvSpPr>
          <p:cNvPr id="194566" name="Text Box 6">
            <a:extLst>
              <a:ext uri="{FF2B5EF4-FFF2-40B4-BE49-F238E27FC236}">
                <a16:creationId xmlns:a16="http://schemas.microsoft.com/office/drawing/2014/main" id="{A878A568-DFFB-4A69-9675-B9AD98551F4D}"/>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4002338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E:\ThePapHy\Songs\FinaleFilesForPP\L\LetHimHaveHisWayWithThee004.TIF">
            <a:extLst>
              <a:ext uri="{FF2B5EF4-FFF2-40B4-BE49-F238E27FC236}">
                <a16:creationId xmlns:a16="http://schemas.microsoft.com/office/drawing/2014/main" id="{95DFCC73-7F26-4E7D-A3B5-0916B8F8C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8659" name="Text Box 3">
            <a:extLst>
              <a:ext uri="{FF2B5EF4-FFF2-40B4-BE49-F238E27FC236}">
                <a16:creationId xmlns:a16="http://schemas.microsoft.com/office/drawing/2014/main" id="{642EAB84-D498-4D5E-8EF8-E37A9E6D3877}"/>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8660" name="Rectangle 4">
            <a:extLst>
              <a:ext uri="{FF2B5EF4-FFF2-40B4-BE49-F238E27FC236}">
                <a16:creationId xmlns:a16="http://schemas.microsoft.com/office/drawing/2014/main" id="{BAE97060-7294-47D7-828B-88E2C291756A}"/>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c - Let Him Have His Way with Thee</a:t>
            </a:r>
            <a:endParaRPr lang="en-US" altLang="en-US"/>
          </a:p>
        </p:txBody>
      </p:sp>
      <p:sp>
        <p:nvSpPr>
          <p:cNvPr id="198661" name="Text Box 5">
            <a:extLst>
              <a:ext uri="{FF2B5EF4-FFF2-40B4-BE49-F238E27FC236}">
                <a16:creationId xmlns:a16="http://schemas.microsoft.com/office/drawing/2014/main" id="{33B06871-9914-49DE-B28D-5010F5278EBB}"/>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1240761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Text Box 5">
            <a:extLst>
              <a:ext uri="{FF2B5EF4-FFF2-40B4-BE49-F238E27FC236}">
                <a16:creationId xmlns:a16="http://schemas.microsoft.com/office/drawing/2014/main" id="{5A5BB0EF-E369-4A7B-B531-33722981B207}"/>
              </a:ext>
            </a:extLst>
          </p:cNvPr>
          <p:cNvSpPr txBox="1">
            <a:spLocks noChangeArrowheads="1"/>
          </p:cNvSpPr>
          <p:nvPr/>
        </p:nvSpPr>
        <p:spPr bwMode="auto">
          <a:xfrm>
            <a:off x="669925" y="1870075"/>
            <a:ext cx="70850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a:p>
            <a:r>
              <a:rPr lang="en-US" altLang="en-US"/>
              <a:t>Would you in His kingdom find a place of constant rest?</a:t>
            </a:r>
          </a:p>
          <a:p>
            <a:r>
              <a:rPr lang="en-US" altLang="en-US"/>
              <a:t>Would you prove Him true each providential test?</a:t>
            </a:r>
          </a:p>
          <a:p>
            <a:r>
              <a:rPr lang="en-US" altLang="en-US"/>
              <a:t>Would you in His service labor always at your best?</a:t>
            </a:r>
          </a:p>
          <a:p>
            <a:r>
              <a:rPr lang="en-US" altLang="en-US"/>
              <a:t>Let Him have His way with thee.</a:t>
            </a:r>
          </a:p>
        </p:txBody>
      </p:sp>
      <p:pic>
        <p:nvPicPr>
          <p:cNvPr id="192518" name="Picture 6" descr="E:\ThePapHy\Songs\FinaleFilesForPP\L\LetHimHaveHisWayWithThee007.TIF">
            <a:extLst>
              <a:ext uri="{FF2B5EF4-FFF2-40B4-BE49-F238E27FC236}">
                <a16:creationId xmlns:a16="http://schemas.microsoft.com/office/drawing/2014/main" id="{8FA16D1D-E27A-4D95-A1D4-5FC606DF4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2515" name="Text Box 3">
            <a:extLst>
              <a:ext uri="{FF2B5EF4-FFF2-40B4-BE49-F238E27FC236}">
                <a16:creationId xmlns:a16="http://schemas.microsoft.com/office/drawing/2014/main" id="{552F26AA-57E7-4473-9680-5D8D8D856A4B}"/>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2516" name="Rectangle 4">
            <a:extLst>
              <a:ext uri="{FF2B5EF4-FFF2-40B4-BE49-F238E27FC236}">
                <a16:creationId xmlns:a16="http://schemas.microsoft.com/office/drawing/2014/main" id="{777F59C1-DB0E-4F89-8F37-267510342029}"/>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3 - Let Him Have His Way with Thee</a:t>
            </a:r>
            <a:endParaRPr lang="en-US" altLang="en-US"/>
          </a:p>
        </p:txBody>
      </p:sp>
      <p:sp>
        <p:nvSpPr>
          <p:cNvPr id="192519" name="Text Box 7">
            <a:extLst>
              <a:ext uri="{FF2B5EF4-FFF2-40B4-BE49-F238E27FC236}">
                <a16:creationId xmlns:a16="http://schemas.microsoft.com/office/drawing/2014/main" id="{653F953A-B95B-4399-9039-D2CE76E53EDF}"/>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
        <p:nvSpPr>
          <p:cNvPr id="192520" name="Text Box 8">
            <a:extLst>
              <a:ext uri="{FF2B5EF4-FFF2-40B4-BE49-F238E27FC236}">
                <a16:creationId xmlns:a16="http://schemas.microsoft.com/office/drawing/2014/main" id="{243FD335-382C-4E4E-819B-95128794C209}"/>
              </a:ext>
            </a:extLst>
          </p:cNvPr>
          <p:cNvSpPr txBox="1">
            <a:spLocks noChangeArrowheads="1"/>
          </p:cNvSpPr>
          <p:nvPr/>
        </p:nvSpPr>
        <p:spPr bwMode="auto">
          <a:xfrm>
            <a:off x="76200" y="6507163"/>
            <a:ext cx="2393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Cyrus S. Nusbaum</a:t>
            </a:r>
          </a:p>
        </p:txBody>
      </p:sp>
    </p:spTree>
    <p:extLst>
      <p:ext uri="{BB962C8B-B14F-4D97-AF65-F5344CB8AC3E}">
        <p14:creationId xmlns:p14="http://schemas.microsoft.com/office/powerpoint/2010/main" val="2556641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descr="E:\ThePapHy\Songs\FinaleFilesForPP\L\LetHimHaveHisWayWithThee008.TIF">
            <a:extLst>
              <a:ext uri="{FF2B5EF4-FFF2-40B4-BE49-F238E27FC236}">
                <a16:creationId xmlns:a16="http://schemas.microsoft.com/office/drawing/2014/main" id="{9C0571B4-D984-4209-BDFB-9E59F90DF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3538" name="Text Box 2">
            <a:extLst>
              <a:ext uri="{FF2B5EF4-FFF2-40B4-BE49-F238E27FC236}">
                <a16:creationId xmlns:a16="http://schemas.microsoft.com/office/drawing/2014/main" id="{FD450E0E-EB2E-47B6-B07D-A8A2A1E8C4E0}"/>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3539" name="Rectangle 3">
            <a:extLst>
              <a:ext uri="{FF2B5EF4-FFF2-40B4-BE49-F238E27FC236}">
                <a16:creationId xmlns:a16="http://schemas.microsoft.com/office/drawing/2014/main" id="{8FA38D7D-2DA5-4834-AFC1-240C32918B95}"/>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3 - Let Him Have His Way with Thee</a:t>
            </a:r>
            <a:endParaRPr lang="en-US" altLang="en-US"/>
          </a:p>
        </p:txBody>
      </p:sp>
      <p:sp>
        <p:nvSpPr>
          <p:cNvPr id="193541" name="Text Box 5">
            <a:extLst>
              <a:ext uri="{FF2B5EF4-FFF2-40B4-BE49-F238E27FC236}">
                <a16:creationId xmlns:a16="http://schemas.microsoft.com/office/drawing/2014/main" id="{23DC9616-B88C-4A39-A7C7-81D0418B626B}"/>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23703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a:extLst>
              <a:ext uri="{FF2B5EF4-FFF2-40B4-BE49-F238E27FC236}">
                <a16:creationId xmlns:a16="http://schemas.microsoft.com/office/drawing/2014/main" id="{120DBC35-0951-4284-B5C1-AE628D134D3C}"/>
              </a:ext>
            </a:extLst>
          </p:cNvPr>
          <p:cNvSpPr txBox="1">
            <a:spLocks noChangeArrowheads="1"/>
          </p:cNvSpPr>
          <p:nvPr/>
        </p:nvSpPr>
        <p:spPr bwMode="auto">
          <a:xfrm>
            <a:off x="517525" y="2022475"/>
            <a:ext cx="65849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His power can make you what you ought to be;</a:t>
            </a:r>
          </a:p>
          <a:p>
            <a:r>
              <a:rPr lang="en-US" altLang="en-US"/>
              <a:t>His blood can cleanse your heart and make you free;</a:t>
            </a:r>
          </a:p>
          <a:p>
            <a:r>
              <a:rPr lang="en-US" altLang="en-US"/>
              <a:t>His love can fill your soul, and you will see</a:t>
            </a:r>
          </a:p>
          <a:p>
            <a:r>
              <a:rPr lang="en-US" altLang="en-US"/>
              <a:t>'Twas best for Him to have His way with thee.</a:t>
            </a:r>
          </a:p>
        </p:txBody>
      </p:sp>
      <p:pic>
        <p:nvPicPr>
          <p:cNvPr id="196611" name="Picture 3" descr="E:\ThePapHy\Songs\FinaleFilesForPP\L\LetHimHaveHisWayWithThee003.TIF">
            <a:extLst>
              <a:ext uri="{FF2B5EF4-FFF2-40B4-BE49-F238E27FC236}">
                <a16:creationId xmlns:a16="http://schemas.microsoft.com/office/drawing/2014/main" id="{570EA01A-264F-4B3C-AE94-7A9AC7357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6612" name="Text Box 4">
            <a:extLst>
              <a:ext uri="{FF2B5EF4-FFF2-40B4-BE49-F238E27FC236}">
                <a16:creationId xmlns:a16="http://schemas.microsoft.com/office/drawing/2014/main" id="{FA7AE156-24E6-4E79-BF4C-1751206E37C8}"/>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6613" name="Rectangle 5">
            <a:extLst>
              <a:ext uri="{FF2B5EF4-FFF2-40B4-BE49-F238E27FC236}">
                <a16:creationId xmlns:a16="http://schemas.microsoft.com/office/drawing/2014/main" id="{16FB12A0-4850-4AED-AF31-2AC3CE5A2336}"/>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c - Let Him Have His Way with Thee</a:t>
            </a:r>
            <a:endParaRPr lang="en-US" altLang="en-US"/>
          </a:p>
        </p:txBody>
      </p:sp>
      <p:sp>
        <p:nvSpPr>
          <p:cNvPr id="196614" name="Text Box 6">
            <a:extLst>
              <a:ext uri="{FF2B5EF4-FFF2-40B4-BE49-F238E27FC236}">
                <a16:creationId xmlns:a16="http://schemas.microsoft.com/office/drawing/2014/main" id="{97D6050D-6C03-4057-8BF1-8B4509185FE6}"/>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354329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234ACB-529A-42AE-945C-4F515CBA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28921" cy="5743073"/>
          </a:xfrm>
        </p:spPr>
      </p:pic>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0" y="5743074"/>
            <a:ext cx="9146067" cy="1114926"/>
          </a:xfrm>
          <a:solidFill>
            <a:schemeClr val="bg1"/>
          </a:solidFill>
        </p:spPr>
        <p:txBody>
          <a:bodyPr>
            <a:normAutofit/>
          </a:bodyPr>
          <a:lstStyle/>
          <a:p>
            <a:pPr algn="ctr"/>
            <a:r>
              <a:rPr lang="en-US" sz="6600" b="1" dirty="0"/>
              <a:t>There is a way…</a:t>
            </a:r>
          </a:p>
        </p:txBody>
      </p:sp>
    </p:spTree>
    <p:extLst>
      <p:ext uri="{BB962C8B-B14F-4D97-AF65-F5344CB8AC3E}">
        <p14:creationId xmlns:p14="http://schemas.microsoft.com/office/powerpoint/2010/main" val="2370446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E:\ThePapHy\Songs\FinaleFilesForPP\L\LetHimHaveHisWayWithThee004.TIF">
            <a:extLst>
              <a:ext uri="{FF2B5EF4-FFF2-40B4-BE49-F238E27FC236}">
                <a16:creationId xmlns:a16="http://schemas.microsoft.com/office/drawing/2014/main" id="{5B2820BF-0EE9-4919-80EF-0B25DCD49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9683" name="Text Box 3">
            <a:extLst>
              <a:ext uri="{FF2B5EF4-FFF2-40B4-BE49-F238E27FC236}">
                <a16:creationId xmlns:a16="http://schemas.microsoft.com/office/drawing/2014/main" id="{8EE403AD-34AC-4FE3-994D-0530501D596D}"/>
              </a:ext>
            </a:extLst>
          </p:cNvPr>
          <p:cNvSpPr txBox="1">
            <a:spLocks noChangeArrowheads="1"/>
          </p:cNvSpPr>
          <p:nvPr/>
        </p:nvSpPr>
        <p:spPr bwMode="auto">
          <a:xfrm>
            <a:off x="6594475" y="65532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2008 The Paperless Hymnal®</a:t>
            </a:r>
          </a:p>
        </p:txBody>
      </p:sp>
      <p:sp>
        <p:nvSpPr>
          <p:cNvPr id="199684" name="Rectangle 4">
            <a:extLst>
              <a:ext uri="{FF2B5EF4-FFF2-40B4-BE49-F238E27FC236}">
                <a16:creationId xmlns:a16="http://schemas.microsoft.com/office/drawing/2014/main" id="{6C387ED1-164E-44FF-8CC0-77923C9894E1}"/>
              </a:ext>
            </a:extLst>
          </p:cNvPr>
          <p:cNvSpPr>
            <a:spLocks noGrp="1" noChangeArrowheads="1"/>
          </p:cNvSpPr>
          <p:nvPr>
            <p:ph type="title" idx="4294967295"/>
          </p:nvPr>
        </p:nvSpPr>
        <p:spPr>
          <a:xfrm>
            <a:off x="76200" y="76200"/>
            <a:ext cx="7010400" cy="457200"/>
          </a:xfrm>
        </p:spPr>
        <p:txBody>
          <a:bodyPr>
            <a:normAutofit fontScale="90000"/>
          </a:bodyPr>
          <a:lstStyle/>
          <a:p>
            <a:pPr algn="l"/>
            <a:r>
              <a:rPr lang="en-US" altLang="en-US" sz="2800">
                <a:solidFill>
                  <a:schemeClr val="tx1"/>
                </a:solidFill>
                <a:latin typeface="Arial" panose="020B0604020202020204" pitchFamily="34" charset="0"/>
              </a:rPr>
              <a:t>c - Let Him Have His Way with Thee</a:t>
            </a:r>
            <a:endParaRPr lang="en-US" altLang="en-US"/>
          </a:p>
        </p:txBody>
      </p:sp>
      <p:sp>
        <p:nvSpPr>
          <p:cNvPr id="199685" name="Text Box 5">
            <a:extLst>
              <a:ext uri="{FF2B5EF4-FFF2-40B4-BE49-F238E27FC236}">
                <a16:creationId xmlns:a16="http://schemas.microsoft.com/office/drawing/2014/main" id="{5BFD7310-46D0-4B0B-B54B-CB53030E47C7}"/>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389</a:t>
            </a:r>
          </a:p>
        </p:txBody>
      </p:sp>
    </p:spTree>
    <p:extLst>
      <p:ext uri="{BB962C8B-B14F-4D97-AF65-F5344CB8AC3E}">
        <p14:creationId xmlns:p14="http://schemas.microsoft.com/office/powerpoint/2010/main" val="114371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DF0D6E-CD02-49AC-A370-73C3297A70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0"/>
          </a:xfrm>
        </p:spPr>
      </p:pic>
      <p:sp>
        <p:nvSpPr>
          <p:cNvPr id="2" name="Title 1">
            <a:extLst>
              <a:ext uri="{FF2B5EF4-FFF2-40B4-BE49-F238E27FC236}">
                <a16:creationId xmlns:a16="http://schemas.microsoft.com/office/drawing/2014/main" id="{ACA74C25-8389-452A-BEDD-342A31A7F552}"/>
              </a:ext>
            </a:extLst>
          </p:cNvPr>
          <p:cNvSpPr>
            <a:spLocks noGrp="1"/>
          </p:cNvSpPr>
          <p:nvPr>
            <p:ph type="title"/>
          </p:nvPr>
        </p:nvSpPr>
        <p:spPr>
          <a:xfrm>
            <a:off x="628650" y="0"/>
            <a:ext cx="7886700" cy="1325563"/>
          </a:xfrm>
        </p:spPr>
        <p:txBody>
          <a:bodyPr>
            <a:normAutofit/>
          </a:bodyPr>
          <a:lstStyle/>
          <a:p>
            <a:pPr algn="ctr"/>
            <a:r>
              <a:rPr lang="en-US" sz="6600" b="1" dirty="0"/>
              <a:t>The Straight Road</a:t>
            </a:r>
          </a:p>
        </p:txBody>
      </p:sp>
    </p:spTree>
    <p:extLst>
      <p:ext uri="{BB962C8B-B14F-4D97-AF65-F5344CB8AC3E}">
        <p14:creationId xmlns:p14="http://schemas.microsoft.com/office/powerpoint/2010/main" val="191218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F143D9-D407-4432-9D92-64D7FC65B9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813" y="79938"/>
            <a:ext cx="4784374" cy="6698124"/>
          </a:xfrm>
        </p:spPr>
      </p:pic>
    </p:spTree>
    <p:extLst>
      <p:ext uri="{BB962C8B-B14F-4D97-AF65-F5344CB8AC3E}">
        <p14:creationId xmlns:p14="http://schemas.microsoft.com/office/powerpoint/2010/main" val="64057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a:extLst>
              <a:ext uri="{FF2B5EF4-FFF2-40B4-BE49-F238E27FC236}">
                <a16:creationId xmlns:a16="http://schemas.microsoft.com/office/drawing/2014/main" id="{E213D7FA-B3F6-4649-9152-635E7B36487D}"/>
              </a:ext>
            </a:extLst>
          </p:cNvPr>
          <p:cNvSpPr txBox="1">
            <a:spLocks noChangeArrowheads="1"/>
          </p:cNvSpPr>
          <p:nvPr/>
        </p:nvSpPr>
        <p:spPr bwMode="auto">
          <a:xfrm>
            <a:off x="593725" y="1870075"/>
            <a:ext cx="47355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When we walk with the Lord</a:t>
            </a:r>
          </a:p>
          <a:p>
            <a:r>
              <a:rPr lang="en-US" altLang="en-US"/>
              <a:t>In the light of His Word,</a:t>
            </a:r>
          </a:p>
          <a:p>
            <a:r>
              <a:rPr lang="en-US" altLang="en-US"/>
              <a:t>What a glory He sheds on our way!  </a:t>
            </a:r>
          </a:p>
          <a:p>
            <a:r>
              <a:rPr lang="en-US" altLang="en-US"/>
              <a:t>While we do His good will,</a:t>
            </a:r>
          </a:p>
          <a:p>
            <a:r>
              <a:rPr lang="en-US" altLang="en-US"/>
              <a:t>He abides with us still,</a:t>
            </a:r>
          </a:p>
          <a:p>
            <a:r>
              <a:rPr lang="en-US" altLang="en-US"/>
              <a:t>And with all who will trust and obey.</a:t>
            </a:r>
          </a:p>
        </p:txBody>
      </p:sp>
      <p:pic>
        <p:nvPicPr>
          <p:cNvPr id="2064" name="Picture 16" descr="E:\ThePapHy\Songs\FinaleFilesForPP\T\TrustAndObey-PftL001.TIF">
            <a:extLst>
              <a:ext uri="{FF2B5EF4-FFF2-40B4-BE49-F238E27FC236}">
                <a16:creationId xmlns:a16="http://schemas.microsoft.com/office/drawing/2014/main" id="{24C7F24D-E34D-4598-9F0D-D341899B0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a:extLst>
              <a:ext uri="{FF2B5EF4-FFF2-40B4-BE49-F238E27FC236}">
                <a16:creationId xmlns:a16="http://schemas.microsoft.com/office/drawing/2014/main" id="{4F335731-0155-417B-93C4-2BDFE3744E76}"/>
              </a:ext>
            </a:extLst>
          </p:cNvPr>
          <p:cNvSpPr>
            <a:spLocks noGrp="1" noChangeArrowheads="1"/>
          </p:cNvSpPr>
          <p:nvPr>
            <p:ph type="title" idx="4294967295"/>
          </p:nvPr>
        </p:nvSpPr>
        <p:spPr>
          <a:xfrm>
            <a:off x="228600" y="228600"/>
            <a:ext cx="7772400" cy="304800"/>
          </a:xfrm>
        </p:spPr>
        <p:txBody>
          <a:bodyPr>
            <a:normAutofit fontScale="90000"/>
          </a:bodyPr>
          <a:lstStyle/>
          <a:p>
            <a:pPr algn="l"/>
            <a:r>
              <a:rPr lang="en-US" altLang="en-US" sz="2800">
                <a:solidFill>
                  <a:schemeClr val="tx1"/>
                </a:solidFill>
                <a:latin typeface="Arial" panose="020B0604020202020204" pitchFamily="34" charset="0"/>
              </a:rPr>
              <a:t>1 – Trust and Obey</a:t>
            </a:r>
            <a:endParaRPr lang="en-US" altLang="en-US" sz="5400"/>
          </a:p>
        </p:txBody>
      </p:sp>
      <p:sp>
        <p:nvSpPr>
          <p:cNvPr id="2058" name="Text Box 10">
            <a:extLst>
              <a:ext uri="{FF2B5EF4-FFF2-40B4-BE49-F238E27FC236}">
                <a16:creationId xmlns:a16="http://schemas.microsoft.com/office/drawing/2014/main" id="{70609FAD-5B5A-4A34-B10C-42531EE71553}"/>
              </a:ext>
            </a:extLst>
          </p:cNvPr>
          <p:cNvSpPr txBox="1">
            <a:spLocks noChangeArrowheads="1"/>
          </p:cNvSpPr>
          <p:nvPr/>
        </p:nvSpPr>
        <p:spPr bwMode="auto">
          <a:xfrm>
            <a:off x="746125" y="4267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059" name="Text Box 11">
            <a:extLst>
              <a:ext uri="{FF2B5EF4-FFF2-40B4-BE49-F238E27FC236}">
                <a16:creationId xmlns:a16="http://schemas.microsoft.com/office/drawing/2014/main" id="{C8EB4E86-668B-4EA6-BE55-48C399B3B42E}"/>
              </a:ext>
            </a:extLst>
          </p:cNvPr>
          <p:cNvSpPr txBox="1">
            <a:spLocks noChangeArrowheads="1"/>
          </p:cNvSpPr>
          <p:nvPr/>
        </p:nvSpPr>
        <p:spPr bwMode="auto">
          <a:xfrm>
            <a:off x="76200" y="6324600"/>
            <a:ext cx="167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by: J. H. Sammis</a:t>
            </a:r>
          </a:p>
          <a:p>
            <a:r>
              <a:rPr lang="en-US" altLang="en-US" sz="1200"/>
              <a:t>Music by: D. B. Towner</a:t>
            </a:r>
          </a:p>
        </p:txBody>
      </p:sp>
      <p:sp>
        <p:nvSpPr>
          <p:cNvPr id="2061" name="Text Box 13">
            <a:extLst>
              <a:ext uri="{FF2B5EF4-FFF2-40B4-BE49-F238E27FC236}">
                <a16:creationId xmlns:a16="http://schemas.microsoft.com/office/drawing/2014/main" id="{912100B8-0611-41AD-9F0B-A285D9730CFC}"/>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2065" name="Text Box 17">
            <a:extLst>
              <a:ext uri="{FF2B5EF4-FFF2-40B4-BE49-F238E27FC236}">
                <a16:creationId xmlns:a16="http://schemas.microsoft.com/office/drawing/2014/main" id="{5C461CC4-CF54-48A4-AE91-E004D47D7EB0}"/>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714</a:t>
            </a:r>
          </a:p>
        </p:txBody>
      </p:sp>
    </p:spTree>
    <p:extLst>
      <p:ext uri="{BB962C8B-B14F-4D97-AF65-F5344CB8AC3E}">
        <p14:creationId xmlns:p14="http://schemas.microsoft.com/office/powerpoint/2010/main" val="406631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E:\ThePapHy\Songs\FinaleFilesForPP\T\TrustAndObey-PftL002.TIF">
            <a:extLst>
              <a:ext uri="{FF2B5EF4-FFF2-40B4-BE49-F238E27FC236}">
                <a16:creationId xmlns:a16="http://schemas.microsoft.com/office/drawing/2014/main" id="{970D500B-0F95-4DC7-95BE-013F0BEA4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1296559F-D781-4449-A9E0-4C7E0F7723C9}"/>
              </a:ext>
            </a:extLst>
          </p:cNvPr>
          <p:cNvSpPr>
            <a:spLocks noGrp="1" noChangeArrowheads="1"/>
          </p:cNvSpPr>
          <p:nvPr>
            <p:ph type="title" idx="4294967295"/>
          </p:nvPr>
        </p:nvSpPr>
        <p:spPr>
          <a:xfrm>
            <a:off x="228600" y="228600"/>
            <a:ext cx="7772400" cy="304800"/>
          </a:xfrm>
        </p:spPr>
        <p:txBody>
          <a:bodyPr>
            <a:normAutofit fontScale="90000"/>
          </a:bodyPr>
          <a:lstStyle/>
          <a:p>
            <a:pPr algn="l"/>
            <a:r>
              <a:rPr lang="en-US" altLang="en-US" sz="2800">
                <a:solidFill>
                  <a:schemeClr val="tx1"/>
                </a:solidFill>
                <a:latin typeface="Arial" panose="020B0604020202020204" pitchFamily="34" charset="0"/>
              </a:rPr>
              <a:t>1 – Trust and Obey</a:t>
            </a:r>
            <a:endParaRPr lang="en-US" altLang="en-US" sz="5400"/>
          </a:p>
        </p:txBody>
      </p:sp>
      <p:sp>
        <p:nvSpPr>
          <p:cNvPr id="4103" name="Text Box 7">
            <a:extLst>
              <a:ext uri="{FF2B5EF4-FFF2-40B4-BE49-F238E27FC236}">
                <a16:creationId xmlns:a16="http://schemas.microsoft.com/office/drawing/2014/main" id="{CC788F9E-FDA3-401B-88BE-CB86AABEEB42}"/>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4106" name="Text Box 10">
            <a:extLst>
              <a:ext uri="{FF2B5EF4-FFF2-40B4-BE49-F238E27FC236}">
                <a16:creationId xmlns:a16="http://schemas.microsoft.com/office/drawing/2014/main" id="{3E67617C-9067-4D24-8EFA-4D536DE568D1}"/>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714</a:t>
            </a:r>
          </a:p>
        </p:txBody>
      </p:sp>
    </p:spTree>
    <p:extLst>
      <p:ext uri="{BB962C8B-B14F-4D97-AF65-F5344CB8AC3E}">
        <p14:creationId xmlns:p14="http://schemas.microsoft.com/office/powerpoint/2010/main" val="215210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a:extLst>
              <a:ext uri="{FF2B5EF4-FFF2-40B4-BE49-F238E27FC236}">
                <a16:creationId xmlns:a16="http://schemas.microsoft.com/office/drawing/2014/main" id="{15B456C2-0102-4414-B29F-C52752F21ECF}"/>
              </a:ext>
            </a:extLst>
          </p:cNvPr>
          <p:cNvSpPr txBox="1">
            <a:spLocks noChangeArrowheads="1"/>
          </p:cNvSpPr>
          <p:nvPr/>
        </p:nvSpPr>
        <p:spPr bwMode="auto">
          <a:xfrm>
            <a:off x="974725" y="1565275"/>
            <a:ext cx="30654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Trust and obey,</a:t>
            </a:r>
          </a:p>
          <a:p>
            <a:r>
              <a:rPr lang="en-US" altLang="en-US"/>
              <a:t>for there's no other way</a:t>
            </a:r>
          </a:p>
          <a:p>
            <a:r>
              <a:rPr lang="en-US" altLang="en-US"/>
              <a:t>To be happy in Jesus,</a:t>
            </a:r>
          </a:p>
          <a:p>
            <a:r>
              <a:rPr lang="en-US" altLang="en-US"/>
              <a:t>but to trust and obey.</a:t>
            </a:r>
          </a:p>
        </p:txBody>
      </p:sp>
      <p:pic>
        <p:nvPicPr>
          <p:cNvPr id="5130" name="Picture 10" descr="E:\ThePapHy\Songs\PPTiffFiles\T\TrustAndObey-PftL003.TIF">
            <a:extLst>
              <a:ext uri="{FF2B5EF4-FFF2-40B4-BE49-F238E27FC236}">
                <a16:creationId xmlns:a16="http://schemas.microsoft.com/office/drawing/2014/main" id="{C383020C-EF35-49CB-8060-A4B4CB94D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a:extLst>
              <a:ext uri="{FF2B5EF4-FFF2-40B4-BE49-F238E27FC236}">
                <a16:creationId xmlns:a16="http://schemas.microsoft.com/office/drawing/2014/main" id="{BE3732E4-1255-4CD8-BE39-FDFC8133C717}"/>
              </a:ext>
            </a:extLst>
          </p:cNvPr>
          <p:cNvSpPr>
            <a:spLocks noGrp="1" noChangeArrowheads="1"/>
          </p:cNvSpPr>
          <p:nvPr>
            <p:ph type="title" idx="4294967295"/>
          </p:nvPr>
        </p:nvSpPr>
        <p:spPr>
          <a:xfrm>
            <a:off x="228600" y="228600"/>
            <a:ext cx="7772400" cy="304800"/>
          </a:xfrm>
        </p:spPr>
        <p:txBody>
          <a:bodyPr>
            <a:normAutofit fontScale="90000"/>
          </a:bodyPr>
          <a:lstStyle/>
          <a:p>
            <a:pPr algn="l"/>
            <a:r>
              <a:rPr lang="en-US" altLang="en-US" sz="2800">
                <a:solidFill>
                  <a:schemeClr val="tx1"/>
                </a:solidFill>
                <a:latin typeface="Arial" panose="020B0604020202020204" pitchFamily="34" charset="0"/>
              </a:rPr>
              <a:t>c – Trust and Obey</a:t>
            </a:r>
            <a:endParaRPr lang="en-US" altLang="en-US" sz="5400"/>
          </a:p>
        </p:txBody>
      </p:sp>
      <p:sp>
        <p:nvSpPr>
          <p:cNvPr id="5125" name="Text Box 5">
            <a:extLst>
              <a:ext uri="{FF2B5EF4-FFF2-40B4-BE49-F238E27FC236}">
                <a16:creationId xmlns:a16="http://schemas.microsoft.com/office/drawing/2014/main" id="{B8AD789C-D1CD-4F45-8C86-996447B2371F}"/>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2001 The Paperless Hymnal™</a:t>
            </a:r>
          </a:p>
        </p:txBody>
      </p:sp>
      <p:sp>
        <p:nvSpPr>
          <p:cNvPr id="5131" name="Text Box 11">
            <a:extLst>
              <a:ext uri="{FF2B5EF4-FFF2-40B4-BE49-F238E27FC236}">
                <a16:creationId xmlns:a16="http://schemas.microsoft.com/office/drawing/2014/main" id="{0B62A7F0-B9DD-42AE-9374-6FDE7AB10318}"/>
              </a:ext>
            </a:extLst>
          </p:cNvPr>
          <p:cNvSpPr txBox="1">
            <a:spLocks noChangeArrowheads="1"/>
          </p:cNvSpPr>
          <p:nvPr/>
        </p:nvSpPr>
        <p:spPr bwMode="auto">
          <a:xfrm>
            <a:off x="8153400"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714</a:t>
            </a:r>
          </a:p>
        </p:txBody>
      </p:sp>
    </p:spTree>
    <p:extLst>
      <p:ext uri="{BB962C8B-B14F-4D97-AF65-F5344CB8AC3E}">
        <p14:creationId xmlns:p14="http://schemas.microsoft.com/office/powerpoint/2010/main" val="1163839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2320</Words>
  <Application>Microsoft Office PowerPoint</Application>
  <PresentationFormat>On-screen Show (4:3)</PresentationFormat>
  <Paragraphs>291</Paragraphs>
  <Slides>40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The Road Back to God</vt:lpstr>
      <vt:lpstr>There is a way…</vt:lpstr>
      <vt:lpstr>There is a way…</vt:lpstr>
      <vt:lpstr>There is a way…</vt:lpstr>
      <vt:lpstr>The Straight Road</vt:lpstr>
      <vt:lpstr>PowerPoint Presentation</vt:lpstr>
      <vt:lpstr>1 – Trust and Obey</vt:lpstr>
      <vt:lpstr>1 – Trust and Obey</vt:lpstr>
      <vt:lpstr>c – Trust and Obey</vt:lpstr>
      <vt:lpstr>5 – Trust and Obey</vt:lpstr>
      <vt:lpstr>5 – Trust and Obey</vt:lpstr>
      <vt:lpstr>c – Trust and Obey</vt:lpstr>
      <vt:lpstr>The Bumpy Road</vt:lpstr>
      <vt:lpstr>The Curvy Road</vt:lpstr>
      <vt:lpstr>Lost</vt:lpstr>
      <vt:lpstr>The Traffic Jam</vt:lpstr>
      <vt:lpstr>The Stumbling Blocks</vt:lpstr>
      <vt:lpstr>Stepping Stones</vt:lpstr>
      <vt:lpstr>The Road to Calvary</vt:lpstr>
      <vt:lpstr>1 - He Paid a Debt</vt:lpstr>
      <vt:lpstr>1 - He Paid a Debt</vt:lpstr>
      <vt:lpstr>2 - He Paid a Debt</vt:lpstr>
      <vt:lpstr>2 - He Paid a Debt</vt:lpstr>
      <vt:lpstr>3 - He Paid a Debt</vt:lpstr>
      <vt:lpstr>3 - He Paid a Debt</vt:lpstr>
      <vt:lpstr>The End of the Road</vt:lpstr>
      <vt:lpstr>Start the Road to God</vt:lpstr>
      <vt:lpstr>Wrong Road?</vt:lpstr>
      <vt:lpstr>1 - Let Him Have His Way with Thee</vt:lpstr>
      <vt:lpstr>1 - Let Him Have His Way with Thee</vt:lpstr>
      <vt:lpstr>c - Let Him Have His Way with Thee</vt:lpstr>
      <vt:lpstr>c - Let Him Have His Way with Thee</vt:lpstr>
      <vt:lpstr>2 - Let Him Have His Way with Thee</vt:lpstr>
      <vt:lpstr>2 - Let Him Have His Way with Thee</vt:lpstr>
      <vt:lpstr>c - Let Him Have His Way with Thee</vt:lpstr>
      <vt:lpstr>c - Let Him Have His Way with Thee</vt:lpstr>
      <vt:lpstr>3 - Let Him Have His Way with Thee</vt:lpstr>
      <vt:lpstr>3 - Let Him Have His Way with Thee</vt:lpstr>
      <vt:lpstr>c - Let Him Have His Way with Thee</vt:lpstr>
      <vt:lpstr>c - Let Him Have His Way with Thee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Auditorium</dc:creator>
  <cp:lastModifiedBy>Auditorium</cp:lastModifiedBy>
  <cp:revision>25</cp:revision>
  <dcterms:created xsi:type="dcterms:W3CDTF">2018-02-11T02:07:53Z</dcterms:created>
  <dcterms:modified xsi:type="dcterms:W3CDTF">2018-02-11T05:56:05Z</dcterms:modified>
</cp:coreProperties>
</file>