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handoutMasterIdLst>
    <p:handoutMasterId r:id="rId35"/>
  </p:handoutMasterIdLst>
  <p:sldIdLst>
    <p:sldId id="298" r:id="rId2"/>
    <p:sldId id="277" r:id="rId3"/>
    <p:sldId id="278" r:id="rId4"/>
    <p:sldId id="280" r:id="rId5"/>
    <p:sldId id="281" r:id="rId6"/>
    <p:sldId id="282" r:id="rId7"/>
    <p:sldId id="283" r:id="rId8"/>
    <p:sldId id="272" r:id="rId9"/>
    <p:sldId id="299" r:id="rId10"/>
    <p:sldId id="273" r:id="rId11"/>
    <p:sldId id="275" r:id="rId12"/>
    <p:sldId id="276" r:id="rId13"/>
    <p:sldId id="284" r:id="rId14"/>
    <p:sldId id="266" r:id="rId15"/>
    <p:sldId id="285" r:id="rId16"/>
    <p:sldId id="267" r:id="rId17"/>
    <p:sldId id="286" r:id="rId18"/>
    <p:sldId id="268" r:id="rId19"/>
    <p:sldId id="287" r:id="rId20"/>
    <p:sldId id="270" r:id="rId21"/>
    <p:sldId id="288" r:id="rId22"/>
    <p:sldId id="289" r:id="rId23"/>
    <p:sldId id="290" r:id="rId24"/>
    <p:sldId id="296" r:id="rId25"/>
    <p:sldId id="291" r:id="rId26"/>
    <p:sldId id="292" r:id="rId27"/>
    <p:sldId id="293" r:id="rId28"/>
    <p:sldId id="294" r:id="rId29"/>
    <p:sldId id="300" r:id="rId30"/>
    <p:sldId id="295" r:id="rId31"/>
    <p:sldId id="301" r:id="rId32"/>
    <p:sldId id="271" r:id="rId33"/>
  </p:sldIdLst>
  <p:sldSz cx="12192000" cy="6858000"/>
  <p:notesSz cx="7077075" cy="90281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77" d="100"/>
          <a:sy n="77" d="100"/>
        </p:scale>
        <p:origin x="684"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5297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08705" y="0"/>
            <a:ext cx="3066733" cy="452974"/>
          </a:xfrm>
          <a:prstGeom prst="rect">
            <a:avLst/>
          </a:prstGeom>
        </p:spPr>
        <p:txBody>
          <a:bodyPr vert="horz" lIns="91440" tIns="45720" rIns="91440" bIns="45720" rtlCol="0"/>
          <a:lstStyle>
            <a:lvl1pPr algn="r">
              <a:defRPr sz="1200"/>
            </a:lvl1pPr>
          </a:lstStyle>
          <a:p>
            <a:fld id="{ED9133CB-6D8C-4884-B451-375AAB7C2C56}" type="datetimeFigureOut">
              <a:rPr lang="en-US" smtClean="0"/>
              <a:t>8/18/2019</a:t>
            </a:fld>
            <a:endParaRPr lang="en-US"/>
          </a:p>
        </p:txBody>
      </p:sp>
      <p:sp>
        <p:nvSpPr>
          <p:cNvPr id="4" name="Footer Placeholder 3"/>
          <p:cNvSpPr>
            <a:spLocks noGrp="1"/>
          </p:cNvSpPr>
          <p:nvPr>
            <p:ph type="ftr" sz="quarter" idx="2"/>
          </p:nvPr>
        </p:nvSpPr>
        <p:spPr>
          <a:xfrm>
            <a:off x="0" y="8575141"/>
            <a:ext cx="3066733" cy="45297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08705" y="8575141"/>
            <a:ext cx="3066733" cy="452973"/>
          </a:xfrm>
          <a:prstGeom prst="rect">
            <a:avLst/>
          </a:prstGeom>
        </p:spPr>
        <p:txBody>
          <a:bodyPr vert="horz" lIns="91440" tIns="45720" rIns="91440" bIns="45720" rtlCol="0" anchor="b"/>
          <a:lstStyle>
            <a:lvl1pPr algn="r">
              <a:defRPr sz="1200"/>
            </a:lvl1pPr>
          </a:lstStyle>
          <a:p>
            <a:fld id="{4A0426BB-8E58-44E2-A3D6-9AE6E6AA9DD5}" type="slidenum">
              <a:rPr lang="en-US" smtClean="0"/>
              <a:t>‹#›</a:t>
            </a:fld>
            <a:endParaRPr lang="en-US"/>
          </a:p>
        </p:txBody>
      </p:sp>
    </p:spTree>
    <p:extLst>
      <p:ext uri="{BB962C8B-B14F-4D97-AF65-F5344CB8AC3E}">
        <p14:creationId xmlns:p14="http://schemas.microsoft.com/office/powerpoint/2010/main" val="5998252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7050" cy="4524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08438" y="0"/>
            <a:ext cx="3067050" cy="452438"/>
          </a:xfrm>
          <a:prstGeom prst="rect">
            <a:avLst/>
          </a:prstGeom>
        </p:spPr>
        <p:txBody>
          <a:bodyPr vert="horz" lIns="91440" tIns="45720" rIns="91440" bIns="45720" rtlCol="0"/>
          <a:lstStyle>
            <a:lvl1pPr algn="r">
              <a:defRPr sz="1200"/>
            </a:lvl1pPr>
          </a:lstStyle>
          <a:p>
            <a:fld id="{5772B063-9FF7-4547-885A-0382F540373B}" type="datetimeFigureOut">
              <a:rPr lang="en-US" smtClean="0"/>
              <a:t>8/18/2019</a:t>
            </a:fld>
            <a:endParaRPr lang="en-US"/>
          </a:p>
        </p:txBody>
      </p:sp>
      <p:sp>
        <p:nvSpPr>
          <p:cNvPr id="4" name="Slide Image Placeholder 3"/>
          <p:cNvSpPr>
            <a:spLocks noGrp="1" noRot="1" noChangeAspect="1"/>
          </p:cNvSpPr>
          <p:nvPr>
            <p:ph type="sldImg" idx="2"/>
          </p:nvPr>
        </p:nvSpPr>
        <p:spPr>
          <a:xfrm>
            <a:off x="830263" y="1128713"/>
            <a:ext cx="5416550" cy="304641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8025" y="4344988"/>
            <a:ext cx="5661025" cy="3554412"/>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575675"/>
            <a:ext cx="3067050" cy="4524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08438" y="8575675"/>
            <a:ext cx="3067050" cy="452438"/>
          </a:xfrm>
          <a:prstGeom prst="rect">
            <a:avLst/>
          </a:prstGeom>
        </p:spPr>
        <p:txBody>
          <a:bodyPr vert="horz" lIns="91440" tIns="45720" rIns="91440" bIns="45720" rtlCol="0" anchor="b"/>
          <a:lstStyle>
            <a:lvl1pPr algn="r">
              <a:defRPr sz="1200"/>
            </a:lvl1pPr>
          </a:lstStyle>
          <a:p>
            <a:fld id="{FA48C30D-8F55-4DD0-B8BD-42C82CD77D4A}" type="slidenum">
              <a:rPr lang="en-US" smtClean="0"/>
              <a:t>‹#›</a:t>
            </a:fld>
            <a:endParaRPr lang="en-US"/>
          </a:p>
        </p:txBody>
      </p:sp>
    </p:spTree>
    <p:extLst>
      <p:ext uri="{BB962C8B-B14F-4D97-AF65-F5344CB8AC3E}">
        <p14:creationId xmlns:p14="http://schemas.microsoft.com/office/powerpoint/2010/main" val="31024675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A48C30D-8F55-4DD0-B8BD-42C82CD77D4A}" type="slidenum">
              <a:rPr lang="en-US" smtClean="0"/>
              <a:t>7</a:t>
            </a:fld>
            <a:endParaRPr lang="en-US"/>
          </a:p>
        </p:txBody>
      </p:sp>
    </p:spTree>
    <p:extLst>
      <p:ext uri="{BB962C8B-B14F-4D97-AF65-F5344CB8AC3E}">
        <p14:creationId xmlns:p14="http://schemas.microsoft.com/office/powerpoint/2010/main" val="36923751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66028BD-A0CB-4043-B124-058A495E16BC}" type="datetimeFigureOut">
              <a:rPr lang="en-US" smtClean="0"/>
              <a:t>8/18/2019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3DD2D7-C64D-44F6-B708-81BEA5BE34D7}" type="slidenum">
              <a:rPr lang="en-US" smtClean="0"/>
              <a:t>‹#›</a:t>
            </a:fld>
            <a:endParaRPr lang="en-US"/>
          </a:p>
        </p:txBody>
      </p:sp>
    </p:spTree>
    <p:extLst>
      <p:ext uri="{BB962C8B-B14F-4D97-AF65-F5344CB8AC3E}">
        <p14:creationId xmlns:p14="http://schemas.microsoft.com/office/powerpoint/2010/main" val="1967861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6028BD-A0CB-4043-B124-058A495E16BC}" type="datetimeFigureOut">
              <a:rPr lang="en-US" smtClean="0"/>
              <a:t>8/18/2019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3DD2D7-C64D-44F6-B708-81BEA5BE34D7}" type="slidenum">
              <a:rPr lang="en-US" smtClean="0"/>
              <a:t>‹#›</a:t>
            </a:fld>
            <a:endParaRPr lang="en-US"/>
          </a:p>
        </p:txBody>
      </p:sp>
    </p:spTree>
    <p:extLst>
      <p:ext uri="{BB962C8B-B14F-4D97-AF65-F5344CB8AC3E}">
        <p14:creationId xmlns:p14="http://schemas.microsoft.com/office/powerpoint/2010/main" val="8959710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6028BD-A0CB-4043-B124-058A495E16BC}" type="datetimeFigureOut">
              <a:rPr lang="en-US" smtClean="0"/>
              <a:t>8/18/2019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3DD2D7-C64D-44F6-B708-81BEA5BE34D7}" type="slidenum">
              <a:rPr lang="en-US" smtClean="0"/>
              <a:t>‹#›</a:t>
            </a:fld>
            <a:endParaRPr lang="en-US"/>
          </a:p>
        </p:txBody>
      </p:sp>
    </p:spTree>
    <p:extLst>
      <p:ext uri="{BB962C8B-B14F-4D97-AF65-F5344CB8AC3E}">
        <p14:creationId xmlns:p14="http://schemas.microsoft.com/office/powerpoint/2010/main" val="5947785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6028BD-A0CB-4043-B124-058A495E16BC}" type="datetimeFigureOut">
              <a:rPr lang="en-US" smtClean="0"/>
              <a:t>8/18/2019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3DD2D7-C64D-44F6-B708-81BEA5BE34D7}" type="slidenum">
              <a:rPr lang="en-US" smtClean="0"/>
              <a:t>‹#›</a:t>
            </a:fld>
            <a:endParaRPr lang="en-US"/>
          </a:p>
        </p:txBody>
      </p:sp>
    </p:spTree>
    <p:extLst>
      <p:ext uri="{BB962C8B-B14F-4D97-AF65-F5344CB8AC3E}">
        <p14:creationId xmlns:p14="http://schemas.microsoft.com/office/powerpoint/2010/main" val="35043292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66028BD-A0CB-4043-B124-058A495E16BC}" type="datetimeFigureOut">
              <a:rPr lang="en-US" smtClean="0"/>
              <a:t>8/18/2019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3DD2D7-C64D-44F6-B708-81BEA5BE34D7}" type="slidenum">
              <a:rPr lang="en-US" smtClean="0"/>
              <a:t>‹#›</a:t>
            </a:fld>
            <a:endParaRPr lang="en-US"/>
          </a:p>
        </p:txBody>
      </p:sp>
    </p:spTree>
    <p:extLst>
      <p:ext uri="{BB962C8B-B14F-4D97-AF65-F5344CB8AC3E}">
        <p14:creationId xmlns:p14="http://schemas.microsoft.com/office/powerpoint/2010/main" val="13476445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66028BD-A0CB-4043-B124-058A495E16BC}" type="datetimeFigureOut">
              <a:rPr lang="en-US" smtClean="0"/>
              <a:t>8/18/2019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3DD2D7-C64D-44F6-B708-81BEA5BE34D7}" type="slidenum">
              <a:rPr lang="en-US" smtClean="0"/>
              <a:t>‹#›</a:t>
            </a:fld>
            <a:endParaRPr lang="en-US"/>
          </a:p>
        </p:txBody>
      </p:sp>
    </p:spTree>
    <p:extLst>
      <p:ext uri="{BB962C8B-B14F-4D97-AF65-F5344CB8AC3E}">
        <p14:creationId xmlns:p14="http://schemas.microsoft.com/office/powerpoint/2010/main" val="13698998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66028BD-A0CB-4043-B124-058A495E16BC}" type="datetimeFigureOut">
              <a:rPr lang="en-US" smtClean="0"/>
              <a:t>8/18/2019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23DD2D7-C64D-44F6-B708-81BEA5BE34D7}" type="slidenum">
              <a:rPr lang="en-US" smtClean="0"/>
              <a:t>‹#›</a:t>
            </a:fld>
            <a:endParaRPr lang="en-US"/>
          </a:p>
        </p:txBody>
      </p:sp>
    </p:spTree>
    <p:extLst>
      <p:ext uri="{BB962C8B-B14F-4D97-AF65-F5344CB8AC3E}">
        <p14:creationId xmlns:p14="http://schemas.microsoft.com/office/powerpoint/2010/main" val="9220517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66028BD-A0CB-4043-B124-058A495E16BC}" type="datetimeFigureOut">
              <a:rPr lang="en-US" smtClean="0"/>
              <a:t>8/18/2019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23DD2D7-C64D-44F6-B708-81BEA5BE34D7}" type="slidenum">
              <a:rPr lang="en-US" smtClean="0"/>
              <a:t>‹#›</a:t>
            </a:fld>
            <a:endParaRPr lang="en-US"/>
          </a:p>
        </p:txBody>
      </p:sp>
    </p:spTree>
    <p:extLst>
      <p:ext uri="{BB962C8B-B14F-4D97-AF65-F5344CB8AC3E}">
        <p14:creationId xmlns:p14="http://schemas.microsoft.com/office/powerpoint/2010/main" val="40549955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6028BD-A0CB-4043-B124-058A495E16BC}" type="datetimeFigureOut">
              <a:rPr lang="en-US" smtClean="0"/>
              <a:t>8/18/2019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23DD2D7-C64D-44F6-B708-81BEA5BE34D7}" type="slidenum">
              <a:rPr lang="en-US" smtClean="0"/>
              <a:t>‹#›</a:t>
            </a:fld>
            <a:endParaRPr lang="en-US"/>
          </a:p>
        </p:txBody>
      </p:sp>
    </p:spTree>
    <p:extLst>
      <p:ext uri="{BB962C8B-B14F-4D97-AF65-F5344CB8AC3E}">
        <p14:creationId xmlns:p14="http://schemas.microsoft.com/office/powerpoint/2010/main" val="15504208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6028BD-A0CB-4043-B124-058A495E16BC}" type="datetimeFigureOut">
              <a:rPr lang="en-US" smtClean="0"/>
              <a:t>8/18/2019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3DD2D7-C64D-44F6-B708-81BEA5BE34D7}" type="slidenum">
              <a:rPr lang="en-US" smtClean="0"/>
              <a:t>‹#›</a:t>
            </a:fld>
            <a:endParaRPr lang="en-US"/>
          </a:p>
        </p:txBody>
      </p:sp>
    </p:spTree>
    <p:extLst>
      <p:ext uri="{BB962C8B-B14F-4D97-AF65-F5344CB8AC3E}">
        <p14:creationId xmlns:p14="http://schemas.microsoft.com/office/powerpoint/2010/main" val="30198772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6028BD-A0CB-4043-B124-058A495E16BC}" type="datetimeFigureOut">
              <a:rPr lang="en-US" smtClean="0"/>
              <a:t>8/18/2019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3DD2D7-C64D-44F6-B708-81BEA5BE34D7}" type="slidenum">
              <a:rPr lang="en-US" smtClean="0"/>
              <a:t>‹#›</a:t>
            </a:fld>
            <a:endParaRPr lang="en-US"/>
          </a:p>
        </p:txBody>
      </p:sp>
    </p:spTree>
    <p:extLst>
      <p:ext uri="{BB962C8B-B14F-4D97-AF65-F5344CB8AC3E}">
        <p14:creationId xmlns:p14="http://schemas.microsoft.com/office/powerpoint/2010/main" val="38169749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6028BD-A0CB-4043-B124-058A495E16BC}" type="datetimeFigureOut">
              <a:rPr lang="en-US" smtClean="0"/>
              <a:t>8/18/2019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3DD2D7-C64D-44F6-B708-81BEA5BE34D7}" type="slidenum">
              <a:rPr lang="en-US" smtClean="0"/>
              <a:t>‹#›</a:t>
            </a:fld>
            <a:endParaRPr lang="en-US"/>
          </a:p>
        </p:txBody>
      </p:sp>
    </p:spTree>
    <p:extLst>
      <p:ext uri="{BB962C8B-B14F-4D97-AF65-F5344CB8AC3E}">
        <p14:creationId xmlns:p14="http://schemas.microsoft.com/office/powerpoint/2010/main" val="39838409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biblia.com/bible/nkjv/John%204.1-3" TargetMode="External"/><Relationship Id="rId2" Type="http://schemas.openxmlformats.org/officeDocument/2006/relationships/hyperlink" Target="http://biblia.com/bible/nkjv/John%203.22"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biblia.com/bible/nkjv/Matthew%2028.18" TargetMode="External"/><Relationship Id="rId2" Type="http://schemas.openxmlformats.org/officeDocument/2006/relationships/hyperlink" Target="http://biblia.com/bible/nkjv/Matthew%209.6"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biblia.com/bible/nkjv/Hebrews%209.15-17"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8000" b="1" u="sng" dirty="0" smtClean="0">
                <a:solidFill>
                  <a:srgbClr val="7030A0"/>
                </a:solidFill>
                <a:effectLst>
                  <a:outerShdw blurRad="38100" dist="38100" dir="2700000" algn="tl">
                    <a:srgbClr val="000000">
                      <a:alpha val="43137"/>
                    </a:srgbClr>
                  </a:outerShdw>
                </a:effectLst>
              </a:rPr>
              <a:t/>
            </a:r>
            <a:br>
              <a:rPr lang="en-US" sz="8000" b="1" u="sng" dirty="0" smtClean="0">
                <a:solidFill>
                  <a:srgbClr val="7030A0"/>
                </a:solidFill>
                <a:effectLst>
                  <a:outerShdw blurRad="38100" dist="38100" dir="2700000" algn="tl">
                    <a:srgbClr val="000000">
                      <a:alpha val="43137"/>
                    </a:srgbClr>
                  </a:outerShdw>
                </a:effectLst>
              </a:rPr>
            </a:br>
            <a:r>
              <a:rPr lang="en-US" sz="8000" b="1" u="sng" dirty="0" smtClean="0">
                <a:solidFill>
                  <a:srgbClr val="7030A0"/>
                </a:solidFill>
                <a:effectLst>
                  <a:outerShdw blurRad="38100" dist="38100" dir="2700000" algn="tl">
                    <a:srgbClr val="000000">
                      <a:alpha val="43137"/>
                    </a:srgbClr>
                  </a:outerShdw>
                </a:effectLst>
              </a:rPr>
              <a:t>The Thief on the Cross</a:t>
            </a:r>
            <a:endParaRPr lang="en-US" sz="8000" b="1" u="sng" dirty="0">
              <a:solidFill>
                <a:srgbClr val="7030A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p:txBody>
          <a:bodyPr>
            <a:normAutofit/>
          </a:bodyPr>
          <a:lstStyle/>
          <a:p>
            <a:r>
              <a:rPr lang="en-US" sz="4800" b="1" i="1" dirty="0" smtClean="0"/>
              <a:t>Luke 23:32-43</a:t>
            </a:r>
            <a:endParaRPr lang="en-US" sz="4800" b="1" i="1" dirty="0"/>
          </a:p>
        </p:txBody>
      </p:sp>
    </p:spTree>
    <p:extLst>
      <p:ext uri="{BB962C8B-B14F-4D97-AF65-F5344CB8AC3E}">
        <p14:creationId xmlns:p14="http://schemas.microsoft.com/office/powerpoint/2010/main" val="298000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4"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5"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009" y="0"/>
            <a:ext cx="11942618" cy="6858000"/>
          </a:xfrm>
        </p:spPr>
        <p:txBody>
          <a:bodyPr>
            <a:noAutofit/>
          </a:bodyPr>
          <a:lstStyle/>
          <a:p>
            <a:r>
              <a:rPr lang="en-US" sz="3600" b="1" u="sng" dirty="0" smtClean="0"/>
              <a:t>1.  He knew he was a thief. </a:t>
            </a:r>
            <a:r>
              <a:rPr lang="en-US" sz="3600" dirty="0" smtClean="0"/>
              <a:t>Scripture (Mark 15:27  ‘two thieves)  </a:t>
            </a:r>
            <a:r>
              <a:rPr lang="en-US" sz="3600" b="1" u="sng" dirty="0" smtClean="0"/>
              <a:t>2.  He knew something about the kingdom of Christ? </a:t>
            </a:r>
            <a:r>
              <a:rPr lang="en-US" sz="3600" dirty="0" smtClean="0"/>
              <a:t>( Remember me when you come into your kingdom. Luke 23:42)   </a:t>
            </a:r>
            <a:r>
              <a:rPr lang="en-US" sz="3600" b="1" u="sng" dirty="0" smtClean="0"/>
              <a:t>3.  He knew something about God.  </a:t>
            </a:r>
            <a:r>
              <a:rPr lang="en-US" sz="3600" dirty="0" smtClean="0"/>
              <a:t>(Luke 23:40  Doth thou not fear GOD!..)    </a:t>
            </a:r>
            <a:r>
              <a:rPr lang="en-US" sz="3600" b="1" u="sng" dirty="0" smtClean="0"/>
              <a:t>4.  He knew something about right/wrong living…we </a:t>
            </a:r>
            <a:r>
              <a:rPr lang="en-US" sz="3600" dirty="0" smtClean="0"/>
              <a:t>are being Crucified justly but this man is not guilty.(Luke 23:41  </a:t>
            </a:r>
            <a:r>
              <a:rPr lang="en-US" sz="3600" baseline="30000" dirty="0"/>
              <a:t>41 </a:t>
            </a:r>
            <a:r>
              <a:rPr lang="en-US" sz="3600" dirty="0"/>
              <a:t>And we indeed justly; for we receive the due reward of our deeds: but this man hath done nothing amiss</a:t>
            </a:r>
            <a:r>
              <a:rPr lang="en-US" sz="3600" dirty="0" smtClean="0"/>
              <a:t>.) </a:t>
            </a:r>
            <a:r>
              <a:rPr lang="en-US" sz="3600" b="1" u="sng" dirty="0" smtClean="0"/>
              <a:t> 5.  He had a change of heart about Jesus.  </a:t>
            </a:r>
            <a:r>
              <a:rPr lang="en-US" sz="3600" dirty="0" smtClean="0"/>
              <a:t>( First ..it was “If” thou be the Son Of God, come down from the cross and save us…</a:t>
            </a:r>
            <a:r>
              <a:rPr lang="en-US" sz="3600" dirty="0" err="1" smtClean="0"/>
              <a:t>Now..He</a:t>
            </a:r>
            <a:r>
              <a:rPr lang="en-US" sz="3600" dirty="0" smtClean="0"/>
              <a:t> calls </a:t>
            </a:r>
            <a:r>
              <a:rPr lang="en-US" sz="3600" dirty="0" err="1" smtClean="0"/>
              <a:t>Jesus“Lord</a:t>
            </a:r>
            <a:r>
              <a:rPr lang="en-US" sz="3600" dirty="0" smtClean="0"/>
              <a:t>.. Lk. 23:42)</a:t>
            </a:r>
            <a:endParaRPr lang="en-US" sz="3600" dirty="0"/>
          </a:p>
        </p:txBody>
      </p:sp>
    </p:spTree>
    <p:extLst>
      <p:ext uri="{BB962C8B-B14F-4D97-AF65-F5344CB8AC3E}">
        <p14:creationId xmlns:p14="http://schemas.microsoft.com/office/powerpoint/2010/main" val="3110352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2736"/>
            <a:ext cx="12192000" cy="6878782"/>
          </a:xfrm>
        </p:spPr>
        <p:txBody>
          <a:bodyPr>
            <a:normAutofit/>
          </a:bodyPr>
          <a:lstStyle/>
          <a:p>
            <a:r>
              <a:rPr lang="en-US" sz="4000" dirty="0" smtClean="0"/>
              <a:t>1.  People can change their hearts.   The thief did.</a:t>
            </a:r>
          </a:p>
          <a:p>
            <a:endParaRPr lang="en-US" sz="4000" dirty="0" smtClean="0"/>
          </a:p>
          <a:p>
            <a:r>
              <a:rPr lang="en-US" sz="4000" dirty="0" smtClean="0"/>
              <a:t>2.  The change can come in the most unusual circumstances </a:t>
            </a:r>
          </a:p>
          <a:p>
            <a:r>
              <a:rPr lang="en-US" sz="4000" dirty="0"/>
              <a:t> </a:t>
            </a:r>
            <a:r>
              <a:rPr lang="en-US" sz="4000" dirty="0" smtClean="0"/>
              <a:t>      Saul…intent to go and destroy Christians.  </a:t>
            </a:r>
          </a:p>
          <a:p>
            <a:r>
              <a:rPr lang="en-US" sz="4000" dirty="0"/>
              <a:t> </a:t>
            </a:r>
            <a:r>
              <a:rPr lang="en-US" sz="4000" dirty="0" smtClean="0"/>
              <a:t>     He now </a:t>
            </a:r>
            <a:r>
              <a:rPr lang="en-US" sz="4000" dirty="0" err="1" smtClean="0"/>
              <a:t>preacheth</a:t>
            </a:r>
            <a:r>
              <a:rPr lang="en-US" sz="4000" dirty="0" smtClean="0"/>
              <a:t> the gospel that he once sought to destroy.</a:t>
            </a:r>
          </a:p>
          <a:p>
            <a:r>
              <a:rPr lang="en-US" sz="4000" dirty="0"/>
              <a:t> </a:t>
            </a:r>
            <a:r>
              <a:rPr lang="en-US" sz="4000" dirty="0" smtClean="0"/>
              <a:t>     Acts 9:1ff</a:t>
            </a:r>
          </a:p>
        </p:txBody>
      </p:sp>
    </p:spTree>
    <p:extLst>
      <p:ext uri="{BB962C8B-B14F-4D97-AF65-F5344CB8AC3E}">
        <p14:creationId xmlns:p14="http://schemas.microsoft.com/office/powerpoint/2010/main" val="38166179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1618" y="0"/>
            <a:ext cx="12060382" cy="6670964"/>
          </a:xfrm>
        </p:spPr>
        <p:txBody>
          <a:bodyPr>
            <a:normAutofit/>
          </a:bodyPr>
          <a:lstStyle/>
          <a:p>
            <a:r>
              <a:rPr lang="en-US" sz="3600" b="1" u="sng" dirty="0" smtClean="0">
                <a:effectLst>
                  <a:outerShdw blurRad="38100" dist="38100" dir="2700000" algn="tl">
                    <a:srgbClr val="000000">
                      <a:alpha val="43137"/>
                    </a:srgbClr>
                  </a:outerShdw>
                </a:effectLst>
              </a:rPr>
              <a:t>1.  What the thief saw from the cross</a:t>
            </a:r>
          </a:p>
          <a:p>
            <a:r>
              <a:rPr lang="en-US" sz="3600" dirty="0"/>
              <a:t> </a:t>
            </a:r>
            <a:r>
              <a:rPr lang="en-US" sz="3600" dirty="0" smtClean="0"/>
              <a:t>    1. He saw friends of Jesus standing near the cross…</a:t>
            </a:r>
          </a:p>
          <a:p>
            <a:r>
              <a:rPr lang="en-US" sz="3600" dirty="0"/>
              <a:t> </a:t>
            </a:r>
            <a:r>
              <a:rPr lang="en-US" sz="3600" dirty="0" smtClean="0"/>
              <a:t>    2. He heard the words of those who crucified Jesus…</a:t>
            </a:r>
          </a:p>
          <a:p>
            <a:r>
              <a:rPr lang="en-US" sz="3600" dirty="0"/>
              <a:t> </a:t>
            </a:r>
            <a:r>
              <a:rPr lang="en-US" sz="3600" dirty="0" smtClean="0"/>
              <a:t>   3.  He heard the words of Jesus…Father, Forgive them, they </a:t>
            </a:r>
          </a:p>
          <a:p>
            <a:r>
              <a:rPr lang="en-US" sz="3600" dirty="0" smtClean="0"/>
              <a:t>Know not what they do.   </a:t>
            </a:r>
          </a:p>
          <a:p>
            <a:r>
              <a:rPr lang="en-US" sz="3600" dirty="0"/>
              <a:t> </a:t>
            </a:r>
            <a:r>
              <a:rPr lang="en-US" sz="3600" dirty="0" smtClean="0"/>
              <a:t>    4. He saw the hatred of those who were killing him.</a:t>
            </a:r>
          </a:p>
          <a:p>
            <a:r>
              <a:rPr lang="en-US" sz="3600" dirty="0"/>
              <a:t> </a:t>
            </a:r>
            <a:r>
              <a:rPr lang="en-US" sz="3600" dirty="0" smtClean="0"/>
              <a:t>    5. Matt. 27:39   wagging their head …laughing at Jesus.</a:t>
            </a:r>
            <a:endParaRPr lang="en-US" sz="3600" dirty="0"/>
          </a:p>
        </p:txBody>
      </p:sp>
    </p:spTree>
    <p:extLst>
      <p:ext uri="{BB962C8B-B14F-4D97-AF65-F5344CB8AC3E}">
        <p14:creationId xmlns:p14="http://schemas.microsoft.com/office/powerpoint/2010/main" val="3331062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1" presetClass="entr" presetSubtype="1"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heel(1)">
                                      <p:cBhvr>
                                        <p:cTn id="15" dur="20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ntr" presetSubtype="0"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 calcmode="lin" valueType="num">
                                      <p:cBhvr>
                                        <p:cTn id="20"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1"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2"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3" dur="1000"/>
                                        <p:tgtEl>
                                          <p:spTgt spid="3">
                                            <p:txEl>
                                              <p:pRg st="3" end="3"/>
                                            </p:txEl>
                                          </p:spTgt>
                                        </p:tgtEl>
                                      </p:cBhvr>
                                    </p:animEffect>
                                  </p:childTnLst>
                                </p:cTn>
                              </p:par>
                              <p:par>
                                <p:cTn id="24" presetID="31" presetClass="entr" presetSubtype="0" fill="hold" nodeType="with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 calcmode="lin" valueType="num">
                                      <p:cBhvr>
                                        <p:cTn id="26"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7"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28"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29" dur="1000"/>
                                        <p:tgtEl>
                                          <p:spTgt spid="3">
                                            <p:txEl>
                                              <p:pRg st="4" end="4"/>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fade">
                                      <p:cBhvr>
                                        <p:cTn id="34" dur="1000"/>
                                        <p:tgtEl>
                                          <p:spTgt spid="3">
                                            <p:txEl>
                                              <p:pRg st="5" end="5"/>
                                            </p:txEl>
                                          </p:spTgt>
                                        </p:tgtEl>
                                      </p:cBhvr>
                                    </p:animEffect>
                                    <p:anim calcmode="lin" valueType="num">
                                      <p:cBhvr>
                                        <p:cTn id="3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 calcmode="lin" valueType="num">
                                      <p:cBhvr additive="base">
                                        <p:cTn id="4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8000" b="1" dirty="0" smtClean="0"/>
              <a:t>#1</a:t>
            </a:r>
            <a:endParaRPr lang="en-US" sz="8000" b="1"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0932701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12105409" cy="6858000"/>
          </a:xfrm>
        </p:spPr>
        <p:txBody>
          <a:bodyPr>
            <a:normAutofit/>
          </a:bodyPr>
          <a:lstStyle/>
          <a:p>
            <a:r>
              <a:rPr lang="en-US" sz="3600" b="1" i="1" u="sng" dirty="0" smtClean="0">
                <a:solidFill>
                  <a:srgbClr val="FF0000"/>
                </a:solidFill>
              </a:rPr>
              <a:t>First, </a:t>
            </a:r>
            <a:r>
              <a:rPr lang="en-US" sz="3600" dirty="0" smtClean="0"/>
              <a:t>as we said before,  we know little of the background of the thief.  </a:t>
            </a:r>
          </a:p>
          <a:p>
            <a:r>
              <a:rPr lang="en-US" sz="3600" dirty="0" smtClean="0"/>
              <a:t> 1.  We know that he believed that his punishment was just. He knew he was a thief and he was willing to acknowledge that it was wrong. </a:t>
            </a:r>
          </a:p>
          <a:p>
            <a:r>
              <a:rPr lang="en-US" sz="3600" dirty="0" smtClean="0"/>
              <a:t>2.  We also know that this thief knew of Jesus’ teachings. Think about what the man had said to Jesus, “</a:t>
            </a:r>
            <a:r>
              <a:rPr lang="en-US" sz="3600" i="1" dirty="0" smtClean="0"/>
              <a:t>Lord, remember me when You come into Your kingdom</a:t>
            </a:r>
            <a:r>
              <a:rPr lang="en-US" sz="3600" dirty="0" smtClean="0"/>
              <a:t>.” Jesus was dying on a cross right beside him! Yet the thief understood that Jesus would be receiving a kingdom.  </a:t>
            </a:r>
            <a:endParaRPr lang="en-US" sz="3600" dirty="0"/>
          </a:p>
        </p:txBody>
      </p:sp>
    </p:spTree>
    <p:extLst>
      <p:ext uri="{BB962C8B-B14F-4D97-AF65-F5344CB8AC3E}">
        <p14:creationId xmlns:p14="http://schemas.microsoft.com/office/powerpoint/2010/main" val="41642155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b="1" dirty="0" smtClean="0"/>
              <a:t>#2</a:t>
            </a:r>
            <a:endParaRPr lang="en-US" sz="7200" b="1"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19770804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3518" y="0"/>
            <a:ext cx="12098482" cy="6858000"/>
          </a:xfrm>
        </p:spPr>
        <p:txBody>
          <a:bodyPr>
            <a:normAutofit/>
          </a:bodyPr>
          <a:lstStyle/>
          <a:p>
            <a:r>
              <a:rPr lang="en-US" sz="3600" b="1" i="1" u="sng" dirty="0" smtClean="0">
                <a:solidFill>
                  <a:srgbClr val="FF0000"/>
                </a:solidFill>
              </a:rPr>
              <a:t>Second </a:t>
            </a:r>
            <a:r>
              <a:rPr lang="en-US" sz="3600" dirty="0" smtClean="0"/>
              <a:t> ,The Scripture does not record for us whether the thief had been baptized. We know that John had been baptizing in Judea for several years and the gospel of John also relates, “</a:t>
            </a:r>
            <a:r>
              <a:rPr lang="en-US" sz="3600" i="1" dirty="0" smtClean="0"/>
              <a:t>After these things Jesus and His disciples came into the land of Judea, and there He remained with them and baptized</a:t>
            </a:r>
            <a:r>
              <a:rPr lang="en-US" sz="3600" dirty="0" smtClean="0"/>
              <a:t>” (</a:t>
            </a:r>
            <a:r>
              <a:rPr lang="en-US" sz="3600" dirty="0" smtClean="0">
                <a:hlinkClick r:id="rId2"/>
              </a:rPr>
              <a:t>John 3:22</a:t>
            </a:r>
            <a:r>
              <a:rPr lang="en-US" sz="3600" dirty="0" smtClean="0"/>
              <a:t>). A little later in John we find, “</a:t>
            </a:r>
            <a:r>
              <a:rPr lang="en-US" sz="3600" i="1" dirty="0" smtClean="0"/>
              <a:t>Therefore, when the Lord knew that the Pharisees had heard that Jesus made and baptized more disciples than John (though Jesus Himself did not baptize, but His disciples), He left Judea and departed again to Galilee</a:t>
            </a:r>
            <a:r>
              <a:rPr lang="en-US" sz="3600" dirty="0" smtClean="0"/>
              <a:t>” (</a:t>
            </a:r>
            <a:r>
              <a:rPr lang="en-US" sz="3600" dirty="0" smtClean="0">
                <a:hlinkClick r:id="rId3"/>
              </a:rPr>
              <a:t>John 4:1-3</a:t>
            </a:r>
            <a:r>
              <a:rPr lang="en-US" sz="3600" dirty="0" smtClean="0"/>
              <a:t>). A large number of people have been baptized.   Nothing is said in the Bible about the thief</a:t>
            </a:r>
          </a:p>
          <a:p>
            <a:r>
              <a:rPr lang="en-US" sz="3600" dirty="0" smtClean="0"/>
              <a:t>Being among that number.</a:t>
            </a:r>
            <a:endParaRPr lang="en-US" sz="3600" dirty="0"/>
          </a:p>
        </p:txBody>
      </p:sp>
    </p:spTree>
    <p:extLst>
      <p:ext uri="{BB962C8B-B14F-4D97-AF65-F5344CB8AC3E}">
        <p14:creationId xmlns:p14="http://schemas.microsoft.com/office/powerpoint/2010/main" val="270435039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8800" b="1" u="sng" dirty="0" smtClean="0"/>
              <a:t>#3</a:t>
            </a:r>
            <a:endParaRPr lang="en-US" sz="8800" b="1" u="sng"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162798370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6255" y="0"/>
            <a:ext cx="12077700" cy="6858000"/>
          </a:xfrm>
        </p:spPr>
        <p:txBody>
          <a:bodyPr>
            <a:normAutofit/>
          </a:bodyPr>
          <a:lstStyle/>
          <a:p>
            <a:r>
              <a:rPr lang="en-US" sz="3600" b="1" i="1" u="sng" dirty="0" smtClean="0"/>
              <a:t>Moreover, in the Third Place</a:t>
            </a:r>
            <a:r>
              <a:rPr lang="en-US" sz="3600" dirty="0" smtClean="0"/>
              <a:t>, </a:t>
            </a:r>
          </a:p>
          <a:p>
            <a:r>
              <a:rPr lang="en-US" sz="3600" dirty="0" smtClean="0"/>
              <a:t>We must also acknowledge that Jesus is the Lord.   The Thief called </a:t>
            </a:r>
            <a:r>
              <a:rPr lang="en-US" sz="3600" dirty="0" err="1" smtClean="0"/>
              <a:t>Jesus“Lord</a:t>
            </a:r>
            <a:r>
              <a:rPr lang="en-US" sz="3600" dirty="0" smtClean="0"/>
              <a:t>.</a:t>
            </a:r>
          </a:p>
          <a:p>
            <a:r>
              <a:rPr lang="en-US" sz="3600" dirty="0" smtClean="0"/>
              <a:t>And Jesus had the power to forgive sins.  (Man brought to </a:t>
            </a:r>
          </a:p>
          <a:p>
            <a:r>
              <a:rPr lang="en-US" sz="3600" dirty="0" smtClean="0"/>
              <a:t>Jesus ..a paralytic, lying on a bed.(Matt.9:2ff)As the Son of God, he had the authority to forgive sins. "</a:t>
            </a:r>
            <a:r>
              <a:rPr lang="en-US" sz="3600" i="1" dirty="0" smtClean="0"/>
              <a:t>But that you may know that the Son of Man has power on earth to forgive sins...</a:t>
            </a:r>
            <a:r>
              <a:rPr lang="en-US" sz="3600" dirty="0" smtClean="0"/>
              <a:t>" (</a:t>
            </a:r>
            <a:r>
              <a:rPr lang="en-US" sz="3600" dirty="0" smtClean="0">
                <a:hlinkClick r:id="rId2"/>
              </a:rPr>
              <a:t>Matthew 9:6</a:t>
            </a:r>
            <a:r>
              <a:rPr lang="en-US" sz="3600" dirty="0" smtClean="0"/>
              <a:t>). Jesus told the man to rise, take up your bed, and go home.”</a:t>
            </a:r>
          </a:p>
          <a:p>
            <a:r>
              <a:rPr lang="en-US" sz="3600" i="1" dirty="0" smtClean="0"/>
              <a:t>           "All authority has been given to Me in heaven and on earth</a:t>
            </a:r>
            <a:r>
              <a:rPr lang="en-US" sz="3600" dirty="0" smtClean="0"/>
              <a:t>.” (</a:t>
            </a:r>
            <a:r>
              <a:rPr lang="en-US" sz="3600" dirty="0" smtClean="0">
                <a:hlinkClick r:id="rId3"/>
              </a:rPr>
              <a:t>Matthew 28:18</a:t>
            </a:r>
            <a:r>
              <a:rPr lang="en-US" sz="3600" dirty="0" smtClean="0"/>
              <a:t>).</a:t>
            </a:r>
            <a:endParaRPr lang="en-US" sz="3600" dirty="0"/>
          </a:p>
        </p:txBody>
      </p:sp>
    </p:spTree>
    <p:extLst>
      <p:ext uri="{BB962C8B-B14F-4D97-AF65-F5344CB8AC3E}">
        <p14:creationId xmlns:p14="http://schemas.microsoft.com/office/powerpoint/2010/main" val="102957867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8800" b="1" u="sng" dirty="0" smtClean="0"/>
              <a:t>#4</a:t>
            </a:r>
            <a:endParaRPr lang="en-US" sz="8800" b="1" u="sng"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7855977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15800" cy="6858000"/>
          </a:xfrm>
        </p:spPr>
        <p:txBody>
          <a:bodyPr>
            <a:normAutofit lnSpcReduction="10000"/>
          </a:bodyPr>
          <a:lstStyle/>
          <a:p>
            <a:r>
              <a:rPr lang="en-US" sz="3600" b="1" dirty="0"/>
              <a:t>Luke 23:32-43 </a:t>
            </a:r>
            <a:r>
              <a:rPr lang="en-US" sz="3600" baseline="30000" dirty="0" smtClean="0"/>
              <a:t>32</a:t>
            </a:r>
            <a:r>
              <a:rPr lang="en-US" sz="3600" baseline="30000" dirty="0"/>
              <a:t> </a:t>
            </a:r>
            <a:r>
              <a:rPr lang="en-US" sz="3600" dirty="0"/>
              <a:t>And there were also two other, </a:t>
            </a:r>
            <a:r>
              <a:rPr lang="en-US" sz="3600" b="1" u="sng" dirty="0">
                <a:solidFill>
                  <a:srgbClr val="FF0000"/>
                </a:solidFill>
              </a:rPr>
              <a:t>malefactors, </a:t>
            </a:r>
            <a:r>
              <a:rPr lang="en-US" sz="3600" dirty="0"/>
              <a:t>led with him to be put to </a:t>
            </a:r>
            <a:r>
              <a:rPr lang="en-US" sz="3600" dirty="0" smtClean="0"/>
              <a:t>death.</a:t>
            </a:r>
            <a:r>
              <a:rPr lang="en-US" sz="3600" baseline="30000" dirty="0" smtClean="0"/>
              <a:t>33</a:t>
            </a:r>
            <a:r>
              <a:rPr lang="en-US" sz="3600" baseline="30000" dirty="0"/>
              <a:t> </a:t>
            </a:r>
            <a:r>
              <a:rPr lang="en-US" sz="3600" dirty="0"/>
              <a:t>And when they were come to the place, which is called Calvary, there they crucified him, </a:t>
            </a:r>
            <a:r>
              <a:rPr lang="en-US" sz="3600" b="1" u="sng" dirty="0">
                <a:solidFill>
                  <a:srgbClr val="FF0000"/>
                </a:solidFill>
              </a:rPr>
              <a:t>and the malefactors</a:t>
            </a:r>
            <a:r>
              <a:rPr lang="en-US" sz="3600" dirty="0"/>
              <a:t>, one on the right hand, and the other on the </a:t>
            </a:r>
            <a:r>
              <a:rPr lang="en-US" sz="3600" dirty="0" smtClean="0"/>
              <a:t>left.</a:t>
            </a:r>
            <a:r>
              <a:rPr lang="en-US" sz="3600" baseline="30000" dirty="0" smtClean="0"/>
              <a:t>34</a:t>
            </a:r>
            <a:r>
              <a:rPr lang="en-US" sz="3600" baseline="30000" dirty="0"/>
              <a:t> </a:t>
            </a:r>
            <a:r>
              <a:rPr lang="en-US" sz="3600" dirty="0"/>
              <a:t>Then said Jesus, Father, forgive them; for they know not what they do. And they parted his raiment, and cast </a:t>
            </a:r>
            <a:r>
              <a:rPr lang="en-US" sz="3600" dirty="0" smtClean="0"/>
              <a:t>lots.</a:t>
            </a:r>
            <a:r>
              <a:rPr lang="en-US" sz="3600" baseline="30000" dirty="0" smtClean="0"/>
              <a:t>35</a:t>
            </a:r>
            <a:r>
              <a:rPr lang="en-US" sz="3600" baseline="30000" dirty="0"/>
              <a:t> </a:t>
            </a:r>
            <a:r>
              <a:rPr lang="en-US" sz="3600" dirty="0"/>
              <a:t>And the people stood beholding. And </a:t>
            </a:r>
            <a:r>
              <a:rPr lang="en-US" sz="3600" b="1" u="sng" dirty="0"/>
              <a:t>the rulers </a:t>
            </a:r>
            <a:r>
              <a:rPr lang="en-US" sz="3600" dirty="0"/>
              <a:t>also with them derided him, saying, He saved others; let him save himself, if he be Christ, the chosen of </a:t>
            </a:r>
            <a:r>
              <a:rPr lang="en-US" sz="3600" dirty="0" smtClean="0"/>
              <a:t>God.</a:t>
            </a:r>
            <a:r>
              <a:rPr lang="en-US" sz="3600" baseline="30000" dirty="0" smtClean="0"/>
              <a:t>36</a:t>
            </a:r>
            <a:r>
              <a:rPr lang="en-US" sz="3600" baseline="30000" dirty="0"/>
              <a:t> </a:t>
            </a:r>
            <a:r>
              <a:rPr lang="en-US" sz="3600" dirty="0"/>
              <a:t>And</a:t>
            </a:r>
            <a:r>
              <a:rPr lang="en-US" sz="3600" b="1" u="sng" dirty="0"/>
              <a:t> the soldiers also mocked him</a:t>
            </a:r>
            <a:r>
              <a:rPr lang="en-US" sz="3600" dirty="0"/>
              <a:t>, coming to him, and offering him </a:t>
            </a:r>
            <a:r>
              <a:rPr lang="en-US" sz="3600" dirty="0" smtClean="0"/>
              <a:t>vinegar,</a:t>
            </a:r>
            <a:r>
              <a:rPr lang="en-US" sz="3600" baseline="30000" dirty="0" smtClean="0"/>
              <a:t>37</a:t>
            </a:r>
            <a:r>
              <a:rPr lang="en-US" sz="3600" baseline="30000" dirty="0"/>
              <a:t> </a:t>
            </a:r>
            <a:r>
              <a:rPr lang="en-US" sz="3600" dirty="0"/>
              <a:t>And saying, If thou be the king of the Jews, save </a:t>
            </a:r>
            <a:r>
              <a:rPr lang="en-US" sz="3600" dirty="0" smtClean="0"/>
              <a:t>thyself.</a:t>
            </a:r>
            <a:r>
              <a:rPr lang="en-US" sz="3600" baseline="30000" dirty="0" smtClean="0"/>
              <a:t>38</a:t>
            </a:r>
            <a:r>
              <a:rPr lang="en-US" sz="3600" baseline="30000" dirty="0"/>
              <a:t> </a:t>
            </a:r>
            <a:r>
              <a:rPr lang="en-US" sz="3600" dirty="0"/>
              <a:t>And a superscription also was written over him in letters of Greek, and Latin, and Hebrew, </a:t>
            </a:r>
            <a:r>
              <a:rPr lang="en-US" sz="3600" cap="small" dirty="0"/>
              <a:t>This Is The King Of The Jews</a:t>
            </a:r>
            <a:r>
              <a:rPr lang="en-US" sz="3600" dirty="0"/>
              <a:t>.</a:t>
            </a:r>
          </a:p>
          <a:p>
            <a:endParaRPr lang="en-US" dirty="0"/>
          </a:p>
        </p:txBody>
      </p:sp>
    </p:spTree>
    <p:extLst>
      <p:ext uri="{BB962C8B-B14F-4D97-AF65-F5344CB8AC3E}">
        <p14:creationId xmlns:p14="http://schemas.microsoft.com/office/powerpoint/2010/main" val="42008112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5912"/>
            <a:ext cx="12095018" cy="6933911"/>
          </a:xfrm>
        </p:spPr>
        <p:txBody>
          <a:bodyPr>
            <a:normAutofit/>
          </a:bodyPr>
          <a:lstStyle/>
          <a:p>
            <a:r>
              <a:rPr lang="en-US" sz="3600" b="1" u="sng" dirty="0" smtClean="0"/>
              <a:t>Finally</a:t>
            </a:r>
            <a:r>
              <a:rPr lang="en-US" sz="3600" dirty="0" smtClean="0"/>
              <a:t>, we must understand that at the time of the thief’s salvation, </a:t>
            </a:r>
            <a:r>
              <a:rPr lang="en-US" sz="3600" b="1" u="sng" dirty="0" smtClean="0">
                <a:solidFill>
                  <a:srgbClr val="FF0000"/>
                </a:solidFill>
              </a:rPr>
              <a:t>the new covenant had not been inaugurated</a:t>
            </a:r>
            <a:r>
              <a:rPr lang="en-US" sz="3600" dirty="0" smtClean="0"/>
              <a:t>.</a:t>
            </a:r>
          </a:p>
          <a:p>
            <a:r>
              <a:rPr lang="en-US" sz="3600" dirty="0"/>
              <a:t> </a:t>
            </a:r>
            <a:r>
              <a:rPr lang="en-US" sz="3600" dirty="0" smtClean="0"/>
              <a:t>     “</a:t>
            </a:r>
            <a:r>
              <a:rPr lang="en-US" sz="3600" i="1" dirty="0" smtClean="0"/>
              <a:t>And for this reason He is the Mediator of the new covenant, by means of death, for the redemption of the transgressions under the first covenant, that those who are called may receive the promise of the eternal inheritance.</a:t>
            </a:r>
            <a:r>
              <a:rPr lang="en-US" sz="3600" b="1" i="1" u="sng" dirty="0" smtClean="0">
                <a:solidFill>
                  <a:srgbClr val="FF0000"/>
                </a:solidFill>
              </a:rPr>
              <a:t> For where there is a testament, there must also of necessity be the death of the testator</a:t>
            </a:r>
            <a:r>
              <a:rPr lang="en-US" sz="3600" i="1" dirty="0" smtClean="0"/>
              <a:t>. For a testament is in force</a:t>
            </a:r>
            <a:r>
              <a:rPr lang="en-US" sz="3600" i="1" u="sng" dirty="0" smtClean="0">
                <a:solidFill>
                  <a:srgbClr val="7030A0"/>
                </a:solidFill>
              </a:rPr>
              <a:t> after </a:t>
            </a:r>
            <a:r>
              <a:rPr lang="en-US" sz="3600" i="1" dirty="0" smtClean="0"/>
              <a:t>men are dead, since it has no power at all </a:t>
            </a:r>
            <a:r>
              <a:rPr lang="en-US" sz="3600" b="1" i="1" u="sng" dirty="0" smtClean="0"/>
              <a:t>while</a:t>
            </a:r>
            <a:r>
              <a:rPr lang="en-US" sz="3600" i="1" dirty="0" smtClean="0"/>
              <a:t> the testator lives</a:t>
            </a:r>
            <a:r>
              <a:rPr lang="en-US" sz="3600" dirty="0" smtClean="0"/>
              <a:t>” (</a:t>
            </a:r>
            <a:r>
              <a:rPr lang="en-US" sz="3600" dirty="0" smtClean="0">
                <a:hlinkClick r:id="rId2"/>
              </a:rPr>
              <a:t>Hebrews 9:15-17</a:t>
            </a:r>
            <a:r>
              <a:rPr lang="en-US" sz="3600" dirty="0" smtClean="0"/>
              <a:t>). </a:t>
            </a:r>
          </a:p>
          <a:p>
            <a:r>
              <a:rPr lang="en-US" sz="3600" dirty="0"/>
              <a:t> </a:t>
            </a:r>
            <a:r>
              <a:rPr lang="en-US" sz="3600" dirty="0" smtClean="0"/>
              <a:t>   How the thief gained salvation prior to the death of Jesus and the beginning of the new covenant does not impact how people are saved now that the new covenant is in force.</a:t>
            </a:r>
            <a:endParaRPr lang="en-US" sz="3600" dirty="0"/>
          </a:p>
        </p:txBody>
      </p:sp>
    </p:spTree>
    <p:extLst>
      <p:ext uri="{BB962C8B-B14F-4D97-AF65-F5344CB8AC3E}">
        <p14:creationId xmlns:p14="http://schemas.microsoft.com/office/powerpoint/2010/main" val="9733433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100013" y="90488"/>
            <a:ext cx="12091987" cy="6632575"/>
          </a:xfrm>
        </p:spPr>
        <p:txBody>
          <a:bodyPr>
            <a:normAutofit/>
          </a:bodyPr>
          <a:lstStyle/>
          <a:p>
            <a:r>
              <a:rPr lang="en-US" sz="6600" b="1" dirty="0" smtClean="0"/>
              <a:t>The Bible Way is The Only Way </a:t>
            </a:r>
          </a:p>
          <a:p>
            <a:r>
              <a:rPr lang="en-US" sz="6600" b="1" dirty="0" smtClean="0"/>
              <a:t>Of salvation:  </a:t>
            </a:r>
          </a:p>
          <a:p>
            <a:pPr marL="0" indent="0">
              <a:buNone/>
            </a:pPr>
            <a:r>
              <a:rPr lang="en-US" sz="4800" b="1" dirty="0" smtClean="0"/>
              <a:t> </a:t>
            </a:r>
            <a:endParaRPr lang="en-US" sz="4800" b="1" dirty="0"/>
          </a:p>
        </p:txBody>
      </p:sp>
    </p:spTree>
    <p:extLst>
      <p:ext uri="{BB962C8B-B14F-4D97-AF65-F5344CB8AC3E}">
        <p14:creationId xmlns:p14="http://schemas.microsoft.com/office/powerpoint/2010/main" val="119221174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15800" cy="6785264"/>
          </a:xfrm>
        </p:spPr>
        <p:txBody>
          <a:bodyPr/>
          <a:lstStyle/>
          <a:p>
            <a:endParaRPr lang="en-US" sz="3600" dirty="0" smtClean="0"/>
          </a:p>
          <a:p>
            <a:endParaRPr lang="en-US" sz="3600" dirty="0"/>
          </a:p>
          <a:p>
            <a:r>
              <a:rPr lang="en-US" sz="3600" b="1" dirty="0" smtClean="0"/>
              <a:t>Pentecost </a:t>
            </a:r>
            <a:r>
              <a:rPr lang="en-US" sz="3600" b="1" dirty="0"/>
              <a:t>(Acts 2:36-47</a:t>
            </a:r>
            <a:r>
              <a:rPr lang="en-US" sz="3600" b="1" dirty="0" smtClean="0"/>
              <a:t>)  -  Baptized</a:t>
            </a:r>
            <a:endParaRPr lang="en-US" sz="3600" b="1" dirty="0"/>
          </a:p>
          <a:p>
            <a:r>
              <a:rPr lang="en-US" sz="3600" b="1" dirty="0"/>
              <a:t>Samaritans (Acts 8:5-13</a:t>
            </a:r>
            <a:r>
              <a:rPr lang="en-US" sz="3600" b="1" dirty="0" smtClean="0"/>
              <a:t>)  -  Baptized</a:t>
            </a:r>
            <a:endParaRPr lang="en-US" sz="3600" b="1" dirty="0"/>
          </a:p>
          <a:p>
            <a:r>
              <a:rPr lang="en-US" sz="3600" b="1" dirty="0"/>
              <a:t>Ethiopian (Acts 8:26-39</a:t>
            </a:r>
            <a:r>
              <a:rPr lang="en-US" sz="3600" b="1" dirty="0" smtClean="0"/>
              <a:t>)   -  Baptized</a:t>
            </a:r>
            <a:endParaRPr lang="en-US" sz="3600" b="1" dirty="0"/>
          </a:p>
          <a:p>
            <a:r>
              <a:rPr lang="en-US" sz="3600" b="1" dirty="0"/>
              <a:t>Saul (Acts 9:1-20; 22:6-16</a:t>
            </a:r>
            <a:r>
              <a:rPr lang="en-US" sz="3600" b="1" dirty="0" smtClean="0"/>
              <a:t>)- Baptized</a:t>
            </a:r>
            <a:endParaRPr lang="en-US" sz="3600" b="1" dirty="0"/>
          </a:p>
          <a:p>
            <a:r>
              <a:rPr lang="en-US" sz="3600" b="1" dirty="0"/>
              <a:t>Cornelius (Acts 10:1-48</a:t>
            </a:r>
            <a:r>
              <a:rPr lang="en-US" sz="3600" b="1" dirty="0" smtClean="0"/>
              <a:t>)    - Baptized</a:t>
            </a:r>
            <a:endParaRPr lang="en-US" sz="3600" b="1" dirty="0"/>
          </a:p>
          <a:p>
            <a:r>
              <a:rPr lang="en-US" sz="3600" b="1" dirty="0"/>
              <a:t>Lydia (Acts 16:14, 15</a:t>
            </a:r>
            <a:r>
              <a:rPr lang="en-US" sz="3600" b="1" dirty="0" smtClean="0"/>
              <a:t>)         - Baptized</a:t>
            </a:r>
            <a:endParaRPr lang="en-US" sz="3600" b="1" dirty="0"/>
          </a:p>
          <a:p>
            <a:r>
              <a:rPr lang="en-US" sz="3600" b="1" dirty="0"/>
              <a:t>Philippian Jailer (Acts </a:t>
            </a:r>
            <a:r>
              <a:rPr lang="en-US" sz="3600" b="1" dirty="0" smtClean="0"/>
              <a:t>16:25-33)   -  Baptized</a:t>
            </a:r>
            <a:endParaRPr lang="en-US" sz="3600" b="1" dirty="0"/>
          </a:p>
          <a:p>
            <a:endParaRPr lang="en-US" dirty="0"/>
          </a:p>
        </p:txBody>
      </p:sp>
    </p:spTree>
    <p:extLst>
      <p:ext uri="{BB962C8B-B14F-4D97-AF65-F5344CB8AC3E}">
        <p14:creationId xmlns:p14="http://schemas.microsoft.com/office/powerpoint/2010/main" val="402278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wipe(down)">
                                      <p:cBhvr>
                                        <p:cTn id="21" dur="5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1" presetClass="entr" presetSubtype="1" fill="hold"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wheel(1)">
                                      <p:cBhvr>
                                        <p:cTn id="26" dur="2000"/>
                                        <p:tgtEl>
                                          <p:spTgt spid="3">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500"/>
                                        <p:tgtEl>
                                          <p:spTgt spid="3">
                                            <p:txEl>
                                              <p:pRg st="6" end="6"/>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31" presetClass="entr" presetSubtype="0" fill="hold" nodeType="click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 calcmode="lin" valueType="num">
                                      <p:cBhvr>
                                        <p:cTn id="36"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37"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38"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39" dur="1000"/>
                                        <p:tgtEl>
                                          <p:spTgt spid="3">
                                            <p:txEl>
                                              <p:pRg st="7" end="7"/>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21" presetClass="entr" presetSubtype="1" fill="hold" nodeType="clickEffect">
                                  <p:stCondLst>
                                    <p:cond delay="0"/>
                                  </p:stCondLst>
                                  <p:childTnLst>
                                    <p:set>
                                      <p:cBhvr>
                                        <p:cTn id="43" dur="1" fill="hold">
                                          <p:stCondLst>
                                            <p:cond delay="0"/>
                                          </p:stCondLst>
                                        </p:cTn>
                                        <p:tgtEl>
                                          <p:spTgt spid="3">
                                            <p:txEl>
                                              <p:pRg st="8" end="8"/>
                                            </p:txEl>
                                          </p:spTgt>
                                        </p:tgtEl>
                                        <p:attrNameLst>
                                          <p:attrName>style.visibility</p:attrName>
                                        </p:attrNameLst>
                                      </p:cBhvr>
                                      <p:to>
                                        <p:strVal val="visible"/>
                                      </p:to>
                                    </p:set>
                                    <p:animEffect transition="in" filter="wheel(1)">
                                      <p:cBhvr>
                                        <p:cTn id="44"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1281064" cy="6858000"/>
          </a:xfrm>
        </p:spPr>
        <p:txBody>
          <a:bodyPr/>
          <a:lstStyle/>
          <a:p>
            <a:r>
              <a:rPr lang="en-US" sz="3600" b="1" u="sng" dirty="0" smtClean="0"/>
              <a:t>Scriptures that teach us the importance of baptism today</a:t>
            </a:r>
          </a:p>
          <a:p>
            <a:r>
              <a:rPr lang="en-US" sz="3600" dirty="0" smtClean="0"/>
              <a:t>Romans </a:t>
            </a:r>
            <a:r>
              <a:rPr lang="en-US" sz="3600" dirty="0"/>
              <a:t>6:1-4</a:t>
            </a:r>
          </a:p>
          <a:p>
            <a:r>
              <a:rPr lang="en-US" sz="3600" dirty="0"/>
              <a:t>1 Corinthians 12:13</a:t>
            </a:r>
          </a:p>
          <a:p>
            <a:r>
              <a:rPr lang="en-US" sz="3600" dirty="0"/>
              <a:t>Galatians 3:27</a:t>
            </a:r>
          </a:p>
          <a:p>
            <a:r>
              <a:rPr lang="en-US" sz="3600" dirty="0"/>
              <a:t>Ephesians 4:5</a:t>
            </a:r>
          </a:p>
          <a:p>
            <a:r>
              <a:rPr lang="en-US" sz="3600" dirty="0"/>
              <a:t>Colossians 2:12</a:t>
            </a:r>
          </a:p>
          <a:p>
            <a:r>
              <a:rPr lang="en-US" sz="3600" dirty="0"/>
              <a:t>Titus 3:5</a:t>
            </a:r>
          </a:p>
          <a:p>
            <a:r>
              <a:rPr lang="en-US" sz="3600" dirty="0"/>
              <a:t>1 Peter 3:20, 21</a:t>
            </a:r>
          </a:p>
          <a:p>
            <a:endParaRPr lang="en-US" dirty="0"/>
          </a:p>
        </p:txBody>
      </p:sp>
    </p:spTree>
    <p:extLst>
      <p:ext uri="{BB962C8B-B14F-4D97-AF65-F5344CB8AC3E}">
        <p14:creationId xmlns:p14="http://schemas.microsoft.com/office/powerpoint/2010/main" val="3703337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1" presetClass="entr" presetSubtype="1"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wheel(1)">
                                      <p:cBhvr>
                                        <p:cTn id="21" dur="2000"/>
                                        <p:tgtEl>
                                          <p:spTgt spid="3">
                                            <p:txEl>
                                              <p:pRg st="3" end="3"/>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1" presetClass="entr" presetSubtype="0" fill="hold"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 calcmode="lin" valueType="num">
                                      <p:cBhvr>
                                        <p:cTn id="26"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7"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28"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29" dur="1000"/>
                                        <p:tgtEl>
                                          <p:spTgt spid="3">
                                            <p:txEl>
                                              <p:pRg st="4" end="4"/>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fade">
                                      <p:cBhvr>
                                        <p:cTn id="34" dur="1000"/>
                                        <p:tgtEl>
                                          <p:spTgt spid="3">
                                            <p:txEl>
                                              <p:pRg st="5" end="5"/>
                                            </p:txEl>
                                          </p:spTgt>
                                        </p:tgtEl>
                                      </p:cBhvr>
                                    </p:animEffect>
                                    <p:anim calcmode="lin" valueType="num">
                                      <p:cBhvr>
                                        <p:cTn id="3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31" presetClass="entr" presetSubtype="0" fill="hold" nodeType="clickEffect">
                                  <p:stCondLst>
                                    <p:cond delay="0"/>
                                  </p:stCondLst>
                                  <p:childTnLst>
                                    <p:set>
                                      <p:cBhvr>
                                        <p:cTn id="44" dur="1" fill="hold">
                                          <p:stCondLst>
                                            <p:cond delay="0"/>
                                          </p:stCondLst>
                                        </p:cTn>
                                        <p:tgtEl>
                                          <p:spTgt spid="3">
                                            <p:txEl>
                                              <p:pRg st="7" end="7"/>
                                            </p:txEl>
                                          </p:spTgt>
                                        </p:tgtEl>
                                        <p:attrNameLst>
                                          <p:attrName>style.visibility</p:attrName>
                                        </p:attrNameLst>
                                      </p:cBhvr>
                                      <p:to>
                                        <p:strVal val="visible"/>
                                      </p:to>
                                    </p:set>
                                    <p:anim calcmode="lin" valueType="num">
                                      <p:cBhvr>
                                        <p:cTn id="45"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46"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47"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48"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6600" b="1" dirty="0" smtClean="0">
                <a:solidFill>
                  <a:srgbClr val="7030A0"/>
                </a:solidFill>
              </a:rPr>
              <a:t>Yes, God’s Law Changed</a:t>
            </a:r>
            <a:endParaRPr lang="en-US" sz="6600" b="1" dirty="0">
              <a:solidFill>
                <a:srgbClr val="7030A0"/>
              </a:solidFill>
            </a:endParaRPr>
          </a:p>
        </p:txBody>
      </p:sp>
    </p:spTree>
    <p:extLst>
      <p:ext uri="{BB962C8B-B14F-4D97-AF65-F5344CB8AC3E}">
        <p14:creationId xmlns:p14="http://schemas.microsoft.com/office/powerpoint/2010/main" val="341952927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209318" cy="6083445"/>
          </a:xfrm>
        </p:spPr>
        <p:txBody>
          <a:bodyPr>
            <a:normAutofit/>
          </a:bodyPr>
          <a:lstStyle/>
          <a:p>
            <a:endParaRPr lang="en-US" sz="3600" dirty="0"/>
          </a:p>
          <a:p>
            <a:r>
              <a:rPr lang="en-US" sz="3600" b="1" dirty="0" smtClean="0"/>
              <a:t>Hebrews </a:t>
            </a:r>
            <a:r>
              <a:rPr lang="en-US" sz="3600" b="1" dirty="0"/>
              <a:t>8:6-8 </a:t>
            </a:r>
            <a:r>
              <a:rPr lang="en-US" sz="3600" baseline="30000" dirty="0" smtClean="0"/>
              <a:t>6</a:t>
            </a:r>
            <a:r>
              <a:rPr lang="en-US" sz="3600" baseline="30000" dirty="0"/>
              <a:t> </a:t>
            </a:r>
            <a:r>
              <a:rPr lang="en-US" sz="3600" dirty="0"/>
              <a:t>But now hath he obtained a more excellent ministry, by how much also he is the mediator of a better covenant, which was established upon better promises.</a:t>
            </a:r>
          </a:p>
          <a:p>
            <a:r>
              <a:rPr lang="en-US" sz="3600" baseline="30000" dirty="0"/>
              <a:t>7 </a:t>
            </a:r>
            <a:r>
              <a:rPr lang="en-US" sz="3600" dirty="0"/>
              <a:t>For if that first covenant had been faultless, then should no place have been sought for the second.</a:t>
            </a:r>
          </a:p>
          <a:p>
            <a:r>
              <a:rPr lang="en-US" sz="3600" baseline="30000" dirty="0"/>
              <a:t>8 </a:t>
            </a:r>
            <a:r>
              <a:rPr lang="en-US" sz="3600" dirty="0"/>
              <a:t>For finding fault with them, he </a:t>
            </a:r>
            <a:r>
              <a:rPr lang="en-US" sz="3600" dirty="0" err="1"/>
              <a:t>saith</a:t>
            </a:r>
            <a:r>
              <a:rPr lang="en-US" sz="3600" dirty="0"/>
              <a:t>, Behold, the days come, </a:t>
            </a:r>
            <a:r>
              <a:rPr lang="en-US" sz="3600" dirty="0" err="1"/>
              <a:t>saith</a:t>
            </a:r>
            <a:r>
              <a:rPr lang="en-US" sz="3600" dirty="0"/>
              <a:t> the Lord, when I will make a new covenant with the house of Israel and with the house of Judah:</a:t>
            </a:r>
          </a:p>
          <a:p>
            <a:endParaRPr lang="en-US" sz="3600" dirty="0"/>
          </a:p>
          <a:p>
            <a:endParaRPr lang="en-US" sz="3600" dirty="0"/>
          </a:p>
        </p:txBody>
      </p:sp>
    </p:spTree>
    <p:extLst>
      <p:ext uri="{BB962C8B-B14F-4D97-AF65-F5344CB8AC3E}">
        <p14:creationId xmlns:p14="http://schemas.microsoft.com/office/powerpoint/2010/main" val="1766353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heel(1)">
                                      <p:cBhvr>
                                        <p:cTn id="7" dur="2000"/>
                                        <p:tgtEl>
                                          <p:spTgt spid="3">
                                            <p:txEl>
                                              <p:pRg st="1" end="1"/>
                                            </p:txEl>
                                          </p:spTgt>
                                        </p:tgtEl>
                                      </p:cBhvr>
                                    </p:animEffect>
                                  </p:childTnLst>
                                </p:cTn>
                              </p:par>
                              <p:par>
                                <p:cTn id="8" presetID="21" presetClass="entr" presetSubtype="1"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wheel(1)">
                                      <p:cBhvr>
                                        <p:cTn id="10" dur="2000"/>
                                        <p:tgtEl>
                                          <p:spTgt spid="3">
                                            <p:txEl>
                                              <p:pRg st="2" end="2"/>
                                            </p:txEl>
                                          </p:spTgt>
                                        </p:tgtEl>
                                      </p:cBhvr>
                                    </p:animEffect>
                                  </p:childTnLst>
                                </p:cTn>
                              </p:par>
                              <p:par>
                                <p:cTn id="11" presetID="21" presetClass="entr" presetSubtype="1"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wheel(1)">
                                      <p:cBhvr>
                                        <p:cTn id="13"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05409" cy="6457518"/>
          </a:xfrm>
        </p:spPr>
        <p:txBody>
          <a:bodyPr/>
          <a:lstStyle/>
          <a:p>
            <a:endParaRPr lang="en-US" b="1" dirty="0" smtClean="0"/>
          </a:p>
          <a:p>
            <a:r>
              <a:rPr lang="en-US" sz="3600" b="1" dirty="0" smtClean="0"/>
              <a:t>Hebrews </a:t>
            </a:r>
            <a:r>
              <a:rPr lang="en-US" sz="3600" b="1" dirty="0"/>
              <a:t>9:13-15 </a:t>
            </a:r>
            <a:r>
              <a:rPr lang="en-US" sz="3600" baseline="30000" dirty="0" smtClean="0"/>
              <a:t>13</a:t>
            </a:r>
            <a:r>
              <a:rPr lang="en-US" sz="3600" baseline="30000" dirty="0"/>
              <a:t> </a:t>
            </a:r>
            <a:r>
              <a:rPr lang="en-US" sz="3600" dirty="0"/>
              <a:t>For if the blood of bulls and of goats, and the ashes of an heifer sprinkling the unclean, </a:t>
            </a:r>
            <a:r>
              <a:rPr lang="en-US" sz="3600" dirty="0" err="1"/>
              <a:t>sanctifieth</a:t>
            </a:r>
            <a:r>
              <a:rPr lang="en-US" sz="3600" dirty="0"/>
              <a:t> to the purifying of the flesh:</a:t>
            </a:r>
          </a:p>
          <a:p>
            <a:r>
              <a:rPr lang="en-US" sz="3600" baseline="30000" dirty="0"/>
              <a:t>14 </a:t>
            </a:r>
            <a:r>
              <a:rPr lang="en-US" sz="3600" dirty="0"/>
              <a:t>How much more shall the blood of Christ, who through the eternal Spirit offered himself without spot to God, purge your conscience from dead works to serve the living God?</a:t>
            </a:r>
          </a:p>
          <a:p>
            <a:r>
              <a:rPr lang="en-US" sz="3600" baseline="30000" dirty="0"/>
              <a:t>15 </a:t>
            </a:r>
            <a:r>
              <a:rPr lang="en-US" sz="3600" dirty="0"/>
              <a:t>And for this cause he is the mediator of the new testament, that by means of death, for the redemption of the transgressions that were under the first testament, they which are called might receive the promise of eternal inheritance.</a:t>
            </a:r>
          </a:p>
          <a:p>
            <a:endParaRPr lang="en-US" dirty="0"/>
          </a:p>
        </p:txBody>
      </p:sp>
    </p:spTree>
    <p:extLst>
      <p:ext uri="{BB962C8B-B14F-4D97-AF65-F5344CB8AC3E}">
        <p14:creationId xmlns:p14="http://schemas.microsoft.com/office/powerpoint/2010/main" val="1334522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p:cTn id="1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2" end="2"/>
                                            </p:txEl>
                                          </p:spTgt>
                                        </p:tgtEl>
                                      </p:cBhvr>
                                    </p:animEffect>
                                  </p:childTnLst>
                                </p:cTn>
                              </p:par>
                              <p:par>
                                <p:cTn id="17" presetID="31" presetClass="entr" presetSubtype="0"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p:cTn id="19"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0"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1"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2"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lstStyle/>
          <a:p>
            <a:r>
              <a:rPr lang="en-US" sz="3600" b="1" dirty="0" smtClean="0"/>
              <a:t>Hebrews </a:t>
            </a:r>
            <a:r>
              <a:rPr lang="en-US" sz="3600" b="1" dirty="0"/>
              <a:t>10:8-10 </a:t>
            </a:r>
          </a:p>
          <a:p>
            <a:r>
              <a:rPr lang="en-US" sz="3600" baseline="30000" dirty="0"/>
              <a:t>8 </a:t>
            </a:r>
            <a:r>
              <a:rPr lang="en-US" sz="3600" dirty="0"/>
              <a:t>Above when he said, Sacrifice and offering and burnt offerings and offering for sin thou </a:t>
            </a:r>
            <a:r>
              <a:rPr lang="en-US" sz="3600" dirty="0" err="1"/>
              <a:t>wouldest</a:t>
            </a:r>
            <a:r>
              <a:rPr lang="en-US" sz="3600" dirty="0"/>
              <a:t> not, neither </a:t>
            </a:r>
            <a:r>
              <a:rPr lang="en-US" sz="3600" dirty="0" err="1"/>
              <a:t>hadst</a:t>
            </a:r>
            <a:r>
              <a:rPr lang="en-US" sz="3600" dirty="0"/>
              <a:t> pleasure therein; which are offered by the law;</a:t>
            </a:r>
          </a:p>
          <a:p>
            <a:r>
              <a:rPr lang="en-US" sz="3600" baseline="30000" dirty="0"/>
              <a:t>9 </a:t>
            </a:r>
            <a:r>
              <a:rPr lang="en-US" sz="3600" dirty="0"/>
              <a:t>Then said he, Lo, I come to do thy will, O God. He taketh away the first, that he may establish the second.</a:t>
            </a:r>
          </a:p>
          <a:p>
            <a:r>
              <a:rPr lang="en-US" sz="3600" baseline="30000" dirty="0"/>
              <a:t>10 </a:t>
            </a:r>
            <a:r>
              <a:rPr lang="en-US" sz="3600" dirty="0"/>
              <a:t>By the which will we are sanctified through the offering of the body of Jesus Christ once for all.</a:t>
            </a:r>
          </a:p>
          <a:p>
            <a:r>
              <a:rPr lang="en-US" dirty="0" smtClean="0"/>
              <a:t>  </a:t>
            </a:r>
            <a:endParaRPr lang="en-US" dirty="0"/>
          </a:p>
        </p:txBody>
      </p:sp>
    </p:spTree>
    <p:extLst>
      <p:ext uri="{BB962C8B-B14F-4D97-AF65-F5344CB8AC3E}">
        <p14:creationId xmlns:p14="http://schemas.microsoft.com/office/powerpoint/2010/main" val="3165789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fontScale="25000" lnSpcReduction="20000"/>
          </a:bodyPr>
          <a:lstStyle/>
          <a:p>
            <a:endParaRPr lang="en-US" sz="7200" b="1" dirty="0" smtClean="0"/>
          </a:p>
          <a:p>
            <a:r>
              <a:rPr lang="en-US" sz="7200" b="1" dirty="0" smtClean="0"/>
              <a:t>  </a:t>
            </a:r>
            <a:r>
              <a:rPr lang="en-US" sz="14400" b="1" dirty="0" smtClean="0"/>
              <a:t>Romans </a:t>
            </a:r>
            <a:r>
              <a:rPr lang="en-US" sz="14400" b="1" dirty="0"/>
              <a:t>7:1-6 </a:t>
            </a:r>
            <a:r>
              <a:rPr lang="en-US" sz="14400" dirty="0" smtClean="0"/>
              <a:t>7</a:t>
            </a:r>
            <a:r>
              <a:rPr lang="en-US" sz="14400" dirty="0"/>
              <a:t> Know ye not, brethren, (for I speak to them that know the law,) how that the law hath dominion over a man as long as he </a:t>
            </a:r>
            <a:r>
              <a:rPr lang="en-US" sz="14400" dirty="0" smtClean="0"/>
              <a:t>liveth?</a:t>
            </a:r>
            <a:r>
              <a:rPr lang="en-US" sz="14400" baseline="30000" dirty="0" smtClean="0"/>
              <a:t>2</a:t>
            </a:r>
            <a:r>
              <a:rPr lang="en-US" sz="14400" baseline="30000" dirty="0"/>
              <a:t> </a:t>
            </a:r>
            <a:r>
              <a:rPr lang="en-US" sz="14400" dirty="0"/>
              <a:t>For the woman which hath an husband is bound by the law to her husband so long as he </a:t>
            </a:r>
            <a:r>
              <a:rPr lang="en-US" sz="14400" dirty="0" err="1"/>
              <a:t>liveth</a:t>
            </a:r>
            <a:r>
              <a:rPr lang="en-US" sz="14400" dirty="0"/>
              <a:t>; but if the husband be dead, she is loosed from the law of her </a:t>
            </a:r>
            <a:r>
              <a:rPr lang="en-US" sz="14400" dirty="0" smtClean="0"/>
              <a:t>husband.</a:t>
            </a:r>
            <a:r>
              <a:rPr lang="en-US" sz="14400" baseline="30000" dirty="0" smtClean="0"/>
              <a:t>3</a:t>
            </a:r>
            <a:r>
              <a:rPr lang="en-US" sz="14400" baseline="30000" dirty="0"/>
              <a:t> </a:t>
            </a:r>
            <a:r>
              <a:rPr lang="en-US" sz="14400" dirty="0"/>
              <a:t>So then if, while her husband </a:t>
            </a:r>
            <a:r>
              <a:rPr lang="en-US" sz="14400" dirty="0" err="1"/>
              <a:t>liveth</a:t>
            </a:r>
            <a:r>
              <a:rPr lang="en-US" sz="14400" dirty="0"/>
              <a:t>, she be married to another man, she shall be called an adulteress: but if her husband be dead, she is free from that law; so that she is no adulteress, though she be married to another </a:t>
            </a:r>
            <a:r>
              <a:rPr lang="en-US" sz="14400" dirty="0" smtClean="0"/>
              <a:t>man.</a:t>
            </a:r>
            <a:r>
              <a:rPr lang="en-US" sz="14400" baseline="30000" dirty="0" smtClean="0"/>
              <a:t>4</a:t>
            </a:r>
            <a:r>
              <a:rPr lang="en-US" sz="14400" baseline="30000" dirty="0"/>
              <a:t> </a:t>
            </a:r>
            <a:r>
              <a:rPr lang="en-US" sz="14400" dirty="0"/>
              <a:t>Wherefore, my brethren, ye also are become dead to the law by the body of Christ; that ye should be married to another, even to him who is raised from the dead, that we should bring forth fruit unto </a:t>
            </a:r>
            <a:r>
              <a:rPr lang="en-US" sz="14400" dirty="0" smtClean="0"/>
              <a:t>God.</a:t>
            </a:r>
            <a:endParaRPr lang="en-US" dirty="0"/>
          </a:p>
        </p:txBody>
      </p:sp>
    </p:spTree>
    <p:extLst>
      <p:ext uri="{BB962C8B-B14F-4D97-AF65-F5344CB8AC3E}">
        <p14:creationId xmlns:p14="http://schemas.microsoft.com/office/powerpoint/2010/main" val="1747230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90343"/>
            <a:ext cx="12039600" cy="6549448"/>
          </a:xfrm>
        </p:spPr>
        <p:txBody>
          <a:bodyPr>
            <a:normAutofit fontScale="62500" lnSpcReduction="20000"/>
          </a:bodyPr>
          <a:lstStyle/>
          <a:p>
            <a:r>
              <a:rPr lang="en-US" sz="9600" baseline="30000" dirty="0"/>
              <a:t>5 </a:t>
            </a:r>
            <a:r>
              <a:rPr lang="en-US" sz="9600" dirty="0"/>
              <a:t>For when we were in the flesh, the motions of sins, which were by the law, did work in our members to bring forth fruit unto death.</a:t>
            </a:r>
            <a:r>
              <a:rPr lang="en-US" sz="9600" baseline="30000" dirty="0"/>
              <a:t>6 </a:t>
            </a:r>
            <a:r>
              <a:rPr lang="en-US" sz="9600" dirty="0"/>
              <a:t>But now we are delivered from the law, that being dead wherein we were held; that we should serve in newness of spirit, and not in the oldness of the letter.</a:t>
            </a:r>
          </a:p>
          <a:p>
            <a:endParaRPr lang="en-US" dirty="0"/>
          </a:p>
        </p:txBody>
      </p:sp>
    </p:spTree>
    <p:extLst>
      <p:ext uri="{BB962C8B-B14F-4D97-AF65-F5344CB8AC3E}">
        <p14:creationId xmlns:p14="http://schemas.microsoft.com/office/powerpoint/2010/main" val="27833285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12105409" cy="6785264"/>
          </a:xfrm>
        </p:spPr>
        <p:txBody>
          <a:bodyPr>
            <a:normAutofit/>
          </a:bodyPr>
          <a:lstStyle/>
          <a:p>
            <a:r>
              <a:rPr lang="en-US" sz="3600" baseline="30000" dirty="0"/>
              <a:t>39 </a:t>
            </a:r>
            <a:r>
              <a:rPr lang="en-US" sz="3600" dirty="0"/>
              <a:t>And one of the malefactors which were hanged railed on him, saying, If thou be Christ, save thyself and us</a:t>
            </a:r>
            <a:r>
              <a:rPr lang="en-US" sz="3600" dirty="0" smtClean="0"/>
              <a:t>.(Matt.27:44</a:t>
            </a:r>
          </a:p>
          <a:p>
            <a:r>
              <a:rPr lang="en-US" sz="3600" dirty="0" smtClean="0"/>
              <a:t>“The thieves </a:t>
            </a:r>
            <a:r>
              <a:rPr lang="en-US" sz="3600" dirty="0" err="1" smtClean="0"/>
              <a:t>also,which</a:t>
            </a:r>
            <a:r>
              <a:rPr lang="en-US" sz="3600" dirty="0" smtClean="0"/>
              <a:t> were crucified with him, cast the same in his teeth.”)</a:t>
            </a:r>
            <a:endParaRPr lang="en-US" sz="3600" dirty="0"/>
          </a:p>
          <a:p>
            <a:r>
              <a:rPr lang="en-US" sz="3600" baseline="30000" dirty="0"/>
              <a:t>40 </a:t>
            </a:r>
            <a:r>
              <a:rPr lang="en-US" sz="3600" dirty="0"/>
              <a:t>But the other answering rebuked him, saying, </a:t>
            </a:r>
            <a:r>
              <a:rPr lang="en-US" sz="3600" dirty="0" err="1"/>
              <a:t>Dost</a:t>
            </a:r>
            <a:r>
              <a:rPr lang="en-US" sz="3600" dirty="0"/>
              <a:t> not thou fear God, seeing thou art in the same condemnation?</a:t>
            </a:r>
          </a:p>
          <a:p>
            <a:r>
              <a:rPr lang="en-US" sz="3600" baseline="30000" dirty="0"/>
              <a:t>41 </a:t>
            </a:r>
            <a:r>
              <a:rPr lang="en-US" sz="3600" dirty="0"/>
              <a:t>And we indeed justly; for we receive the due reward of our deeds: but this man hath done nothing amiss.</a:t>
            </a:r>
          </a:p>
          <a:p>
            <a:r>
              <a:rPr lang="en-US" sz="3600" baseline="30000" dirty="0"/>
              <a:t>42 </a:t>
            </a:r>
            <a:r>
              <a:rPr lang="en-US" sz="3600" dirty="0"/>
              <a:t>And he said unto Jesus, Lord, remember me when thou </a:t>
            </a:r>
            <a:r>
              <a:rPr lang="en-US" sz="3600" dirty="0" err="1"/>
              <a:t>comest</a:t>
            </a:r>
            <a:r>
              <a:rPr lang="en-US" sz="3600" dirty="0"/>
              <a:t> into thy kingdom.</a:t>
            </a:r>
          </a:p>
          <a:p>
            <a:r>
              <a:rPr lang="en-US" sz="3600" baseline="30000" dirty="0"/>
              <a:t>43 </a:t>
            </a:r>
            <a:r>
              <a:rPr lang="en-US" sz="3600" dirty="0"/>
              <a:t>And Jesus said unto him</a:t>
            </a:r>
            <a:r>
              <a:rPr lang="en-US" sz="3600" b="1" u="sng" dirty="0">
                <a:solidFill>
                  <a:srgbClr val="FF0000"/>
                </a:solidFill>
              </a:rPr>
              <a:t>, Verily I say unto thee, Today shalt thou be with me in paradise.</a:t>
            </a:r>
          </a:p>
          <a:p>
            <a:endParaRPr lang="en-US" dirty="0"/>
          </a:p>
        </p:txBody>
      </p:sp>
    </p:spTree>
    <p:extLst>
      <p:ext uri="{BB962C8B-B14F-4D97-AF65-F5344CB8AC3E}">
        <p14:creationId xmlns:p14="http://schemas.microsoft.com/office/powerpoint/2010/main" val="8232123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733309"/>
          </a:xfrm>
        </p:spPr>
        <p:txBody>
          <a:bodyPr/>
          <a:lstStyle/>
          <a:p>
            <a:endParaRPr lang="en-US" dirty="0" smtClean="0"/>
          </a:p>
          <a:p>
            <a:r>
              <a:rPr lang="en-US" sz="3600" dirty="0" smtClean="0"/>
              <a:t> </a:t>
            </a:r>
            <a:r>
              <a:rPr lang="en-US" sz="4400" b="1" dirty="0"/>
              <a:t>Galatians 3:19 </a:t>
            </a:r>
            <a:r>
              <a:rPr lang="en-US" sz="4400" baseline="30000" dirty="0" smtClean="0"/>
              <a:t>19</a:t>
            </a:r>
            <a:r>
              <a:rPr lang="en-US" sz="4400" baseline="30000" dirty="0"/>
              <a:t> </a:t>
            </a:r>
            <a:r>
              <a:rPr lang="en-US" sz="4400" dirty="0"/>
              <a:t>Wherefore then </a:t>
            </a:r>
            <a:r>
              <a:rPr lang="en-US" sz="4400" dirty="0" err="1"/>
              <a:t>serveth</a:t>
            </a:r>
            <a:r>
              <a:rPr lang="en-US" sz="4400" dirty="0"/>
              <a:t> the law? It was added because of transgressions, till the seed should come to whom the promise was made; and it was ordained by angels in the hand of a mediator.</a:t>
            </a:r>
          </a:p>
          <a:p>
            <a:endParaRPr lang="en-US" sz="4400" dirty="0" smtClean="0"/>
          </a:p>
          <a:p>
            <a:r>
              <a:rPr lang="en-US" sz="4400" dirty="0"/>
              <a:t> </a:t>
            </a:r>
            <a:r>
              <a:rPr lang="en-US" sz="4400" dirty="0" smtClean="0"/>
              <a:t> </a:t>
            </a:r>
            <a:r>
              <a:rPr lang="en-US" sz="4400" b="1" dirty="0" smtClean="0"/>
              <a:t>Galatians </a:t>
            </a:r>
            <a:r>
              <a:rPr lang="en-US" sz="4400" b="1" dirty="0"/>
              <a:t>3:24 </a:t>
            </a:r>
            <a:r>
              <a:rPr lang="en-US" sz="4400" baseline="30000" dirty="0" smtClean="0"/>
              <a:t>24</a:t>
            </a:r>
            <a:r>
              <a:rPr lang="en-US" sz="4400" baseline="30000" dirty="0"/>
              <a:t> </a:t>
            </a:r>
            <a:r>
              <a:rPr lang="en-US" sz="4400" dirty="0"/>
              <a:t>Wherefore the law was our schoolmaster to bring us unto Christ, that we might be justified by faith.</a:t>
            </a:r>
          </a:p>
          <a:p>
            <a:endParaRPr lang="en-US" dirty="0"/>
          </a:p>
        </p:txBody>
      </p:sp>
    </p:spTree>
    <p:extLst>
      <p:ext uri="{BB962C8B-B14F-4D97-AF65-F5344CB8AC3E}">
        <p14:creationId xmlns:p14="http://schemas.microsoft.com/office/powerpoint/2010/main" val="3036214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heel(1)">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1000"/>
                                        <p:tgtEl>
                                          <p:spTgt spid="3">
                                            <p:txEl>
                                              <p:pRg st="3" end="3"/>
                                            </p:txEl>
                                          </p:spTgt>
                                        </p:tgtEl>
                                      </p:cBhvr>
                                    </p:animEffect>
                                    <p:anim calcmode="lin" valueType="num">
                                      <p:cBhvr>
                                        <p:cTn id="1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800" dirty="0" smtClean="0"/>
              <a:t>The Bible Way Is the Only Way…</a:t>
            </a:r>
            <a:endParaRPr lang="en-US" sz="4800" dirty="0"/>
          </a:p>
        </p:txBody>
      </p:sp>
    </p:spTree>
    <p:extLst>
      <p:ext uri="{BB962C8B-B14F-4D97-AF65-F5344CB8AC3E}">
        <p14:creationId xmlns:p14="http://schemas.microsoft.com/office/powerpoint/2010/main" val="18295400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15800" cy="6858000"/>
          </a:xfrm>
        </p:spPr>
        <p:txBody>
          <a:bodyPr>
            <a:noAutofit/>
          </a:bodyPr>
          <a:lstStyle/>
          <a:p>
            <a:r>
              <a:rPr lang="en-US" sz="3600" b="1" dirty="0" smtClean="0"/>
              <a:t>Hear the Word of God.    Rom. 10:17</a:t>
            </a:r>
          </a:p>
          <a:p>
            <a:r>
              <a:rPr lang="en-US" sz="3600" b="1" dirty="0" smtClean="0"/>
              <a:t>Believe Jesus is the Messiah.  John 8:24</a:t>
            </a:r>
          </a:p>
          <a:p>
            <a:r>
              <a:rPr lang="en-US" sz="4000" b="1" dirty="0" smtClean="0"/>
              <a:t>Repent and change from disobeying Christ to obedience to </a:t>
            </a:r>
            <a:r>
              <a:rPr lang="en-US" sz="4000" b="1" dirty="0" err="1" smtClean="0"/>
              <a:t>Christ.Heb</a:t>
            </a:r>
            <a:r>
              <a:rPr lang="en-US" sz="4000" b="1" dirty="0" smtClean="0"/>
              <a:t>. 5:8,9</a:t>
            </a:r>
          </a:p>
          <a:p>
            <a:r>
              <a:rPr lang="en-US" sz="3600" b="1" dirty="0" smtClean="0"/>
              <a:t>Confess with your mouth what is in your heart.  That </a:t>
            </a:r>
          </a:p>
          <a:p>
            <a:r>
              <a:rPr lang="en-US" sz="3600" b="1" dirty="0"/>
              <a:t> </a:t>
            </a:r>
            <a:r>
              <a:rPr lang="en-US" sz="3600" b="1" dirty="0" smtClean="0"/>
              <a:t>  Jesus is the Messiah.  Matt. 10:32-33</a:t>
            </a:r>
          </a:p>
          <a:p>
            <a:r>
              <a:rPr lang="en-US" sz="3600" b="1" dirty="0" smtClean="0"/>
              <a:t>Be Baptized FOR the remission of sins.  Acts 2:38-41</a:t>
            </a:r>
          </a:p>
          <a:p>
            <a:r>
              <a:rPr lang="en-US" sz="3600" b="1" dirty="0" smtClean="0"/>
              <a:t>Live faithfully in the service of the King.   Rev.2:10</a:t>
            </a:r>
            <a:endParaRPr lang="en-US" sz="3600" b="1" dirty="0"/>
          </a:p>
        </p:txBody>
      </p:sp>
    </p:spTree>
    <p:extLst>
      <p:ext uri="{BB962C8B-B14F-4D97-AF65-F5344CB8AC3E}">
        <p14:creationId xmlns:p14="http://schemas.microsoft.com/office/powerpoint/2010/main" val="4120663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1" presetClass="entr" presetSubtype="1"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wheel(1)">
                                      <p:cBhvr>
                                        <p:cTn id="15" dur="20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ntr" presetSubtype="0"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 calcmode="lin" valueType="num">
                                      <p:cBhvr>
                                        <p:cTn id="20"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1"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2"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wipe(down)">
                                      <p:cBhvr>
                                        <p:cTn id="28" dur="500"/>
                                        <p:tgtEl>
                                          <p:spTgt spid="3">
                                            <p:txEl>
                                              <p:pRg st="3" end="3"/>
                                            </p:txEl>
                                          </p:spTgt>
                                        </p:tgtEl>
                                      </p:cBhvr>
                                    </p:animEffect>
                                  </p:childTnLst>
                                </p:cTn>
                              </p:par>
                              <p:par>
                                <p:cTn id="29" presetID="22" presetClass="entr" presetSubtype="4" fill="hold"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wipe(down)">
                                      <p:cBhvr>
                                        <p:cTn id="31" dur="500"/>
                                        <p:tgtEl>
                                          <p:spTgt spid="3">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4" fill="hold"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wipe(down)">
                                      <p:cBhvr>
                                        <p:cTn id="36" dur="500"/>
                                        <p:tgtEl>
                                          <p:spTgt spid="3">
                                            <p:txEl>
                                              <p:pRg st="5" end="5"/>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1" presetClass="entr" presetSubtype="1" fill="hold"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wheel(1)">
                                      <p:cBhvr>
                                        <p:cTn id="41"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
            <a:ext cx="12192000" cy="6941127"/>
          </a:xfrm>
        </p:spPr>
        <p:txBody>
          <a:bodyPr>
            <a:normAutofit fontScale="92500" lnSpcReduction="20000"/>
          </a:bodyPr>
          <a:lstStyle/>
          <a:p>
            <a:r>
              <a:rPr lang="en-US" sz="3900" b="1" dirty="0"/>
              <a:t>Matthew 27:38-44 </a:t>
            </a:r>
            <a:r>
              <a:rPr lang="en-US" sz="3900" baseline="30000" dirty="0" smtClean="0"/>
              <a:t>38</a:t>
            </a:r>
            <a:r>
              <a:rPr lang="en-US" sz="3900" baseline="30000" dirty="0"/>
              <a:t> </a:t>
            </a:r>
            <a:r>
              <a:rPr lang="en-US" sz="3900" dirty="0"/>
              <a:t>Then were there two thieves crucified with him, one on the right hand, and another on the </a:t>
            </a:r>
            <a:r>
              <a:rPr lang="en-US" sz="3900" dirty="0" smtClean="0"/>
              <a:t>left.</a:t>
            </a:r>
            <a:r>
              <a:rPr lang="en-US" sz="3900" baseline="30000" dirty="0" smtClean="0"/>
              <a:t>39</a:t>
            </a:r>
            <a:r>
              <a:rPr lang="en-US" sz="3900" baseline="30000" dirty="0"/>
              <a:t> </a:t>
            </a:r>
            <a:r>
              <a:rPr lang="en-US" sz="3900" dirty="0"/>
              <a:t>And they that passed by reviled him, wagging their </a:t>
            </a:r>
            <a:r>
              <a:rPr lang="en-US" sz="3900" dirty="0" smtClean="0"/>
              <a:t>heads,</a:t>
            </a:r>
            <a:r>
              <a:rPr lang="en-US" sz="3900" baseline="30000" dirty="0" smtClean="0"/>
              <a:t>40</a:t>
            </a:r>
            <a:r>
              <a:rPr lang="en-US" sz="3900" baseline="30000" dirty="0"/>
              <a:t> </a:t>
            </a:r>
            <a:r>
              <a:rPr lang="en-US" sz="3900" dirty="0"/>
              <a:t>And saying, Thou that </a:t>
            </a:r>
            <a:r>
              <a:rPr lang="en-US" sz="3900" dirty="0" err="1"/>
              <a:t>destroyest</a:t>
            </a:r>
            <a:r>
              <a:rPr lang="en-US" sz="3900" dirty="0"/>
              <a:t> the temple, and </a:t>
            </a:r>
            <a:r>
              <a:rPr lang="en-US" sz="3900" dirty="0" err="1"/>
              <a:t>buildest</a:t>
            </a:r>
            <a:r>
              <a:rPr lang="en-US" sz="3900" dirty="0"/>
              <a:t> it in three days, save thyself. If thou be the Son of God, come down from the cross.</a:t>
            </a:r>
          </a:p>
          <a:p>
            <a:r>
              <a:rPr lang="en-US" sz="3900" baseline="30000" dirty="0"/>
              <a:t>41 </a:t>
            </a:r>
            <a:r>
              <a:rPr lang="en-US" sz="3900" dirty="0"/>
              <a:t>Likewise also the chief priests mocking him, with the scribes and elders, said,</a:t>
            </a:r>
          </a:p>
          <a:p>
            <a:r>
              <a:rPr lang="en-US" sz="3900" baseline="30000" dirty="0"/>
              <a:t>42 </a:t>
            </a:r>
            <a:r>
              <a:rPr lang="en-US" sz="3900" dirty="0"/>
              <a:t>He saved others; himself he cannot save. If he be the King of Israel, let him now come down from the cross, and we will believe him.</a:t>
            </a:r>
          </a:p>
          <a:p>
            <a:r>
              <a:rPr lang="en-US" sz="3900" baseline="30000" dirty="0"/>
              <a:t>43 </a:t>
            </a:r>
            <a:r>
              <a:rPr lang="en-US" sz="3900" dirty="0"/>
              <a:t>He trusted in God; let him deliver him now, if he will have him: for he said, I am the Son of God.</a:t>
            </a:r>
          </a:p>
          <a:p>
            <a:r>
              <a:rPr lang="en-US" sz="3900" b="1" u="sng" baseline="30000" dirty="0">
                <a:solidFill>
                  <a:srgbClr val="FF0000"/>
                </a:solidFill>
              </a:rPr>
              <a:t>44 </a:t>
            </a:r>
            <a:r>
              <a:rPr lang="en-US" sz="3900" b="1" u="sng" dirty="0">
                <a:solidFill>
                  <a:srgbClr val="FF0000"/>
                </a:solidFill>
              </a:rPr>
              <a:t>The thieves also, which were crucified with him, cast the same in his teeth</a:t>
            </a:r>
          </a:p>
          <a:p>
            <a:endParaRPr lang="en-US" dirty="0"/>
          </a:p>
        </p:txBody>
      </p:sp>
    </p:spTree>
    <p:extLst>
      <p:ext uri="{BB962C8B-B14F-4D97-AF65-F5344CB8AC3E}">
        <p14:creationId xmlns:p14="http://schemas.microsoft.com/office/powerpoint/2010/main" val="36126788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6000" b="1" dirty="0" smtClean="0"/>
              <a:t>Mark 15:25-32 </a:t>
            </a:r>
            <a:endParaRPr lang="en-US" sz="6000" b="1" dirty="0"/>
          </a:p>
        </p:txBody>
      </p:sp>
    </p:spTree>
    <p:extLst>
      <p:ext uri="{BB962C8B-B14F-4D97-AF65-F5344CB8AC3E}">
        <p14:creationId xmlns:p14="http://schemas.microsoft.com/office/powerpoint/2010/main" val="26814216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a:bodyPr>
          <a:lstStyle/>
          <a:p>
            <a:r>
              <a:rPr lang="en-US" sz="3600" b="1" dirty="0"/>
              <a:t>Mark 15:24-32 </a:t>
            </a:r>
            <a:r>
              <a:rPr lang="en-US" sz="3600" baseline="30000" dirty="0" smtClean="0"/>
              <a:t>24</a:t>
            </a:r>
            <a:r>
              <a:rPr lang="en-US" sz="3600" baseline="30000" dirty="0"/>
              <a:t> </a:t>
            </a:r>
            <a:r>
              <a:rPr lang="en-US" sz="3600" dirty="0"/>
              <a:t>And when they had crucified him, they parted his garments, casting lots upon them, what every man should take.</a:t>
            </a:r>
          </a:p>
          <a:p>
            <a:r>
              <a:rPr lang="en-US" sz="3600" baseline="30000" dirty="0"/>
              <a:t>25 </a:t>
            </a:r>
            <a:r>
              <a:rPr lang="en-US" sz="3600" dirty="0"/>
              <a:t>And it was the third hour, and they crucified him.</a:t>
            </a:r>
          </a:p>
          <a:p>
            <a:r>
              <a:rPr lang="en-US" sz="3600" baseline="30000" dirty="0"/>
              <a:t>26 </a:t>
            </a:r>
            <a:r>
              <a:rPr lang="en-US" sz="3600" dirty="0"/>
              <a:t>And the superscription of his accusation was written over, </a:t>
            </a:r>
            <a:r>
              <a:rPr lang="en-US" sz="3600" cap="small" dirty="0"/>
              <a:t>The King Of The Jews</a:t>
            </a:r>
            <a:r>
              <a:rPr lang="en-US" sz="3600" dirty="0"/>
              <a:t>.</a:t>
            </a:r>
          </a:p>
          <a:p>
            <a:r>
              <a:rPr lang="en-US" sz="3600" baseline="30000" dirty="0"/>
              <a:t>27 </a:t>
            </a:r>
            <a:r>
              <a:rPr lang="en-US" sz="3600" dirty="0"/>
              <a:t>And with him they crucify two thieves; the one on his right hand, and the other on his left.</a:t>
            </a:r>
          </a:p>
          <a:p>
            <a:r>
              <a:rPr lang="en-US" sz="3600" baseline="30000" dirty="0"/>
              <a:t>28 </a:t>
            </a:r>
            <a:r>
              <a:rPr lang="en-US" sz="3600" dirty="0"/>
              <a:t>And the scripture was fulfilled, which </a:t>
            </a:r>
            <a:r>
              <a:rPr lang="en-US" sz="3600" dirty="0" err="1"/>
              <a:t>saith</a:t>
            </a:r>
            <a:r>
              <a:rPr lang="en-US" sz="3600" b="1" dirty="0"/>
              <a:t>, And he was numbered with the transgressors.</a:t>
            </a:r>
          </a:p>
          <a:p>
            <a:endParaRPr lang="en-US" dirty="0"/>
          </a:p>
        </p:txBody>
      </p:sp>
    </p:spTree>
    <p:extLst>
      <p:ext uri="{BB962C8B-B14F-4D97-AF65-F5344CB8AC3E}">
        <p14:creationId xmlns:p14="http://schemas.microsoft.com/office/powerpoint/2010/main" val="2956716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095018" cy="6858000"/>
          </a:xfrm>
        </p:spPr>
        <p:txBody>
          <a:bodyPr/>
          <a:lstStyle/>
          <a:p>
            <a:r>
              <a:rPr lang="en-US" sz="3600" baseline="30000" dirty="0"/>
              <a:t>29 </a:t>
            </a:r>
            <a:r>
              <a:rPr lang="en-US" sz="3600" dirty="0"/>
              <a:t>And they that passed by railed on him, wagging their heads, and saying, Ah, thou that </a:t>
            </a:r>
            <a:r>
              <a:rPr lang="en-US" sz="3600" dirty="0" err="1"/>
              <a:t>destroyest</a:t>
            </a:r>
            <a:r>
              <a:rPr lang="en-US" sz="3600" dirty="0"/>
              <a:t> the temple, and </a:t>
            </a:r>
            <a:r>
              <a:rPr lang="en-US" sz="3600" dirty="0" err="1"/>
              <a:t>buildest</a:t>
            </a:r>
            <a:r>
              <a:rPr lang="en-US" sz="3600" dirty="0"/>
              <a:t> it in three days,</a:t>
            </a:r>
          </a:p>
          <a:p>
            <a:r>
              <a:rPr lang="en-US" sz="3600" baseline="30000" dirty="0"/>
              <a:t>30 </a:t>
            </a:r>
            <a:r>
              <a:rPr lang="en-US" sz="3600" dirty="0"/>
              <a:t>Save thyself, and come down from the cross.</a:t>
            </a:r>
          </a:p>
          <a:p>
            <a:r>
              <a:rPr lang="en-US" sz="3600" baseline="30000" dirty="0"/>
              <a:t>31 </a:t>
            </a:r>
            <a:r>
              <a:rPr lang="en-US" sz="3600" dirty="0"/>
              <a:t>Likewise also the chief priests mocking said among themselves with the scribes, He saved others; himself he cannot save.</a:t>
            </a:r>
          </a:p>
          <a:p>
            <a:r>
              <a:rPr lang="en-US" sz="3600" baseline="30000" dirty="0"/>
              <a:t>32 </a:t>
            </a:r>
            <a:r>
              <a:rPr lang="en-US" sz="3600" dirty="0"/>
              <a:t>Let Christ the King of Israel descend now from the cross, that we may see and believe. </a:t>
            </a:r>
            <a:r>
              <a:rPr lang="en-US" sz="3600" b="1" u="sng" dirty="0">
                <a:solidFill>
                  <a:srgbClr val="FF0000"/>
                </a:solidFill>
              </a:rPr>
              <a:t>And they that were crucified with him reviled him.</a:t>
            </a:r>
          </a:p>
          <a:p>
            <a:endParaRPr lang="en-US" dirty="0"/>
          </a:p>
        </p:txBody>
      </p:sp>
    </p:spTree>
    <p:extLst>
      <p:ext uri="{BB962C8B-B14F-4D97-AF65-F5344CB8AC3E}">
        <p14:creationId xmlns:p14="http://schemas.microsoft.com/office/powerpoint/2010/main" val="3627542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226" y="-1"/>
            <a:ext cx="11994573" cy="6733309"/>
          </a:xfrm>
        </p:spPr>
        <p:txBody>
          <a:bodyPr>
            <a:normAutofit/>
          </a:bodyPr>
          <a:lstStyle/>
          <a:p>
            <a:r>
              <a:rPr lang="en-US" sz="4400" b="1" u="sng" dirty="0" smtClean="0">
                <a:effectLst>
                  <a:outerShdw blurRad="38100" dist="38100" dir="2700000" algn="tl">
                    <a:srgbClr val="000000">
                      <a:alpha val="43137"/>
                    </a:srgbClr>
                  </a:outerShdw>
                </a:effectLst>
              </a:rPr>
              <a:t>Some things we do not know…</a:t>
            </a:r>
          </a:p>
          <a:p>
            <a:r>
              <a:rPr lang="en-US" sz="3600" dirty="0" smtClean="0"/>
              <a:t>1.  We do not know the name of the thief.</a:t>
            </a:r>
          </a:p>
          <a:p>
            <a:r>
              <a:rPr lang="en-US" sz="3600" dirty="0" smtClean="0"/>
              <a:t>2.  We do not know the age of the thief.</a:t>
            </a:r>
          </a:p>
          <a:p>
            <a:r>
              <a:rPr lang="en-US" sz="3600" dirty="0" smtClean="0"/>
              <a:t>3.  We do not know on which side of Jesus the thief was</a:t>
            </a:r>
          </a:p>
          <a:p>
            <a:r>
              <a:rPr lang="en-US" sz="3600" dirty="0" smtClean="0"/>
              <a:t>4.  We do not know what the thief stole.</a:t>
            </a:r>
          </a:p>
          <a:p>
            <a:r>
              <a:rPr lang="en-US" sz="3600" dirty="0" smtClean="0"/>
              <a:t>5.  We do not know if the thief had heard Jesus preach.</a:t>
            </a:r>
          </a:p>
          <a:p>
            <a:r>
              <a:rPr lang="en-US" sz="3600" dirty="0"/>
              <a:t> </a:t>
            </a:r>
            <a:r>
              <a:rPr lang="en-US" sz="3600" dirty="0" smtClean="0"/>
              <a:t>    a)About his kingdom?</a:t>
            </a:r>
          </a:p>
          <a:p>
            <a:r>
              <a:rPr lang="en-US" sz="3600" dirty="0"/>
              <a:t> </a:t>
            </a:r>
            <a:r>
              <a:rPr lang="en-US" sz="3600" dirty="0" smtClean="0"/>
              <a:t>    b)About the new birth?</a:t>
            </a:r>
            <a:endParaRPr lang="en-US" sz="3600" dirty="0"/>
          </a:p>
        </p:txBody>
      </p:sp>
    </p:spTree>
    <p:extLst>
      <p:ext uri="{BB962C8B-B14F-4D97-AF65-F5344CB8AC3E}">
        <p14:creationId xmlns:p14="http://schemas.microsoft.com/office/powerpoint/2010/main" val="1991755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4" presetClass="entr" presetSubtype="1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3" dur="5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1" presetClass="entr" presetSubtype="1"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wheel(1)">
                                      <p:cBhvr>
                                        <p:cTn id="28" dur="2000"/>
                                        <p:tgtEl>
                                          <p:spTgt spid="3">
                                            <p:txEl>
                                              <p:pRg st="4" end="4"/>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1" presetClass="entr" presetSubtype="1" fill="hold"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Effect transition="in" filter="wheel(1)">
                                      <p:cBhvr>
                                        <p:cTn id="33" dur="2000"/>
                                        <p:tgtEl>
                                          <p:spTgt spid="3">
                                            <p:txEl>
                                              <p:pRg st="5" end="5"/>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31" presetClass="entr" presetSubtype="0" fill="hold" nodeType="clickEffect">
                                  <p:stCondLst>
                                    <p:cond delay="0"/>
                                  </p:stCondLst>
                                  <p:childTnLst>
                                    <p:set>
                                      <p:cBhvr>
                                        <p:cTn id="37" dur="1" fill="hold">
                                          <p:stCondLst>
                                            <p:cond delay="0"/>
                                          </p:stCondLst>
                                        </p:cTn>
                                        <p:tgtEl>
                                          <p:spTgt spid="3">
                                            <p:txEl>
                                              <p:pRg st="6" end="6"/>
                                            </p:txEl>
                                          </p:spTgt>
                                        </p:tgtEl>
                                        <p:attrNameLst>
                                          <p:attrName>style.visibility</p:attrName>
                                        </p:attrNameLst>
                                      </p:cBhvr>
                                      <p:to>
                                        <p:strVal val="visible"/>
                                      </p:to>
                                    </p:set>
                                    <p:anim calcmode="lin" valueType="num">
                                      <p:cBhvr>
                                        <p:cTn id="38"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9"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40"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41" dur="1000"/>
                                        <p:tgtEl>
                                          <p:spTgt spid="3">
                                            <p:txEl>
                                              <p:pRg st="6" end="6"/>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31" presetClass="entr" presetSubtype="0" fill="hold" nodeType="click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anim calcmode="lin" valueType="num">
                                      <p:cBhvr>
                                        <p:cTn id="46"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47"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48"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49"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000" b="1" dirty="0" smtClean="0"/>
              <a:t>Some Things We know About the Thief:</a:t>
            </a:r>
            <a:endParaRPr lang="en-US" sz="4000" b="1" dirty="0"/>
          </a:p>
        </p:txBody>
      </p:sp>
    </p:spTree>
    <p:extLst>
      <p:ext uri="{BB962C8B-B14F-4D97-AF65-F5344CB8AC3E}">
        <p14:creationId xmlns:p14="http://schemas.microsoft.com/office/powerpoint/2010/main" val="36053191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4040</TotalTime>
  <Words>1026</Words>
  <Application>Microsoft Office PowerPoint</Application>
  <PresentationFormat>Widescreen</PresentationFormat>
  <Paragraphs>114</Paragraphs>
  <Slides>32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32</vt:i4>
      </vt:variant>
    </vt:vector>
  </HeadingPairs>
  <TitlesOfParts>
    <vt:vector size="36" baseType="lpstr">
      <vt:lpstr>Arial</vt:lpstr>
      <vt:lpstr>Calibri</vt:lpstr>
      <vt:lpstr>Calibri Light</vt:lpstr>
      <vt:lpstr>Office Theme</vt:lpstr>
      <vt:lpstr> The Thief on the Cross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#1</vt:lpstr>
      <vt:lpstr>PowerPoint Presentation</vt:lpstr>
      <vt:lpstr>#2</vt:lpstr>
      <vt:lpstr>PowerPoint Presentation</vt:lpstr>
      <vt:lpstr>#3</vt:lpstr>
      <vt:lpstr>PowerPoint Presentation</vt:lpstr>
      <vt:lpstr>#4</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Living in Paradise</dc:title>
  <dc:creator>mac</dc:creator>
  <cp:lastModifiedBy>Eddie Gooch</cp:lastModifiedBy>
  <cp:revision>25</cp:revision>
  <cp:lastPrinted>2019-08-16T09:44:25Z</cp:lastPrinted>
  <dcterms:created xsi:type="dcterms:W3CDTF">2019-08-12T08:33:43Z</dcterms:created>
  <dcterms:modified xsi:type="dcterms:W3CDTF">2019-08-18T15:23:11Z</dcterms:modified>
</cp:coreProperties>
</file>