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72" r:id="rId4"/>
    <p:sldId id="260" r:id="rId5"/>
    <p:sldId id="282" r:id="rId6"/>
    <p:sldId id="281" r:id="rId7"/>
    <p:sldId id="280" r:id="rId8"/>
    <p:sldId id="283" r:id="rId9"/>
    <p:sldId id="257" r:id="rId10"/>
    <p:sldId id="264" r:id="rId11"/>
    <p:sldId id="263" r:id="rId12"/>
    <p:sldId id="286" r:id="rId13"/>
    <p:sldId id="287" r:id="rId14"/>
    <p:sldId id="288" r:id="rId15"/>
    <p:sldId id="265" r:id="rId16"/>
    <p:sldId id="271" r:id="rId17"/>
    <p:sldId id="274" r:id="rId18"/>
    <p:sldId id="267" r:id="rId19"/>
    <p:sldId id="266" r:id="rId20"/>
    <p:sldId id="268" r:id="rId21"/>
    <p:sldId id="273" r:id="rId22"/>
    <p:sldId id="289" r:id="rId23"/>
    <p:sldId id="261" r:id="rId24"/>
    <p:sldId id="269" r:id="rId25"/>
    <p:sldId id="275" r:id="rId26"/>
    <p:sldId id="27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84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1" d="100"/>
          <a:sy n="81" d="100"/>
        </p:scale>
        <p:origin x="90"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33E1E1-5CEA-4988-8773-C88545905398}"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0D0DC-DC37-41F1-80BF-FA1BBB8B4110}" type="slidenum">
              <a:rPr lang="en-US" smtClean="0"/>
              <a:t>‹#›</a:t>
            </a:fld>
            <a:endParaRPr lang="en-US"/>
          </a:p>
        </p:txBody>
      </p:sp>
    </p:spTree>
    <p:extLst>
      <p:ext uri="{BB962C8B-B14F-4D97-AF65-F5344CB8AC3E}">
        <p14:creationId xmlns:p14="http://schemas.microsoft.com/office/powerpoint/2010/main" val="1742587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33E1E1-5CEA-4988-8773-C88545905398}"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0D0DC-DC37-41F1-80BF-FA1BBB8B4110}" type="slidenum">
              <a:rPr lang="en-US" smtClean="0"/>
              <a:t>‹#›</a:t>
            </a:fld>
            <a:endParaRPr lang="en-US"/>
          </a:p>
        </p:txBody>
      </p:sp>
    </p:spTree>
    <p:extLst>
      <p:ext uri="{BB962C8B-B14F-4D97-AF65-F5344CB8AC3E}">
        <p14:creationId xmlns:p14="http://schemas.microsoft.com/office/powerpoint/2010/main" val="285770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33E1E1-5CEA-4988-8773-C88545905398}"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0D0DC-DC37-41F1-80BF-FA1BBB8B4110}" type="slidenum">
              <a:rPr lang="en-US" smtClean="0"/>
              <a:t>‹#›</a:t>
            </a:fld>
            <a:endParaRPr lang="en-US"/>
          </a:p>
        </p:txBody>
      </p:sp>
    </p:spTree>
    <p:extLst>
      <p:ext uri="{BB962C8B-B14F-4D97-AF65-F5344CB8AC3E}">
        <p14:creationId xmlns:p14="http://schemas.microsoft.com/office/powerpoint/2010/main" val="303520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33E1E1-5CEA-4988-8773-C88545905398}"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0D0DC-DC37-41F1-80BF-FA1BBB8B4110}" type="slidenum">
              <a:rPr lang="en-US" smtClean="0"/>
              <a:t>‹#›</a:t>
            </a:fld>
            <a:endParaRPr lang="en-US"/>
          </a:p>
        </p:txBody>
      </p:sp>
    </p:spTree>
    <p:extLst>
      <p:ext uri="{BB962C8B-B14F-4D97-AF65-F5344CB8AC3E}">
        <p14:creationId xmlns:p14="http://schemas.microsoft.com/office/powerpoint/2010/main" val="54306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33E1E1-5CEA-4988-8773-C88545905398}"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0D0DC-DC37-41F1-80BF-FA1BBB8B4110}" type="slidenum">
              <a:rPr lang="en-US" smtClean="0"/>
              <a:t>‹#›</a:t>
            </a:fld>
            <a:endParaRPr lang="en-US"/>
          </a:p>
        </p:txBody>
      </p:sp>
    </p:spTree>
    <p:extLst>
      <p:ext uri="{BB962C8B-B14F-4D97-AF65-F5344CB8AC3E}">
        <p14:creationId xmlns:p14="http://schemas.microsoft.com/office/powerpoint/2010/main" val="116498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33E1E1-5CEA-4988-8773-C88545905398}"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0D0DC-DC37-41F1-80BF-FA1BBB8B4110}" type="slidenum">
              <a:rPr lang="en-US" smtClean="0"/>
              <a:t>‹#›</a:t>
            </a:fld>
            <a:endParaRPr lang="en-US"/>
          </a:p>
        </p:txBody>
      </p:sp>
    </p:spTree>
    <p:extLst>
      <p:ext uri="{BB962C8B-B14F-4D97-AF65-F5344CB8AC3E}">
        <p14:creationId xmlns:p14="http://schemas.microsoft.com/office/powerpoint/2010/main" val="354441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33E1E1-5CEA-4988-8773-C88545905398}"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E0D0DC-DC37-41F1-80BF-FA1BBB8B4110}" type="slidenum">
              <a:rPr lang="en-US" smtClean="0"/>
              <a:t>‹#›</a:t>
            </a:fld>
            <a:endParaRPr lang="en-US"/>
          </a:p>
        </p:txBody>
      </p:sp>
    </p:spTree>
    <p:extLst>
      <p:ext uri="{BB962C8B-B14F-4D97-AF65-F5344CB8AC3E}">
        <p14:creationId xmlns:p14="http://schemas.microsoft.com/office/powerpoint/2010/main" val="392780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33E1E1-5CEA-4988-8773-C88545905398}"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E0D0DC-DC37-41F1-80BF-FA1BBB8B4110}" type="slidenum">
              <a:rPr lang="en-US" smtClean="0"/>
              <a:t>‹#›</a:t>
            </a:fld>
            <a:endParaRPr lang="en-US"/>
          </a:p>
        </p:txBody>
      </p:sp>
    </p:spTree>
    <p:extLst>
      <p:ext uri="{BB962C8B-B14F-4D97-AF65-F5344CB8AC3E}">
        <p14:creationId xmlns:p14="http://schemas.microsoft.com/office/powerpoint/2010/main" val="3504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3E1E1-5CEA-4988-8773-C88545905398}"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E0D0DC-DC37-41F1-80BF-FA1BBB8B4110}" type="slidenum">
              <a:rPr lang="en-US" smtClean="0"/>
              <a:t>‹#›</a:t>
            </a:fld>
            <a:endParaRPr lang="en-US"/>
          </a:p>
        </p:txBody>
      </p:sp>
    </p:spTree>
    <p:extLst>
      <p:ext uri="{BB962C8B-B14F-4D97-AF65-F5344CB8AC3E}">
        <p14:creationId xmlns:p14="http://schemas.microsoft.com/office/powerpoint/2010/main" val="397186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3E1E1-5CEA-4988-8773-C88545905398}"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0D0DC-DC37-41F1-80BF-FA1BBB8B4110}" type="slidenum">
              <a:rPr lang="en-US" smtClean="0"/>
              <a:t>‹#›</a:t>
            </a:fld>
            <a:endParaRPr lang="en-US"/>
          </a:p>
        </p:txBody>
      </p:sp>
    </p:spTree>
    <p:extLst>
      <p:ext uri="{BB962C8B-B14F-4D97-AF65-F5344CB8AC3E}">
        <p14:creationId xmlns:p14="http://schemas.microsoft.com/office/powerpoint/2010/main" val="48612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3E1E1-5CEA-4988-8773-C88545905398}"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0D0DC-DC37-41F1-80BF-FA1BBB8B4110}" type="slidenum">
              <a:rPr lang="en-US" smtClean="0"/>
              <a:t>‹#›</a:t>
            </a:fld>
            <a:endParaRPr lang="en-US"/>
          </a:p>
        </p:txBody>
      </p:sp>
    </p:spTree>
    <p:extLst>
      <p:ext uri="{BB962C8B-B14F-4D97-AF65-F5344CB8AC3E}">
        <p14:creationId xmlns:p14="http://schemas.microsoft.com/office/powerpoint/2010/main" val="217773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3E1E1-5CEA-4988-8773-C88545905398}" type="datetimeFigureOut">
              <a:rPr lang="en-US" smtClean="0"/>
              <a:t>12/31/2017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0D0DC-DC37-41F1-80BF-FA1BBB8B4110}" type="slidenum">
              <a:rPr lang="en-US" smtClean="0"/>
              <a:t>‹#›</a:t>
            </a:fld>
            <a:endParaRPr lang="en-US"/>
          </a:p>
        </p:txBody>
      </p:sp>
    </p:spTree>
    <p:extLst>
      <p:ext uri="{BB962C8B-B14F-4D97-AF65-F5344CB8AC3E}">
        <p14:creationId xmlns:p14="http://schemas.microsoft.com/office/powerpoint/2010/main" val="1816396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095ECA-8A3F-44AD-BE9D-6CBC7047CB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39090E1A-95C0-4CF9-9E41-F8FB92EAD082}"/>
              </a:ext>
            </a:extLst>
          </p:cNvPr>
          <p:cNvSpPr>
            <a:spLocks noGrp="1"/>
          </p:cNvSpPr>
          <p:nvPr>
            <p:ph type="ctrTitle"/>
          </p:nvPr>
        </p:nvSpPr>
        <p:spPr>
          <a:xfrm>
            <a:off x="393700" y="3238500"/>
            <a:ext cx="7772400" cy="3357563"/>
          </a:xfrm>
        </p:spPr>
        <p:txBody>
          <a:bodyPr>
            <a:normAutofit/>
          </a:bodyPr>
          <a:lstStyle/>
          <a:p>
            <a:pPr algn="l"/>
            <a:r>
              <a:rPr lang="en-US" sz="9600" b="1" dirty="0">
                <a:ln w="28575">
                  <a:solidFill>
                    <a:srgbClr val="268495"/>
                  </a:solidFill>
                  <a:prstDash val="solid"/>
                </a:ln>
                <a:solidFill>
                  <a:srgbClr val="FFFFFF"/>
                </a:solidFill>
                <a:effectLst>
                  <a:outerShdw blurRad="38100" dist="22860" dir="5400000" algn="tl" rotWithShape="0">
                    <a:srgbClr val="000000">
                      <a:alpha val="30000"/>
                    </a:srgbClr>
                  </a:outerShdw>
                </a:effectLst>
                <a:latin typeface="Britannic Bold" panose="020B0903060703020204" pitchFamily="34" charset="0"/>
              </a:rPr>
              <a:t>Time &amp; Tardiness</a:t>
            </a:r>
          </a:p>
        </p:txBody>
      </p:sp>
      <p:sp>
        <p:nvSpPr>
          <p:cNvPr id="4" name="Sun 3">
            <a:extLst>
              <a:ext uri="{FF2B5EF4-FFF2-40B4-BE49-F238E27FC236}">
                <a16:creationId xmlns:a16="http://schemas.microsoft.com/office/drawing/2014/main" id="{8888FDC5-2A00-49F7-BE1B-71564149B00C}"/>
              </a:ext>
            </a:extLst>
          </p:cNvPr>
          <p:cNvSpPr/>
          <p:nvPr/>
        </p:nvSpPr>
        <p:spPr>
          <a:xfrm>
            <a:off x="816013" y="691085"/>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 name="Rectangle 5">
            <a:extLst>
              <a:ext uri="{FF2B5EF4-FFF2-40B4-BE49-F238E27FC236}">
                <a16:creationId xmlns:a16="http://schemas.microsoft.com/office/drawing/2014/main" id="{D464E49A-5AE0-4F99-AF52-4256A73969D7}"/>
              </a:ext>
            </a:extLst>
          </p:cNvPr>
          <p:cNvSpPr/>
          <p:nvPr/>
        </p:nvSpPr>
        <p:spPr>
          <a:xfrm>
            <a:off x="1120813" y="995885"/>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2</a:t>
            </a:r>
          </a:p>
        </p:txBody>
      </p:sp>
    </p:spTree>
    <p:extLst>
      <p:ext uri="{BB962C8B-B14F-4D97-AF65-F5344CB8AC3E}">
        <p14:creationId xmlns:p14="http://schemas.microsoft.com/office/powerpoint/2010/main" val="13741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anim calcmode="lin" valueType="num">
                                      <p:cBhvr>
                                        <p:cTn id="12" dur="3000" fill="hold"/>
                                        <p:tgtEl>
                                          <p:spTgt spid="2"/>
                                        </p:tgtEl>
                                        <p:attrNameLst>
                                          <p:attrName>ppt_x</p:attrName>
                                        </p:attrNameLst>
                                      </p:cBhvr>
                                      <p:tavLst>
                                        <p:tav tm="0">
                                          <p:val>
                                            <p:strVal val="#ppt_x"/>
                                          </p:val>
                                        </p:tav>
                                        <p:tav tm="100000">
                                          <p:val>
                                            <p:strVal val="#ppt_x"/>
                                          </p:val>
                                        </p:tav>
                                      </p:tavLst>
                                    </p:anim>
                                    <p:anim calcmode="lin" valueType="num">
                                      <p:cBhvr>
                                        <p:cTn id="13" dur="3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2EAE-CCD2-4AA8-A579-3277B6B2FD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FAC58C0-EA48-4EAB-B442-50F64469E3FC}"/>
              </a:ext>
            </a:extLst>
          </p:cNvPr>
          <p:cNvSpPr>
            <a:spLocks noGrp="1"/>
          </p:cNvSpPr>
          <p:nvPr>
            <p:ph idx="1"/>
          </p:nvPr>
        </p:nvSpPr>
        <p:spPr>
          <a:xfrm>
            <a:off x="628650" y="1825624"/>
            <a:ext cx="7886700" cy="4829176"/>
          </a:xfrm>
        </p:spPr>
        <p:txBody>
          <a:bodyPr>
            <a:normAutofit/>
          </a:bodyPr>
          <a:lstStyle/>
          <a:p>
            <a:r>
              <a:rPr lang="en-US" sz="3200" dirty="0">
                <a:solidFill>
                  <a:srgbClr val="268495"/>
                </a:solidFill>
                <a:latin typeface="Forte" panose="03060902040502070203" pitchFamily="66" charset="0"/>
              </a:rPr>
              <a:t>Tardiness is a lack of respect for others.</a:t>
            </a:r>
          </a:p>
          <a:p>
            <a:endParaRPr lang="en-US" sz="4400" b="1" i="1" dirty="0">
              <a:solidFill>
                <a:srgbClr val="268495"/>
              </a:solidFill>
            </a:endParaRPr>
          </a:p>
          <a:p>
            <a:endParaRPr lang="en-US" sz="3200" b="1" i="1" dirty="0">
              <a:solidFill>
                <a:srgbClr val="268495"/>
              </a:solidFill>
            </a:endParaRPr>
          </a:p>
          <a:p>
            <a:endParaRPr lang="en-US" sz="3200" b="1" i="1" dirty="0">
              <a:solidFill>
                <a:srgbClr val="268495"/>
              </a:solidFill>
            </a:endParaRPr>
          </a:p>
          <a:p>
            <a:r>
              <a:rPr lang="en-US" b="1" i="1" dirty="0">
                <a:solidFill>
                  <a:srgbClr val="268495"/>
                </a:solidFill>
              </a:rPr>
              <a:t>If we honor others better than ourselves, we will make it a point to be on time when meeting with them.</a:t>
            </a:r>
          </a:p>
          <a:p>
            <a:r>
              <a:rPr lang="en-US" b="1" i="1" dirty="0">
                <a:solidFill>
                  <a:srgbClr val="268495"/>
                </a:solidFill>
              </a:rPr>
              <a:t>Most wouldn’t be late for an appointment with someone whom they want to honor. (President)</a:t>
            </a:r>
          </a:p>
          <a:p>
            <a:endParaRPr lang="en-US" sz="3200"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endParaRPr>
          </a:p>
          <a:p>
            <a:endParaRPr lang="en-US" sz="3200" dirty="0">
              <a:solidFill>
                <a:srgbClr val="268495"/>
              </a:solidFill>
              <a:latin typeface="Forte" panose="03060902040502070203" pitchFamily="66" charset="0"/>
            </a:endParaRPr>
          </a:p>
        </p:txBody>
      </p:sp>
      <p:sp>
        <p:nvSpPr>
          <p:cNvPr id="4" name="Rectangle 3">
            <a:extLst>
              <a:ext uri="{FF2B5EF4-FFF2-40B4-BE49-F238E27FC236}">
                <a16:creationId xmlns:a16="http://schemas.microsoft.com/office/drawing/2014/main" id="{16536FED-6973-4CAC-88D6-62466621B98B}"/>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68495"/>
                </a:solidFill>
                <a:effectLst/>
                <a:uLnTx/>
                <a:uFillTx/>
                <a:latin typeface="Britannic Bold" panose="020B0903060703020204" pitchFamily="34" charset="0"/>
                <a:ea typeface="+mn-ea"/>
                <a:cs typeface="+mn-cs"/>
              </a:rPr>
              <a:t>The Troubles of Tardiness</a:t>
            </a:r>
          </a:p>
        </p:txBody>
      </p:sp>
      <p:sp>
        <p:nvSpPr>
          <p:cNvPr id="5" name="Rectangle 4">
            <a:extLst>
              <a:ext uri="{FF2B5EF4-FFF2-40B4-BE49-F238E27FC236}">
                <a16:creationId xmlns:a16="http://schemas.microsoft.com/office/drawing/2014/main" id="{83643A30-34E0-4BE4-9B5C-61B6571DC2AF}"/>
              </a:ext>
            </a:extLst>
          </p:cNvPr>
          <p:cNvSpPr/>
          <p:nvPr/>
        </p:nvSpPr>
        <p:spPr>
          <a:xfrm>
            <a:off x="628650" y="2387600"/>
            <a:ext cx="7886700" cy="17653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r>
              <a:rPr lang="en-US" sz="2400" dirty="0">
                <a:solidFill>
                  <a:prstClr val="black"/>
                </a:solidFill>
                <a:latin typeface="Times New Roman" panose="02020603050405020304" pitchFamily="18" charset="0"/>
                <a:cs typeface="Times New Roman" panose="02020603050405020304" pitchFamily="18" charset="0"/>
              </a:rPr>
              <a:t>Philippians 2:3 Let nothing be done through selfish ambition or conceit, but in lowliness of mind let each esteem others better than himself. 4 Let each of you look out not only for his own interests, but also for the interests of others.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Sun 5">
            <a:extLst>
              <a:ext uri="{FF2B5EF4-FFF2-40B4-BE49-F238E27FC236}">
                <a16:creationId xmlns:a16="http://schemas.microsoft.com/office/drawing/2014/main" id="{694B6571-C72B-4A57-ACEB-9629B1C9CE11}"/>
              </a:ext>
            </a:extLst>
          </p:cNvPr>
          <p:cNvSpPr/>
          <p:nvPr/>
        </p:nvSpPr>
        <p:spPr>
          <a:xfrm>
            <a:off x="7669200" y="2032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 name="Rectangle 6">
            <a:extLst>
              <a:ext uri="{FF2B5EF4-FFF2-40B4-BE49-F238E27FC236}">
                <a16:creationId xmlns:a16="http://schemas.microsoft.com/office/drawing/2014/main" id="{9E67D9D9-6EE6-4A65-A3EA-49CF5EFE8735}"/>
              </a:ext>
            </a:extLst>
          </p:cNvPr>
          <p:cNvSpPr/>
          <p:nvPr/>
        </p:nvSpPr>
        <p:spPr>
          <a:xfrm>
            <a:off x="7974000" y="50800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3</a:t>
            </a:r>
          </a:p>
        </p:txBody>
      </p:sp>
      <p:sp>
        <p:nvSpPr>
          <p:cNvPr id="8" name="TextBox 7">
            <a:extLst>
              <a:ext uri="{FF2B5EF4-FFF2-40B4-BE49-F238E27FC236}">
                <a16:creationId xmlns:a16="http://schemas.microsoft.com/office/drawing/2014/main" id="{EF46320F-307D-47EA-B524-B3F2ECB31F73}"/>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10</a:t>
            </a:r>
          </a:p>
        </p:txBody>
      </p:sp>
    </p:spTree>
    <p:extLst>
      <p:ext uri="{BB962C8B-B14F-4D97-AF65-F5344CB8AC3E}">
        <p14:creationId xmlns:p14="http://schemas.microsoft.com/office/powerpoint/2010/main" val="73715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2EAE-CCD2-4AA8-A579-3277B6B2FD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FAC58C0-EA48-4EAB-B442-50F64469E3FC}"/>
              </a:ext>
            </a:extLst>
          </p:cNvPr>
          <p:cNvSpPr>
            <a:spLocks noGrp="1"/>
          </p:cNvSpPr>
          <p:nvPr>
            <p:ph idx="1"/>
          </p:nvPr>
        </p:nvSpPr>
        <p:spPr/>
        <p:txBody>
          <a:bodyPr>
            <a:normAutofit/>
          </a:bodyPr>
          <a:lstStyle/>
          <a:p>
            <a:r>
              <a:rPr lang="en-US" sz="3200" dirty="0">
                <a:solidFill>
                  <a:srgbClr val="268495"/>
                </a:solidFill>
                <a:latin typeface="Forte" panose="03060902040502070203" pitchFamily="66" charset="0"/>
              </a:rPr>
              <a:t>Tardiness is a lack of respect for others.</a:t>
            </a:r>
          </a:p>
          <a:p>
            <a:endParaRPr lang="en-US" sz="3200" dirty="0">
              <a:solidFill>
                <a:srgbClr val="268495"/>
              </a:solidFill>
              <a:latin typeface="Forte" panose="03060902040502070203" pitchFamily="66" charset="0"/>
            </a:endParaRPr>
          </a:p>
          <a:p>
            <a:endParaRPr lang="en-US" sz="3200" dirty="0">
              <a:solidFill>
                <a:srgbClr val="268495"/>
              </a:solidFill>
              <a:latin typeface="Forte" panose="03060902040502070203" pitchFamily="66" charset="0"/>
            </a:endParaRPr>
          </a:p>
          <a:p>
            <a:endParaRPr lang="en-US" sz="1800" b="1" i="1" dirty="0">
              <a:solidFill>
                <a:srgbClr val="268495"/>
              </a:solidFill>
            </a:endParaRPr>
          </a:p>
          <a:p>
            <a:r>
              <a:rPr lang="en-US" b="1" i="1" dirty="0">
                <a:solidFill>
                  <a:srgbClr val="268495"/>
                </a:solidFill>
              </a:rPr>
              <a:t>But even as friends (or brethren), where we have agreed to meet at a set time.</a:t>
            </a:r>
          </a:p>
          <a:p>
            <a:r>
              <a:rPr lang="en-US" b="1" i="1" dirty="0">
                <a:solidFill>
                  <a:srgbClr val="268495"/>
                </a:solidFill>
              </a:rPr>
              <a:t>10AM, 1045AM, 5PM, 7PM.</a:t>
            </a:r>
          </a:p>
          <a:p>
            <a:endParaRPr lang="en-US" sz="3200"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endParaRPr>
          </a:p>
          <a:p>
            <a:endParaRPr lang="en-US" sz="3200" dirty="0">
              <a:solidFill>
                <a:srgbClr val="268495"/>
              </a:solidFill>
              <a:latin typeface="Forte" panose="03060902040502070203" pitchFamily="66" charset="0"/>
            </a:endParaRPr>
          </a:p>
        </p:txBody>
      </p:sp>
      <p:sp>
        <p:nvSpPr>
          <p:cNvPr id="4" name="Rectangle 3">
            <a:extLst>
              <a:ext uri="{FF2B5EF4-FFF2-40B4-BE49-F238E27FC236}">
                <a16:creationId xmlns:a16="http://schemas.microsoft.com/office/drawing/2014/main" id="{16536FED-6973-4CAC-88D6-62466621B98B}"/>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8495"/>
                </a:solidFill>
                <a:latin typeface="Britannic Bold" panose="020B0903060703020204" pitchFamily="34" charset="0"/>
              </a:rPr>
              <a:t>The Troubles of Tardiness</a:t>
            </a:r>
          </a:p>
        </p:txBody>
      </p:sp>
      <p:sp>
        <p:nvSpPr>
          <p:cNvPr id="5" name="Rectangle 4">
            <a:extLst>
              <a:ext uri="{FF2B5EF4-FFF2-40B4-BE49-F238E27FC236}">
                <a16:creationId xmlns:a16="http://schemas.microsoft.com/office/drawing/2014/main" id="{83643A30-34E0-4BE4-9B5C-61B6571DC2AF}"/>
              </a:ext>
            </a:extLst>
          </p:cNvPr>
          <p:cNvSpPr/>
          <p:nvPr/>
        </p:nvSpPr>
        <p:spPr>
          <a:xfrm>
            <a:off x="628650" y="2389910"/>
            <a:ext cx="7886700" cy="14351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2400" dirty="0">
                <a:solidFill>
                  <a:schemeClr val="tx1"/>
                </a:solidFill>
                <a:latin typeface="Times New Roman" panose="02020603050405020304" pitchFamily="18" charset="0"/>
                <a:cs typeface="Times New Roman" panose="02020603050405020304" pitchFamily="18" charset="0"/>
              </a:rPr>
              <a:t>Romans 12:10 Be kindly affectionate to one another with brotherly love, in honor giving preference to one another; 11 not lagging in diligence, fervent in spirit, serving the Lord;</a:t>
            </a:r>
          </a:p>
        </p:txBody>
      </p:sp>
      <p:sp>
        <p:nvSpPr>
          <p:cNvPr id="6" name="Sun 5">
            <a:extLst>
              <a:ext uri="{FF2B5EF4-FFF2-40B4-BE49-F238E27FC236}">
                <a16:creationId xmlns:a16="http://schemas.microsoft.com/office/drawing/2014/main" id="{1C63A14F-9A27-41F7-AA11-3B1FEED21259}"/>
              </a:ext>
            </a:extLst>
          </p:cNvPr>
          <p:cNvSpPr/>
          <p:nvPr/>
        </p:nvSpPr>
        <p:spPr>
          <a:xfrm>
            <a:off x="6398666" y="5243834"/>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 name="Rectangle 6">
            <a:extLst>
              <a:ext uri="{FF2B5EF4-FFF2-40B4-BE49-F238E27FC236}">
                <a16:creationId xmlns:a16="http://schemas.microsoft.com/office/drawing/2014/main" id="{7DE5362B-EF6B-46CC-B9B2-CC276AC4AE73}"/>
              </a:ext>
            </a:extLst>
          </p:cNvPr>
          <p:cNvSpPr/>
          <p:nvPr/>
        </p:nvSpPr>
        <p:spPr>
          <a:xfrm>
            <a:off x="6703466" y="5548634"/>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1</a:t>
            </a:r>
          </a:p>
        </p:txBody>
      </p:sp>
      <p:sp>
        <p:nvSpPr>
          <p:cNvPr id="8" name="TextBox 7">
            <a:extLst>
              <a:ext uri="{FF2B5EF4-FFF2-40B4-BE49-F238E27FC236}">
                <a16:creationId xmlns:a16="http://schemas.microsoft.com/office/drawing/2014/main" id="{5577A8F1-0568-4D98-907E-7E544EA662E8}"/>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11</a:t>
            </a:r>
          </a:p>
        </p:txBody>
      </p:sp>
    </p:spTree>
    <p:extLst>
      <p:ext uri="{BB962C8B-B14F-4D97-AF65-F5344CB8AC3E}">
        <p14:creationId xmlns:p14="http://schemas.microsoft.com/office/powerpoint/2010/main" val="9927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9833-3861-4208-B403-6EBADA3AFB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9A5694-709A-4494-9414-CDE2AF6A9E85}"/>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DCA6DFF2-89E3-4DBA-A6E9-84566FA02EE5}"/>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47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9833-3861-4208-B403-6EBADA3AFB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9A5694-709A-4494-9414-CDE2AF6A9E85}"/>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DCA6DFF2-89E3-4DBA-A6E9-84566FA02EE5}"/>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39057A-AF7B-47F1-83D4-6488592E9549}"/>
              </a:ext>
            </a:extLst>
          </p:cNvPr>
          <p:cNvPicPr>
            <a:picLocks noChangeAspect="1"/>
          </p:cNvPicPr>
          <p:nvPr/>
        </p:nvPicPr>
        <p:blipFill>
          <a:blip r:embed="rId2"/>
          <a:stretch>
            <a:fillRect/>
          </a:stretch>
        </p:blipFill>
        <p:spPr>
          <a:xfrm>
            <a:off x="2642532" y="0"/>
            <a:ext cx="3858936" cy="6858000"/>
          </a:xfrm>
          <a:prstGeom prst="rect">
            <a:avLst/>
          </a:prstGeom>
        </p:spPr>
      </p:pic>
      <p:sp>
        <p:nvSpPr>
          <p:cNvPr id="6" name="TextBox 5">
            <a:extLst>
              <a:ext uri="{FF2B5EF4-FFF2-40B4-BE49-F238E27FC236}">
                <a16:creationId xmlns:a16="http://schemas.microsoft.com/office/drawing/2014/main" id="{FDF4AAE6-96BB-43DB-89D1-19C5E604EBC0}"/>
              </a:ext>
            </a:extLst>
          </p:cNvPr>
          <p:cNvSpPr txBox="1"/>
          <p:nvPr/>
        </p:nvSpPr>
        <p:spPr>
          <a:xfrm>
            <a:off x="3064933" y="2434221"/>
            <a:ext cx="3014133" cy="2000548"/>
          </a:xfrm>
          <a:prstGeom prst="rect">
            <a:avLst/>
          </a:prstGeom>
          <a:noFill/>
        </p:spPr>
        <p:txBody>
          <a:bodyPr wrap="square" rtlCol="0">
            <a:spAutoFit/>
          </a:bodyPr>
          <a:lstStyle/>
          <a:p>
            <a:pPr algn="ctr"/>
            <a:r>
              <a:rPr lang="en-US" sz="8000" b="1" dirty="0">
                <a:solidFill>
                  <a:schemeClr val="bg1"/>
                </a:solidFill>
              </a:rPr>
              <a:t>7:29</a:t>
            </a:r>
            <a:r>
              <a:rPr lang="en-US" sz="4400" b="1" dirty="0">
                <a:solidFill>
                  <a:schemeClr val="bg1"/>
                </a:solidFill>
              </a:rPr>
              <a:t> </a:t>
            </a:r>
          </a:p>
          <a:p>
            <a:pPr algn="ctr"/>
            <a:r>
              <a:rPr lang="en-US" sz="4400" b="1" dirty="0">
                <a:solidFill>
                  <a:schemeClr val="bg1"/>
                </a:solidFill>
              </a:rPr>
              <a:t>Wednesday</a:t>
            </a:r>
          </a:p>
        </p:txBody>
      </p:sp>
      <p:pic>
        <p:nvPicPr>
          <p:cNvPr id="8" name="Picture 7">
            <a:extLst>
              <a:ext uri="{FF2B5EF4-FFF2-40B4-BE49-F238E27FC236}">
                <a16:creationId xmlns:a16="http://schemas.microsoft.com/office/drawing/2014/main" id="{42C4D078-0072-4468-8B47-ABC409F922CC}"/>
              </a:ext>
            </a:extLst>
          </p:cNvPr>
          <p:cNvPicPr>
            <a:picLocks noChangeAspect="1"/>
          </p:cNvPicPr>
          <p:nvPr/>
        </p:nvPicPr>
        <p:blipFill rotWithShape="1">
          <a:blip r:embed="rId3"/>
          <a:srcRect t="33481" b="33273"/>
          <a:stretch/>
        </p:blipFill>
        <p:spPr>
          <a:xfrm>
            <a:off x="2666999" y="5500429"/>
            <a:ext cx="3810000" cy="950026"/>
          </a:xfrm>
          <a:prstGeom prst="rect">
            <a:avLst/>
          </a:prstGeom>
        </p:spPr>
      </p:pic>
    </p:spTree>
    <p:extLst>
      <p:ext uri="{BB962C8B-B14F-4D97-AF65-F5344CB8AC3E}">
        <p14:creationId xmlns:p14="http://schemas.microsoft.com/office/powerpoint/2010/main" val="363172770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9833-3861-4208-B403-6EBADA3AFB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9A5694-709A-4494-9414-CDE2AF6A9E85}"/>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DCA6DFF2-89E3-4DBA-A6E9-84566FA02EE5}"/>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BE21041-AAF3-44A9-B0DC-CEED83D15333}"/>
              </a:ext>
            </a:extLst>
          </p:cNvPr>
          <p:cNvPicPr>
            <a:picLocks noChangeAspect="1"/>
          </p:cNvPicPr>
          <p:nvPr/>
        </p:nvPicPr>
        <p:blipFill>
          <a:blip r:embed="rId2"/>
          <a:stretch>
            <a:fillRect/>
          </a:stretch>
        </p:blipFill>
        <p:spPr>
          <a:xfrm>
            <a:off x="2642532" y="0"/>
            <a:ext cx="3858936" cy="6858000"/>
          </a:xfrm>
          <a:prstGeom prst="rect">
            <a:avLst/>
          </a:prstGeom>
        </p:spPr>
      </p:pic>
      <p:sp>
        <p:nvSpPr>
          <p:cNvPr id="6" name="TextBox 5">
            <a:extLst>
              <a:ext uri="{FF2B5EF4-FFF2-40B4-BE49-F238E27FC236}">
                <a16:creationId xmlns:a16="http://schemas.microsoft.com/office/drawing/2014/main" id="{FDF4AAE6-96BB-43DB-89D1-19C5E604EBC0}"/>
              </a:ext>
            </a:extLst>
          </p:cNvPr>
          <p:cNvSpPr txBox="1"/>
          <p:nvPr/>
        </p:nvSpPr>
        <p:spPr>
          <a:xfrm>
            <a:off x="3064933" y="2434221"/>
            <a:ext cx="3014133" cy="2000548"/>
          </a:xfrm>
          <a:prstGeom prst="rect">
            <a:avLst/>
          </a:prstGeom>
          <a:noFill/>
        </p:spPr>
        <p:txBody>
          <a:bodyPr wrap="square" rtlCol="0">
            <a:spAutoFit/>
          </a:bodyPr>
          <a:lstStyle/>
          <a:p>
            <a:pPr algn="ctr"/>
            <a:r>
              <a:rPr lang="en-US" sz="8000" b="1" dirty="0">
                <a:solidFill>
                  <a:schemeClr val="bg1"/>
                </a:solidFill>
              </a:rPr>
              <a:t>7:30</a:t>
            </a:r>
            <a:r>
              <a:rPr lang="en-US" sz="4400" b="1" dirty="0">
                <a:solidFill>
                  <a:schemeClr val="bg1"/>
                </a:solidFill>
              </a:rPr>
              <a:t> </a:t>
            </a:r>
          </a:p>
          <a:p>
            <a:pPr algn="ctr"/>
            <a:r>
              <a:rPr lang="en-US" sz="4400" b="1" dirty="0">
                <a:solidFill>
                  <a:schemeClr val="bg1"/>
                </a:solidFill>
              </a:rPr>
              <a:t>Wednesday</a:t>
            </a:r>
          </a:p>
        </p:txBody>
      </p:sp>
      <p:pic>
        <p:nvPicPr>
          <p:cNvPr id="8" name="Picture 7">
            <a:extLst>
              <a:ext uri="{FF2B5EF4-FFF2-40B4-BE49-F238E27FC236}">
                <a16:creationId xmlns:a16="http://schemas.microsoft.com/office/drawing/2014/main" id="{467A5F67-7663-4413-94C6-A8D1DFDC1209}"/>
              </a:ext>
            </a:extLst>
          </p:cNvPr>
          <p:cNvPicPr>
            <a:picLocks noChangeAspect="1"/>
          </p:cNvPicPr>
          <p:nvPr/>
        </p:nvPicPr>
        <p:blipFill rotWithShape="1">
          <a:blip r:embed="rId3"/>
          <a:srcRect t="33481" b="33273"/>
          <a:stretch/>
        </p:blipFill>
        <p:spPr>
          <a:xfrm>
            <a:off x="2666999" y="5500429"/>
            <a:ext cx="3810000" cy="950026"/>
          </a:xfrm>
          <a:prstGeom prst="rect">
            <a:avLst/>
          </a:prstGeom>
        </p:spPr>
      </p:pic>
    </p:spTree>
    <p:extLst>
      <p:ext uri="{BB962C8B-B14F-4D97-AF65-F5344CB8AC3E}">
        <p14:creationId xmlns:p14="http://schemas.microsoft.com/office/powerpoint/2010/main" val="2252676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2EAE-CCD2-4AA8-A579-3277B6B2FD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FAC58C0-EA48-4EAB-B442-50F64469E3FC}"/>
              </a:ext>
            </a:extLst>
          </p:cNvPr>
          <p:cNvSpPr>
            <a:spLocks noGrp="1"/>
          </p:cNvSpPr>
          <p:nvPr>
            <p:ph idx="1"/>
          </p:nvPr>
        </p:nvSpPr>
        <p:spPr/>
        <p:txBody>
          <a:bodyPr>
            <a:normAutofit/>
          </a:bodyPr>
          <a:lstStyle/>
          <a:p>
            <a:r>
              <a:rPr lang="en-US" sz="3200" dirty="0">
                <a:solidFill>
                  <a:srgbClr val="268495"/>
                </a:solidFill>
                <a:latin typeface="Forte" panose="03060902040502070203" pitchFamily="66" charset="0"/>
              </a:rPr>
              <a:t>Tardiness is a lack of respect for others.</a:t>
            </a:r>
          </a:p>
          <a:p>
            <a:endParaRPr lang="en-US" b="1" i="1" dirty="0">
              <a:solidFill>
                <a:srgbClr val="268495"/>
              </a:solidFill>
            </a:endParaRPr>
          </a:p>
          <a:p>
            <a:endParaRPr lang="en-US" b="1" i="1" dirty="0">
              <a:solidFill>
                <a:srgbClr val="268495"/>
              </a:solidFill>
            </a:endParaRPr>
          </a:p>
          <a:p>
            <a:endParaRPr lang="en-US" b="1" i="1" dirty="0">
              <a:solidFill>
                <a:srgbClr val="268495"/>
              </a:solidFill>
            </a:endParaRPr>
          </a:p>
          <a:p>
            <a:r>
              <a:rPr lang="en-US" b="1" i="1" dirty="0">
                <a:solidFill>
                  <a:srgbClr val="268495"/>
                </a:solidFill>
              </a:rPr>
              <a:t>We wouldn’t be tardy for other events, would we?</a:t>
            </a:r>
          </a:p>
          <a:p>
            <a:pPr marL="0" indent="0">
              <a:buNone/>
            </a:pPr>
            <a:endParaRPr lang="en-US" sz="3200" b="1" i="1" dirty="0">
              <a:solidFill>
                <a:srgbClr val="268495"/>
              </a:solidFill>
            </a:endParaRPr>
          </a:p>
          <a:p>
            <a:endParaRPr lang="en-US" sz="3200" dirty="0">
              <a:solidFill>
                <a:srgbClr val="268495"/>
              </a:solidFill>
              <a:latin typeface="Forte" panose="03060902040502070203" pitchFamily="66" charset="0"/>
            </a:endParaRPr>
          </a:p>
        </p:txBody>
      </p:sp>
      <p:sp>
        <p:nvSpPr>
          <p:cNvPr id="4" name="Rectangle 3">
            <a:extLst>
              <a:ext uri="{FF2B5EF4-FFF2-40B4-BE49-F238E27FC236}">
                <a16:creationId xmlns:a16="http://schemas.microsoft.com/office/drawing/2014/main" id="{16536FED-6973-4CAC-88D6-62466621B98B}"/>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68495"/>
                </a:solidFill>
                <a:effectLst/>
                <a:uLnTx/>
                <a:uFillTx/>
                <a:latin typeface="Britannic Bold" panose="020B0903060703020204" pitchFamily="34" charset="0"/>
                <a:ea typeface="+mn-ea"/>
                <a:cs typeface="+mn-cs"/>
              </a:rPr>
              <a:t>The Troubles of Tardiness</a:t>
            </a:r>
          </a:p>
        </p:txBody>
      </p:sp>
      <p:sp>
        <p:nvSpPr>
          <p:cNvPr id="5" name="Rectangle 4">
            <a:extLst>
              <a:ext uri="{FF2B5EF4-FFF2-40B4-BE49-F238E27FC236}">
                <a16:creationId xmlns:a16="http://schemas.microsoft.com/office/drawing/2014/main" id="{83643A30-34E0-4BE4-9B5C-61B6571DC2AF}"/>
              </a:ext>
            </a:extLst>
          </p:cNvPr>
          <p:cNvSpPr/>
          <p:nvPr/>
        </p:nvSpPr>
        <p:spPr>
          <a:xfrm>
            <a:off x="628650" y="2508660"/>
            <a:ext cx="7886700" cy="1270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r>
              <a:rPr lang="en-US" sz="2400" dirty="0">
                <a:solidFill>
                  <a:prstClr val="black"/>
                </a:solidFill>
                <a:latin typeface="Times New Roman" panose="02020603050405020304" pitchFamily="18" charset="0"/>
                <a:cs typeface="Times New Roman" panose="02020603050405020304" pitchFamily="18" charset="0"/>
              </a:rPr>
              <a:t>Matthew 18:20 For where two or three are gathered together in My name, I am there in the midst of them.”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Sun 5">
            <a:extLst>
              <a:ext uri="{FF2B5EF4-FFF2-40B4-BE49-F238E27FC236}">
                <a16:creationId xmlns:a16="http://schemas.microsoft.com/office/drawing/2014/main" id="{41DAB0A5-0204-48B2-A0F6-3F82C14CAD50}"/>
              </a:ext>
            </a:extLst>
          </p:cNvPr>
          <p:cNvSpPr/>
          <p:nvPr/>
        </p:nvSpPr>
        <p:spPr>
          <a:xfrm>
            <a:off x="536880" y="5209126"/>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 name="Rectangle 6">
            <a:extLst>
              <a:ext uri="{FF2B5EF4-FFF2-40B4-BE49-F238E27FC236}">
                <a16:creationId xmlns:a16="http://schemas.microsoft.com/office/drawing/2014/main" id="{C8EA3225-1247-4866-BBBD-C78C75966620}"/>
              </a:ext>
            </a:extLst>
          </p:cNvPr>
          <p:cNvSpPr/>
          <p:nvPr/>
        </p:nvSpPr>
        <p:spPr>
          <a:xfrm>
            <a:off x="841680" y="5513926"/>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U</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18</a:t>
            </a:r>
          </a:p>
        </p:txBody>
      </p:sp>
      <p:sp>
        <p:nvSpPr>
          <p:cNvPr id="8" name="TextBox 7">
            <a:extLst>
              <a:ext uri="{FF2B5EF4-FFF2-40B4-BE49-F238E27FC236}">
                <a16:creationId xmlns:a16="http://schemas.microsoft.com/office/drawing/2014/main" id="{5E438063-9135-4A27-9B88-9D6FBFC3F7FA}"/>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15</a:t>
            </a:r>
          </a:p>
        </p:txBody>
      </p:sp>
    </p:spTree>
    <p:extLst>
      <p:ext uri="{BB962C8B-B14F-4D97-AF65-F5344CB8AC3E}">
        <p14:creationId xmlns:p14="http://schemas.microsoft.com/office/powerpoint/2010/main" val="199687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9BDCD-B2A3-4B62-9DB4-2FE588E19195}"/>
              </a:ext>
            </a:extLst>
          </p:cNvPr>
          <p:cNvSpPr>
            <a:spLocks noGrp="1"/>
          </p:cNvSpPr>
          <p:nvPr>
            <p:ph idx="1"/>
          </p:nvPr>
        </p:nvSpPr>
        <p:spPr/>
        <p:txBody>
          <a:bodyPr>
            <a:normAutofit/>
          </a:bodyPr>
          <a:lstStyle/>
          <a:p>
            <a:endParaRPr lang="en-US" dirty="0"/>
          </a:p>
        </p:txBody>
      </p:sp>
      <p:sp>
        <p:nvSpPr>
          <p:cNvPr id="4" name="Rectangle 3">
            <a:extLst>
              <a:ext uri="{FF2B5EF4-FFF2-40B4-BE49-F238E27FC236}">
                <a16:creationId xmlns:a16="http://schemas.microsoft.com/office/drawing/2014/main" id="{E3A9901B-4942-4BE5-87C1-BF06C81CE05A}"/>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8495"/>
                </a:solidFill>
                <a:latin typeface="Britannic Bold" panose="020B0903060703020204" pitchFamily="34" charset="0"/>
              </a:rPr>
              <a:t>At midnight TONIGHT…</a:t>
            </a:r>
          </a:p>
        </p:txBody>
      </p:sp>
      <p:pic>
        <p:nvPicPr>
          <p:cNvPr id="2" name="Picture 1">
            <a:extLst>
              <a:ext uri="{FF2B5EF4-FFF2-40B4-BE49-F238E27FC236}">
                <a16:creationId xmlns:a16="http://schemas.microsoft.com/office/drawing/2014/main" id="{8894B16F-D42B-4CBC-93F3-0187D14AA814}"/>
              </a:ext>
            </a:extLst>
          </p:cNvPr>
          <p:cNvPicPr>
            <a:picLocks noChangeAspect="1"/>
          </p:cNvPicPr>
          <p:nvPr/>
        </p:nvPicPr>
        <p:blipFill>
          <a:blip r:embed="rId2"/>
          <a:stretch>
            <a:fillRect/>
          </a:stretch>
        </p:blipFill>
        <p:spPr>
          <a:xfrm>
            <a:off x="1187161" y="1871808"/>
            <a:ext cx="6769677" cy="4841673"/>
          </a:xfrm>
          <a:prstGeom prst="rect">
            <a:avLst/>
          </a:prstGeom>
        </p:spPr>
      </p:pic>
      <p:sp>
        <p:nvSpPr>
          <p:cNvPr id="7" name="Sun 6">
            <a:extLst>
              <a:ext uri="{FF2B5EF4-FFF2-40B4-BE49-F238E27FC236}">
                <a16:creationId xmlns:a16="http://schemas.microsoft.com/office/drawing/2014/main" id="{46788437-17EA-4948-A3B6-A5F80EF0E69E}"/>
              </a:ext>
            </a:extLst>
          </p:cNvPr>
          <p:cNvSpPr/>
          <p:nvPr/>
        </p:nvSpPr>
        <p:spPr>
          <a:xfrm>
            <a:off x="137315" y="144519"/>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 name="Rectangle 7">
            <a:extLst>
              <a:ext uri="{FF2B5EF4-FFF2-40B4-BE49-F238E27FC236}">
                <a16:creationId xmlns:a16="http://schemas.microsoft.com/office/drawing/2014/main" id="{36AF8D28-50F6-4211-8A9E-51FF64BFD75C}"/>
              </a:ext>
            </a:extLst>
          </p:cNvPr>
          <p:cNvSpPr/>
          <p:nvPr/>
        </p:nvSpPr>
        <p:spPr>
          <a:xfrm>
            <a:off x="442115" y="449319"/>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9</a:t>
            </a:r>
          </a:p>
        </p:txBody>
      </p:sp>
      <p:sp>
        <p:nvSpPr>
          <p:cNvPr id="9" name="TextBox 8">
            <a:extLst>
              <a:ext uri="{FF2B5EF4-FFF2-40B4-BE49-F238E27FC236}">
                <a16:creationId xmlns:a16="http://schemas.microsoft.com/office/drawing/2014/main" id="{E3529845-5E24-4E8F-A014-4FAE1D5961DF}"/>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16</a:t>
            </a:r>
          </a:p>
        </p:txBody>
      </p:sp>
    </p:spTree>
    <p:extLst>
      <p:ext uri="{BB962C8B-B14F-4D97-AF65-F5344CB8AC3E}">
        <p14:creationId xmlns:p14="http://schemas.microsoft.com/office/powerpoint/2010/main" val="188265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2EAE-CCD2-4AA8-A579-3277B6B2FD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FAC58C0-EA48-4EAB-B442-50F64469E3FC}"/>
              </a:ext>
            </a:extLst>
          </p:cNvPr>
          <p:cNvSpPr>
            <a:spLocks noGrp="1"/>
          </p:cNvSpPr>
          <p:nvPr>
            <p:ph idx="1"/>
          </p:nvPr>
        </p:nvSpPr>
        <p:spPr>
          <a:xfrm>
            <a:off x="628650" y="1825624"/>
            <a:ext cx="7886700" cy="4829176"/>
          </a:xfrm>
        </p:spPr>
        <p:txBody>
          <a:bodyPr>
            <a:normAutofit fontScale="92500" lnSpcReduction="10000"/>
          </a:bodyPr>
          <a:lstStyle/>
          <a:p>
            <a:r>
              <a:rPr lang="en-US" sz="3500" dirty="0">
                <a:solidFill>
                  <a:srgbClr val="268495"/>
                </a:solidFill>
                <a:latin typeface="Forte" panose="03060902040502070203" pitchFamily="66" charset="0"/>
              </a:rPr>
              <a:t>What about the impact on visitors?</a:t>
            </a:r>
          </a:p>
          <a:p>
            <a:r>
              <a:rPr lang="en-US" sz="3000" b="1" i="1" dirty="0">
                <a:solidFill>
                  <a:srgbClr val="268495"/>
                </a:solidFill>
              </a:rPr>
              <a:t>Who often allow more time to find the location and arrive early.</a:t>
            </a:r>
          </a:p>
          <a:p>
            <a:r>
              <a:rPr lang="en-US" sz="3000" b="1" i="1" dirty="0">
                <a:solidFill>
                  <a:srgbClr val="268495"/>
                </a:solidFill>
              </a:rPr>
              <a:t>It’s an opportunity for us to welcome them and briefly visit with them.</a:t>
            </a:r>
          </a:p>
          <a:p>
            <a:r>
              <a:rPr lang="en-US" sz="3000" b="1" i="1" dirty="0">
                <a:solidFill>
                  <a:srgbClr val="268495"/>
                </a:solidFill>
              </a:rPr>
              <a:t>But if we are late…</a:t>
            </a:r>
          </a:p>
          <a:p>
            <a:pPr lvl="1"/>
            <a:r>
              <a:rPr lang="en-US" sz="3000" b="1" i="1" dirty="0">
                <a:solidFill>
                  <a:srgbClr val="268495"/>
                </a:solidFill>
              </a:rPr>
              <a:t>What must they think when there are no teachers to welcome their children?</a:t>
            </a:r>
          </a:p>
          <a:p>
            <a:pPr lvl="1"/>
            <a:r>
              <a:rPr lang="en-US" sz="3000" b="1" i="1" dirty="0">
                <a:solidFill>
                  <a:srgbClr val="268495"/>
                </a:solidFill>
              </a:rPr>
              <a:t>We will be a distraction late.</a:t>
            </a:r>
          </a:p>
          <a:p>
            <a:pPr lvl="1"/>
            <a:r>
              <a:rPr lang="en-US" sz="3000" b="1" i="1" dirty="0">
                <a:solidFill>
                  <a:srgbClr val="268495"/>
                </a:solidFill>
              </a:rPr>
              <a:t>The visitors may be likely to leave quickly. Often the only time we have to visit with them is before the services.</a:t>
            </a:r>
          </a:p>
          <a:p>
            <a:endParaRPr lang="en-US" sz="3200"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endParaRPr>
          </a:p>
          <a:p>
            <a:endParaRPr lang="en-US" sz="3200" dirty="0">
              <a:solidFill>
                <a:srgbClr val="268495"/>
              </a:solidFill>
              <a:latin typeface="Forte" panose="03060902040502070203" pitchFamily="66" charset="0"/>
            </a:endParaRPr>
          </a:p>
        </p:txBody>
      </p:sp>
      <p:sp>
        <p:nvSpPr>
          <p:cNvPr id="4" name="Rectangle 3">
            <a:extLst>
              <a:ext uri="{FF2B5EF4-FFF2-40B4-BE49-F238E27FC236}">
                <a16:creationId xmlns:a16="http://schemas.microsoft.com/office/drawing/2014/main" id="{16536FED-6973-4CAC-88D6-62466621B98B}"/>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68495"/>
                </a:solidFill>
                <a:effectLst/>
                <a:uLnTx/>
                <a:uFillTx/>
                <a:latin typeface="Britannic Bold" panose="020B0903060703020204" pitchFamily="34" charset="0"/>
                <a:ea typeface="+mn-ea"/>
                <a:cs typeface="+mn-cs"/>
              </a:rPr>
              <a:t>The Troubles of Tardiness</a:t>
            </a:r>
          </a:p>
        </p:txBody>
      </p:sp>
      <p:sp>
        <p:nvSpPr>
          <p:cNvPr id="5" name="Sun 4">
            <a:extLst>
              <a:ext uri="{FF2B5EF4-FFF2-40B4-BE49-F238E27FC236}">
                <a16:creationId xmlns:a16="http://schemas.microsoft.com/office/drawing/2014/main" id="{203ED363-8E6B-4A82-BCC4-A644BDD96396}"/>
              </a:ext>
            </a:extLst>
          </p:cNvPr>
          <p:cNvSpPr/>
          <p:nvPr/>
        </p:nvSpPr>
        <p:spPr>
          <a:xfrm>
            <a:off x="7659575" y="3732668"/>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 name="Rectangle 5">
            <a:extLst>
              <a:ext uri="{FF2B5EF4-FFF2-40B4-BE49-F238E27FC236}">
                <a16:creationId xmlns:a16="http://schemas.microsoft.com/office/drawing/2014/main" id="{A6A9F49A-DC93-4E06-BA68-BDC4C2BF0725}"/>
              </a:ext>
            </a:extLst>
          </p:cNvPr>
          <p:cNvSpPr/>
          <p:nvPr/>
        </p:nvSpPr>
        <p:spPr>
          <a:xfrm>
            <a:off x="7964375" y="4037468"/>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13</a:t>
            </a:r>
          </a:p>
        </p:txBody>
      </p:sp>
      <p:sp>
        <p:nvSpPr>
          <p:cNvPr id="7" name="TextBox 6">
            <a:extLst>
              <a:ext uri="{FF2B5EF4-FFF2-40B4-BE49-F238E27FC236}">
                <a16:creationId xmlns:a16="http://schemas.microsoft.com/office/drawing/2014/main" id="{B67DD61A-8CB4-44DE-A487-681D14B4A4AF}"/>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17</a:t>
            </a:r>
          </a:p>
        </p:txBody>
      </p:sp>
      <p:sp>
        <p:nvSpPr>
          <p:cNvPr id="8" name="Sun 7">
            <a:extLst>
              <a:ext uri="{FF2B5EF4-FFF2-40B4-BE49-F238E27FC236}">
                <a16:creationId xmlns:a16="http://schemas.microsoft.com/office/drawing/2014/main" id="{BE3311EA-B195-4676-B96D-0CD6F4F76583}"/>
              </a:ext>
            </a:extLst>
          </p:cNvPr>
          <p:cNvSpPr/>
          <p:nvPr/>
        </p:nvSpPr>
        <p:spPr>
          <a:xfrm>
            <a:off x="7678825" y="200197"/>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 name="Rectangle 8">
            <a:extLst>
              <a:ext uri="{FF2B5EF4-FFF2-40B4-BE49-F238E27FC236}">
                <a16:creationId xmlns:a16="http://schemas.microsoft.com/office/drawing/2014/main" id="{A022BFD5-1E73-4530-B880-F1FC0B77FDF1}"/>
              </a:ext>
            </a:extLst>
          </p:cNvPr>
          <p:cNvSpPr/>
          <p:nvPr/>
        </p:nvSpPr>
        <p:spPr>
          <a:xfrm>
            <a:off x="7983625" y="504997"/>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19</a:t>
            </a:r>
          </a:p>
        </p:txBody>
      </p:sp>
    </p:spTree>
    <p:extLst>
      <p:ext uri="{BB962C8B-B14F-4D97-AF65-F5344CB8AC3E}">
        <p14:creationId xmlns:p14="http://schemas.microsoft.com/office/powerpoint/2010/main" val="158882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0000" fill="hold"/>
                                        <p:tgtEl>
                                          <p:spTgt spid="8"/>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2EAE-CCD2-4AA8-A579-3277B6B2FD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FAC58C0-EA48-4EAB-B442-50F64469E3FC}"/>
              </a:ext>
            </a:extLst>
          </p:cNvPr>
          <p:cNvSpPr>
            <a:spLocks noGrp="1"/>
          </p:cNvSpPr>
          <p:nvPr>
            <p:ph idx="1"/>
          </p:nvPr>
        </p:nvSpPr>
        <p:spPr/>
        <p:txBody>
          <a:bodyPr>
            <a:normAutofit/>
          </a:bodyPr>
          <a:lstStyle/>
          <a:p>
            <a:r>
              <a:rPr lang="en-US" sz="3200" dirty="0">
                <a:solidFill>
                  <a:srgbClr val="268495"/>
                </a:solidFill>
                <a:latin typeface="Forte" panose="03060902040502070203" pitchFamily="66" charset="0"/>
              </a:rPr>
              <a:t>Tardiness is a violation of the “Golden Rule”.</a:t>
            </a:r>
          </a:p>
          <a:p>
            <a:endParaRPr lang="en-US" sz="3200" dirty="0">
              <a:solidFill>
                <a:srgbClr val="268495"/>
              </a:solidFill>
              <a:latin typeface="Forte" panose="03060902040502070203" pitchFamily="66" charset="0"/>
            </a:endParaRPr>
          </a:p>
          <a:p>
            <a:endParaRPr lang="en-US" sz="3200" dirty="0">
              <a:solidFill>
                <a:srgbClr val="268495"/>
              </a:solidFill>
              <a:latin typeface="Forte" panose="03060902040502070203" pitchFamily="66" charset="0"/>
            </a:endParaRPr>
          </a:p>
          <a:p>
            <a:endParaRPr lang="en-US" sz="3000" b="1" i="1" dirty="0">
              <a:solidFill>
                <a:srgbClr val="268495"/>
              </a:solidFill>
            </a:endParaRPr>
          </a:p>
          <a:p>
            <a:r>
              <a:rPr lang="en-US" sz="3000" b="1" i="1" dirty="0">
                <a:solidFill>
                  <a:srgbClr val="268495"/>
                </a:solidFill>
              </a:rPr>
              <a:t>How do you value your time? </a:t>
            </a:r>
          </a:p>
          <a:p>
            <a:r>
              <a:rPr lang="en-US" sz="3000" b="1" i="1" dirty="0">
                <a:solidFill>
                  <a:srgbClr val="268495"/>
                </a:solidFill>
              </a:rPr>
              <a:t>Are you not bothered when others are late in meeting you?</a:t>
            </a: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endParaRPr>
          </a:p>
          <a:p>
            <a:endParaRPr lang="en-US" sz="3200" dirty="0">
              <a:solidFill>
                <a:srgbClr val="268495"/>
              </a:solidFill>
              <a:latin typeface="Forte" panose="03060902040502070203" pitchFamily="66" charset="0"/>
            </a:endParaRPr>
          </a:p>
        </p:txBody>
      </p:sp>
      <p:sp>
        <p:nvSpPr>
          <p:cNvPr id="4" name="Rectangle 3">
            <a:extLst>
              <a:ext uri="{FF2B5EF4-FFF2-40B4-BE49-F238E27FC236}">
                <a16:creationId xmlns:a16="http://schemas.microsoft.com/office/drawing/2014/main" id="{16536FED-6973-4CAC-88D6-62466621B98B}"/>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68495"/>
                </a:solidFill>
                <a:effectLst/>
                <a:uLnTx/>
                <a:uFillTx/>
                <a:latin typeface="Britannic Bold" panose="020B0903060703020204" pitchFamily="34" charset="0"/>
                <a:ea typeface="+mn-ea"/>
                <a:cs typeface="+mn-cs"/>
              </a:rPr>
              <a:t>The Troubles of Tardiness</a:t>
            </a:r>
          </a:p>
        </p:txBody>
      </p:sp>
      <p:sp>
        <p:nvSpPr>
          <p:cNvPr id="5" name="Rectangle 4">
            <a:extLst>
              <a:ext uri="{FF2B5EF4-FFF2-40B4-BE49-F238E27FC236}">
                <a16:creationId xmlns:a16="http://schemas.microsoft.com/office/drawing/2014/main" id="{83643A30-34E0-4BE4-9B5C-61B6571DC2AF}"/>
              </a:ext>
            </a:extLst>
          </p:cNvPr>
          <p:cNvSpPr/>
          <p:nvPr/>
        </p:nvSpPr>
        <p:spPr>
          <a:xfrm>
            <a:off x="628650" y="2832100"/>
            <a:ext cx="7886700" cy="1397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r>
              <a:rPr lang="en-US" sz="2400" dirty="0">
                <a:solidFill>
                  <a:prstClr val="black"/>
                </a:solidFill>
                <a:latin typeface="Times New Roman" panose="02020603050405020304" pitchFamily="18" charset="0"/>
                <a:cs typeface="Times New Roman" panose="02020603050405020304" pitchFamily="18" charset="0"/>
              </a:rPr>
              <a:t>Matthew 7:12 So in everything, do to others what you would have them do to you, for this sums up the Law and the Prophets.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Sun 5">
            <a:extLst>
              <a:ext uri="{FF2B5EF4-FFF2-40B4-BE49-F238E27FC236}">
                <a16:creationId xmlns:a16="http://schemas.microsoft.com/office/drawing/2014/main" id="{08AB19ED-076D-464A-BA7E-1F16FC2B76E3}"/>
              </a:ext>
            </a:extLst>
          </p:cNvPr>
          <p:cNvSpPr/>
          <p:nvPr/>
        </p:nvSpPr>
        <p:spPr>
          <a:xfrm>
            <a:off x="7649950" y="297482"/>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 name="Rectangle 6">
            <a:extLst>
              <a:ext uri="{FF2B5EF4-FFF2-40B4-BE49-F238E27FC236}">
                <a16:creationId xmlns:a16="http://schemas.microsoft.com/office/drawing/2014/main" id="{E4E9D564-2068-471F-84F5-4DAF31CC1420}"/>
              </a:ext>
            </a:extLst>
          </p:cNvPr>
          <p:cNvSpPr/>
          <p:nvPr/>
        </p:nvSpPr>
        <p:spPr>
          <a:xfrm>
            <a:off x="7954750" y="602282"/>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17</a:t>
            </a:r>
          </a:p>
        </p:txBody>
      </p:sp>
      <p:sp>
        <p:nvSpPr>
          <p:cNvPr id="8" name="TextBox 7">
            <a:extLst>
              <a:ext uri="{FF2B5EF4-FFF2-40B4-BE49-F238E27FC236}">
                <a16:creationId xmlns:a16="http://schemas.microsoft.com/office/drawing/2014/main" id="{89AFEBFC-61DA-45E3-A321-CE747DB9A1BA}"/>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18</a:t>
            </a:r>
          </a:p>
        </p:txBody>
      </p:sp>
    </p:spTree>
    <p:extLst>
      <p:ext uri="{BB962C8B-B14F-4D97-AF65-F5344CB8AC3E}">
        <p14:creationId xmlns:p14="http://schemas.microsoft.com/office/powerpoint/2010/main" val="182432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2EAE-CCD2-4AA8-A579-3277B6B2FD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FAC58C0-EA48-4EAB-B442-50F64469E3FC}"/>
              </a:ext>
            </a:extLst>
          </p:cNvPr>
          <p:cNvSpPr>
            <a:spLocks noGrp="1"/>
          </p:cNvSpPr>
          <p:nvPr>
            <p:ph idx="1"/>
          </p:nvPr>
        </p:nvSpPr>
        <p:spPr>
          <a:xfrm>
            <a:off x="628650" y="2019301"/>
            <a:ext cx="7886700" cy="4500562"/>
          </a:xfrm>
        </p:spPr>
        <p:txBody>
          <a:bodyPr>
            <a:normAutofit/>
          </a:bodyPr>
          <a:lstStyle/>
          <a:p>
            <a:pPr lvl="0"/>
            <a:r>
              <a:rPr lang="en-US" sz="3200" dirty="0">
                <a:solidFill>
                  <a:srgbClr val="268495"/>
                </a:solidFill>
                <a:latin typeface="Forte" panose="03060902040502070203" pitchFamily="66" charset="0"/>
              </a:rPr>
              <a:t>Tardiness is a violation of the “Golden Rule”.</a:t>
            </a:r>
          </a:p>
          <a:p>
            <a:r>
              <a:rPr lang="en-US" sz="3000" b="1" i="1" dirty="0">
                <a:solidFill>
                  <a:srgbClr val="268495"/>
                </a:solidFill>
              </a:rPr>
              <a:t>Suppose you were teaching a class, and half the class was consistently late?</a:t>
            </a:r>
          </a:p>
          <a:p>
            <a:pPr lvl="1"/>
            <a:r>
              <a:rPr lang="en-US" sz="2800" b="1" i="1" dirty="0">
                <a:solidFill>
                  <a:srgbClr val="268495"/>
                </a:solidFill>
              </a:rPr>
              <a:t>How would that make you feel about your efforts?</a:t>
            </a:r>
          </a:p>
          <a:p>
            <a:pPr lvl="1"/>
            <a:r>
              <a:rPr lang="en-US" sz="2800" b="1" i="1" dirty="0">
                <a:solidFill>
                  <a:srgbClr val="268495"/>
                </a:solidFill>
              </a:rPr>
              <a:t>Not only during class, but the time spent in preparation?</a:t>
            </a:r>
          </a:p>
          <a:p>
            <a:endParaRPr lang="en-US" sz="3200"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endParaRPr>
          </a:p>
          <a:p>
            <a:endParaRPr lang="en-US" sz="3200" dirty="0">
              <a:solidFill>
                <a:srgbClr val="268495"/>
              </a:solidFill>
              <a:latin typeface="Forte" panose="03060902040502070203" pitchFamily="66" charset="0"/>
            </a:endParaRPr>
          </a:p>
        </p:txBody>
      </p:sp>
      <p:sp>
        <p:nvSpPr>
          <p:cNvPr id="4" name="Rectangle 3">
            <a:extLst>
              <a:ext uri="{FF2B5EF4-FFF2-40B4-BE49-F238E27FC236}">
                <a16:creationId xmlns:a16="http://schemas.microsoft.com/office/drawing/2014/main" id="{16536FED-6973-4CAC-88D6-62466621B98B}"/>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68495"/>
                </a:solidFill>
                <a:effectLst/>
                <a:uLnTx/>
                <a:uFillTx/>
                <a:latin typeface="Britannic Bold" panose="020B0903060703020204" pitchFamily="34" charset="0"/>
                <a:ea typeface="+mn-ea"/>
                <a:cs typeface="+mn-cs"/>
              </a:rPr>
              <a:t>The Troubles of Tardiness</a:t>
            </a:r>
          </a:p>
        </p:txBody>
      </p:sp>
      <p:sp>
        <p:nvSpPr>
          <p:cNvPr id="5" name="Sun 4">
            <a:extLst>
              <a:ext uri="{FF2B5EF4-FFF2-40B4-BE49-F238E27FC236}">
                <a16:creationId xmlns:a16="http://schemas.microsoft.com/office/drawing/2014/main" id="{AFA14F7B-B227-46B9-BA69-326CC7B4586E}"/>
              </a:ext>
            </a:extLst>
          </p:cNvPr>
          <p:cNvSpPr/>
          <p:nvPr/>
        </p:nvSpPr>
        <p:spPr>
          <a:xfrm>
            <a:off x="122994" y="5378589"/>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 name="Rectangle 5">
            <a:extLst>
              <a:ext uri="{FF2B5EF4-FFF2-40B4-BE49-F238E27FC236}">
                <a16:creationId xmlns:a16="http://schemas.microsoft.com/office/drawing/2014/main" id="{1C16EB2B-25EB-4668-863D-465E0CE24DD3}"/>
              </a:ext>
            </a:extLst>
          </p:cNvPr>
          <p:cNvSpPr/>
          <p:nvPr/>
        </p:nvSpPr>
        <p:spPr>
          <a:xfrm>
            <a:off x="427794" y="5683389"/>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20</a:t>
            </a:r>
          </a:p>
        </p:txBody>
      </p:sp>
      <p:sp>
        <p:nvSpPr>
          <p:cNvPr id="7" name="TextBox 6">
            <a:extLst>
              <a:ext uri="{FF2B5EF4-FFF2-40B4-BE49-F238E27FC236}">
                <a16:creationId xmlns:a16="http://schemas.microsoft.com/office/drawing/2014/main" id="{B831E1AF-5103-40E5-8726-7D88F68D778F}"/>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19</a:t>
            </a:r>
          </a:p>
        </p:txBody>
      </p:sp>
    </p:spTree>
    <p:extLst>
      <p:ext uri="{BB962C8B-B14F-4D97-AF65-F5344CB8AC3E}">
        <p14:creationId xmlns:p14="http://schemas.microsoft.com/office/powerpoint/2010/main" val="309311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9BDCD-B2A3-4B62-9DB4-2FE588E19195}"/>
              </a:ext>
            </a:extLst>
          </p:cNvPr>
          <p:cNvSpPr>
            <a:spLocks noGrp="1"/>
          </p:cNvSpPr>
          <p:nvPr>
            <p:ph idx="1"/>
          </p:nvPr>
        </p:nvSpPr>
        <p:spPr/>
        <p:txBody>
          <a:bodyPr>
            <a:normAutofit/>
          </a:bodyPr>
          <a:lstStyle/>
          <a:p>
            <a:r>
              <a:rPr lang="en-US" dirty="0">
                <a:solidFill>
                  <a:srgbClr val="268495"/>
                </a:solidFill>
                <a:latin typeface="Forte" panose="03060902040502070203" pitchFamily="66" charset="0"/>
              </a:rPr>
              <a:t>SOME DO NOT TAKE IT SERIOUSLY...</a:t>
            </a:r>
          </a:p>
          <a:p>
            <a:r>
              <a:rPr lang="en-US" b="1" i="1" dirty="0">
                <a:solidFill>
                  <a:srgbClr val="268495"/>
                </a:solidFill>
              </a:rPr>
              <a:t>"The trouble with being punctual is that nobody's there to appreciate it." </a:t>
            </a:r>
          </a:p>
          <a:p>
            <a:r>
              <a:rPr lang="en-US" b="1" i="1" dirty="0">
                <a:solidFill>
                  <a:srgbClr val="268495"/>
                </a:solidFill>
              </a:rPr>
              <a:t>"I am a believer in punctuality, though it makes me very lonely."</a:t>
            </a:r>
          </a:p>
          <a:p>
            <a:r>
              <a:rPr lang="en-US" b="1" i="1" dirty="0">
                <a:solidFill>
                  <a:srgbClr val="268495"/>
                </a:solidFill>
              </a:rPr>
              <a:t>"Laugh and the world laughs with you, be prompt and you dine alone." </a:t>
            </a:r>
          </a:p>
          <a:p>
            <a:endParaRPr lang="en-US" dirty="0"/>
          </a:p>
        </p:txBody>
      </p:sp>
      <p:sp>
        <p:nvSpPr>
          <p:cNvPr id="4" name="Rectangle 3">
            <a:extLst>
              <a:ext uri="{FF2B5EF4-FFF2-40B4-BE49-F238E27FC236}">
                <a16:creationId xmlns:a16="http://schemas.microsoft.com/office/drawing/2014/main" id="{E3A9901B-4942-4BE5-87C1-BF06C81CE05A}"/>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68495"/>
                </a:solidFill>
                <a:effectLst/>
                <a:uLnTx/>
                <a:uFillTx/>
                <a:latin typeface="Britannic Bold" panose="020B0903060703020204" pitchFamily="34" charset="0"/>
                <a:ea typeface="+mn-ea"/>
                <a:cs typeface="+mn-cs"/>
              </a:rPr>
              <a:t>Introduction</a:t>
            </a:r>
          </a:p>
        </p:txBody>
      </p:sp>
      <p:sp>
        <p:nvSpPr>
          <p:cNvPr id="5" name="Sun 4">
            <a:extLst>
              <a:ext uri="{FF2B5EF4-FFF2-40B4-BE49-F238E27FC236}">
                <a16:creationId xmlns:a16="http://schemas.microsoft.com/office/drawing/2014/main" id="{513C4D96-066E-4E1B-B2E5-52A13203EE75}"/>
              </a:ext>
            </a:extLst>
          </p:cNvPr>
          <p:cNvSpPr/>
          <p:nvPr/>
        </p:nvSpPr>
        <p:spPr>
          <a:xfrm>
            <a:off x="4281107" y="5131518"/>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08CB449-CB0D-4AF1-9085-026AAD5C4724}"/>
              </a:ext>
            </a:extLst>
          </p:cNvPr>
          <p:cNvSpPr/>
          <p:nvPr/>
        </p:nvSpPr>
        <p:spPr>
          <a:xfrm>
            <a:off x="4585907" y="5436318"/>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5</a:t>
            </a:r>
          </a:p>
        </p:txBody>
      </p:sp>
      <p:sp>
        <p:nvSpPr>
          <p:cNvPr id="2" name="TextBox 1">
            <a:extLst>
              <a:ext uri="{FF2B5EF4-FFF2-40B4-BE49-F238E27FC236}">
                <a16:creationId xmlns:a16="http://schemas.microsoft.com/office/drawing/2014/main" id="{6612FFB2-E0B6-4F1D-8006-480318179787}"/>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2</a:t>
            </a:r>
          </a:p>
        </p:txBody>
      </p:sp>
    </p:spTree>
    <p:extLst>
      <p:ext uri="{BB962C8B-B14F-4D97-AF65-F5344CB8AC3E}">
        <p14:creationId xmlns:p14="http://schemas.microsoft.com/office/powerpoint/2010/main" val="574129467"/>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2EAE-CCD2-4AA8-A579-3277B6B2FD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FAC58C0-EA48-4EAB-B442-50F64469E3FC}"/>
              </a:ext>
            </a:extLst>
          </p:cNvPr>
          <p:cNvSpPr>
            <a:spLocks noGrp="1"/>
          </p:cNvSpPr>
          <p:nvPr>
            <p:ph idx="1"/>
          </p:nvPr>
        </p:nvSpPr>
        <p:spPr>
          <a:xfrm>
            <a:off x="628650" y="2019301"/>
            <a:ext cx="7886700" cy="4500562"/>
          </a:xfrm>
        </p:spPr>
        <p:txBody>
          <a:bodyPr>
            <a:normAutofit/>
          </a:bodyPr>
          <a:lstStyle/>
          <a:p>
            <a:pPr lvl="0"/>
            <a:r>
              <a:rPr lang="en-US" sz="3200" dirty="0">
                <a:solidFill>
                  <a:srgbClr val="268495"/>
                </a:solidFill>
                <a:latin typeface="Forte" panose="03060902040502070203" pitchFamily="66" charset="0"/>
              </a:rPr>
              <a:t>Tardiness is a violation of the “Greatest Commandment”.</a:t>
            </a:r>
            <a:endParaRPr lang="en-US" sz="2800" b="1" i="1" dirty="0">
              <a:solidFill>
                <a:srgbClr val="268495"/>
              </a:solidFill>
            </a:endParaRPr>
          </a:p>
          <a:p>
            <a:endParaRPr lang="en-US" sz="3200"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endParaRPr>
          </a:p>
          <a:p>
            <a:endParaRPr lang="en-US" sz="3200" dirty="0">
              <a:solidFill>
                <a:srgbClr val="268495"/>
              </a:solidFill>
              <a:latin typeface="Forte" panose="03060902040502070203" pitchFamily="66" charset="0"/>
            </a:endParaRPr>
          </a:p>
        </p:txBody>
      </p:sp>
      <p:sp>
        <p:nvSpPr>
          <p:cNvPr id="4" name="Rectangle 3">
            <a:extLst>
              <a:ext uri="{FF2B5EF4-FFF2-40B4-BE49-F238E27FC236}">
                <a16:creationId xmlns:a16="http://schemas.microsoft.com/office/drawing/2014/main" id="{16536FED-6973-4CAC-88D6-62466621B98B}"/>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68495"/>
                </a:solidFill>
                <a:effectLst/>
                <a:uLnTx/>
                <a:uFillTx/>
                <a:latin typeface="Britannic Bold" panose="020B0903060703020204" pitchFamily="34" charset="0"/>
                <a:ea typeface="+mn-ea"/>
                <a:cs typeface="+mn-cs"/>
              </a:rPr>
              <a:t>The Troubles of Tardiness</a:t>
            </a:r>
          </a:p>
        </p:txBody>
      </p:sp>
      <p:sp>
        <p:nvSpPr>
          <p:cNvPr id="5" name="Rectangle 4">
            <a:extLst>
              <a:ext uri="{FF2B5EF4-FFF2-40B4-BE49-F238E27FC236}">
                <a16:creationId xmlns:a16="http://schemas.microsoft.com/office/drawing/2014/main" id="{B365459B-762B-40FB-89E5-F29FBD3538AC}"/>
              </a:ext>
            </a:extLst>
          </p:cNvPr>
          <p:cNvSpPr/>
          <p:nvPr/>
        </p:nvSpPr>
        <p:spPr>
          <a:xfrm>
            <a:off x="628650" y="3060700"/>
            <a:ext cx="7886700" cy="3175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r>
              <a:rPr lang="en-US" sz="2400" dirty="0">
                <a:solidFill>
                  <a:prstClr val="black"/>
                </a:solidFill>
                <a:latin typeface="Times New Roman" panose="02020603050405020304" pitchFamily="18" charset="0"/>
                <a:cs typeface="Times New Roman" panose="02020603050405020304" pitchFamily="18" charset="0"/>
              </a:rPr>
              <a:t>Mark 12:29 Jesus answered him, “The first of all the commandments is: ‘Hear, O Israel, the Lord our God, the Lord is one. 30 And </a:t>
            </a:r>
            <a:r>
              <a:rPr lang="en-US" sz="2400" b="1" dirty="0">
                <a:solidFill>
                  <a:prstClr val="black"/>
                </a:solidFill>
                <a:latin typeface="Times New Roman" panose="02020603050405020304" pitchFamily="18" charset="0"/>
                <a:cs typeface="Times New Roman" panose="02020603050405020304" pitchFamily="18" charset="0"/>
              </a:rPr>
              <a:t>you shall love the Lord your God with all your heart, with all your soul, with all your mind, and with all your strength.’ This is the first commandment. </a:t>
            </a:r>
            <a:r>
              <a:rPr lang="en-US" sz="2400" dirty="0">
                <a:solidFill>
                  <a:prstClr val="black"/>
                </a:solidFill>
                <a:latin typeface="Times New Roman" panose="02020603050405020304" pitchFamily="18" charset="0"/>
                <a:cs typeface="Times New Roman" panose="02020603050405020304" pitchFamily="18" charset="0"/>
              </a:rPr>
              <a:t>31 And the second, like it, is this: ‘You shall love your neighbor as yourself.’ There is no other commandment greater than these.”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Sun 5">
            <a:extLst>
              <a:ext uri="{FF2B5EF4-FFF2-40B4-BE49-F238E27FC236}">
                <a16:creationId xmlns:a16="http://schemas.microsoft.com/office/drawing/2014/main" id="{7EC7E119-73B3-4F06-B3E3-4AD620401C1A}"/>
              </a:ext>
            </a:extLst>
          </p:cNvPr>
          <p:cNvSpPr/>
          <p:nvPr/>
        </p:nvSpPr>
        <p:spPr>
          <a:xfrm>
            <a:off x="132619" y="365126"/>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 name="Rectangle 6">
            <a:extLst>
              <a:ext uri="{FF2B5EF4-FFF2-40B4-BE49-F238E27FC236}">
                <a16:creationId xmlns:a16="http://schemas.microsoft.com/office/drawing/2014/main" id="{F1AC8ADE-3D53-497B-A5DF-6EDE24602CBE}"/>
              </a:ext>
            </a:extLst>
          </p:cNvPr>
          <p:cNvSpPr/>
          <p:nvPr/>
        </p:nvSpPr>
        <p:spPr>
          <a:xfrm>
            <a:off x="437419" y="669926"/>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23</a:t>
            </a:r>
          </a:p>
        </p:txBody>
      </p:sp>
      <p:sp>
        <p:nvSpPr>
          <p:cNvPr id="8" name="TextBox 7">
            <a:extLst>
              <a:ext uri="{FF2B5EF4-FFF2-40B4-BE49-F238E27FC236}">
                <a16:creationId xmlns:a16="http://schemas.microsoft.com/office/drawing/2014/main" id="{22661E0F-CCA9-4C0F-81DC-9ABDAFC91D6A}"/>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20</a:t>
            </a:r>
          </a:p>
        </p:txBody>
      </p:sp>
    </p:spTree>
    <p:extLst>
      <p:ext uri="{BB962C8B-B14F-4D97-AF65-F5344CB8AC3E}">
        <p14:creationId xmlns:p14="http://schemas.microsoft.com/office/powerpoint/2010/main" val="72245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2EAE-CCD2-4AA8-A579-3277B6B2FD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FAC58C0-EA48-4EAB-B442-50F64469E3FC}"/>
              </a:ext>
            </a:extLst>
          </p:cNvPr>
          <p:cNvSpPr>
            <a:spLocks noGrp="1"/>
          </p:cNvSpPr>
          <p:nvPr>
            <p:ph idx="1"/>
          </p:nvPr>
        </p:nvSpPr>
        <p:spPr>
          <a:xfrm>
            <a:off x="628650" y="2019301"/>
            <a:ext cx="7886700" cy="4500562"/>
          </a:xfrm>
        </p:spPr>
        <p:txBody>
          <a:bodyPr>
            <a:normAutofit fontScale="85000" lnSpcReduction="10000"/>
          </a:bodyPr>
          <a:lstStyle/>
          <a:p>
            <a:pPr lvl="0"/>
            <a:r>
              <a:rPr lang="en-US" b="1" i="1" dirty="0">
                <a:solidFill>
                  <a:srgbClr val="268495"/>
                </a:solidFill>
              </a:rPr>
              <a:t>When we are late for these meetings to worship God or to learn of God, it may be indicative God is not really as important as whatever causes us to be late, be it our bodily rest, our meals, our recreation, our chores, etc. We are, of course, not saying that all lateness for the appointed means would fall into this sin. But if we are habitually late for the means, we must really examine our attitude towards the Lord. One who is generally on time for other appointments but is usually late for worship or prayer is probably experiencing severe backsliding. One who is generally late for all appointments is probably also suffering some form of tardiness in the soul. No one who genuinely loves Christ can be late for an appointment with Him without feeling shame and embarrassment." - Pilgrim Covenant Church web site</a:t>
            </a:r>
            <a:endParaRPr lang="en-US" sz="2800" b="1" i="1" dirty="0">
              <a:solidFill>
                <a:srgbClr val="268495"/>
              </a:solidFill>
            </a:endParaRPr>
          </a:p>
          <a:p>
            <a:endParaRPr lang="en-US" sz="3200"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endParaRPr>
          </a:p>
          <a:p>
            <a:endParaRPr lang="en-US" sz="3200" dirty="0">
              <a:solidFill>
                <a:srgbClr val="268495"/>
              </a:solidFill>
              <a:latin typeface="Forte" panose="03060902040502070203" pitchFamily="66" charset="0"/>
            </a:endParaRPr>
          </a:p>
        </p:txBody>
      </p:sp>
      <p:sp>
        <p:nvSpPr>
          <p:cNvPr id="4" name="Rectangle 3">
            <a:extLst>
              <a:ext uri="{FF2B5EF4-FFF2-40B4-BE49-F238E27FC236}">
                <a16:creationId xmlns:a16="http://schemas.microsoft.com/office/drawing/2014/main" id="{16536FED-6973-4CAC-88D6-62466621B98B}"/>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68495"/>
                </a:solidFill>
                <a:effectLst/>
                <a:uLnTx/>
                <a:uFillTx/>
                <a:latin typeface="Britannic Bold" panose="020B0903060703020204" pitchFamily="34" charset="0"/>
                <a:ea typeface="+mn-ea"/>
                <a:cs typeface="+mn-cs"/>
              </a:rPr>
              <a:t>The Troubles of Tardiness</a:t>
            </a:r>
          </a:p>
        </p:txBody>
      </p:sp>
      <p:sp>
        <p:nvSpPr>
          <p:cNvPr id="5" name="Sun 4">
            <a:extLst>
              <a:ext uri="{FF2B5EF4-FFF2-40B4-BE49-F238E27FC236}">
                <a16:creationId xmlns:a16="http://schemas.microsoft.com/office/drawing/2014/main" id="{48A9160B-819E-4D5B-9E3B-AFFF13F8C6B8}"/>
              </a:ext>
            </a:extLst>
          </p:cNvPr>
          <p:cNvSpPr/>
          <p:nvPr/>
        </p:nvSpPr>
        <p:spPr>
          <a:xfrm>
            <a:off x="7678825" y="200197"/>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 name="Rectangle 5">
            <a:extLst>
              <a:ext uri="{FF2B5EF4-FFF2-40B4-BE49-F238E27FC236}">
                <a16:creationId xmlns:a16="http://schemas.microsoft.com/office/drawing/2014/main" id="{B7A5949A-60BB-4023-BF1B-E29874713BBA}"/>
              </a:ext>
            </a:extLst>
          </p:cNvPr>
          <p:cNvSpPr/>
          <p:nvPr/>
        </p:nvSpPr>
        <p:spPr>
          <a:xfrm>
            <a:off x="7983625" y="504997"/>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11</a:t>
            </a:r>
          </a:p>
        </p:txBody>
      </p:sp>
      <p:sp>
        <p:nvSpPr>
          <p:cNvPr id="7" name="TextBox 6">
            <a:extLst>
              <a:ext uri="{FF2B5EF4-FFF2-40B4-BE49-F238E27FC236}">
                <a16:creationId xmlns:a16="http://schemas.microsoft.com/office/drawing/2014/main" id="{A78352B8-DB4E-4FE1-B652-7241CF3043D0}"/>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21</a:t>
            </a:r>
          </a:p>
        </p:txBody>
      </p:sp>
      <p:sp>
        <p:nvSpPr>
          <p:cNvPr id="8" name="Sun 7">
            <a:extLst>
              <a:ext uri="{FF2B5EF4-FFF2-40B4-BE49-F238E27FC236}">
                <a16:creationId xmlns:a16="http://schemas.microsoft.com/office/drawing/2014/main" id="{1A8A8618-A808-4339-AB3E-D9E572945AEB}"/>
              </a:ext>
            </a:extLst>
          </p:cNvPr>
          <p:cNvSpPr/>
          <p:nvPr/>
        </p:nvSpPr>
        <p:spPr>
          <a:xfrm>
            <a:off x="93575" y="31608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 name="Rectangle 8">
            <a:extLst>
              <a:ext uri="{FF2B5EF4-FFF2-40B4-BE49-F238E27FC236}">
                <a16:creationId xmlns:a16="http://schemas.microsoft.com/office/drawing/2014/main" id="{4CED1B0D-6C4A-49E0-A3C1-7B067E2A57BE}"/>
              </a:ext>
            </a:extLst>
          </p:cNvPr>
          <p:cNvSpPr/>
          <p:nvPr/>
        </p:nvSpPr>
        <p:spPr>
          <a:xfrm>
            <a:off x="398375" y="62088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4</a:t>
            </a:r>
          </a:p>
        </p:txBody>
      </p:sp>
    </p:spTree>
    <p:extLst>
      <p:ext uri="{BB962C8B-B14F-4D97-AF65-F5344CB8AC3E}">
        <p14:creationId xmlns:p14="http://schemas.microsoft.com/office/powerpoint/2010/main" val="227732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2EAE-CCD2-4AA8-A579-3277B6B2FD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FAC58C0-EA48-4EAB-B442-50F64469E3FC}"/>
              </a:ext>
            </a:extLst>
          </p:cNvPr>
          <p:cNvSpPr>
            <a:spLocks noGrp="1"/>
          </p:cNvSpPr>
          <p:nvPr>
            <p:ph idx="1"/>
          </p:nvPr>
        </p:nvSpPr>
        <p:spPr>
          <a:xfrm>
            <a:off x="628650" y="2019300"/>
            <a:ext cx="7886700" cy="4838699"/>
          </a:xfrm>
        </p:spPr>
        <p:txBody>
          <a:bodyPr>
            <a:normAutofit/>
          </a:bodyPr>
          <a:lstStyle/>
          <a:p>
            <a:pPr lvl="0"/>
            <a:r>
              <a:rPr lang="en-US" sz="3200" dirty="0">
                <a:solidFill>
                  <a:srgbClr val="268495"/>
                </a:solidFill>
                <a:latin typeface="Forte" panose="03060902040502070203" pitchFamily="66" charset="0"/>
              </a:rPr>
              <a:t>Tardiness is a violation of the “Fruit of the Spirit”.</a:t>
            </a:r>
          </a:p>
          <a:p>
            <a:pPr lvl="0"/>
            <a:endParaRPr lang="en-US" sz="4400" b="1" i="1" dirty="0">
              <a:solidFill>
                <a:srgbClr val="268495"/>
              </a:solidFill>
              <a:latin typeface="Forte" panose="03060902040502070203" pitchFamily="66" charset="0"/>
            </a:endParaRPr>
          </a:p>
          <a:p>
            <a:pPr lvl="0"/>
            <a:endParaRPr lang="en-US" sz="3200" b="1" i="1" dirty="0">
              <a:solidFill>
                <a:srgbClr val="268495"/>
              </a:solidFill>
              <a:latin typeface="Forte" panose="03060902040502070203" pitchFamily="66" charset="0"/>
            </a:endParaRPr>
          </a:p>
          <a:p>
            <a:pPr lvl="0"/>
            <a:endParaRPr lang="en-US" sz="3200" b="1" i="1" dirty="0">
              <a:solidFill>
                <a:srgbClr val="268495"/>
              </a:solidFill>
              <a:latin typeface="Forte" panose="03060902040502070203" pitchFamily="66" charset="0"/>
            </a:endParaRPr>
          </a:p>
          <a:p>
            <a:pPr lvl="0"/>
            <a:endParaRPr lang="en-US" sz="3200" b="1" i="1" dirty="0">
              <a:solidFill>
                <a:srgbClr val="268495"/>
              </a:solidFill>
              <a:latin typeface="Forte" panose="03060902040502070203" pitchFamily="66" charset="0"/>
            </a:endParaRPr>
          </a:p>
          <a:p>
            <a:pPr lvl="0"/>
            <a:r>
              <a:rPr lang="en-US" sz="3200" b="1" i="1" dirty="0">
                <a:solidFill>
                  <a:srgbClr val="268495"/>
                </a:solidFill>
              </a:rPr>
              <a:t>Faithfulness is shown by dependability.</a:t>
            </a:r>
          </a:p>
          <a:p>
            <a:pPr lvl="0"/>
            <a:r>
              <a:rPr lang="en-US" sz="3200" b="1" i="1" dirty="0">
                <a:solidFill>
                  <a:srgbClr val="268495"/>
                </a:solidFill>
              </a:rPr>
              <a:t>Does tardiness show self control?</a:t>
            </a:r>
            <a:endParaRPr lang="en-US" sz="2800" b="1" i="1" dirty="0">
              <a:solidFill>
                <a:srgbClr val="268495"/>
              </a:solidFill>
            </a:endParaRPr>
          </a:p>
          <a:p>
            <a:endParaRPr lang="en-US" sz="3200"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latin typeface="Forte" panose="03060902040502070203" pitchFamily="66" charset="0"/>
            </a:endParaRPr>
          </a:p>
          <a:p>
            <a:endParaRPr lang="en-US" sz="3200" b="1" i="1" dirty="0">
              <a:solidFill>
                <a:srgbClr val="268495"/>
              </a:solidFill>
            </a:endParaRPr>
          </a:p>
          <a:p>
            <a:endParaRPr lang="en-US" sz="3200" dirty="0">
              <a:solidFill>
                <a:srgbClr val="268495"/>
              </a:solidFill>
              <a:latin typeface="Forte" panose="03060902040502070203" pitchFamily="66" charset="0"/>
            </a:endParaRPr>
          </a:p>
        </p:txBody>
      </p:sp>
      <p:sp>
        <p:nvSpPr>
          <p:cNvPr id="4" name="Rectangle 3">
            <a:extLst>
              <a:ext uri="{FF2B5EF4-FFF2-40B4-BE49-F238E27FC236}">
                <a16:creationId xmlns:a16="http://schemas.microsoft.com/office/drawing/2014/main" id="{16536FED-6973-4CAC-88D6-62466621B98B}"/>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68495"/>
                </a:solidFill>
                <a:effectLst/>
                <a:uLnTx/>
                <a:uFillTx/>
                <a:latin typeface="Britannic Bold" panose="020B0903060703020204" pitchFamily="34" charset="0"/>
                <a:ea typeface="+mn-ea"/>
                <a:cs typeface="+mn-cs"/>
              </a:rPr>
              <a:t>The Troubles of Tardiness</a:t>
            </a:r>
          </a:p>
        </p:txBody>
      </p:sp>
      <p:sp>
        <p:nvSpPr>
          <p:cNvPr id="5" name="Rectangle 4">
            <a:extLst>
              <a:ext uri="{FF2B5EF4-FFF2-40B4-BE49-F238E27FC236}">
                <a16:creationId xmlns:a16="http://schemas.microsoft.com/office/drawing/2014/main" id="{B365459B-762B-40FB-89E5-F29FBD3538AC}"/>
              </a:ext>
            </a:extLst>
          </p:cNvPr>
          <p:cNvSpPr/>
          <p:nvPr/>
        </p:nvSpPr>
        <p:spPr>
          <a:xfrm>
            <a:off x="628650" y="3036950"/>
            <a:ext cx="7886700" cy="236794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r>
              <a:rPr lang="en-US" sz="2400" dirty="0">
                <a:solidFill>
                  <a:prstClr val="black"/>
                </a:solidFill>
                <a:latin typeface="Times New Roman" panose="02020603050405020304" pitchFamily="18" charset="0"/>
                <a:cs typeface="Times New Roman" panose="02020603050405020304" pitchFamily="18" charset="0"/>
              </a:rPr>
              <a:t>Galatians 5:22 But the fruit of the Spirit is love, joy, peace, longsuffering, kindness, goodness, </a:t>
            </a:r>
            <a:r>
              <a:rPr lang="en-US" sz="2400" b="1" dirty="0">
                <a:solidFill>
                  <a:prstClr val="black"/>
                </a:solidFill>
                <a:latin typeface="Times New Roman" panose="02020603050405020304" pitchFamily="18" charset="0"/>
                <a:cs typeface="Times New Roman" panose="02020603050405020304" pitchFamily="18" charset="0"/>
              </a:rPr>
              <a:t>faithfulness</a:t>
            </a:r>
            <a:r>
              <a:rPr lang="en-US" sz="2400" dirty="0">
                <a:solidFill>
                  <a:prstClr val="black"/>
                </a:solidFill>
                <a:latin typeface="Times New Roman" panose="02020603050405020304" pitchFamily="18" charset="0"/>
                <a:cs typeface="Times New Roman" panose="02020603050405020304" pitchFamily="18" charset="0"/>
              </a:rPr>
              <a:t>, 23 gentleness, </a:t>
            </a:r>
            <a:r>
              <a:rPr lang="en-US" sz="2400" b="1" dirty="0">
                <a:solidFill>
                  <a:prstClr val="black"/>
                </a:solidFill>
                <a:latin typeface="Times New Roman" panose="02020603050405020304" pitchFamily="18" charset="0"/>
                <a:cs typeface="Times New Roman" panose="02020603050405020304" pitchFamily="18" charset="0"/>
              </a:rPr>
              <a:t>self-control</a:t>
            </a:r>
            <a:r>
              <a:rPr lang="en-US" sz="2400" dirty="0">
                <a:solidFill>
                  <a:prstClr val="black"/>
                </a:solidFill>
                <a:latin typeface="Times New Roman" panose="02020603050405020304" pitchFamily="18" charset="0"/>
                <a:cs typeface="Times New Roman" panose="02020603050405020304" pitchFamily="18" charset="0"/>
              </a:rPr>
              <a:t>. Against such there is no law. 24 And those who are Christ’s have crucified the flesh with its passions and desires. 25 If we live in the Spirit, let us also walk in the Spirit.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2661E0F-CCA9-4C0F-81DC-9ABDAFC91D6A}"/>
              </a:ext>
            </a:extLst>
          </p:cNvPr>
          <p:cNvSpPr txBox="1"/>
          <p:nvPr/>
        </p:nvSpPr>
        <p:spPr>
          <a:xfrm>
            <a:off x="7718961" y="6330434"/>
            <a:ext cx="1223159"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8495"/>
                </a:solidFill>
                <a:effectLst/>
                <a:uLnTx/>
                <a:uFillTx/>
                <a:latin typeface="Calibri" panose="020F0502020204030204"/>
                <a:ea typeface="+mn-ea"/>
                <a:cs typeface="+mn-cs"/>
              </a:rPr>
              <a:t>22</a:t>
            </a:r>
          </a:p>
        </p:txBody>
      </p:sp>
      <p:sp>
        <p:nvSpPr>
          <p:cNvPr id="9" name="Sun 8">
            <a:extLst>
              <a:ext uri="{FF2B5EF4-FFF2-40B4-BE49-F238E27FC236}">
                <a16:creationId xmlns:a16="http://schemas.microsoft.com/office/drawing/2014/main" id="{B2E190A2-B324-4831-A799-178753158818}"/>
              </a:ext>
            </a:extLst>
          </p:cNvPr>
          <p:cNvSpPr/>
          <p:nvPr/>
        </p:nvSpPr>
        <p:spPr>
          <a:xfrm>
            <a:off x="7678825" y="200197"/>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 name="Rectangle 9">
            <a:extLst>
              <a:ext uri="{FF2B5EF4-FFF2-40B4-BE49-F238E27FC236}">
                <a16:creationId xmlns:a16="http://schemas.microsoft.com/office/drawing/2014/main" id="{128E0578-99FA-494C-B942-8C6D735819DF}"/>
              </a:ext>
            </a:extLst>
          </p:cNvPr>
          <p:cNvSpPr/>
          <p:nvPr/>
        </p:nvSpPr>
        <p:spPr>
          <a:xfrm>
            <a:off x="7983625" y="504997"/>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10</a:t>
            </a:r>
          </a:p>
        </p:txBody>
      </p:sp>
    </p:spTree>
    <p:extLst>
      <p:ext uri="{BB962C8B-B14F-4D97-AF65-F5344CB8AC3E}">
        <p14:creationId xmlns:p14="http://schemas.microsoft.com/office/powerpoint/2010/main" val="327240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2EAE-CCD2-4AA8-A579-3277B6B2FD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FAC58C0-EA48-4EAB-B442-50F64469E3FC}"/>
              </a:ext>
            </a:extLst>
          </p:cNvPr>
          <p:cNvSpPr>
            <a:spLocks noGrp="1"/>
          </p:cNvSpPr>
          <p:nvPr>
            <p:ph idx="1"/>
          </p:nvPr>
        </p:nvSpPr>
        <p:spPr/>
        <p:txBody>
          <a:bodyPr>
            <a:normAutofit/>
          </a:bodyPr>
          <a:lstStyle/>
          <a:p>
            <a:r>
              <a:rPr lang="en-US" sz="3200" dirty="0">
                <a:solidFill>
                  <a:srgbClr val="268495"/>
                </a:solidFill>
                <a:latin typeface="Forte" panose="03060902040502070203" pitchFamily="66" charset="0"/>
              </a:rPr>
              <a:t>Tardiness results in missed opportunities</a:t>
            </a:r>
          </a:p>
          <a:p>
            <a:r>
              <a:rPr lang="en-US" sz="3200" dirty="0">
                <a:solidFill>
                  <a:srgbClr val="268495"/>
                </a:solidFill>
                <a:latin typeface="Forte" panose="03060902040502070203" pitchFamily="66" charset="0"/>
              </a:rPr>
              <a:t>Think of the missed opportunities when we are late to services of the church.</a:t>
            </a:r>
          </a:p>
          <a:p>
            <a:pPr lvl="1"/>
            <a:r>
              <a:rPr lang="en-US" sz="2800" b="1" i="1" dirty="0">
                <a:solidFill>
                  <a:srgbClr val="268495"/>
                </a:solidFill>
              </a:rPr>
              <a:t>The opportunity to visit with brethren and visitors (as discussed).</a:t>
            </a:r>
          </a:p>
          <a:p>
            <a:pPr lvl="1"/>
            <a:r>
              <a:rPr lang="en-US" sz="2800" b="1" i="1" dirty="0">
                <a:solidFill>
                  <a:srgbClr val="268495"/>
                </a:solidFill>
              </a:rPr>
              <a:t>The opportunity to hear some point, some truth, that was presented prior to arriving late.</a:t>
            </a:r>
          </a:p>
          <a:p>
            <a:pPr lvl="1"/>
            <a:r>
              <a:rPr lang="en-US" sz="2800" b="1" i="1" dirty="0">
                <a:solidFill>
                  <a:srgbClr val="268495"/>
                </a:solidFill>
              </a:rPr>
              <a:t>The opportunity to be of service should there be a last minute need. (fill in or put out chairs)</a:t>
            </a:r>
          </a:p>
          <a:p>
            <a:endParaRPr lang="en-US" sz="3200" dirty="0">
              <a:solidFill>
                <a:srgbClr val="268495"/>
              </a:solidFill>
              <a:latin typeface="Forte" panose="03060902040502070203" pitchFamily="66" charset="0"/>
            </a:endParaRPr>
          </a:p>
          <a:p>
            <a:endParaRPr lang="en-US" sz="3200" dirty="0">
              <a:solidFill>
                <a:srgbClr val="268495"/>
              </a:solidFill>
              <a:latin typeface="Forte" panose="03060902040502070203" pitchFamily="66" charset="0"/>
            </a:endParaRPr>
          </a:p>
        </p:txBody>
      </p:sp>
      <p:sp>
        <p:nvSpPr>
          <p:cNvPr id="4" name="Rectangle 3">
            <a:extLst>
              <a:ext uri="{FF2B5EF4-FFF2-40B4-BE49-F238E27FC236}">
                <a16:creationId xmlns:a16="http://schemas.microsoft.com/office/drawing/2014/main" id="{16536FED-6973-4CAC-88D6-62466621B98B}"/>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8495"/>
                </a:solidFill>
                <a:latin typeface="Britannic Bold" panose="020B0903060703020204" pitchFamily="34" charset="0"/>
              </a:rPr>
              <a:t>The Troubles of Tardiness</a:t>
            </a:r>
          </a:p>
        </p:txBody>
      </p:sp>
      <p:sp>
        <p:nvSpPr>
          <p:cNvPr id="5" name="Sun 4">
            <a:extLst>
              <a:ext uri="{FF2B5EF4-FFF2-40B4-BE49-F238E27FC236}">
                <a16:creationId xmlns:a16="http://schemas.microsoft.com/office/drawing/2014/main" id="{029845F0-6A62-426F-B9CD-1572E385F565}"/>
              </a:ext>
            </a:extLst>
          </p:cNvPr>
          <p:cNvSpPr/>
          <p:nvPr/>
        </p:nvSpPr>
        <p:spPr>
          <a:xfrm>
            <a:off x="94119" y="5407464"/>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 name="Rectangle 5">
            <a:extLst>
              <a:ext uri="{FF2B5EF4-FFF2-40B4-BE49-F238E27FC236}">
                <a16:creationId xmlns:a16="http://schemas.microsoft.com/office/drawing/2014/main" id="{F7F77D20-56F7-4451-A55E-BDF2575DCF78}"/>
              </a:ext>
            </a:extLst>
          </p:cNvPr>
          <p:cNvSpPr/>
          <p:nvPr/>
        </p:nvSpPr>
        <p:spPr>
          <a:xfrm>
            <a:off x="398919" y="5712264"/>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12</a:t>
            </a:r>
          </a:p>
        </p:txBody>
      </p:sp>
      <p:sp>
        <p:nvSpPr>
          <p:cNvPr id="7" name="TextBox 6">
            <a:extLst>
              <a:ext uri="{FF2B5EF4-FFF2-40B4-BE49-F238E27FC236}">
                <a16:creationId xmlns:a16="http://schemas.microsoft.com/office/drawing/2014/main" id="{F1E87735-20AB-4E8C-B721-BF6769DAB872}"/>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23</a:t>
            </a:r>
          </a:p>
        </p:txBody>
      </p:sp>
    </p:spTree>
    <p:extLst>
      <p:ext uri="{BB962C8B-B14F-4D97-AF65-F5344CB8AC3E}">
        <p14:creationId xmlns:p14="http://schemas.microsoft.com/office/powerpoint/2010/main" val="214790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9BDCD-B2A3-4B62-9DB4-2FE588E19195}"/>
              </a:ext>
            </a:extLst>
          </p:cNvPr>
          <p:cNvSpPr>
            <a:spLocks noGrp="1"/>
          </p:cNvSpPr>
          <p:nvPr>
            <p:ph idx="1"/>
          </p:nvPr>
        </p:nvSpPr>
        <p:spPr/>
        <p:txBody>
          <a:bodyPr/>
          <a:lstStyle/>
          <a:p>
            <a:r>
              <a:rPr lang="en-US" dirty="0">
                <a:solidFill>
                  <a:srgbClr val="268495"/>
                </a:solidFill>
                <a:latin typeface="Forte" panose="03060902040502070203" pitchFamily="66" charset="0"/>
              </a:rPr>
              <a:t>Practicing Punctuality in 2018 will make us better servants.</a:t>
            </a:r>
            <a:endParaRPr lang="en-US" b="1" i="1" dirty="0">
              <a:solidFill>
                <a:srgbClr val="268495"/>
              </a:solidFill>
            </a:endParaRPr>
          </a:p>
          <a:p>
            <a:pPr lvl="1"/>
            <a:r>
              <a:rPr lang="en-US" sz="2800" b="1" i="1" dirty="0">
                <a:solidFill>
                  <a:srgbClr val="268495"/>
                </a:solidFill>
              </a:rPr>
              <a:t>Providing service to our visitors through meeting them before as well as after.</a:t>
            </a:r>
          </a:p>
          <a:p>
            <a:pPr lvl="1"/>
            <a:r>
              <a:rPr lang="en-US" sz="2800" b="1" i="1" dirty="0">
                <a:solidFill>
                  <a:srgbClr val="268495"/>
                </a:solidFill>
              </a:rPr>
              <a:t>Providing service to our brethren by edifying them through your prompt presence.</a:t>
            </a:r>
          </a:p>
          <a:p>
            <a:pPr lvl="1"/>
            <a:r>
              <a:rPr lang="en-US" sz="2800" b="1" i="1" dirty="0">
                <a:solidFill>
                  <a:srgbClr val="268495"/>
                </a:solidFill>
              </a:rPr>
              <a:t>Providing service to our Lord by honoring Him with your punctual arrival.</a:t>
            </a:r>
          </a:p>
          <a:p>
            <a:pPr marL="0" indent="0">
              <a:buNone/>
            </a:pPr>
            <a:endParaRPr lang="en-US" dirty="0"/>
          </a:p>
        </p:txBody>
      </p:sp>
      <p:sp>
        <p:nvSpPr>
          <p:cNvPr id="4" name="Rectangle 3">
            <a:extLst>
              <a:ext uri="{FF2B5EF4-FFF2-40B4-BE49-F238E27FC236}">
                <a16:creationId xmlns:a16="http://schemas.microsoft.com/office/drawing/2014/main" id="{E3A9901B-4942-4BE5-87C1-BF06C81CE05A}"/>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68495"/>
                </a:solidFill>
                <a:effectLst/>
                <a:uLnTx/>
                <a:uFillTx/>
                <a:latin typeface="Britannic Bold" panose="020B0903060703020204" pitchFamily="34" charset="0"/>
                <a:ea typeface="+mn-ea"/>
                <a:cs typeface="+mn-cs"/>
              </a:rPr>
              <a:t>Conclusion</a:t>
            </a:r>
          </a:p>
        </p:txBody>
      </p:sp>
      <p:sp>
        <p:nvSpPr>
          <p:cNvPr id="6" name="Sun 5">
            <a:extLst>
              <a:ext uri="{FF2B5EF4-FFF2-40B4-BE49-F238E27FC236}">
                <a16:creationId xmlns:a16="http://schemas.microsoft.com/office/drawing/2014/main" id="{9BB07400-4D61-497A-A44D-7E144822C75A}"/>
              </a:ext>
            </a:extLst>
          </p:cNvPr>
          <p:cNvSpPr/>
          <p:nvPr/>
        </p:nvSpPr>
        <p:spPr>
          <a:xfrm>
            <a:off x="6928055" y="18692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 name="Rectangle 6">
            <a:extLst>
              <a:ext uri="{FF2B5EF4-FFF2-40B4-BE49-F238E27FC236}">
                <a16:creationId xmlns:a16="http://schemas.microsoft.com/office/drawing/2014/main" id="{410C23E0-EDD4-45A1-A486-618DB5789815}"/>
              </a:ext>
            </a:extLst>
          </p:cNvPr>
          <p:cNvSpPr/>
          <p:nvPr/>
        </p:nvSpPr>
        <p:spPr>
          <a:xfrm>
            <a:off x="7232855" y="49172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7</a:t>
            </a:r>
          </a:p>
        </p:txBody>
      </p:sp>
      <p:sp>
        <p:nvSpPr>
          <p:cNvPr id="8" name="TextBox 7">
            <a:extLst>
              <a:ext uri="{FF2B5EF4-FFF2-40B4-BE49-F238E27FC236}">
                <a16:creationId xmlns:a16="http://schemas.microsoft.com/office/drawing/2014/main" id="{A00501CB-55E8-43BA-A959-89D0C43D0749}"/>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24</a:t>
            </a:r>
          </a:p>
        </p:txBody>
      </p:sp>
    </p:spTree>
    <p:extLst>
      <p:ext uri="{BB962C8B-B14F-4D97-AF65-F5344CB8AC3E}">
        <p14:creationId xmlns:p14="http://schemas.microsoft.com/office/powerpoint/2010/main" val="13273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9BDCD-B2A3-4B62-9DB4-2FE588E19195}"/>
              </a:ext>
            </a:extLst>
          </p:cNvPr>
          <p:cNvSpPr>
            <a:spLocks noGrp="1"/>
          </p:cNvSpPr>
          <p:nvPr>
            <p:ph idx="1"/>
          </p:nvPr>
        </p:nvSpPr>
        <p:spPr/>
        <p:txBody>
          <a:bodyPr/>
          <a:lstStyle/>
          <a:p>
            <a:r>
              <a:rPr lang="en-US" b="1" i="1" dirty="0">
                <a:solidFill>
                  <a:srgbClr val="268495"/>
                </a:solidFill>
                <a:latin typeface="Forte" panose="03060902040502070203" pitchFamily="66" charset="0"/>
              </a:rPr>
              <a:t>Our Lord was on a schedule, and He kept it! </a:t>
            </a:r>
          </a:p>
          <a:p>
            <a:r>
              <a:rPr lang="en-US" b="1" i="1" dirty="0">
                <a:solidFill>
                  <a:srgbClr val="268495"/>
                </a:solidFill>
              </a:rPr>
              <a:t>Maybe we need to practice punctuality in 2018.</a:t>
            </a:r>
          </a:p>
        </p:txBody>
      </p:sp>
      <p:sp>
        <p:nvSpPr>
          <p:cNvPr id="4" name="Rectangle 3">
            <a:extLst>
              <a:ext uri="{FF2B5EF4-FFF2-40B4-BE49-F238E27FC236}">
                <a16:creationId xmlns:a16="http://schemas.microsoft.com/office/drawing/2014/main" id="{E3A9901B-4942-4BE5-87C1-BF06C81CE05A}"/>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68495"/>
                </a:solidFill>
                <a:effectLst/>
                <a:uLnTx/>
                <a:uFillTx/>
                <a:latin typeface="Britannic Bold" panose="020B0903060703020204" pitchFamily="34" charset="0"/>
                <a:ea typeface="+mn-ea"/>
                <a:cs typeface="+mn-cs"/>
              </a:rPr>
              <a:t>Conclusion</a:t>
            </a:r>
          </a:p>
        </p:txBody>
      </p:sp>
      <p:sp>
        <p:nvSpPr>
          <p:cNvPr id="5" name="Rectangle 4">
            <a:extLst>
              <a:ext uri="{FF2B5EF4-FFF2-40B4-BE49-F238E27FC236}">
                <a16:creationId xmlns:a16="http://schemas.microsoft.com/office/drawing/2014/main" id="{0804AF02-1355-4045-AC63-E735682B4E70}"/>
              </a:ext>
            </a:extLst>
          </p:cNvPr>
          <p:cNvSpPr/>
          <p:nvPr/>
        </p:nvSpPr>
        <p:spPr>
          <a:xfrm>
            <a:off x="628650" y="4871163"/>
            <a:ext cx="7886700" cy="172655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r>
              <a:rPr lang="en-US" sz="2400" dirty="0">
                <a:solidFill>
                  <a:prstClr val="black"/>
                </a:solidFill>
                <a:latin typeface="Times New Roman" panose="02020603050405020304" pitchFamily="18" charset="0"/>
                <a:cs typeface="Times New Roman" panose="02020603050405020304" pitchFamily="18" charset="0"/>
              </a:rPr>
              <a:t>Ephesians 5:15 ESV Look carefully then how you walk, not as unwise </a:t>
            </a:r>
            <a:r>
              <a:rPr lang="en-US" sz="2400" b="1" dirty="0">
                <a:solidFill>
                  <a:prstClr val="black"/>
                </a:solidFill>
                <a:latin typeface="Times New Roman" panose="02020603050405020304" pitchFamily="18" charset="0"/>
                <a:cs typeface="Times New Roman" panose="02020603050405020304" pitchFamily="18" charset="0"/>
              </a:rPr>
              <a:t>but as wise, 16 making the best use of the time</a:t>
            </a:r>
            <a:r>
              <a:rPr lang="en-US" sz="2400" dirty="0">
                <a:solidFill>
                  <a:prstClr val="black"/>
                </a:solidFill>
                <a:latin typeface="Times New Roman" panose="02020603050405020304" pitchFamily="18" charset="0"/>
                <a:cs typeface="Times New Roman" panose="02020603050405020304" pitchFamily="18" charset="0"/>
              </a:rPr>
              <a:t>, because the days are evil. 17 Therefore do not be foolish, but understand what the will of the Lord is.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ardrop 5">
            <a:extLst>
              <a:ext uri="{FF2B5EF4-FFF2-40B4-BE49-F238E27FC236}">
                <a16:creationId xmlns:a16="http://schemas.microsoft.com/office/drawing/2014/main" id="{518BAFEA-1F7C-4A8D-970D-B332194A9E8C}"/>
              </a:ext>
            </a:extLst>
          </p:cNvPr>
          <p:cNvSpPr/>
          <p:nvPr/>
        </p:nvSpPr>
        <p:spPr>
          <a:xfrm rot="13474920">
            <a:off x="6545351" y="2897034"/>
            <a:ext cx="1828800" cy="1828800"/>
          </a:xfrm>
          <a:prstGeom prst="teardrop">
            <a:avLst>
              <a:gd name="adj" fmla="val 10498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 name="Sun 6">
            <a:extLst>
              <a:ext uri="{FF2B5EF4-FFF2-40B4-BE49-F238E27FC236}">
                <a16:creationId xmlns:a16="http://schemas.microsoft.com/office/drawing/2014/main" id="{F3F85858-64FD-4971-A05A-A9A64259E83C}"/>
              </a:ext>
            </a:extLst>
          </p:cNvPr>
          <p:cNvSpPr/>
          <p:nvPr/>
        </p:nvSpPr>
        <p:spPr>
          <a:xfrm>
            <a:off x="6753295" y="3057054"/>
            <a:ext cx="1508760" cy="150876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 name="TextBox 7">
            <a:extLst>
              <a:ext uri="{FF2B5EF4-FFF2-40B4-BE49-F238E27FC236}">
                <a16:creationId xmlns:a16="http://schemas.microsoft.com/office/drawing/2014/main" id="{2A7BAA2A-2C1E-4F49-B3A4-00DBB83D6657}"/>
              </a:ext>
            </a:extLst>
          </p:cNvPr>
          <p:cNvSpPr txBox="1"/>
          <p:nvPr/>
        </p:nvSpPr>
        <p:spPr>
          <a:xfrm>
            <a:off x="6738055" y="3346614"/>
            <a:ext cx="16002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Puzzle Answer</a:t>
            </a:r>
          </a:p>
        </p:txBody>
      </p:sp>
      <p:sp>
        <p:nvSpPr>
          <p:cNvPr id="2" name="Rectangle 1">
            <a:extLst>
              <a:ext uri="{FF2B5EF4-FFF2-40B4-BE49-F238E27FC236}">
                <a16:creationId xmlns:a16="http://schemas.microsoft.com/office/drawing/2014/main" id="{A8D75E89-6395-48AC-AFBF-E7A625A4EBA9}"/>
              </a:ext>
            </a:extLst>
          </p:cNvPr>
          <p:cNvSpPr/>
          <p:nvPr/>
        </p:nvSpPr>
        <p:spPr>
          <a:xfrm>
            <a:off x="532320" y="3155870"/>
            <a:ext cx="5346352" cy="1311128"/>
          </a:xfrm>
          <a:prstGeom prst="rect">
            <a:avLst/>
          </a:prstGeom>
        </p:spPr>
        <p:txBody>
          <a:bodyPr wrap="square">
            <a:spAutoFit/>
          </a:bodyPr>
          <a:lstStyle/>
          <a:p>
            <a:pPr lvl="0" algn="r" defTabSz="914400">
              <a:lnSpc>
                <a:spcPct val="90000"/>
              </a:lnSpc>
              <a:spcBef>
                <a:spcPts val="1000"/>
              </a:spcBef>
            </a:pPr>
            <a:r>
              <a:rPr lang="en-US" sz="4400" b="1" i="1" dirty="0">
                <a:solidFill>
                  <a:srgbClr val="268495"/>
                </a:solidFill>
                <a:latin typeface="Berlin Sans FB Demi" panose="020E0802020502020306" pitchFamily="34" charset="0"/>
              </a:rPr>
              <a:t>MAKE THE BEST USE OF YOUR TIME! </a:t>
            </a:r>
            <a:endParaRPr lang="en-US" sz="4400" dirty="0">
              <a:solidFill>
                <a:prstClr val="black"/>
              </a:solidFill>
              <a:latin typeface="Berlin Sans FB Demi" panose="020E0802020502020306" pitchFamily="34" charset="0"/>
            </a:endParaRPr>
          </a:p>
        </p:txBody>
      </p:sp>
      <p:sp>
        <p:nvSpPr>
          <p:cNvPr id="9" name="TextBox 8">
            <a:extLst>
              <a:ext uri="{FF2B5EF4-FFF2-40B4-BE49-F238E27FC236}">
                <a16:creationId xmlns:a16="http://schemas.microsoft.com/office/drawing/2014/main" id="{92C8B1DC-1A52-48E8-8AAF-BB7BB13CBBC7}"/>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25</a:t>
            </a:r>
          </a:p>
        </p:txBody>
      </p:sp>
    </p:spTree>
    <p:extLst>
      <p:ext uri="{BB962C8B-B14F-4D97-AF65-F5344CB8AC3E}">
        <p14:creationId xmlns:p14="http://schemas.microsoft.com/office/powerpoint/2010/main" val="82852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3BBEA-3967-4AFE-AD87-B47975662564}"/>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939208"/>
      </p:ext>
    </p:extLst>
  </p:cSld>
  <p:clrMapOvr>
    <a:masterClrMapping/>
  </p:clrMapOvr>
  <mc:AlternateContent xmlns:mc="http://schemas.openxmlformats.org/markup-compatibility/2006" xmlns:p14="http://schemas.microsoft.com/office/powerpoint/2010/main">
    <mc:Choice Requires="p14">
      <p:transition spd="slow" p14:dur="3000">
        <p:zoom dir="in"/>
      </p:transition>
    </mc:Choice>
    <mc:Fallback xmlns="">
      <p:transition spd="slow">
        <p:zoom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9BDCD-B2A3-4B62-9DB4-2FE588E19195}"/>
              </a:ext>
            </a:extLst>
          </p:cNvPr>
          <p:cNvSpPr>
            <a:spLocks noGrp="1"/>
          </p:cNvSpPr>
          <p:nvPr>
            <p:ph idx="1"/>
          </p:nvPr>
        </p:nvSpPr>
        <p:spPr/>
        <p:txBody>
          <a:bodyPr>
            <a:normAutofit/>
          </a:bodyPr>
          <a:lstStyle/>
          <a:p>
            <a:r>
              <a:rPr lang="en-US" dirty="0">
                <a:solidFill>
                  <a:srgbClr val="268495"/>
                </a:solidFill>
                <a:latin typeface="Forte" panose="03060902040502070203" pitchFamily="66" charset="0"/>
              </a:rPr>
              <a:t>YET OTHERS VALUE IT HIGHLY...</a:t>
            </a:r>
          </a:p>
          <a:p>
            <a:r>
              <a:rPr lang="en-US" b="1" i="1" dirty="0">
                <a:solidFill>
                  <a:srgbClr val="268495"/>
                </a:solidFill>
              </a:rPr>
              <a:t>"Promptitude is not only a duty, but is also a part of good manners; it is favorable to fortune, reputation, influence, and usefulness.”</a:t>
            </a:r>
          </a:p>
          <a:p>
            <a:r>
              <a:rPr lang="en-US" b="1" i="1" dirty="0">
                <a:solidFill>
                  <a:srgbClr val="268495"/>
                </a:solidFill>
              </a:rPr>
              <a:t>One might wonder whether punctuality is really all that important.  </a:t>
            </a:r>
          </a:p>
          <a:p>
            <a:r>
              <a:rPr lang="en-US" b="1" i="1" dirty="0">
                <a:solidFill>
                  <a:srgbClr val="268495"/>
                </a:solidFill>
              </a:rPr>
              <a:t>How about for the Christian, is it a sin to be habitually late for one's appointments?</a:t>
            </a:r>
          </a:p>
        </p:txBody>
      </p:sp>
      <p:sp>
        <p:nvSpPr>
          <p:cNvPr id="4" name="Rectangle 3">
            <a:extLst>
              <a:ext uri="{FF2B5EF4-FFF2-40B4-BE49-F238E27FC236}">
                <a16:creationId xmlns:a16="http://schemas.microsoft.com/office/drawing/2014/main" id="{E3A9901B-4942-4BE5-87C1-BF06C81CE05A}"/>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8495"/>
                </a:solidFill>
                <a:latin typeface="Britannic Bold" panose="020B0903060703020204" pitchFamily="34" charset="0"/>
              </a:rPr>
              <a:t>Introduction</a:t>
            </a:r>
          </a:p>
        </p:txBody>
      </p:sp>
      <p:sp>
        <p:nvSpPr>
          <p:cNvPr id="5" name="Sun 4">
            <a:extLst>
              <a:ext uri="{FF2B5EF4-FFF2-40B4-BE49-F238E27FC236}">
                <a16:creationId xmlns:a16="http://schemas.microsoft.com/office/drawing/2014/main" id="{D8F9AE69-B368-473D-AEC3-741CD8E9A77E}"/>
              </a:ext>
            </a:extLst>
          </p:cNvPr>
          <p:cNvSpPr/>
          <p:nvPr/>
        </p:nvSpPr>
        <p:spPr>
          <a:xfrm>
            <a:off x="209622" y="531121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 name="Rectangle 5">
            <a:extLst>
              <a:ext uri="{FF2B5EF4-FFF2-40B4-BE49-F238E27FC236}">
                <a16:creationId xmlns:a16="http://schemas.microsoft.com/office/drawing/2014/main" id="{C21E9126-3CC1-4473-A7E4-DBE1FCD17FF3}"/>
              </a:ext>
            </a:extLst>
          </p:cNvPr>
          <p:cNvSpPr/>
          <p:nvPr/>
        </p:nvSpPr>
        <p:spPr>
          <a:xfrm>
            <a:off x="514422" y="5616011"/>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24</a:t>
            </a:r>
          </a:p>
        </p:txBody>
      </p:sp>
      <p:sp>
        <p:nvSpPr>
          <p:cNvPr id="7" name="TextBox 6">
            <a:extLst>
              <a:ext uri="{FF2B5EF4-FFF2-40B4-BE49-F238E27FC236}">
                <a16:creationId xmlns:a16="http://schemas.microsoft.com/office/drawing/2014/main" id="{6C2C5BB1-F097-40C4-A2F4-25835154CD73}"/>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3</a:t>
            </a:r>
          </a:p>
        </p:txBody>
      </p:sp>
    </p:spTree>
    <p:extLst>
      <p:ext uri="{BB962C8B-B14F-4D97-AF65-F5344CB8AC3E}">
        <p14:creationId xmlns:p14="http://schemas.microsoft.com/office/powerpoint/2010/main" val="40142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9BDCD-B2A3-4B62-9DB4-2FE588E19195}"/>
              </a:ext>
            </a:extLst>
          </p:cNvPr>
          <p:cNvSpPr>
            <a:spLocks noGrp="1"/>
          </p:cNvSpPr>
          <p:nvPr>
            <p:ph idx="1"/>
          </p:nvPr>
        </p:nvSpPr>
        <p:spPr/>
        <p:txBody>
          <a:bodyPr>
            <a:normAutofit lnSpcReduction="10000"/>
          </a:bodyPr>
          <a:lstStyle/>
          <a:p>
            <a:r>
              <a:rPr lang="en-US" dirty="0">
                <a:solidFill>
                  <a:srgbClr val="268495"/>
                </a:solidFill>
                <a:latin typeface="Forte" panose="03060902040502070203" pitchFamily="66" charset="0"/>
              </a:rPr>
              <a:t>Is there a lack of appreciation regarding punctuality, especially as it relates to arriving on time for worship services?</a:t>
            </a:r>
          </a:p>
          <a:p>
            <a:r>
              <a:rPr lang="en-US" b="1" i="1" dirty="0">
                <a:solidFill>
                  <a:srgbClr val="268495"/>
                </a:solidFill>
              </a:rPr>
              <a:t>Not the occasional lateness due to unforeseen or unavoidable circumstances.</a:t>
            </a:r>
          </a:p>
          <a:p>
            <a:r>
              <a:rPr lang="en-US" b="1" i="1" dirty="0">
                <a:solidFill>
                  <a:srgbClr val="268495"/>
                </a:solidFill>
              </a:rPr>
              <a:t>But the habitual practice of being late due to a lack of concern for being on time.</a:t>
            </a:r>
          </a:p>
          <a:p>
            <a:r>
              <a:rPr lang="en-US" b="1" i="1" dirty="0">
                <a:solidFill>
                  <a:srgbClr val="268495"/>
                </a:solidFill>
              </a:rPr>
              <a:t>Is there a need for concern regarding the lack of punctuality?</a:t>
            </a:r>
          </a:p>
          <a:p>
            <a:pPr lvl="1"/>
            <a:r>
              <a:rPr lang="en-US" b="1" i="1" dirty="0">
                <a:solidFill>
                  <a:srgbClr val="268495"/>
                </a:solidFill>
              </a:rPr>
              <a:t>Does it has a negative effect on the spiritual growth and health of a congregation?</a:t>
            </a:r>
          </a:p>
          <a:p>
            <a:endParaRPr lang="en-US" dirty="0">
              <a:solidFill>
                <a:srgbClr val="268495"/>
              </a:solidFill>
            </a:endParaRPr>
          </a:p>
        </p:txBody>
      </p:sp>
      <p:sp>
        <p:nvSpPr>
          <p:cNvPr id="4" name="Rectangle 3">
            <a:extLst>
              <a:ext uri="{FF2B5EF4-FFF2-40B4-BE49-F238E27FC236}">
                <a16:creationId xmlns:a16="http://schemas.microsoft.com/office/drawing/2014/main" id="{E3A9901B-4942-4BE5-87C1-BF06C81CE05A}"/>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8495"/>
                </a:solidFill>
                <a:latin typeface="Britannic Bold" panose="020B0903060703020204" pitchFamily="34" charset="0"/>
              </a:rPr>
              <a:t>Introduction</a:t>
            </a:r>
          </a:p>
        </p:txBody>
      </p:sp>
      <p:sp>
        <p:nvSpPr>
          <p:cNvPr id="5" name="Sun 4">
            <a:extLst>
              <a:ext uri="{FF2B5EF4-FFF2-40B4-BE49-F238E27FC236}">
                <a16:creationId xmlns:a16="http://schemas.microsoft.com/office/drawing/2014/main" id="{C9792C51-0AF0-4EB0-B64A-402F5AB958FE}"/>
              </a:ext>
            </a:extLst>
          </p:cNvPr>
          <p:cNvSpPr/>
          <p:nvPr/>
        </p:nvSpPr>
        <p:spPr>
          <a:xfrm>
            <a:off x="7024308" y="226344"/>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 name="Rectangle 5">
            <a:extLst>
              <a:ext uri="{FF2B5EF4-FFF2-40B4-BE49-F238E27FC236}">
                <a16:creationId xmlns:a16="http://schemas.microsoft.com/office/drawing/2014/main" id="{563DDD4C-BE11-4E8F-AE4D-5AC896D056D8}"/>
              </a:ext>
            </a:extLst>
          </p:cNvPr>
          <p:cNvSpPr/>
          <p:nvPr/>
        </p:nvSpPr>
        <p:spPr>
          <a:xfrm>
            <a:off x="7329108" y="531144"/>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15</a:t>
            </a:r>
          </a:p>
        </p:txBody>
      </p:sp>
      <p:sp>
        <p:nvSpPr>
          <p:cNvPr id="7" name="TextBox 6">
            <a:extLst>
              <a:ext uri="{FF2B5EF4-FFF2-40B4-BE49-F238E27FC236}">
                <a16:creationId xmlns:a16="http://schemas.microsoft.com/office/drawing/2014/main" id="{F1B1DF44-24F4-4039-AC46-253EBB545E4E}"/>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4</a:t>
            </a:r>
          </a:p>
        </p:txBody>
      </p:sp>
    </p:spTree>
    <p:extLst>
      <p:ext uri="{BB962C8B-B14F-4D97-AF65-F5344CB8AC3E}">
        <p14:creationId xmlns:p14="http://schemas.microsoft.com/office/powerpoint/2010/main" val="273261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9BDCD-B2A3-4B62-9DB4-2FE588E19195}"/>
              </a:ext>
            </a:extLst>
          </p:cNvPr>
          <p:cNvSpPr>
            <a:spLocks noGrp="1"/>
          </p:cNvSpPr>
          <p:nvPr>
            <p:ph idx="1"/>
          </p:nvPr>
        </p:nvSpPr>
        <p:spPr/>
        <p:txBody>
          <a:bodyPr>
            <a:normAutofit/>
          </a:bodyPr>
          <a:lstStyle/>
          <a:p>
            <a:r>
              <a:rPr lang="en-US" dirty="0">
                <a:solidFill>
                  <a:srgbClr val="268495"/>
                </a:solidFill>
                <a:latin typeface="Forte" panose="03060902040502070203" pitchFamily="66" charset="0"/>
              </a:rPr>
              <a:t>God was/is never late! </a:t>
            </a:r>
          </a:p>
          <a:p>
            <a:r>
              <a:rPr lang="en-US" b="1" i="1" dirty="0">
                <a:solidFill>
                  <a:srgbClr val="268495"/>
                </a:solidFill>
              </a:rPr>
              <a:t>We read His Word and see…</a:t>
            </a:r>
          </a:p>
          <a:p>
            <a:endParaRPr lang="en-US" b="1" i="1" dirty="0">
              <a:solidFill>
                <a:srgbClr val="268495"/>
              </a:solidFill>
            </a:endParaRPr>
          </a:p>
          <a:p>
            <a:endParaRPr lang="en-US" b="1" i="1" dirty="0">
              <a:solidFill>
                <a:srgbClr val="268495"/>
              </a:solidFill>
            </a:endParaRPr>
          </a:p>
          <a:p>
            <a:r>
              <a:rPr lang="en-US" b="1" i="1" dirty="0">
                <a:solidFill>
                  <a:srgbClr val="268495"/>
                </a:solidFill>
              </a:rPr>
              <a:t>Or </a:t>
            </a:r>
          </a:p>
          <a:p>
            <a:endParaRPr lang="en-US" b="1" i="1" dirty="0">
              <a:solidFill>
                <a:srgbClr val="268495"/>
              </a:solidFill>
            </a:endParaRPr>
          </a:p>
          <a:p>
            <a:endParaRPr lang="en-US" b="1" i="1" dirty="0">
              <a:solidFill>
                <a:srgbClr val="268495"/>
              </a:solidFill>
            </a:endParaRPr>
          </a:p>
          <a:p>
            <a:r>
              <a:rPr lang="en-US" b="1" i="1" dirty="0">
                <a:solidFill>
                  <a:srgbClr val="268495"/>
                </a:solidFill>
              </a:rPr>
              <a:t>“then the Lord” appears 163 times in the Bible.</a:t>
            </a:r>
          </a:p>
        </p:txBody>
      </p:sp>
      <p:sp>
        <p:nvSpPr>
          <p:cNvPr id="4" name="Rectangle 3">
            <a:extLst>
              <a:ext uri="{FF2B5EF4-FFF2-40B4-BE49-F238E27FC236}">
                <a16:creationId xmlns:a16="http://schemas.microsoft.com/office/drawing/2014/main" id="{E3A9901B-4942-4BE5-87C1-BF06C81CE05A}"/>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268495"/>
                </a:solidFill>
                <a:latin typeface="Britannic Bold" panose="020B0903060703020204" pitchFamily="34" charset="0"/>
              </a:rPr>
              <a:t>The Example of our Father</a:t>
            </a:r>
          </a:p>
        </p:txBody>
      </p:sp>
      <p:sp>
        <p:nvSpPr>
          <p:cNvPr id="6" name="Rectangle 5">
            <a:extLst>
              <a:ext uri="{FF2B5EF4-FFF2-40B4-BE49-F238E27FC236}">
                <a16:creationId xmlns:a16="http://schemas.microsoft.com/office/drawing/2014/main" id="{56B7D61D-D283-4CA9-A756-F586D981D520}"/>
              </a:ext>
            </a:extLst>
          </p:cNvPr>
          <p:cNvSpPr/>
          <p:nvPr/>
        </p:nvSpPr>
        <p:spPr>
          <a:xfrm>
            <a:off x="628650" y="2893993"/>
            <a:ext cx="7886700" cy="89836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r>
              <a:rPr lang="en-US" sz="2400" dirty="0">
                <a:solidFill>
                  <a:prstClr val="black"/>
                </a:solidFill>
                <a:latin typeface="Times New Roman" panose="02020603050405020304" pitchFamily="18" charset="0"/>
                <a:cs typeface="Times New Roman" panose="02020603050405020304" pitchFamily="18" charset="0"/>
              </a:rPr>
              <a:t>Joshua 5:2 </a:t>
            </a:r>
            <a:r>
              <a:rPr lang="en-US" sz="2400" b="1" dirty="0">
                <a:solidFill>
                  <a:prstClr val="black"/>
                </a:solidFill>
                <a:latin typeface="Times New Roman" panose="02020603050405020304" pitchFamily="18" charset="0"/>
                <a:cs typeface="Times New Roman" panose="02020603050405020304" pitchFamily="18" charset="0"/>
              </a:rPr>
              <a:t>At that time the Lord said </a:t>
            </a:r>
            <a:r>
              <a:rPr lang="en-US" sz="2400" dirty="0">
                <a:solidFill>
                  <a:prstClr val="black"/>
                </a:solidFill>
                <a:latin typeface="Times New Roman" panose="02020603050405020304" pitchFamily="18" charset="0"/>
                <a:cs typeface="Times New Roman" panose="02020603050405020304" pitchFamily="18" charset="0"/>
              </a:rPr>
              <a:t>to Joshua…</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5EE53CF8-080C-4A4D-BB8B-8EE5E4307D46}"/>
              </a:ext>
            </a:extLst>
          </p:cNvPr>
          <p:cNvSpPr/>
          <p:nvPr/>
        </p:nvSpPr>
        <p:spPr>
          <a:xfrm>
            <a:off x="628650" y="4395913"/>
            <a:ext cx="7886700" cy="89836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r>
              <a:rPr lang="en-US" sz="2400" dirty="0">
                <a:solidFill>
                  <a:prstClr val="black"/>
                </a:solidFill>
                <a:latin typeface="Times New Roman" panose="02020603050405020304" pitchFamily="18" charset="0"/>
                <a:cs typeface="Times New Roman" panose="02020603050405020304" pitchFamily="18" charset="0"/>
              </a:rPr>
              <a:t>Deuteronomy 10:8 </a:t>
            </a:r>
            <a:r>
              <a:rPr lang="en-US" sz="2400" b="1" dirty="0">
                <a:solidFill>
                  <a:prstClr val="black"/>
                </a:solidFill>
                <a:latin typeface="Times New Roman" panose="02020603050405020304" pitchFamily="18" charset="0"/>
                <a:cs typeface="Times New Roman" panose="02020603050405020304" pitchFamily="18" charset="0"/>
              </a:rPr>
              <a:t>At that time the Lord </a:t>
            </a:r>
            <a:r>
              <a:rPr lang="en-US" sz="2400" dirty="0">
                <a:solidFill>
                  <a:prstClr val="black"/>
                </a:solidFill>
                <a:latin typeface="Times New Roman" panose="02020603050405020304" pitchFamily="18" charset="0"/>
                <a:cs typeface="Times New Roman" panose="02020603050405020304" pitchFamily="18" charset="0"/>
              </a:rPr>
              <a:t>separated </a:t>
            </a:r>
            <a:r>
              <a:rPr lang="en-US" sz="2400" b="1" dirty="0">
                <a:solidFill>
                  <a:prstClr val="black"/>
                </a:solidFill>
                <a:latin typeface="Times New Roman" panose="02020603050405020304" pitchFamily="18" charset="0"/>
                <a:cs typeface="Times New Roman" panose="02020603050405020304" pitchFamily="18" charset="0"/>
              </a:rPr>
              <a:t>(did)</a:t>
            </a:r>
            <a:r>
              <a:rPr lang="en-US" sz="2400" dirty="0">
                <a:solidFill>
                  <a:prstClr val="black"/>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Sun 6">
            <a:extLst>
              <a:ext uri="{FF2B5EF4-FFF2-40B4-BE49-F238E27FC236}">
                <a16:creationId xmlns:a16="http://schemas.microsoft.com/office/drawing/2014/main" id="{00AF6297-5FB4-4EDF-9188-B2014676BF5D}"/>
              </a:ext>
            </a:extLst>
          </p:cNvPr>
          <p:cNvSpPr/>
          <p:nvPr/>
        </p:nvSpPr>
        <p:spPr>
          <a:xfrm>
            <a:off x="7390067" y="129617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 name="Rectangle 7">
            <a:extLst>
              <a:ext uri="{FF2B5EF4-FFF2-40B4-BE49-F238E27FC236}">
                <a16:creationId xmlns:a16="http://schemas.microsoft.com/office/drawing/2014/main" id="{977EF164-AF12-4EF8-B648-1F93AB922138}"/>
              </a:ext>
            </a:extLst>
          </p:cNvPr>
          <p:cNvSpPr/>
          <p:nvPr/>
        </p:nvSpPr>
        <p:spPr>
          <a:xfrm>
            <a:off x="7694867" y="160097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22</a:t>
            </a:r>
          </a:p>
        </p:txBody>
      </p:sp>
      <p:sp>
        <p:nvSpPr>
          <p:cNvPr id="9" name="TextBox 8">
            <a:extLst>
              <a:ext uri="{FF2B5EF4-FFF2-40B4-BE49-F238E27FC236}">
                <a16:creationId xmlns:a16="http://schemas.microsoft.com/office/drawing/2014/main" id="{A9ABECAB-D961-4873-A59B-A1856C71BE6B}"/>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5</a:t>
            </a:r>
          </a:p>
        </p:txBody>
      </p:sp>
    </p:spTree>
    <p:extLst>
      <p:ext uri="{BB962C8B-B14F-4D97-AF65-F5344CB8AC3E}">
        <p14:creationId xmlns:p14="http://schemas.microsoft.com/office/powerpoint/2010/main" val="76201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9BDCD-B2A3-4B62-9DB4-2FE588E19195}"/>
              </a:ext>
            </a:extLst>
          </p:cNvPr>
          <p:cNvSpPr>
            <a:spLocks noGrp="1"/>
          </p:cNvSpPr>
          <p:nvPr>
            <p:ph idx="1"/>
          </p:nvPr>
        </p:nvSpPr>
        <p:spPr/>
        <p:txBody>
          <a:bodyPr>
            <a:normAutofit/>
          </a:bodyPr>
          <a:lstStyle/>
          <a:p>
            <a:r>
              <a:rPr lang="en-US" dirty="0">
                <a:solidFill>
                  <a:srgbClr val="268495"/>
                </a:solidFill>
                <a:latin typeface="Forte" panose="03060902040502070203" pitchFamily="66" charset="0"/>
              </a:rPr>
              <a:t>God was/is never late! </a:t>
            </a:r>
          </a:p>
          <a:p>
            <a:r>
              <a:rPr lang="en-US" b="1" i="1" dirty="0">
                <a:solidFill>
                  <a:srgbClr val="268495"/>
                </a:solidFill>
              </a:rPr>
              <a:t>He sent forth Jesus at just the right time.</a:t>
            </a:r>
          </a:p>
        </p:txBody>
      </p:sp>
      <p:sp>
        <p:nvSpPr>
          <p:cNvPr id="4" name="Rectangle 3">
            <a:extLst>
              <a:ext uri="{FF2B5EF4-FFF2-40B4-BE49-F238E27FC236}">
                <a16:creationId xmlns:a16="http://schemas.microsoft.com/office/drawing/2014/main" id="{E3A9901B-4942-4BE5-87C1-BF06C81CE05A}"/>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68495"/>
                </a:solidFill>
                <a:effectLst/>
                <a:uLnTx/>
                <a:uFillTx/>
                <a:latin typeface="Britannic Bold" panose="020B0903060703020204" pitchFamily="34" charset="0"/>
                <a:ea typeface="+mn-ea"/>
                <a:cs typeface="+mn-cs"/>
              </a:rPr>
              <a:t>The Example of our Father</a:t>
            </a:r>
          </a:p>
        </p:txBody>
      </p:sp>
      <p:sp>
        <p:nvSpPr>
          <p:cNvPr id="5" name="Rectangle 4">
            <a:extLst>
              <a:ext uri="{FF2B5EF4-FFF2-40B4-BE49-F238E27FC236}">
                <a16:creationId xmlns:a16="http://schemas.microsoft.com/office/drawing/2014/main" id="{E896B7C7-A0A3-43B3-A2BE-10372AED6A74}"/>
              </a:ext>
            </a:extLst>
          </p:cNvPr>
          <p:cNvSpPr/>
          <p:nvPr/>
        </p:nvSpPr>
        <p:spPr>
          <a:xfrm>
            <a:off x="628650" y="2837847"/>
            <a:ext cx="7886700" cy="166677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r>
              <a:rPr lang="en-US" sz="2400" dirty="0">
                <a:solidFill>
                  <a:prstClr val="black"/>
                </a:solidFill>
                <a:latin typeface="Times New Roman" panose="02020603050405020304" pitchFamily="18" charset="0"/>
                <a:cs typeface="Times New Roman" panose="02020603050405020304" pitchFamily="18" charset="0"/>
              </a:rPr>
              <a:t>Galatians 4:4 </a:t>
            </a:r>
            <a:r>
              <a:rPr lang="en-US" sz="2400" b="1" dirty="0">
                <a:solidFill>
                  <a:prstClr val="black"/>
                </a:solidFill>
                <a:latin typeface="Times New Roman" panose="02020603050405020304" pitchFamily="18" charset="0"/>
                <a:cs typeface="Times New Roman" panose="02020603050405020304" pitchFamily="18" charset="0"/>
              </a:rPr>
              <a:t>But when the set time had fully come, God sent his Son</a:t>
            </a:r>
            <a:r>
              <a:rPr lang="en-US" sz="2400" dirty="0">
                <a:solidFill>
                  <a:prstClr val="black"/>
                </a:solidFill>
                <a:latin typeface="Times New Roman" panose="02020603050405020304" pitchFamily="18" charset="0"/>
                <a:cs typeface="Times New Roman" panose="02020603050405020304" pitchFamily="18" charset="0"/>
              </a:rPr>
              <a:t>, born of a woman, born under the law, 5 to redeem those under the law, that we might receive adoption to sonship.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Sun 5">
            <a:extLst>
              <a:ext uri="{FF2B5EF4-FFF2-40B4-BE49-F238E27FC236}">
                <a16:creationId xmlns:a16="http://schemas.microsoft.com/office/drawing/2014/main" id="{E481857B-ECDE-4222-BE89-2956374A15A3}"/>
              </a:ext>
            </a:extLst>
          </p:cNvPr>
          <p:cNvSpPr/>
          <p:nvPr/>
        </p:nvSpPr>
        <p:spPr>
          <a:xfrm>
            <a:off x="3126076" y="5263085"/>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 name="Rectangle 6">
            <a:extLst>
              <a:ext uri="{FF2B5EF4-FFF2-40B4-BE49-F238E27FC236}">
                <a16:creationId xmlns:a16="http://schemas.microsoft.com/office/drawing/2014/main" id="{537E62A4-C870-4583-8194-986A242CC879}"/>
              </a:ext>
            </a:extLst>
          </p:cNvPr>
          <p:cNvSpPr/>
          <p:nvPr/>
        </p:nvSpPr>
        <p:spPr>
          <a:xfrm>
            <a:off x="3430876" y="5567885"/>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14</a:t>
            </a:r>
          </a:p>
        </p:txBody>
      </p:sp>
      <p:sp>
        <p:nvSpPr>
          <p:cNvPr id="8" name="TextBox 7">
            <a:extLst>
              <a:ext uri="{FF2B5EF4-FFF2-40B4-BE49-F238E27FC236}">
                <a16:creationId xmlns:a16="http://schemas.microsoft.com/office/drawing/2014/main" id="{56129015-FB51-434A-BCDE-25B621334746}"/>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6</a:t>
            </a:r>
          </a:p>
        </p:txBody>
      </p:sp>
    </p:spTree>
    <p:extLst>
      <p:ext uri="{BB962C8B-B14F-4D97-AF65-F5344CB8AC3E}">
        <p14:creationId xmlns:p14="http://schemas.microsoft.com/office/powerpoint/2010/main" val="235976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9BDCD-B2A3-4B62-9DB4-2FE588E19195}"/>
              </a:ext>
            </a:extLst>
          </p:cNvPr>
          <p:cNvSpPr>
            <a:spLocks noGrp="1"/>
          </p:cNvSpPr>
          <p:nvPr>
            <p:ph idx="1"/>
          </p:nvPr>
        </p:nvSpPr>
        <p:spPr/>
        <p:txBody>
          <a:bodyPr>
            <a:normAutofit/>
          </a:bodyPr>
          <a:lstStyle/>
          <a:p>
            <a:r>
              <a:rPr lang="en-US" dirty="0">
                <a:solidFill>
                  <a:srgbClr val="268495"/>
                </a:solidFill>
                <a:latin typeface="Forte" panose="03060902040502070203" pitchFamily="66" charset="0"/>
              </a:rPr>
              <a:t>God was/is never late! </a:t>
            </a:r>
          </a:p>
          <a:p>
            <a:r>
              <a:rPr lang="en-US" b="1" i="1" dirty="0">
                <a:solidFill>
                  <a:srgbClr val="268495"/>
                </a:solidFill>
              </a:rPr>
              <a:t>Then He sent the star to guide the wise men.</a:t>
            </a:r>
          </a:p>
        </p:txBody>
      </p:sp>
      <p:sp>
        <p:nvSpPr>
          <p:cNvPr id="4" name="Rectangle 3">
            <a:extLst>
              <a:ext uri="{FF2B5EF4-FFF2-40B4-BE49-F238E27FC236}">
                <a16:creationId xmlns:a16="http://schemas.microsoft.com/office/drawing/2014/main" id="{E3A9901B-4942-4BE5-87C1-BF06C81CE05A}"/>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268495"/>
                </a:solidFill>
                <a:latin typeface="Britannic Bold" panose="020B0903060703020204" pitchFamily="34" charset="0"/>
              </a:rPr>
              <a:t>The Example of our Father</a:t>
            </a:r>
          </a:p>
        </p:txBody>
      </p:sp>
      <p:sp>
        <p:nvSpPr>
          <p:cNvPr id="6" name="Rectangle 5">
            <a:extLst>
              <a:ext uri="{FF2B5EF4-FFF2-40B4-BE49-F238E27FC236}">
                <a16:creationId xmlns:a16="http://schemas.microsoft.com/office/drawing/2014/main" id="{56B7D61D-D283-4CA9-A756-F586D981D520}"/>
              </a:ext>
            </a:extLst>
          </p:cNvPr>
          <p:cNvSpPr/>
          <p:nvPr/>
        </p:nvSpPr>
        <p:spPr>
          <a:xfrm>
            <a:off x="628650" y="2893993"/>
            <a:ext cx="7886700" cy="207264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r>
              <a:rPr lang="en-US" sz="2400" dirty="0">
                <a:solidFill>
                  <a:prstClr val="black"/>
                </a:solidFill>
                <a:latin typeface="Times New Roman" panose="02020603050405020304" pitchFamily="18" charset="0"/>
                <a:cs typeface="Times New Roman" panose="02020603050405020304" pitchFamily="18" charset="0"/>
              </a:rPr>
              <a:t>Matthew 2:2 After Jesus was born in Bethlehem in Judea, during the time of King Herod, Magi from the east came to Jerusalem 2 and asked, </a:t>
            </a:r>
            <a:r>
              <a:rPr lang="en-US" sz="2400" b="1" dirty="0">
                <a:solidFill>
                  <a:prstClr val="black"/>
                </a:solidFill>
                <a:latin typeface="Times New Roman" panose="02020603050405020304" pitchFamily="18" charset="0"/>
                <a:cs typeface="Times New Roman" panose="02020603050405020304" pitchFamily="18" charset="0"/>
              </a:rPr>
              <a:t>“Where is the one who has been born king of the Jews? We saw his star when it rose and have come to worship him.”</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un 4">
            <a:extLst>
              <a:ext uri="{FF2B5EF4-FFF2-40B4-BE49-F238E27FC236}">
                <a16:creationId xmlns:a16="http://schemas.microsoft.com/office/drawing/2014/main" id="{D81D47B5-0900-4979-9AA9-8E10556F541E}"/>
              </a:ext>
            </a:extLst>
          </p:cNvPr>
          <p:cNvSpPr/>
          <p:nvPr/>
        </p:nvSpPr>
        <p:spPr>
          <a:xfrm>
            <a:off x="305874" y="5349202"/>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 name="Rectangle 6">
            <a:extLst>
              <a:ext uri="{FF2B5EF4-FFF2-40B4-BE49-F238E27FC236}">
                <a16:creationId xmlns:a16="http://schemas.microsoft.com/office/drawing/2014/main" id="{1959C1CA-F6C8-4A63-962C-A0F065E99CF3}"/>
              </a:ext>
            </a:extLst>
          </p:cNvPr>
          <p:cNvSpPr/>
          <p:nvPr/>
        </p:nvSpPr>
        <p:spPr>
          <a:xfrm>
            <a:off x="610674" y="5654002"/>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21</a:t>
            </a:r>
          </a:p>
        </p:txBody>
      </p:sp>
      <p:sp>
        <p:nvSpPr>
          <p:cNvPr id="8" name="TextBox 7">
            <a:extLst>
              <a:ext uri="{FF2B5EF4-FFF2-40B4-BE49-F238E27FC236}">
                <a16:creationId xmlns:a16="http://schemas.microsoft.com/office/drawing/2014/main" id="{EEF5E4A6-628A-4708-8BBD-8A461A3EE04F}"/>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7</a:t>
            </a:r>
          </a:p>
        </p:txBody>
      </p:sp>
    </p:spTree>
    <p:extLst>
      <p:ext uri="{BB962C8B-B14F-4D97-AF65-F5344CB8AC3E}">
        <p14:creationId xmlns:p14="http://schemas.microsoft.com/office/powerpoint/2010/main" val="142773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9BDCD-B2A3-4B62-9DB4-2FE588E19195}"/>
              </a:ext>
            </a:extLst>
          </p:cNvPr>
          <p:cNvSpPr>
            <a:spLocks noGrp="1"/>
          </p:cNvSpPr>
          <p:nvPr>
            <p:ph idx="1"/>
          </p:nvPr>
        </p:nvSpPr>
        <p:spPr/>
        <p:txBody>
          <a:bodyPr>
            <a:normAutofit/>
          </a:bodyPr>
          <a:lstStyle/>
          <a:p>
            <a:r>
              <a:rPr lang="en-US" sz="3200" dirty="0">
                <a:solidFill>
                  <a:srgbClr val="268495"/>
                </a:solidFill>
                <a:latin typeface="Forte" panose="03060902040502070203" pitchFamily="66" charset="0"/>
              </a:rPr>
              <a:t>Jesus lived by a schedule. </a:t>
            </a:r>
          </a:p>
          <a:p>
            <a:r>
              <a:rPr lang="en-US" b="1" i="1" dirty="0">
                <a:solidFill>
                  <a:srgbClr val="268495"/>
                </a:solidFill>
              </a:rPr>
              <a:t>He knew His time…</a:t>
            </a:r>
          </a:p>
          <a:p>
            <a:endParaRPr lang="en-US" b="1" i="1" dirty="0">
              <a:solidFill>
                <a:srgbClr val="268495"/>
              </a:solidFill>
            </a:endParaRPr>
          </a:p>
          <a:p>
            <a:endParaRPr lang="en-US" sz="4000" b="1" i="1" dirty="0">
              <a:solidFill>
                <a:srgbClr val="268495"/>
              </a:solidFill>
            </a:endParaRPr>
          </a:p>
          <a:p>
            <a:r>
              <a:rPr lang="en-US" b="1" i="1" dirty="0">
                <a:solidFill>
                  <a:srgbClr val="268495"/>
                </a:solidFill>
              </a:rPr>
              <a:t>Even to the exact hour and moment.</a:t>
            </a:r>
          </a:p>
          <a:p>
            <a:endParaRPr lang="en-US" b="1" i="1" dirty="0">
              <a:solidFill>
                <a:srgbClr val="268495"/>
              </a:solidFill>
            </a:endParaRPr>
          </a:p>
        </p:txBody>
      </p:sp>
      <p:sp>
        <p:nvSpPr>
          <p:cNvPr id="4" name="Rectangle 3">
            <a:extLst>
              <a:ext uri="{FF2B5EF4-FFF2-40B4-BE49-F238E27FC236}">
                <a16:creationId xmlns:a16="http://schemas.microsoft.com/office/drawing/2014/main" id="{E3A9901B-4942-4BE5-87C1-BF06C81CE05A}"/>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68495"/>
                </a:solidFill>
                <a:effectLst/>
                <a:uLnTx/>
                <a:uFillTx/>
                <a:latin typeface="Britannic Bold" panose="020B0903060703020204" pitchFamily="34" charset="0"/>
                <a:ea typeface="+mn-ea"/>
                <a:cs typeface="+mn-cs"/>
              </a:rPr>
              <a:t>The Example of our Savior</a:t>
            </a:r>
          </a:p>
        </p:txBody>
      </p:sp>
      <p:sp>
        <p:nvSpPr>
          <p:cNvPr id="6" name="Rectangle 5">
            <a:extLst>
              <a:ext uri="{FF2B5EF4-FFF2-40B4-BE49-F238E27FC236}">
                <a16:creationId xmlns:a16="http://schemas.microsoft.com/office/drawing/2014/main" id="{56B7D61D-D283-4CA9-A756-F586D981D520}"/>
              </a:ext>
            </a:extLst>
          </p:cNvPr>
          <p:cNvSpPr/>
          <p:nvPr/>
        </p:nvSpPr>
        <p:spPr>
          <a:xfrm>
            <a:off x="628650" y="2893997"/>
            <a:ext cx="7886700" cy="109895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r>
              <a:rPr lang="en-US" sz="2400" dirty="0">
                <a:solidFill>
                  <a:prstClr val="black"/>
                </a:solidFill>
                <a:latin typeface="Times New Roman" panose="02020603050405020304" pitchFamily="18" charset="0"/>
                <a:cs typeface="Times New Roman" panose="02020603050405020304" pitchFamily="18" charset="0"/>
              </a:rPr>
              <a:t>John 7:6 Then Jesus said to them, </a:t>
            </a:r>
            <a:r>
              <a:rPr lang="en-US" sz="2400" b="1" dirty="0">
                <a:solidFill>
                  <a:prstClr val="black"/>
                </a:solidFill>
                <a:latin typeface="Times New Roman" panose="02020603050405020304" pitchFamily="18" charset="0"/>
                <a:cs typeface="Times New Roman" panose="02020603050405020304" pitchFamily="18" charset="0"/>
              </a:rPr>
              <a:t>“My time has not yet come, </a:t>
            </a:r>
            <a:r>
              <a:rPr lang="en-US" sz="2400" dirty="0">
                <a:solidFill>
                  <a:prstClr val="black"/>
                </a:solidFill>
                <a:latin typeface="Times New Roman" panose="02020603050405020304" pitchFamily="18" charset="0"/>
                <a:cs typeface="Times New Roman" panose="02020603050405020304" pitchFamily="18" charset="0"/>
              </a:rPr>
              <a:t>but your time is always ready.</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5EE53CF8-080C-4A4D-BB8B-8EE5E4307D46}"/>
              </a:ext>
            </a:extLst>
          </p:cNvPr>
          <p:cNvSpPr/>
          <p:nvPr/>
        </p:nvSpPr>
        <p:spPr>
          <a:xfrm>
            <a:off x="628650" y="4617289"/>
            <a:ext cx="7886700" cy="136962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r>
              <a:rPr lang="en-US" sz="2400" dirty="0">
                <a:solidFill>
                  <a:prstClr val="black"/>
                </a:solidFill>
                <a:latin typeface="Times New Roman" panose="02020603050405020304" pitchFamily="18" charset="0"/>
                <a:cs typeface="Times New Roman" panose="02020603050405020304" pitchFamily="18" charset="0"/>
              </a:rPr>
              <a:t>John 12:27 “Now My soul is troubled, and what shall I say? ‘Father, save Me from this hour’? </a:t>
            </a:r>
            <a:r>
              <a:rPr lang="en-US" sz="2400" b="1" dirty="0">
                <a:solidFill>
                  <a:prstClr val="black"/>
                </a:solidFill>
                <a:latin typeface="Times New Roman" panose="02020603050405020304" pitchFamily="18" charset="0"/>
                <a:cs typeface="Times New Roman" panose="02020603050405020304" pitchFamily="18" charset="0"/>
              </a:rPr>
              <a:t>But for this purpose I came to this hour. </a:t>
            </a:r>
            <a:r>
              <a:rPr lang="en-US" sz="2400" dirty="0">
                <a:solidFill>
                  <a:prstClr val="black"/>
                </a:solidFill>
                <a:latin typeface="Times New Roman" panose="02020603050405020304" pitchFamily="18" charset="0"/>
                <a:cs typeface="Times New Roman" panose="02020603050405020304" pitchFamily="18" charset="0"/>
              </a:rPr>
              <a:t>28 Father, glorify Your name.”</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Sun 6">
            <a:extLst>
              <a:ext uri="{FF2B5EF4-FFF2-40B4-BE49-F238E27FC236}">
                <a16:creationId xmlns:a16="http://schemas.microsoft.com/office/drawing/2014/main" id="{0ED76957-F704-4057-8260-E7C3FB60911E}"/>
              </a:ext>
            </a:extLst>
          </p:cNvPr>
          <p:cNvSpPr/>
          <p:nvPr/>
        </p:nvSpPr>
        <p:spPr>
          <a:xfrm>
            <a:off x="103744" y="24237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 name="Rectangle 7">
            <a:extLst>
              <a:ext uri="{FF2B5EF4-FFF2-40B4-BE49-F238E27FC236}">
                <a16:creationId xmlns:a16="http://schemas.microsoft.com/office/drawing/2014/main" id="{19E8058B-5765-4B20-9652-026577313B53}"/>
              </a:ext>
            </a:extLst>
          </p:cNvPr>
          <p:cNvSpPr/>
          <p:nvPr/>
        </p:nvSpPr>
        <p:spPr>
          <a:xfrm>
            <a:off x="408544" y="54717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U</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16</a:t>
            </a:r>
          </a:p>
        </p:txBody>
      </p:sp>
      <p:sp>
        <p:nvSpPr>
          <p:cNvPr id="9" name="TextBox 8">
            <a:extLst>
              <a:ext uri="{FF2B5EF4-FFF2-40B4-BE49-F238E27FC236}">
                <a16:creationId xmlns:a16="http://schemas.microsoft.com/office/drawing/2014/main" id="{7CBA144A-9E51-4995-9F85-EFA2F5FB6763}"/>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8</a:t>
            </a:r>
          </a:p>
        </p:txBody>
      </p:sp>
    </p:spTree>
    <p:extLst>
      <p:ext uri="{BB962C8B-B14F-4D97-AF65-F5344CB8AC3E}">
        <p14:creationId xmlns:p14="http://schemas.microsoft.com/office/powerpoint/2010/main" val="60010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2EAE-CCD2-4AA8-A579-3277B6B2FD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FAC58C0-EA48-4EAB-B442-50F64469E3FC}"/>
              </a:ext>
            </a:extLst>
          </p:cNvPr>
          <p:cNvSpPr>
            <a:spLocks noGrp="1"/>
          </p:cNvSpPr>
          <p:nvPr>
            <p:ph idx="1"/>
          </p:nvPr>
        </p:nvSpPr>
        <p:spPr/>
        <p:txBody>
          <a:bodyPr>
            <a:normAutofit/>
          </a:bodyPr>
          <a:lstStyle/>
          <a:p>
            <a:r>
              <a:rPr lang="en-US" sz="3200" dirty="0">
                <a:solidFill>
                  <a:srgbClr val="268495"/>
                </a:solidFill>
                <a:latin typeface="Forte" panose="03060902040502070203" pitchFamily="66" charset="0"/>
              </a:rPr>
              <a:t>Tardiness is mistreatment of others.</a:t>
            </a:r>
          </a:p>
          <a:p>
            <a:r>
              <a:rPr lang="en-US" sz="3200" dirty="0">
                <a:solidFill>
                  <a:srgbClr val="268495"/>
                </a:solidFill>
                <a:latin typeface="Forte" panose="03060902040502070203" pitchFamily="66" charset="0"/>
              </a:rPr>
              <a:t>Lack of punctuality is a theft of someone else's time.</a:t>
            </a:r>
          </a:p>
          <a:p>
            <a:pPr lvl="1"/>
            <a:r>
              <a:rPr lang="en-US" sz="3200" b="1" i="1" dirty="0">
                <a:solidFill>
                  <a:srgbClr val="268495"/>
                </a:solidFill>
              </a:rPr>
              <a:t>Especially as an employee who is late for work. (see employee warning letter)</a:t>
            </a:r>
          </a:p>
          <a:p>
            <a:endParaRPr lang="en-US" sz="3200" dirty="0">
              <a:solidFill>
                <a:srgbClr val="268495"/>
              </a:solidFill>
              <a:latin typeface="Forte" panose="03060902040502070203" pitchFamily="66" charset="0"/>
            </a:endParaRPr>
          </a:p>
        </p:txBody>
      </p:sp>
      <p:sp>
        <p:nvSpPr>
          <p:cNvPr id="4" name="Rectangle 3">
            <a:extLst>
              <a:ext uri="{FF2B5EF4-FFF2-40B4-BE49-F238E27FC236}">
                <a16:creationId xmlns:a16="http://schemas.microsoft.com/office/drawing/2014/main" id="{16536FED-6973-4CAC-88D6-62466621B98B}"/>
              </a:ext>
            </a:extLst>
          </p:cNvPr>
          <p:cNvSpPr/>
          <p:nvPr/>
        </p:nvSpPr>
        <p:spPr>
          <a:xfrm>
            <a:off x="628650" y="342900"/>
            <a:ext cx="7886700" cy="1358900"/>
          </a:xfrm>
          <a:prstGeom prst="rect">
            <a:avLst/>
          </a:prstGeom>
          <a:solidFill>
            <a:schemeClr val="bg1"/>
          </a:solidFill>
          <a:ln w="25400">
            <a:solidFill>
              <a:srgbClr val="268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8495"/>
                </a:solidFill>
                <a:latin typeface="Britannic Bold" panose="020B0903060703020204" pitchFamily="34" charset="0"/>
              </a:rPr>
              <a:t>The Troubles of Tardiness</a:t>
            </a:r>
          </a:p>
        </p:txBody>
      </p:sp>
      <p:sp>
        <p:nvSpPr>
          <p:cNvPr id="5" name="Sun 4">
            <a:extLst>
              <a:ext uri="{FF2B5EF4-FFF2-40B4-BE49-F238E27FC236}">
                <a16:creationId xmlns:a16="http://schemas.microsoft.com/office/drawing/2014/main" id="{CC91412D-FF31-4CC2-BCEC-E65AB5566F59}"/>
              </a:ext>
            </a:extLst>
          </p:cNvPr>
          <p:cNvSpPr/>
          <p:nvPr/>
        </p:nvSpPr>
        <p:spPr>
          <a:xfrm>
            <a:off x="132620" y="5090042"/>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 name="Rectangle 5">
            <a:extLst>
              <a:ext uri="{FF2B5EF4-FFF2-40B4-BE49-F238E27FC236}">
                <a16:creationId xmlns:a16="http://schemas.microsoft.com/office/drawing/2014/main" id="{81808345-7C2B-4BE8-8B08-2705481C81C5}"/>
              </a:ext>
            </a:extLst>
          </p:cNvPr>
          <p:cNvSpPr/>
          <p:nvPr/>
        </p:nvSpPr>
        <p:spPr>
          <a:xfrm>
            <a:off x="437420" y="5394842"/>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6</a:t>
            </a:r>
          </a:p>
        </p:txBody>
      </p:sp>
      <p:sp>
        <p:nvSpPr>
          <p:cNvPr id="7" name="TextBox 6">
            <a:extLst>
              <a:ext uri="{FF2B5EF4-FFF2-40B4-BE49-F238E27FC236}">
                <a16:creationId xmlns:a16="http://schemas.microsoft.com/office/drawing/2014/main" id="{C1005A32-37F5-404B-8E88-BE4B9AC868CF}"/>
              </a:ext>
            </a:extLst>
          </p:cNvPr>
          <p:cNvSpPr txBox="1"/>
          <p:nvPr/>
        </p:nvSpPr>
        <p:spPr>
          <a:xfrm>
            <a:off x="7718961" y="6330434"/>
            <a:ext cx="1223159" cy="369332"/>
          </a:xfrm>
          <a:prstGeom prst="rect">
            <a:avLst/>
          </a:prstGeom>
          <a:noFill/>
        </p:spPr>
        <p:txBody>
          <a:bodyPr wrap="square" rtlCol="0">
            <a:spAutoFit/>
          </a:bodyPr>
          <a:lstStyle/>
          <a:p>
            <a:pPr algn="r"/>
            <a:r>
              <a:rPr lang="en-US" b="1" dirty="0">
                <a:solidFill>
                  <a:srgbClr val="268495"/>
                </a:solidFill>
              </a:rPr>
              <a:t>9</a:t>
            </a:r>
          </a:p>
        </p:txBody>
      </p:sp>
    </p:spTree>
    <p:extLst>
      <p:ext uri="{BB962C8B-B14F-4D97-AF65-F5344CB8AC3E}">
        <p14:creationId xmlns:p14="http://schemas.microsoft.com/office/powerpoint/2010/main" val="223430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TotalTime>
  <Words>1600</Words>
  <Application>Microsoft Office PowerPoint</Application>
  <PresentationFormat>On-screen Show (4:3)</PresentationFormat>
  <Paragraphs>226</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Berlin Sans FB Demi</vt:lpstr>
      <vt:lpstr>Britannic Bold</vt:lpstr>
      <vt:lpstr>Calibri</vt:lpstr>
      <vt:lpstr>Calibri Light</vt:lpstr>
      <vt:lpstr>Forte</vt:lpstr>
      <vt:lpstr>Times New Roman</vt:lpstr>
      <vt:lpstr>Office Theme</vt:lpstr>
      <vt:lpstr>Time &amp; Tardiness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&amp; Punctuality</dc:title>
  <dc:creator>Auditorium</dc:creator>
  <cp:lastModifiedBy>Auditorium</cp:lastModifiedBy>
  <cp:revision>39</cp:revision>
  <dcterms:created xsi:type="dcterms:W3CDTF">2017-12-24T19:37:21Z</dcterms:created>
  <dcterms:modified xsi:type="dcterms:W3CDTF">2017-12-31T22:32:29Z</dcterms:modified>
</cp:coreProperties>
</file>